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3" r:id="rId3"/>
    <p:sldId id="259" r:id="rId4"/>
    <p:sldId id="261" r:id="rId5"/>
    <p:sldId id="262"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779" autoAdjust="0"/>
    <p:restoredTop sz="95179" autoAdjust="0"/>
  </p:normalViewPr>
  <p:slideViewPr>
    <p:cSldViewPr snapToGrid="0">
      <p:cViewPr varScale="1">
        <p:scale>
          <a:sx n="86" d="100"/>
          <a:sy n="86" d="100"/>
        </p:scale>
        <p:origin x="6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94F960-19E7-4399-A978-E54F13124133}"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CCB86-6687-4F38-86A2-86ED333C5467}" type="slidenum">
              <a:rPr lang="en-US" smtClean="0"/>
              <a:t>‹#›</a:t>
            </a:fld>
            <a:endParaRPr lang="en-US"/>
          </a:p>
        </p:txBody>
      </p:sp>
    </p:spTree>
    <p:extLst>
      <p:ext uri="{BB962C8B-B14F-4D97-AF65-F5344CB8AC3E}">
        <p14:creationId xmlns:p14="http://schemas.microsoft.com/office/powerpoint/2010/main" val="3014343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94F960-19E7-4399-A978-E54F13124133}"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CCB86-6687-4F38-86A2-86ED333C5467}" type="slidenum">
              <a:rPr lang="en-US" smtClean="0"/>
              <a:t>‹#›</a:t>
            </a:fld>
            <a:endParaRPr lang="en-US"/>
          </a:p>
        </p:txBody>
      </p:sp>
    </p:spTree>
    <p:extLst>
      <p:ext uri="{BB962C8B-B14F-4D97-AF65-F5344CB8AC3E}">
        <p14:creationId xmlns:p14="http://schemas.microsoft.com/office/powerpoint/2010/main" val="1868176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94F960-19E7-4399-A978-E54F13124133}"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CCB86-6687-4F38-86A2-86ED333C5467}" type="slidenum">
              <a:rPr lang="en-US" smtClean="0"/>
              <a:t>‹#›</a:t>
            </a:fld>
            <a:endParaRPr lang="en-US"/>
          </a:p>
        </p:txBody>
      </p:sp>
    </p:spTree>
    <p:extLst>
      <p:ext uri="{BB962C8B-B14F-4D97-AF65-F5344CB8AC3E}">
        <p14:creationId xmlns:p14="http://schemas.microsoft.com/office/powerpoint/2010/main" val="157467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94F960-19E7-4399-A978-E54F13124133}"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CCB86-6687-4F38-86A2-86ED333C5467}" type="slidenum">
              <a:rPr lang="en-US" smtClean="0"/>
              <a:t>‹#›</a:t>
            </a:fld>
            <a:endParaRPr lang="en-US"/>
          </a:p>
        </p:txBody>
      </p:sp>
    </p:spTree>
    <p:extLst>
      <p:ext uri="{BB962C8B-B14F-4D97-AF65-F5344CB8AC3E}">
        <p14:creationId xmlns:p14="http://schemas.microsoft.com/office/powerpoint/2010/main" val="16582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94F960-19E7-4399-A978-E54F13124133}" type="datetimeFigureOut">
              <a:rPr lang="en-US" smtClean="0"/>
              <a:t>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BCCB86-6687-4F38-86A2-86ED333C5467}" type="slidenum">
              <a:rPr lang="en-US" smtClean="0"/>
              <a:t>‹#›</a:t>
            </a:fld>
            <a:endParaRPr lang="en-US"/>
          </a:p>
        </p:txBody>
      </p:sp>
    </p:spTree>
    <p:extLst>
      <p:ext uri="{BB962C8B-B14F-4D97-AF65-F5344CB8AC3E}">
        <p14:creationId xmlns:p14="http://schemas.microsoft.com/office/powerpoint/2010/main" val="3151321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94F960-19E7-4399-A978-E54F13124133}" type="datetimeFigureOut">
              <a:rPr lang="en-US" smtClean="0"/>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CCB86-6687-4F38-86A2-86ED333C5467}" type="slidenum">
              <a:rPr lang="en-US" smtClean="0"/>
              <a:t>‹#›</a:t>
            </a:fld>
            <a:endParaRPr lang="en-US"/>
          </a:p>
        </p:txBody>
      </p:sp>
    </p:spTree>
    <p:extLst>
      <p:ext uri="{BB962C8B-B14F-4D97-AF65-F5344CB8AC3E}">
        <p14:creationId xmlns:p14="http://schemas.microsoft.com/office/powerpoint/2010/main" val="316614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94F960-19E7-4399-A978-E54F13124133}" type="datetimeFigureOut">
              <a:rPr lang="en-US" smtClean="0"/>
              <a:t>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BCCB86-6687-4F38-86A2-86ED333C5467}" type="slidenum">
              <a:rPr lang="en-US" smtClean="0"/>
              <a:t>‹#›</a:t>
            </a:fld>
            <a:endParaRPr lang="en-US"/>
          </a:p>
        </p:txBody>
      </p:sp>
    </p:spTree>
    <p:extLst>
      <p:ext uri="{BB962C8B-B14F-4D97-AF65-F5344CB8AC3E}">
        <p14:creationId xmlns:p14="http://schemas.microsoft.com/office/powerpoint/2010/main" val="517215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94F960-19E7-4399-A978-E54F13124133}" type="datetimeFigureOut">
              <a:rPr lang="en-US" smtClean="0"/>
              <a:t>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BCCB86-6687-4F38-86A2-86ED333C5467}" type="slidenum">
              <a:rPr lang="en-US" smtClean="0"/>
              <a:t>‹#›</a:t>
            </a:fld>
            <a:endParaRPr lang="en-US"/>
          </a:p>
        </p:txBody>
      </p:sp>
    </p:spTree>
    <p:extLst>
      <p:ext uri="{BB962C8B-B14F-4D97-AF65-F5344CB8AC3E}">
        <p14:creationId xmlns:p14="http://schemas.microsoft.com/office/powerpoint/2010/main" val="3924404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94F960-19E7-4399-A978-E54F13124133}" type="datetimeFigureOut">
              <a:rPr lang="en-US" smtClean="0"/>
              <a:t>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BCCB86-6687-4F38-86A2-86ED333C5467}" type="slidenum">
              <a:rPr lang="en-US" smtClean="0"/>
              <a:t>‹#›</a:t>
            </a:fld>
            <a:endParaRPr lang="en-US"/>
          </a:p>
        </p:txBody>
      </p:sp>
    </p:spTree>
    <p:extLst>
      <p:ext uri="{BB962C8B-B14F-4D97-AF65-F5344CB8AC3E}">
        <p14:creationId xmlns:p14="http://schemas.microsoft.com/office/powerpoint/2010/main" val="94559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94F960-19E7-4399-A978-E54F13124133}" type="datetimeFigureOut">
              <a:rPr lang="en-US" smtClean="0"/>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CCB86-6687-4F38-86A2-86ED333C5467}" type="slidenum">
              <a:rPr lang="en-US" smtClean="0"/>
              <a:t>‹#›</a:t>
            </a:fld>
            <a:endParaRPr lang="en-US"/>
          </a:p>
        </p:txBody>
      </p:sp>
    </p:spTree>
    <p:extLst>
      <p:ext uri="{BB962C8B-B14F-4D97-AF65-F5344CB8AC3E}">
        <p14:creationId xmlns:p14="http://schemas.microsoft.com/office/powerpoint/2010/main" val="1174172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94F960-19E7-4399-A978-E54F13124133}" type="datetimeFigureOut">
              <a:rPr lang="en-US" smtClean="0"/>
              <a:t>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BCCB86-6687-4F38-86A2-86ED333C5467}" type="slidenum">
              <a:rPr lang="en-US" smtClean="0"/>
              <a:t>‹#›</a:t>
            </a:fld>
            <a:endParaRPr lang="en-US"/>
          </a:p>
        </p:txBody>
      </p:sp>
    </p:spTree>
    <p:extLst>
      <p:ext uri="{BB962C8B-B14F-4D97-AF65-F5344CB8AC3E}">
        <p14:creationId xmlns:p14="http://schemas.microsoft.com/office/powerpoint/2010/main" val="180416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4F960-19E7-4399-A978-E54F13124133}" type="datetimeFigureOut">
              <a:rPr lang="en-US" smtClean="0"/>
              <a:t>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CCB86-6687-4F38-86A2-86ED333C5467}" type="slidenum">
              <a:rPr lang="en-US" smtClean="0"/>
              <a:t>‹#›</a:t>
            </a:fld>
            <a:endParaRPr lang="en-US"/>
          </a:p>
        </p:txBody>
      </p:sp>
    </p:spTree>
    <p:extLst>
      <p:ext uri="{BB962C8B-B14F-4D97-AF65-F5344CB8AC3E}">
        <p14:creationId xmlns:p14="http://schemas.microsoft.com/office/powerpoint/2010/main" val="3190863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stretch>
            <a:fillRect/>
          </a:stretch>
        </p:blipFill>
        <p:spPr>
          <a:xfrm>
            <a:off x="1348586" y="865148"/>
            <a:ext cx="9494827" cy="5368383"/>
          </a:xfrm>
          <a:prstGeom prst="rect">
            <a:avLst/>
          </a:prstGeom>
        </p:spPr>
      </p:pic>
    </p:spTree>
    <p:extLst>
      <p:ext uri="{BB962C8B-B14F-4D97-AF65-F5344CB8AC3E}">
        <p14:creationId xmlns:p14="http://schemas.microsoft.com/office/powerpoint/2010/main" val="358979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25"/>
            <a:ext cx="12192000" cy="6858000"/>
          </a:xfrm>
          <a:prstGeom prst="rect">
            <a:avLst/>
          </a:prstGeom>
        </p:spPr>
      </p:pic>
      <p:sp>
        <p:nvSpPr>
          <p:cNvPr id="6" name="Rectangle 5"/>
          <p:cNvSpPr/>
          <p:nvPr/>
        </p:nvSpPr>
        <p:spPr>
          <a:xfrm>
            <a:off x="370764" y="1668810"/>
            <a:ext cx="11450471" cy="3539430"/>
          </a:xfrm>
          <a:prstGeom prst="rect">
            <a:avLst/>
          </a:prstGeom>
        </p:spPr>
        <p:txBody>
          <a:bodyPr wrap="square">
            <a:spAutoFit/>
          </a:bodyPr>
          <a:lstStyle/>
          <a:p>
            <a:pPr algn="ctr"/>
            <a:r>
              <a:rPr lang="en-US" sz="3200" b="1" i="0" dirty="0" smtClean="0">
                <a:solidFill>
                  <a:schemeClr val="bg1"/>
                </a:solidFill>
                <a:effectLst/>
                <a:latin typeface="arial" panose="020B0604020202020204" pitchFamily="34" charset="0"/>
              </a:rPr>
              <a:t>PRIVATE IP RANGES</a:t>
            </a:r>
          </a:p>
          <a:p>
            <a:pPr algn="ctr"/>
            <a:endParaRPr lang="en-US" sz="3200" b="0" i="0" dirty="0" smtClean="0">
              <a:solidFill>
                <a:schemeClr val="bg1"/>
              </a:solidFill>
              <a:effectLst/>
              <a:latin typeface="arial" panose="020B0604020202020204" pitchFamily="34" charset="0"/>
            </a:endParaRPr>
          </a:p>
          <a:p>
            <a:pPr algn="ctr"/>
            <a:r>
              <a:rPr lang="en-US" sz="3200" b="0" i="0" dirty="0" smtClean="0">
                <a:solidFill>
                  <a:schemeClr val="bg1"/>
                </a:solidFill>
                <a:effectLst/>
                <a:latin typeface="arial" panose="020B0604020202020204" pitchFamily="34" charset="0"/>
              </a:rPr>
              <a:t>CLASS A: 10.0.0.0 to </a:t>
            </a:r>
            <a:r>
              <a:rPr lang="en-US" sz="3200" b="0" i="0" dirty="0" smtClean="0">
                <a:solidFill>
                  <a:schemeClr val="bg1"/>
                </a:solidFill>
                <a:effectLst/>
                <a:latin typeface="arial" panose="020B0604020202020204" pitchFamily="34" charset="0"/>
              </a:rPr>
              <a:t>10.255.255.255</a:t>
            </a:r>
          </a:p>
          <a:p>
            <a:pPr algn="ctr"/>
            <a:endParaRPr lang="en-US" sz="3200" b="0" i="0" dirty="0" smtClean="0">
              <a:solidFill>
                <a:schemeClr val="bg1"/>
              </a:solidFill>
              <a:effectLst/>
              <a:latin typeface="arial" panose="020B0604020202020204" pitchFamily="34" charset="0"/>
            </a:endParaRPr>
          </a:p>
          <a:p>
            <a:pPr algn="ctr"/>
            <a:r>
              <a:rPr lang="en-US" sz="3200" dirty="0" smtClean="0">
                <a:solidFill>
                  <a:schemeClr val="bg1"/>
                </a:solidFill>
                <a:latin typeface="arial" panose="020B0604020202020204" pitchFamily="34" charset="0"/>
              </a:rPr>
              <a:t>CLASS B: </a:t>
            </a:r>
            <a:r>
              <a:rPr lang="en-US" sz="3200" b="0" i="0" dirty="0" smtClean="0">
                <a:solidFill>
                  <a:schemeClr val="bg1"/>
                </a:solidFill>
                <a:effectLst/>
                <a:latin typeface="arial" panose="020B0604020202020204" pitchFamily="34" charset="0"/>
              </a:rPr>
              <a:t>172.16.0.0 to </a:t>
            </a:r>
            <a:r>
              <a:rPr lang="en-US" sz="3200" b="0" i="0" dirty="0" smtClean="0">
                <a:solidFill>
                  <a:schemeClr val="bg1"/>
                </a:solidFill>
                <a:effectLst/>
                <a:latin typeface="arial" panose="020B0604020202020204" pitchFamily="34" charset="0"/>
              </a:rPr>
              <a:t>172.31.255.255</a:t>
            </a:r>
          </a:p>
          <a:p>
            <a:pPr algn="ctr"/>
            <a:endParaRPr lang="en-US" sz="3200" b="0" i="0" dirty="0" smtClean="0">
              <a:solidFill>
                <a:schemeClr val="bg1"/>
              </a:solidFill>
              <a:effectLst/>
              <a:latin typeface="arial" panose="020B0604020202020204" pitchFamily="34" charset="0"/>
            </a:endParaRPr>
          </a:p>
          <a:p>
            <a:pPr algn="ctr"/>
            <a:r>
              <a:rPr lang="en-US" sz="3200" b="0" i="0" dirty="0" smtClean="0">
                <a:solidFill>
                  <a:schemeClr val="bg1"/>
                </a:solidFill>
                <a:effectLst/>
                <a:latin typeface="arial" panose="020B0604020202020204" pitchFamily="34" charset="0"/>
              </a:rPr>
              <a:t>CLASS C: 192.168.0.0 to 192.168.255.255</a:t>
            </a:r>
            <a:endParaRPr lang="en-US" sz="3200" dirty="0">
              <a:solidFill>
                <a:schemeClr val="bg1"/>
              </a:solidFill>
            </a:endParaRPr>
          </a:p>
        </p:txBody>
      </p:sp>
    </p:spTree>
    <p:extLst>
      <p:ext uri="{BB962C8B-B14F-4D97-AF65-F5344CB8AC3E}">
        <p14:creationId xmlns:p14="http://schemas.microsoft.com/office/powerpoint/2010/main" val="948442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descr="http://4.bp.blogspot.com/-dOLwSJx5yBg/UVXn8gG6ubI/AAAAAAAAC7M/HSW8R6QfJHA/s1600/subnet+mask+for+different+ip+class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912" y="1052003"/>
            <a:ext cx="6928175" cy="475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12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p:nvSpPr>
        <p:spPr>
          <a:xfrm>
            <a:off x="381989" y="2397948"/>
            <a:ext cx="11428021" cy="2062103"/>
          </a:xfrm>
          <a:prstGeom prst="rect">
            <a:avLst/>
          </a:prstGeom>
        </p:spPr>
        <p:txBody>
          <a:bodyPr wrap="square">
            <a:spAutoFit/>
          </a:bodyPr>
          <a:lstStyle/>
          <a:p>
            <a:pPr algn="just"/>
            <a:r>
              <a:rPr lang="en-US" sz="3200" b="0" i="0" dirty="0" smtClean="0">
                <a:solidFill>
                  <a:schemeClr val="bg1"/>
                </a:solidFill>
                <a:effectLst/>
                <a:latin typeface="+mj-lt"/>
              </a:rPr>
              <a:t>A gateway is a node (router) in a computer network, a key </a:t>
            </a:r>
            <a:r>
              <a:rPr lang="en-US" sz="3200" b="0" i="1" dirty="0" smtClean="0">
                <a:solidFill>
                  <a:schemeClr val="bg1"/>
                </a:solidFill>
                <a:effectLst/>
                <a:latin typeface="+mj-lt"/>
              </a:rPr>
              <a:t>stopping point</a:t>
            </a:r>
            <a:r>
              <a:rPr lang="en-US" sz="3200" b="0" i="0" dirty="0" smtClean="0">
                <a:solidFill>
                  <a:schemeClr val="bg1"/>
                </a:solidFill>
                <a:effectLst/>
                <a:latin typeface="+mj-lt"/>
              </a:rPr>
              <a:t> for data on its way to or from other networks. Thanks to gateways, we are able to communicate and send data back and forth. The Internet wouldn't be any use to us without gateways</a:t>
            </a:r>
            <a:endParaRPr lang="en-US" sz="3200" dirty="0">
              <a:solidFill>
                <a:schemeClr val="bg1"/>
              </a:solidFill>
              <a:latin typeface="+mj-lt"/>
            </a:endParaRPr>
          </a:p>
        </p:txBody>
      </p:sp>
    </p:spTree>
    <p:extLst>
      <p:ext uri="{BB962C8B-B14F-4D97-AF65-F5344CB8AC3E}">
        <p14:creationId xmlns:p14="http://schemas.microsoft.com/office/powerpoint/2010/main" val="39367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p:cNvSpPr/>
          <p:nvPr/>
        </p:nvSpPr>
        <p:spPr>
          <a:xfrm>
            <a:off x="684811" y="2068954"/>
            <a:ext cx="10822378" cy="3046988"/>
          </a:xfrm>
          <a:prstGeom prst="rect">
            <a:avLst/>
          </a:prstGeom>
        </p:spPr>
        <p:txBody>
          <a:bodyPr wrap="square">
            <a:spAutoFit/>
          </a:bodyPr>
          <a:lstStyle/>
          <a:p>
            <a:pPr algn="just"/>
            <a:r>
              <a:rPr lang="en-US" sz="3200" dirty="0">
                <a:solidFill>
                  <a:schemeClr val="bg1"/>
                </a:solidFill>
                <a:latin typeface="+mj-lt"/>
              </a:rPr>
              <a:t>Network Address Translation (NAT) is the process where a network device, usually a firewall, assigns a public address to a computer (or group of computers) inside a private network. The main use of NAT is to limit the number of public IP addresses an organization or company must use, for both economy and security purposes.</a:t>
            </a:r>
          </a:p>
        </p:txBody>
      </p:sp>
    </p:spTree>
    <p:extLst>
      <p:ext uri="{BB962C8B-B14F-4D97-AF65-F5344CB8AC3E}">
        <p14:creationId xmlns:p14="http://schemas.microsoft.com/office/powerpoint/2010/main" val="1491715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050" name="Picture 2" descr="http://1.bp.blogspot.com/_uNC0KGkaYfA/TAjWFv9Q-mI/AAAAAAAADck/fAy-s580U3s/s1600/Private+Public+Net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1276349"/>
            <a:ext cx="10496550" cy="430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33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39</Words>
  <Application>Microsoft Office PowerPoint</Application>
  <PresentationFormat>Widescreen</PresentationFormat>
  <Paragraphs>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Thipparthi</dc:creator>
  <cp:lastModifiedBy>Avinash Thipparthi</cp:lastModifiedBy>
  <cp:revision>23</cp:revision>
  <dcterms:created xsi:type="dcterms:W3CDTF">2017-01-03T17:43:54Z</dcterms:created>
  <dcterms:modified xsi:type="dcterms:W3CDTF">2019-03-01T03:23:40Z</dcterms:modified>
</cp:coreProperties>
</file>