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90" r:id="rId3"/>
    <p:sldId id="626" r:id="rId4"/>
    <p:sldId id="342" r:id="rId5"/>
    <p:sldId id="625" r:id="rId6"/>
    <p:sldId id="364" r:id="rId7"/>
    <p:sldId id="341" r:id="rId8"/>
    <p:sldId id="360" r:id="rId9"/>
    <p:sldId id="362" r:id="rId10"/>
    <p:sldId id="363" r:id="rId11"/>
    <p:sldId id="343" r:id="rId12"/>
    <p:sldId id="351" r:id="rId13"/>
    <p:sldId id="365" r:id="rId14"/>
    <p:sldId id="366" r:id="rId15"/>
    <p:sldId id="543" r:id="rId16"/>
    <p:sldId id="368" r:id="rId17"/>
    <p:sldId id="369" r:id="rId18"/>
    <p:sldId id="546" r:id="rId19"/>
    <p:sldId id="367" r:id="rId20"/>
    <p:sldId id="381" r:id="rId21"/>
    <p:sldId id="548" r:id="rId22"/>
    <p:sldId id="374" r:id="rId23"/>
    <p:sldId id="547" r:id="rId24"/>
    <p:sldId id="384" r:id="rId25"/>
    <p:sldId id="552" r:id="rId26"/>
    <p:sldId id="378" r:id="rId27"/>
    <p:sldId id="379" r:id="rId28"/>
    <p:sldId id="628" r:id="rId29"/>
    <p:sldId id="632" r:id="rId30"/>
    <p:sldId id="656" r:id="rId31"/>
    <p:sldId id="657" r:id="rId32"/>
    <p:sldId id="659" r:id="rId33"/>
    <p:sldId id="658" r:id="rId34"/>
    <p:sldId id="660" r:id="rId35"/>
    <p:sldId id="661" r:id="rId36"/>
    <p:sldId id="665" r:id="rId37"/>
    <p:sldId id="662" r:id="rId38"/>
    <p:sldId id="663" r:id="rId39"/>
    <p:sldId id="664" r:id="rId40"/>
    <p:sldId id="638" r:id="rId41"/>
    <p:sldId id="639" r:id="rId42"/>
    <p:sldId id="640" r:id="rId43"/>
    <p:sldId id="629" r:id="rId44"/>
    <p:sldId id="634" r:id="rId45"/>
    <p:sldId id="630" r:id="rId46"/>
    <p:sldId id="633" r:id="rId47"/>
    <p:sldId id="631" r:id="rId48"/>
    <p:sldId id="666" r:id="rId49"/>
    <p:sldId id="627" r:id="rId50"/>
    <p:sldId id="349" r:id="rId51"/>
    <p:sldId id="669" r:id="rId52"/>
    <p:sldId id="670" r:id="rId53"/>
    <p:sldId id="352" r:id="rId54"/>
    <p:sldId id="671" r:id="rId55"/>
    <p:sldId id="355" r:id="rId56"/>
    <p:sldId id="668" r:id="rId57"/>
    <p:sldId id="685" r:id="rId58"/>
    <p:sldId id="673" r:id="rId59"/>
    <p:sldId id="672" r:id="rId60"/>
    <p:sldId id="674" r:id="rId61"/>
    <p:sldId id="675" r:id="rId62"/>
    <p:sldId id="676" r:id="rId63"/>
    <p:sldId id="677" r:id="rId64"/>
    <p:sldId id="678" r:id="rId65"/>
    <p:sldId id="679" r:id="rId66"/>
    <p:sldId id="680" r:id="rId67"/>
    <p:sldId id="681" r:id="rId68"/>
    <p:sldId id="682" r:id="rId69"/>
    <p:sldId id="684" r:id="rId70"/>
    <p:sldId id="68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as Varghese" initials="VV" lastIdx="2" clrIdx="0">
    <p:extLst>
      <p:ext uri="{19B8F6BF-5375-455C-9EA6-DF929625EA0E}">
        <p15:presenceInfo xmlns:p15="http://schemas.microsoft.com/office/powerpoint/2012/main" userId="6848bb4c4a422a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E3E8"/>
    <a:srgbClr val="A288F4"/>
    <a:srgbClr val="E2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19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73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56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81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286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376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595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961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97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21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78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453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866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969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574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353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493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615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646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56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27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32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756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498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558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536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186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143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325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737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978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36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836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883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9330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9759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847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563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4336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8595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682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6124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74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77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0823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8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475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538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7981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605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2624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4228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1596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14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999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6379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54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2431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9332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81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815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343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7130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0270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22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7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5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7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11-12-2020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nkins.io/doc/book/installing/windows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nkins.io/doc/book/pipeline/scaling-pipeline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213" y="0"/>
            <a:ext cx="9987280" cy="641237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Jenkins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Jenkins Artwork">
            <a:extLst>
              <a:ext uri="{FF2B5EF4-FFF2-40B4-BE49-F238E27FC236}">
                <a16:creationId xmlns:a16="http://schemas.microsoft.com/office/drawing/2014/main" id="{4D73A048-9F16-4D48-B26D-B4ED4822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90" y="1665788"/>
            <a:ext cx="17621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0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Installing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004" y="1212352"/>
            <a:ext cx="10615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supports two different installations.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Normal install procedures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Already explained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Using java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the WAR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“Web application </a:t>
            </a:r>
            <a:r>
              <a:rPr lang="en-US" b="1" dirty="0" err="1">
                <a:solidFill>
                  <a:schemeClr val="bg1"/>
                </a:solidFill>
              </a:rPr>
              <a:t>ARchive</a:t>
            </a:r>
            <a:r>
              <a:rPr lang="en-US" b="1" dirty="0">
                <a:solidFill>
                  <a:schemeClr val="bg1"/>
                </a:solidFill>
              </a:rPr>
              <a:t> (WAR)” file can be started from the command line: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Download the latest stable Jenkins WAR file from following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https://www.jenkins.io/download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the command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java -jar </a:t>
            </a:r>
            <a:r>
              <a:rPr lang="en-US" b="1" dirty="0" err="1">
                <a:solidFill>
                  <a:schemeClr val="bg1"/>
                </a:solidFill>
              </a:rPr>
              <a:t>jenkins.war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Browse to http://localhost&lt; or </a:t>
            </a:r>
            <a:r>
              <a:rPr lang="en-US" b="1" dirty="0" err="1">
                <a:solidFill>
                  <a:schemeClr val="bg1"/>
                </a:solidFill>
              </a:rPr>
              <a:t>ip</a:t>
            </a:r>
            <a:r>
              <a:rPr lang="en-US" b="1" dirty="0">
                <a:solidFill>
                  <a:schemeClr val="bg1"/>
                </a:solidFill>
              </a:rPr>
              <a:t>&gt;:8080 and wait until the Unlock Jenkins page appears.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Continue on with the Post-installation setup wizard below.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4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Overview of Jenkins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225689"/>
            <a:ext cx="1061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Lockable Resource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a build requires a resource which is already locked,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it will wait for the resource to be free.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Resource can be 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Printers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Phones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Computers,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Adding lockable 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Manage Jenkins &gt; Configure System go to Lockable Resources Manager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 Add Lockable Resource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lockable resource has the following properties: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Name – 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Printer_ColorA3_2342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Description - .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Printers in the Danish Office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Labels - Space-delimited list of Labels (Not containing spaces) used to identify a pool of resources. i.e. </a:t>
            </a:r>
            <a:r>
              <a:rPr lang="en-US" b="1" dirty="0" err="1">
                <a:solidFill>
                  <a:schemeClr val="bg1"/>
                </a:solidFill>
              </a:rPr>
              <a:t>DK_Printers_Office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DK_Printer_Production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DK_Printer_Engineering</a:t>
            </a:r>
            <a:endParaRPr lang="en-US" b="1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Reserved by - If non-empty, the resource will be unavailable for jobs. i.e. All printers are currently not available due to maintenance.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4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Jobs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Hands 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Define First Job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Options in Job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Failing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 a Job referring to an existing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Edit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Navigate through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Delete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Scheduling Jobs</a:t>
            </a:r>
          </a:p>
        </p:txBody>
      </p:sp>
    </p:spTree>
    <p:extLst>
      <p:ext uri="{BB962C8B-B14F-4D97-AF65-F5344CB8AC3E}">
        <p14:creationId xmlns:p14="http://schemas.microsoft.com/office/powerpoint/2010/main" val="141077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414561"/>
            <a:ext cx="10615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includes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Nodes/Agents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Global Configs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Static Slaves (on prem)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VM’s or real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Dynamic Slaves (on cloud)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Cloud VM’s or Docker containers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Master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Web interface</a:t>
            </a:r>
          </a:p>
        </p:txBody>
      </p:sp>
    </p:spTree>
    <p:extLst>
      <p:ext uri="{BB962C8B-B14F-4D97-AF65-F5344CB8AC3E}">
        <p14:creationId xmlns:p14="http://schemas.microsoft.com/office/powerpoint/2010/main" val="357765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Holds all key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components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Jobs: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Collection of steps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 source code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Test code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shell script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Ansible role in a remote host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Good support for CI/CD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Plugins: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Generally community-developed modules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Install in your Jenkins server.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lets you add functionalities that are not natively available in Jenkins.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 plugins can be developed.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Plugin Index can be found at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https://plugins.jenkins.io/	</a:t>
            </a:r>
          </a:p>
        </p:txBody>
      </p:sp>
    </p:spTree>
    <p:extLst>
      <p:ext uri="{BB962C8B-B14F-4D97-AF65-F5344CB8AC3E}">
        <p14:creationId xmlns:p14="http://schemas.microsoft.com/office/powerpoint/2010/main" val="274470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User: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has its own user database.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used for Jenkins’s authentication.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Global Security: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Has the following two primary authentication methods.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User data maintained in Jenkins’s own user database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LDAP Integration:-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authentication using corporate LDAP configuration.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Authorization data is always stored in Jenkins.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Master responsible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Scheduling build jobs.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Dispatching builds to the slaves for the actual execution.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Manage the slaves (possibly taking them online and offline as required).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Recording and presenting the build results.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Jobs can be executed on Jenkins Master and slaves</a:t>
            </a:r>
          </a:p>
        </p:txBody>
      </p:sp>
    </p:spTree>
    <p:extLst>
      <p:ext uri="{BB962C8B-B14F-4D97-AF65-F5344CB8AC3E}">
        <p14:creationId xmlns:p14="http://schemas.microsoft.com/office/powerpoint/2010/main" val="355525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Slave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Worker nodes/agent/slave for the jobs configured in Jenkins server.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slave is not mandatory.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Recommended approach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have segregated Jenkins Slaves for different job requirements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don’t mess up the Jenkins server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limit on Jenkins slave count	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Combination of Mac, Windows &amp; Linux servers supported as slaves.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restrict jobs to run on specific slaves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But preferably they should be as replaceable as possible.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up a workflow and strategy based on your project needs.</a:t>
            </a:r>
          </a:p>
        </p:txBody>
      </p:sp>
    </p:spTree>
    <p:extLst>
      <p:ext uri="{BB962C8B-B14F-4D97-AF65-F5344CB8AC3E}">
        <p14:creationId xmlns:p14="http://schemas.microsoft.com/office/powerpoint/2010/main" val="221218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Types of Jenkins slaves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Two types of Slave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 Nodes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Servers (Windows/Linux)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Slaves will be up and running all the time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Stay connected to the Jenkins server.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custom scripts to shut down and restart when is not used.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Typically during nights &amp; weekends.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 Clouds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Dynamic slaves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job will launch this slave as VM/container on demand and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Deleted once the job is completed.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Saves money in terms of infra cost especially at scale.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4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Types of Jenkins slaves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Slaves are responsible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Hears requests from the Jenkins Master instance.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Slaves can run on a variety of operating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job of a Slave is to execute what they are asked 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i.e. executing build jobs dispatched by the Master.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configure a project to always run on 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particular Slave machine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particular type of Slave machine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simply let Jenkins pick the next available Slave.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0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Overview of flow of most (CI/CD) jobs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212352"/>
            <a:ext cx="10615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Code stored in SCM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plugins integrate with all plugins easily.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</a:t>
            </a:r>
            <a:r>
              <a:rPr lang="en-US" b="1" dirty="0" err="1">
                <a:solidFill>
                  <a:schemeClr val="bg1"/>
                </a:solidFill>
              </a:rPr>
              <a:t>scm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download the code automatically from </a:t>
            </a:r>
            <a:r>
              <a:rPr lang="en-US" b="1" dirty="0" err="1">
                <a:solidFill>
                  <a:schemeClr val="bg1"/>
                </a:solidFill>
              </a:rPr>
              <a:t>scm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build related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static </a:t>
            </a:r>
            <a:r>
              <a:rPr lang="en-US" b="1" dirty="0" err="1">
                <a:solidFill>
                  <a:schemeClr val="bg1"/>
                </a:solidFill>
              </a:rPr>
              <a:t>anlaysis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Create an artifact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Mostly a docker image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Deploy the artifact in deployable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Mostly create a docker container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test cases on the container.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tests passes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merge the code into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any certification process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Release the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 option is push to </a:t>
            </a:r>
            <a:r>
              <a:rPr lang="en-US" b="1" dirty="0" err="1">
                <a:solidFill>
                  <a:schemeClr val="bg1"/>
                </a:solidFill>
              </a:rPr>
              <a:t>DockerHub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Deploy into Kubernetes environment from </a:t>
            </a:r>
            <a:r>
              <a:rPr lang="en-US" b="1" dirty="0" err="1">
                <a:solidFill>
                  <a:schemeClr val="bg1"/>
                </a:solidFill>
              </a:rPr>
              <a:t>DockerHub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6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1051265" y="1527283"/>
            <a:ext cx="10615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Introduction to infrastructure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Introduction to Jenkins &amp; CI / CD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platform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Software Development processes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Integration?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Delivery?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Deployment?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Pipelines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 automation basics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Deployment / Delivery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Running multiple steps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Recording and reporting test results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pipeline tasks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Creating a Project in GitHub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Forking /Cloning from your repository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5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to master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Historically, Jenkins master and agents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behaved as if it was like a single distributed process.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can ask a master to do just about anything within the confinement of the operating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access files on the master or trigger other jobs on Jenkins.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exposes security issues,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Recommended sophisticated trust separation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Agents can be less trusted than the master in enterprises.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Starting 1.587 (and 1.580.1),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added a subsystem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wall between master and agent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less trusted agents to be connected to a master. </a:t>
            </a:r>
          </a:p>
        </p:txBody>
      </p:sp>
    </p:spTree>
    <p:extLst>
      <p:ext uri="{BB962C8B-B14F-4D97-AF65-F5344CB8AC3E}">
        <p14:creationId xmlns:p14="http://schemas.microsoft.com/office/powerpoint/2010/main" val="125095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to master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Since Jenkins 2.0,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subsystem is enabled for all new installations of Jenkins.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highly recommend you turn this mode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e.g.Use</a:t>
            </a:r>
            <a:r>
              <a:rPr lang="en-US" b="1" dirty="0">
                <a:solidFill>
                  <a:schemeClr val="bg1"/>
                </a:solidFill>
              </a:rPr>
              <a:t> cases when you need such high security: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case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Agents are managed by another person (not Jenkins administrator)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because they have special requirement for their build jobs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case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You have some jobs that are configured to run on a specific agent because it is sensitive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turn this switch on,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 to "Manage Jenkins" &gt; "Configure Global Security", and check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"Agent → Controller Security“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Or Agent ports.</a:t>
            </a:r>
          </a:p>
        </p:txBody>
      </p:sp>
    </p:spTree>
    <p:extLst>
      <p:ext uri="{BB962C8B-B14F-4D97-AF65-F5344CB8AC3E}">
        <p14:creationId xmlns:p14="http://schemas.microsoft.com/office/powerpoint/2010/main" val="98273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Using </a:t>
            </a:r>
            <a:r>
              <a:rPr lang="en-IN" b="1" dirty="0" err="1">
                <a:solidFill>
                  <a:schemeClr val="bg1"/>
                </a:solidFill>
                <a:latin typeface="+mn-lt"/>
              </a:rPr>
              <a:t>ssh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</a:rPr>
              <a:t>Refer D:\PraiseTheLord\HSBGInfotech\Others\vilas\devops\jenkins\Lab\AddAgents\instructions.txt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9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Using </a:t>
            </a:r>
            <a:r>
              <a:rPr lang="en-IN" b="1" dirty="0" err="1">
                <a:solidFill>
                  <a:schemeClr val="bg1"/>
                </a:solidFill>
                <a:latin typeface="+mn-lt"/>
              </a:rPr>
              <a:t>ssh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37992" y="1330374"/>
            <a:ext cx="1061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the Slave using Manage Jenkins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Configure the node as shown below Manage Jenkins &gt; Manage Nodes &gt; New Node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814CA-86BB-4F82-AF4B-90974390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7" y="2025568"/>
            <a:ext cx="10720998" cy="41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0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Choosing jobs should run on which agent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10100" y="1706725"/>
            <a:ext cx="1051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Restrict where a job can be executed.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Enter the label provided while creating the agent</a:t>
            </a:r>
          </a:p>
        </p:txBody>
      </p:sp>
    </p:spTree>
    <p:extLst>
      <p:ext uri="{BB962C8B-B14F-4D97-AF65-F5344CB8AC3E}">
        <p14:creationId xmlns:p14="http://schemas.microsoft.com/office/powerpoint/2010/main" val="2782780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connecting to 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37992" y="1718300"/>
            <a:ext cx="1061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https://wiki.jenkins.io/display/JENKINS/Step+by+step+guide+to+set+up+master+and+agent+machines+on+Windows</a:t>
            </a:r>
          </a:p>
        </p:txBody>
      </p:sp>
    </p:spTree>
    <p:extLst>
      <p:ext uri="{BB962C8B-B14F-4D97-AF65-F5344CB8AC3E}">
        <p14:creationId xmlns:p14="http://schemas.microsoft.com/office/powerpoint/2010/main" val="89591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connecting to Jenkins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Fill out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a number of executors : 1/2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Set a Remote FS Root: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home directory for the master on the agent machine.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a Windows agent, use something like: "C:\Jenkins\"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a Linux agent, use something like: /home/centos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 the appropriate Usage setting: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an additional worker: Utilize this node as much as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For specialized jobs: Leave this machine for tied jobs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Launch Method: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Windows agent is by using Launch agent via Java Web Start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(Recommended for Windows. In </a:t>
            </a:r>
            <a:r>
              <a:rPr lang="en-US" b="1" dirty="0">
                <a:solidFill>
                  <a:srgbClr val="FF0000"/>
                </a:solidFill>
              </a:rPr>
              <a:t>Linux also we will be selecting the same</a:t>
            </a:r>
            <a:r>
              <a:rPr lang="en-US" b="1" dirty="0">
                <a:solidFill>
                  <a:schemeClr val="bg1"/>
                </a:solidFill>
              </a:rPr>
              <a:t>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Fill the rest also as appropriate.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Press OK.</a:t>
            </a:r>
          </a:p>
        </p:txBody>
      </p:sp>
    </p:spTree>
    <p:extLst>
      <p:ext uri="{BB962C8B-B14F-4D97-AF65-F5344CB8AC3E}">
        <p14:creationId xmlns:p14="http://schemas.microsoft.com/office/powerpoint/2010/main" val="48244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Agent connecting to Jenkins master - 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459538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For windows only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Now you need to connect your agent machine to the master using the following steps.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a. For windows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a browser on the agent machine and go to the Jenkins master server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(http://yourjenkinsmaster:8080).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 to Manage Jenkins &gt; Manage Nodes,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Click on the newly created agent machine. You will need to login as someone that has the "Connect" Agent permission if you have configured global security.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Click on the Launch button to launch agent from browser on agent.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A26778-AA41-4D7F-AB3B-C1871A5B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39" y="4015049"/>
            <a:ext cx="9444942" cy="21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50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SOFTWARE DEVELOPMENT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408191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Software Development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Software engineering process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analyzing user requirements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designing, building, and 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software application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will satisfy those requirements.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Various execution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Waterfall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Spiral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9221" y="3063599"/>
            <a:ext cx="1061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b="1" dirty="0">
                <a:solidFill>
                  <a:schemeClr val="bg1"/>
                </a:solidFill>
              </a:rPr>
              <a:t>Introduction to Jenkins &amp; CI / CD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223018-8CDB-4793-A1F6-EAF252E2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39214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Waterfall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Feasibility Study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Requirements analysis and specification: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Design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Coding and Unit testing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Integration and System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Alpha Testing: Dev/QE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Beta Testing: Early bird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Acceptance Testing: before deployment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Corrective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Perfective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Adaptive Maintenance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Process from my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Service oriented companies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oriented companies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 Prem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 Cloud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3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Spiral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696215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for Risk Handling.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Diagram looks like a spiral with many loops.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Number of loops can vary.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loop: Phase of the software development process.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Project manager dynamically determines the number of phases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Radius of the spiral: represents the expenses(cost) of the project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Angular dimension represents: Progress made so far in the current phase.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73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Spiral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212352"/>
            <a:ext cx="10615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phase of Spiral Model is divided into four quadrants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Functions of these four quadrants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Objectives determination and identify alternative solutions: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gathering,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Objectives are identified, elaborated and analyzed at the start of every phase.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Alternative solutions possible for the phase are proposed in this quadrant.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Identify and resolve Risks: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Evaluate all possible solutions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Select the best possible solution.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Risks associated with that solution is identified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Resolve risk using the best possible strategy.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this quadrant: Prototype is built for the best possible solution.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 next version of the Product: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Developed and verify identified features.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this quadrant: the next version of the software is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Review and plan for the next Phase: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Customers evaluate the so far developed version of the software.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Planning for the next phase is started.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0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Implemented using a specific process.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They share some basic characteristics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Few of Agile SDLC models are given below: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Extreme programming (XP)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Lean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Crystal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Atern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Feature-driven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Unified process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26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Requirements: decomposed into small parts that can be incrementally developed.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Iterative development.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incremental part is developed over an iteration.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iteration completed within a couple of weeks only.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Long-term plans are not made.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Steps involve in agile SDLC models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gathering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Acceptance testing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time to complete an iteration: Time Box.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Time-box: maximum amount of time needed to deliver an iteration to customers.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date for an iteration does not change.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Deliver an increment to the customer after each Time-box.</a:t>
            </a:r>
          </a:p>
        </p:txBody>
      </p:sp>
    </p:spTree>
    <p:extLst>
      <p:ext uri="{BB962C8B-B14F-4D97-AF65-F5344CB8AC3E}">
        <p14:creationId xmlns:p14="http://schemas.microsoft.com/office/powerpoint/2010/main" val="3864098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Principles of Agile model - reworded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Customer 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Establish close contact with the customer during development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gain a clear understanding of various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usually includes a customer representative on the team.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 of each iteration: stakeholders and the customer representative review, the progress made and re-evaluate the requirements.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Agile model relies 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working software deployment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rather than comprehensive documentation.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Frequent delivery of incremental versions of the software to the customer representative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intervals of few weeks.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Requirement change requests from the customer are encouraged and efficiently incorporated.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Team members and their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Emphasizes on having efficient team members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Enhancing communications among them is given more importance.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Enhanced communication achieved through face-to-face communication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rather than through the exchange of formal documents.</a:t>
            </a:r>
          </a:p>
        </p:txBody>
      </p:sp>
    </p:spTree>
    <p:extLst>
      <p:ext uri="{BB962C8B-B14F-4D97-AF65-F5344CB8AC3E}">
        <p14:creationId xmlns:p14="http://schemas.microsoft.com/office/powerpoint/2010/main" val="476981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Principles of Agile model - reworded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Recommended development team size should be kept small (5 to 9 peoples)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 the team members meaningfully engage in face-to-face communication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have collaborative work environment.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Pair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Agile development process usually (may) deploy Pair Programming.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Two programmers work together at one work-station.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One does coding while the other reviews the code as it is typed in.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two programmers switch their roles every hour or so.</a:t>
            </a:r>
          </a:p>
        </p:txBody>
      </p:sp>
    </p:spTree>
    <p:extLst>
      <p:ext uri="{BB962C8B-B14F-4D97-AF65-F5344CB8AC3E}">
        <p14:creationId xmlns:p14="http://schemas.microsoft.com/office/powerpoint/2010/main" val="2762078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Advantages of 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Quick feedback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Happy and informed customer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Changes are welcome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Reduces development time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26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- Roles in 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Scrum Master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Owner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Cross functional team</a:t>
            </a:r>
          </a:p>
        </p:txBody>
      </p:sp>
    </p:spTree>
    <p:extLst>
      <p:ext uri="{BB962C8B-B14F-4D97-AF65-F5344CB8AC3E}">
        <p14:creationId xmlns:p14="http://schemas.microsoft.com/office/powerpoint/2010/main" val="893498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– Scrum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Team/Slave leader and facilitator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Helps and coaches the team members to follow agile practices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responsibilities of a scrum master are as follows 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enable close co-operation between all roles and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remove any blocks.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shield the team from any disturbances.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work with the organization to track the progress and processes of the company.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ensure that Agile Inspect &amp; Adapt processes are leveraged properly which includes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Daily stand-ups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Planned meetings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Demo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Retrospective Meetings 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facilitate team meetings and decision-making process.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3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Infrastructure – AWS / Local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source automation server written in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execute anything on the local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connect to remote machines and execute script on the same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Huge set of plugins</a:t>
            </a:r>
          </a:p>
        </p:txBody>
      </p:sp>
    </p:spTree>
    <p:extLst>
      <p:ext uri="{BB962C8B-B14F-4D97-AF65-F5344CB8AC3E}">
        <p14:creationId xmlns:p14="http://schemas.microsoft.com/office/powerpoint/2010/main" val="3093249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– Product Owner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Drives the product from business perspective.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responsibilities or a Product Owner are as follows 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define the requirements and prioritize their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determine the release date and contents.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take an active role in iteration planning and release planning meetings.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ensure that team is working on the most valued requirement.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represent the voice of the customer.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accept the user stories that meet the definition of done and defined acceptance criteria.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80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Agile - Cross-functional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Cross-functional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Every agile team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Should be a self-sufficient team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Preferably 5 to 9 team members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T-shirt sized members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Owner and Scrum master are considered to be a part of Scrum Team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49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How an Agile Team Plans its Work?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15603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Product Backlog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Sprint Backlog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Grooming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Planning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Story pointing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Stories (and Epics)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Done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Acceptance Criteria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14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CONTINOUS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662015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Continuous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integration (CI)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Practice of merging all developers' working copies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a shared mainline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several times a day.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Grady </a:t>
            </a:r>
            <a:r>
              <a:rPr lang="en-US" b="1" dirty="0" err="1">
                <a:solidFill>
                  <a:schemeClr val="bg1"/>
                </a:solidFill>
              </a:rPr>
              <a:t>Booch</a:t>
            </a:r>
            <a:r>
              <a:rPr lang="en-US" b="1" dirty="0">
                <a:solidFill>
                  <a:schemeClr val="bg1"/>
                </a:solidFill>
              </a:rPr>
              <a:t> first proposed the term CI in his 1991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 did not advocate integrating several times a day.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Extreme programming (XP) adopted the concept of CI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Advocated integrating more than once per day – perhaps as many as tens of times per day.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86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Continuous Delivery</a:t>
            </a:r>
          </a:p>
          <a:p>
            <a:pPr lvl="0" algn="ctr"/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46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Continuous Delivery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Process of the building release quality artifact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deployed to production with no extra stage or step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Integration + automated release process.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Release process can be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Certification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Early bird release and feedback</a:t>
            </a:r>
          </a:p>
        </p:txBody>
      </p:sp>
    </p:spTree>
    <p:extLst>
      <p:ext uri="{BB962C8B-B14F-4D97-AF65-F5344CB8AC3E}">
        <p14:creationId xmlns:p14="http://schemas.microsoft.com/office/powerpoint/2010/main" val="1987215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CONTINOUS DEPLOYMENT</a:t>
            </a:r>
          </a:p>
          <a:p>
            <a:pPr lvl="0" algn="ctr"/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81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Continuous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1706725"/>
            <a:ext cx="106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 changes that passes automated “Continuous delivery” process are deployed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247437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788096" y="2509365"/>
            <a:ext cx="10615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0" b="1" dirty="0">
                <a:solidFill>
                  <a:schemeClr val="bg1"/>
                </a:solidFill>
              </a:rPr>
              <a:t>JENKINS PIPELINE</a:t>
            </a:r>
          </a:p>
        </p:txBody>
      </p:sp>
    </p:spTree>
    <p:extLst>
      <p:ext uri="{BB962C8B-B14F-4D97-AF65-F5344CB8AC3E}">
        <p14:creationId xmlns:p14="http://schemas.microsoft.com/office/powerpoint/2010/main" val="415118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Installation of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source automation server written in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Installing 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Windows: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https://jenkins.io/download/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4"/>
              </a:rPr>
              <a:t>https://www.jenkins.io/doc/book/installing/windows/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https://stackoverflow.com/questions/44174587/how-to-restart-jenkins-in-windows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Linux: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	CentOS: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Refer my wiki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2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Pipelines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continuous deployment pipeline?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Automation of process for getting software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from version control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your deploying it to production.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suite of plugins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implement and integrate continuous delivery pipelines into Jenkins.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Provides lot of tools for modeling simple-to-complex delivery pipelines "as code".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Jenkins Pipeline is typically written into a text file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called 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checked into a project’s source control repository.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28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Jenkins Pipelines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Group of events or jobs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Interlinked with one another in a sequence.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Combination of plugins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integration and implementation of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delivery pipelines using Jenkins.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Has an extensible automation 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create simple or complex delivery pipelines "as code," via pipeline DSL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(DSL: Domain-specific Language).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07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Collection of jobs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trigger in the specified sequence.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Used to incorporate continuous delivery in our software development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as code in Jenkins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Define the entire deployment flow through code.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 standard jobs defined by Jenkins are manually coded as a single script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They can be stored in a version control system.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Follows the ‘pipeline as code’ discipline.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need to build several jobs for each phase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Code the entire workflow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put it in a 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incorporate User inputs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Restart from saved checkpoint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jobs in parallel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Integrate with other plugins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conditional loops (for, when)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43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Advantages of Jenkins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318098"/>
            <a:ext cx="1061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define the complete deployment flow through configuration and code.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Written in a single file (adv?)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Standard Jenkins jobs can be written manually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as an entire script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managed with a version control system.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incorporate User inputs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Restart from saved checkpoint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 jobs in parallel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Integrate with other plugins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conditional loops (for, when)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Follows “Pipeline as a code”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Uses 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text file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used, stores the entire workflow as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checked into an SCM on your local system.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developers can access, edit and check the code at all times.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Written using the Groovy DSL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created through a text/groovy editor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through the configuration page on the Jenkins instance.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1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Pipeline as a code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3875" y="1655450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need to create multiple jobs for each process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code entire workflow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Place it in a Jenkins file.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Uses Groovy DSL (Domain Specific Language),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model easy to complex pipelines as 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Code stored in text file called ‘</a:t>
            </a:r>
            <a:r>
              <a:rPr lang="en-US" b="1" dirty="0" err="1">
                <a:solidFill>
                  <a:schemeClr val="bg1"/>
                </a:solidFill>
              </a:rPr>
              <a:t>Jenkinsfile</a:t>
            </a:r>
            <a:r>
              <a:rPr lang="en-US" b="1" dirty="0">
                <a:solidFill>
                  <a:schemeClr val="bg1"/>
                </a:solidFill>
              </a:rPr>
              <a:t>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stored in Source Code 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conditional loops, forks, join operations and allow parallel execution tasks.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Allows user feedback into the pipeline.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Resilient in terms of Jenkins’ master down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resume from checkpoints saved.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incorporate multiple additional plugins and add-ins.</a:t>
            </a:r>
          </a:p>
        </p:txBody>
      </p:sp>
    </p:spTree>
    <p:extLst>
      <p:ext uri="{BB962C8B-B14F-4D97-AF65-F5344CB8AC3E}">
        <p14:creationId xmlns:p14="http://schemas.microsoft.com/office/powerpoint/2010/main" val="3055030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Some good reads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Scaling pipelines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https://www.jenkins.io/doc/book/pipeline/scaling-pipeline/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https://www.katalon.com/resources-center/blog/ci-cd-pipeline/</a:t>
            </a:r>
          </a:p>
        </p:txBody>
      </p:sp>
    </p:spTree>
    <p:extLst>
      <p:ext uri="{BB962C8B-B14F-4D97-AF65-F5344CB8AC3E}">
        <p14:creationId xmlns:p14="http://schemas.microsoft.com/office/powerpoint/2010/main" val="40663240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476775"/>
            <a:ext cx="10615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like a physical machine/</a:t>
            </a:r>
            <a:r>
              <a:rPr lang="en-US" b="1" dirty="0" err="1">
                <a:solidFill>
                  <a:schemeClr val="bg1"/>
                </a:solidFill>
              </a:rPr>
              <a:t>vm</a:t>
            </a:r>
            <a:r>
              <a:rPr lang="en-US" b="1" dirty="0">
                <a:solidFill>
                  <a:schemeClr val="bg1"/>
                </a:solidFill>
              </a:rPr>
              <a:t>/docker instance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run multiple builds using just one Jenkins instance.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Helps spread the workload to various agents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be defined for an entire pipeline or specific stage.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Instructs Jenkins to assign the builds to an executor.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Jenkins pipeline may be executed from one or more agent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55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476775"/>
            <a:ext cx="10615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Ideally agent can be used with any of the following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Any: agent 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Runs stage pipeline on any available agent in Jenkins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None: agent none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present, this parameter is added to the root of the pipeline.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is no global agent for the entire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stage must define its own agent.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Label: agent {label ‘my label name for node’}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Performs on the labeled agent the pipeline/stage.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Node: agent {node{label ‘my label name’}}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Similar to label.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Gives option for custom workspace.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Docker: agent{ docker {image ‘ubuntu’ label ‘my label name’ </a:t>
            </a:r>
            <a:r>
              <a:rPr lang="en-US" b="1" dirty="0" err="1">
                <a:solidFill>
                  <a:schemeClr val="bg1"/>
                </a:solidFill>
              </a:rPr>
              <a:t>arg</a:t>
            </a:r>
            <a:r>
              <a:rPr lang="en-US" b="1" dirty="0">
                <a:solidFill>
                  <a:schemeClr val="bg1"/>
                </a:solidFill>
              </a:rPr>
              <a:t> ‘—port 3000:80’} }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is executed on a docker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e.g. docker can be used to pull an image of Ubuntu.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image can now be used to run multiple commands as an execution environment.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01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600193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Defines the actual work that needs to be completed.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work is defined in the form of stages.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can be multiple levels inside this.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Each stage executes a particular task.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any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stages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(‘Pull')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(‘Build')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(‘Test')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(‘Integrate')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 (Deploy')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}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212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Installing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004" y="1212352"/>
            <a:ext cx="10615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Initial password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Almost all files are stored inside Jenkins home directory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command: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sudo</a:t>
            </a:r>
            <a:r>
              <a:rPr lang="en-US" b="1" dirty="0">
                <a:solidFill>
                  <a:schemeClr val="bg1"/>
                </a:solidFill>
              </a:rPr>
              <a:t> cat /var/lib/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r>
              <a:rPr lang="en-US" b="1" dirty="0">
                <a:solidFill>
                  <a:schemeClr val="bg1"/>
                </a:solidFill>
              </a:rPr>
              <a:t>/secrets/</a:t>
            </a:r>
            <a:r>
              <a:rPr lang="en-US" b="1" dirty="0" err="1">
                <a:solidFill>
                  <a:schemeClr val="bg1"/>
                </a:solidFill>
              </a:rPr>
              <a:t>initialAdminPassword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print the password at console.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Typical Jenkins home install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Linux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/var/lib/</a:t>
            </a:r>
            <a:r>
              <a:rPr lang="en-US" b="1" dirty="0" err="1">
                <a:solidFill>
                  <a:schemeClr val="bg1"/>
                </a:solidFill>
              </a:rPr>
              <a:t>jenkins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C:\Program Files\Jenkins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/Users/vilas/Desktop/Tools/Jenkins</a:t>
            </a:r>
          </a:p>
        </p:txBody>
      </p:sp>
    </p:spTree>
    <p:extLst>
      <p:ext uri="{BB962C8B-B14F-4D97-AF65-F5344CB8AC3E}">
        <p14:creationId xmlns:p14="http://schemas.microsoft.com/office/powerpoint/2010/main" val="1581529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Within a stage block,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can be described as a series of steps.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Such steps are performed in sequence for the execution of a level.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Within a Steps guideline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must be at least one step.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any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stages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stage ('Build')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 steps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     echo  'Running build phase. '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46043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3102617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38096581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387641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0094352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Pipelines -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Agent example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docker {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image  centos'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5943273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Recording and Reporting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was primarily used for running tests in the beginning.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Running tests in Jenkins is easy.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Equally important to consolidate the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Summarizes the output.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can record and aggregate test results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test runner can output test result files.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typically comes bundled with the 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 step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If your test runner cannot output JUnit-style XML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additional plugins which process practically any widely-used test report format.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961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Recording and Reporting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212352"/>
            <a:ext cx="10615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Preferably use post section to collect results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Jenkinsfile</a:t>
            </a:r>
            <a:r>
              <a:rPr lang="en-US" b="1" dirty="0">
                <a:solidFill>
                  <a:schemeClr val="bg1"/>
                </a:solidFill>
              </a:rPr>
              <a:t> (Declarative Pipeline)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{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agent any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stages {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stage("build") {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steps {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 git 'https://github.com/</a:t>
            </a:r>
            <a:r>
              <a:rPr lang="en-US" b="1" dirty="0" err="1">
                <a:solidFill>
                  <a:schemeClr val="bg1"/>
                </a:solidFill>
              </a:rPr>
              <a:t>vilasvarghese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devops.git</a:t>
            </a:r>
            <a:r>
              <a:rPr lang="en-US" b="1" dirty="0">
                <a:solidFill>
                  <a:schemeClr val="bg1"/>
                </a:solidFill>
              </a:rPr>
              <a:t>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</a:rPr>
              <a:t>sh</a:t>
            </a:r>
            <a:r>
              <a:rPr lang="en-US" b="1" dirty="0">
                <a:solidFill>
                  <a:schemeClr val="bg1"/>
                </a:solidFill>
              </a:rPr>
              <a:t> '</a:t>
            </a:r>
            <a:r>
              <a:rPr lang="en-US" b="1" dirty="0" err="1">
                <a:solidFill>
                  <a:schemeClr val="bg1"/>
                </a:solidFill>
              </a:rPr>
              <a:t>mvn</a:t>
            </a:r>
            <a:r>
              <a:rPr lang="en-US" b="1" dirty="0">
                <a:solidFill>
                  <a:schemeClr val="bg1"/>
                </a:solidFill>
              </a:rPr>
              <a:t> clean install -</a:t>
            </a:r>
            <a:r>
              <a:rPr lang="en-US" b="1" dirty="0" err="1">
                <a:solidFill>
                  <a:schemeClr val="bg1"/>
                </a:solidFill>
              </a:rPr>
              <a:t>Dmaven.test.failure.ignore</a:t>
            </a:r>
            <a:r>
              <a:rPr lang="en-US" b="1" dirty="0">
                <a:solidFill>
                  <a:schemeClr val="bg1"/>
                </a:solidFill>
              </a:rPr>
              <a:t>=true'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post {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always {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//archive "target/**/*" - build/libs/**/*.jar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archiveArtifacts</a:t>
            </a:r>
            <a:r>
              <a:rPr lang="en-US" b="1" dirty="0">
                <a:solidFill>
                  <a:schemeClr val="bg1"/>
                </a:solidFill>
              </a:rPr>
              <a:t> artifacts: 'target/**/*', fingerprint: true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 'target/surefire-reports/*.xml'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5634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Recording and Reporting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212352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Previous pipeline would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Always grab the test results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Let Jenkins track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Calculate trends and report on them.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Pipeline that has failing tests will be marked as "UNSTABLE"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Denoted by yellow in the pipeline web UI.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That is distinct from the "FAILED" state, denoted by red.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anything produced during the build process.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Fingerprinting 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recording the MD5 checksum of selected artifacts.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MD5 checksum can be used to track a particular artifact back to the build it came from.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Fingerprinting help Jenkins to track which version of a file is used by which version of a dependency.</a:t>
            </a:r>
          </a:p>
        </p:txBody>
      </p:sp>
    </p:spTree>
    <p:extLst>
      <p:ext uri="{BB962C8B-B14F-4D97-AF65-F5344CB8AC3E}">
        <p14:creationId xmlns:p14="http://schemas.microsoft.com/office/powerpoint/2010/main" val="3625298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Recording and Reporting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212352"/>
            <a:ext cx="10615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 execution will by default proceed even when the build is unstable.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err="1">
                <a:solidFill>
                  <a:schemeClr val="bg1"/>
                </a:solidFill>
              </a:rPr>
              <a:t>Dmaven.test.failure.ignore</a:t>
            </a:r>
            <a:r>
              <a:rPr lang="en-US" b="1" dirty="0">
                <a:solidFill>
                  <a:schemeClr val="bg1"/>
                </a:solidFill>
              </a:rPr>
              <a:t>=true is the maven's option to ignore and continue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Maven executes a list of target in sequence.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It was pipeline post helping us to overcome red color.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 skip deployment after test failures in Declarative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the </a:t>
            </a:r>
            <a:r>
              <a:rPr lang="en-US" b="1" dirty="0" err="1">
                <a:solidFill>
                  <a:schemeClr val="bg1"/>
                </a:solidFill>
              </a:rPr>
              <a:t>skipStagesAfterUnstable</a:t>
            </a:r>
            <a:r>
              <a:rPr lang="en-US" b="1" dirty="0">
                <a:solidFill>
                  <a:schemeClr val="bg1"/>
                </a:solidFill>
              </a:rPr>
              <a:t> option.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Scripted syntax, </a:t>
            </a:r>
            <a:r>
              <a:rPr lang="en-US" b="1" dirty="0" err="1">
                <a:solidFill>
                  <a:schemeClr val="bg1"/>
                </a:solidFill>
              </a:rPr>
              <a:t>currentBuild.currentResult</a:t>
            </a:r>
            <a:r>
              <a:rPr lang="en-US" b="1" dirty="0">
                <a:solidFill>
                  <a:schemeClr val="bg1"/>
                </a:solidFill>
              </a:rPr>
              <a:t> == 'SUCCESS’.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D:\PraiseTheLord\HSBGInfotech\Others\vilas\devops\jenkins\Lab\Pipeline\RealPipeline.txt</a:t>
            </a:r>
          </a:p>
        </p:txBody>
      </p:sp>
    </p:spTree>
    <p:extLst>
      <p:ext uri="{BB962C8B-B14F-4D97-AF65-F5344CB8AC3E}">
        <p14:creationId xmlns:p14="http://schemas.microsoft.com/office/powerpoint/2010/main" val="10569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What is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Open source automation server written in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Continuous integration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Perform tasks repeatedly and intelligently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Can detects changes in SCM systems like git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 fork of original </a:t>
            </a:r>
            <a:r>
              <a:rPr lang="en-US" b="1" dirty="0" err="1">
                <a:solidFill>
                  <a:schemeClr val="bg1"/>
                </a:solidFill>
              </a:rPr>
              <a:t>hudson</a:t>
            </a:r>
            <a:r>
              <a:rPr lang="en-US" b="1" dirty="0">
                <a:solidFill>
                  <a:schemeClr val="bg1"/>
                </a:solidFill>
              </a:rPr>
              <a:t> project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Plug-in extensibility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http://jenkins-ci.org</a:t>
            </a: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Cross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Built using Java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Supports a wide variety of engineering patterns and technologies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Support organization of all sizes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Endless automation possibilities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Vibrant plugin ecosystem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Several jobs can be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Controlled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Combined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29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Recording and Reporting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838200" y="1212352"/>
            <a:ext cx="10615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When there are test failures,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Grab built artifacts from Jenkins for local analysis and investigation.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gives in-built support for storing "artifacts",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files generated during the execution of the Pipeline.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is easily done with the </a:t>
            </a:r>
            <a:r>
              <a:rPr lang="en-US" b="1" dirty="0" err="1">
                <a:solidFill>
                  <a:schemeClr val="bg1"/>
                </a:solidFill>
              </a:rPr>
              <a:t>archiveArtifacts</a:t>
            </a:r>
            <a:r>
              <a:rPr lang="en-US" b="1" dirty="0">
                <a:solidFill>
                  <a:schemeClr val="bg1"/>
                </a:solidFill>
              </a:rPr>
              <a:t> step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[Old archive is deprecated].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</a:t>
            </a:r>
            <a:r>
              <a:rPr lang="en-US" b="1" dirty="0" err="1">
                <a:solidFill>
                  <a:schemeClr val="bg1"/>
                </a:solidFill>
              </a:rPr>
              <a:t>gradle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err="1">
                <a:solidFill>
                  <a:schemeClr val="bg1"/>
                </a:solidFill>
              </a:rPr>
              <a:t>archiveArtifacts</a:t>
            </a:r>
            <a:r>
              <a:rPr lang="en-US" b="1" dirty="0">
                <a:solidFill>
                  <a:schemeClr val="bg1"/>
                </a:solidFill>
              </a:rPr>
              <a:t> 'build/libs/**/*.jar'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maven: </a:t>
            </a:r>
            <a:r>
              <a:rPr lang="en-US" b="1" dirty="0" err="1">
                <a:solidFill>
                  <a:schemeClr val="bg1"/>
                </a:solidFill>
              </a:rPr>
              <a:t>archiveArtifacts</a:t>
            </a:r>
            <a:r>
              <a:rPr lang="en-US" b="1" dirty="0">
                <a:solidFill>
                  <a:schemeClr val="bg1"/>
                </a:solidFill>
              </a:rPr>
              <a:t> artifacts: 'target/**/*', fingerprint: true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Recording tests and artifacts in Jenkins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helps to quickly identify issues quickly. </a:t>
            </a:r>
          </a:p>
        </p:txBody>
      </p:sp>
    </p:spTree>
    <p:extLst>
      <p:ext uri="{BB962C8B-B14F-4D97-AF65-F5344CB8AC3E}">
        <p14:creationId xmlns:p14="http://schemas.microsoft.com/office/powerpoint/2010/main" val="144050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What is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02855" y="1644940"/>
            <a:ext cx="1061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Examples of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pulling code from a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performing static code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building your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executing unit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automated tests and/or performance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deploying your application.</a:t>
            </a:r>
            <a:endParaRPr lang="en-IN" b="1" dirty="0">
              <a:solidFill>
                <a:schemeClr val="bg1"/>
              </a:solidFill>
            </a:endParaRPr>
          </a:p>
          <a:p>
            <a:pPr lvl="0"/>
            <a:endParaRPr lang="en-IN" b="1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Jenkins server can execute tasks on Jenkins client machines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0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3203-FBFB-4A26-848E-5BAD5BBD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n-lt"/>
              </a:rPr>
              <a:t>Adv. of Jenkins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9DD7E-A733-4F88-BEEA-60EC64797F4C}"/>
              </a:ext>
            </a:extLst>
          </p:cNvPr>
          <p:cNvSpPr txBox="1"/>
          <p:nvPr/>
        </p:nvSpPr>
        <p:spPr>
          <a:xfrm>
            <a:off x="926004" y="1212352"/>
            <a:ext cx="10615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Jenkins offers many attractive features for developers: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Easy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Platform-agnostic, Java-based, ready to run.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Easy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Easily set up and configure using UI, featuring error checks and a built-in help function.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Available Plugins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1500+ plugins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Extensible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Extended using plugins, endless possibilities for what it can 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Easy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Distribute work across multiple machines/platforms.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Free Open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backed by heavy community support.</a:t>
            </a:r>
          </a:p>
        </p:txBody>
      </p:sp>
    </p:spTree>
    <p:extLst>
      <p:ext uri="{BB962C8B-B14F-4D97-AF65-F5344CB8AC3E}">
        <p14:creationId xmlns:p14="http://schemas.microsoft.com/office/powerpoint/2010/main" val="335940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32968</TotalTime>
  <Words>4505</Words>
  <Application>Microsoft Office PowerPoint</Application>
  <PresentationFormat>Widescreen</PresentationFormat>
  <Paragraphs>833</Paragraphs>
  <Slides>70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Office Theme</vt:lpstr>
      <vt:lpstr>           Jenkins  </vt:lpstr>
      <vt:lpstr>Agenda</vt:lpstr>
      <vt:lpstr>  </vt:lpstr>
      <vt:lpstr>Infrastructure – AWS / Local machine</vt:lpstr>
      <vt:lpstr>Installation of Jenkins</vt:lpstr>
      <vt:lpstr>Installing Jenkins</vt:lpstr>
      <vt:lpstr>What is Jenkins</vt:lpstr>
      <vt:lpstr>What is Jenkins</vt:lpstr>
      <vt:lpstr>Adv. of Jenkins</vt:lpstr>
      <vt:lpstr>Installing Jenkins</vt:lpstr>
      <vt:lpstr>Overview of Jenkins UI</vt:lpstr>
      <vt:lpstr>Jenkins Jobs</vt:lpstr>
      <vt:lpstr>Jenkins Architecture</vt:lpstr>
      <vt:lpstr>Jenkins Master</vt:lpstr>
      <vt:lpstr>Jenkins Master</vt:lpstr>
      <vt:lpstr>Jenkins Slave</vt:lpstr>
      <vt:lpstr>Types of Jenkins slaves</vt:lpstr>
      <vt:lpstr>Types of Jenkins slaves</vt:lpstr>
      <vt:lpstr>Overview of flow of most (CI/CD) jobs</vt:lpstr>
      <vt:lpstr>Agent to master connections</vt:lpstr>
      <vt:lpstr>Agent to master connections</vt:lpstr>
      <vt:lpstr>Using ssh</vt:lpstr>
      <vt:lpstr>Using ssh</vt:lpstr>
      <vt:lpstr>Choosing jobs should run on which agent</vt:lpstr>
      <vt:lpstr>Agent connecting to Jenkins master</vt:lpstr>
      <vt:lpstr>Agent connecting to Jenkins master</vt:lpstr>
      <vt:lpstr>Agent connecting to Jenkins master - Windows</vt:lpstr>
      <vt:lpstr>PowerPoint Presentation</vt:lpstr>
      <vt:lpstr>Software Development Process</vt:lpstr>
      <vt:lpstr>Waterfall</vt:lpstr>
      <vt:lpstr>Spiral</vt:lpstr>
      <vt:lpstr>Spiral</vt:lpstr>
      <vt:lpstr>Agile</vt:lpstr>
      <vt:lpstr>Agile</vt:lpstr>
      <vt:lpstr>Principles of Agile model - reworded</vt:lpstr>
      <vt:lpstr>Principles of Agile model - reworded</vt:lpstr>
      <vt:lpstr>Advantages of Agile</vt:lpstr>
      <vt:lpstr>Agile - Roles in Agile</vt:lpstr>
      <vt:lpstr>Agile – Scrum Master</vt:lpstr>
      <vt:lpstr>Agile – Product Owner</vt:lpstr>
      <vt:lpstr>Agile - Cross-functional Team</vt:lpstr>
      <vt:lpstr>How an Agile Team Plans its Work?</vt:lpstr>
      <vt:lpstr>PowerPoint Presentation</vt:lpstr>
      <vt:lpstr>Continuous Integration</vt:lpstr>
      <vt:lpstr>PowerPoint Presentation</vt:lpstr>
      <vt:lpstr>Continuous Delivery</vt:lpstr>
      <vt:lpstr>PowerPoint Presentation</vt:lpstr>
      <vt:lpstr>Continuous Deployment</vt:lpstr>
      <vt:lpstr>PowerPoint Presentation</vt:lpstr>
      <vt:lpstr>Jenkins Pipelines</vt:lpstr>
      <vt:lpstr>Jenkins Pipelines</vt:lpstr>
      <vt:lpstr>Pipelines</vt:lpstr>
      <vt:lpstr>Advantages of Jenkins Pipeline</vt:lpstr>
      <vt:lpstr>Pipeline as a code</vt:lpstr>
      <vt:lpstr>Some good reads</vt:lpstr>
      <vt:lpstr>Pipelines - Agents</vt:lpstr>
      <vt:lpstr>Pipelines - Agents</vt:lpstr>
      <vt:lpstr>Pipelines - Agents</vt:lpstr>
      <vt:lpstr>Stages</vt:lpstr>
      <vt:lpstr>Steps</vt:lpstr>
      <vt:lpstr>Pipelines - Agents</vt:lpstr>
      <vt:lpstr>Pipelines - Agents</vt:lpstr>
      <vt:lpstr>Pipelines - Agents</vt:lpstr>
      <vt:lpstr>Pipelines - Agents</vt:lpstr>
      <vt:lpstr>Pipelines - Agents</vt:lpstr>
      <vt:lpstr>Recording and Reporting Results</vt:lpstr>
      <vt:lpstr>Recording and Reporting Results</vt:lpstr>
      <vt:lpstr>Recording and Reporting Results</vt:lpstr>
      <vt:lpstr>Recording and Reporting Results</vt:lpstr>
      <vt:lpstr>Recording and Reporting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1052</cp:revision>
  <dcterms:created xsi:type="dcterms:W3CDTF">2019-09-14T09:29:44Z</dcterms:created>
  <dcterms:modified xsi:type="dcterms:W3CDTF">2020-12-14T09:59:20Z</dcterms:modified>
</cp:coreProperties>
</file>