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c61bb8667d229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c61bb8667d229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cd1d33fe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cd1d33fe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ccd182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ccd182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ccd182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ccd182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c0b27e75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c0b27e75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c0b27e75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c0b27e75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0b27e75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0b27e75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0b27e75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c0b27e75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0b27e754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c0b27e754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c0b27e75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c0b27e75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ccd182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ccd182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c0b27e754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c0b27e754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c0b27e754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c0b27e754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c0b27e75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c0b27e75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c0b27e754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c0b27e754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cc61bb8667d229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cc61bb8667d229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cc61bb8667d229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cc61bb8667d229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c61bb8667d229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cc61bb8667d229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c61bb8667d229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cc61bb8667d229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c61bb8667d229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cc61bb8667d229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c61bb8667d229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cc61bb8667d229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ccd182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ccd182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ccd182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5ccd182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ccd182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ccd182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5ccd182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5ccd182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5cd1d33fe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5cd1d33fe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ccd182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ccd182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c61bb8667d229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c61bb8667d229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c61bb8667d229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c61bb8667d229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c61bb8667d229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c61bb8667d229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ccd1820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ccd182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cc61bb8667d229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cc61bb8667d229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53000" y="2362077"/>
            <a:ext cx="58380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IST687 Group 1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Aditya Kini,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Yujing Yuan,Ushma Desai,Praneshwar Srinivasan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279600" y="306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DESCRIPTIONS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163" y="1464500"/>
            <a:ext cx="4901822" cy="33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419625" y="953925"/>
            <a:ext cx="8514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Flight Experience Attributes: Partner Airlines,Arrival Delay and Departure Delay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DESCRIPTORS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649275"/>
            <a:ext cx="75057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Attributes : Cancelled flight and likelihood to recommend.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950" y="2137700"/>
            <a:ext cx="3762874" cy="230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487275" y="1651325"/>
            <a:ext cx="783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used various attributes for creating a model.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54950" y="2409325"/>
            <a:ext cx="2531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Destination City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 City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Airline Status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 of Travel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</a:t>
            </a:r>
            <a:endParaRPr sz="1800"/>
          </a:p>
        </p:txBody>
      </p:sp>
      <p:sp>
        <p:nvSpPr>
          <p:cNvPr id="208" name="Google Shape;208;p24"/>
          <p:cNvSpPr txBox="1"/>
          <p:nvPr/>
        </p:nvSpPr>
        <p:spPr>
          <a:xfrm>
            <a:off x="3519225" y="2463475"/>
            <a:ext cx="274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992975" y="2334925"/>
            <a:ext cx="31674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Destination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Flight cancelled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 Category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Passenger Category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Partner Name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 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73032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Out of these, based on significance we decided to consider the following attributes for linear modelling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Gender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Price Sensitivity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Loyality_Index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5498725" y="2626050"/>
            <a:ext cx="3174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Arrival_delay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Class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Airline Status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Long_duration_flight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Partner_Airline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819150" y="1554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Status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Majority of airline customers - Blue Member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 Member - Lowest Average NPS</a:t>
            </a:r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819150" y="56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 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4114" l="71578" r="2117" t="9260"/>
          <a:stretch/>
        </p:blipFill>
        <p:spPr>
          <a:xfrm>
            <a:off x="6261000" y="344125"/>
            <a:ext cx="2405227" cy="44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819150" y="1554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Female Customers - Almost 1500 more than Male Customers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Lowest NPS Value - Female</a:t>
            </a:r>
            <a:endParaRPr/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819150" y="56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 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4752" l="71625" r="2070" t="9923"/>
          <a:stretch/>
        </p:blipFill>
        <p:spPr>
          <a:xfrm>
            <a:off x="6386825" y="281225"/>
            <a:ext cx="2405227" cy="438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19150" y="1554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Business Class - Least number of People but highest Average NPS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Eco Class - HIghest number of People but Low Average NPS</a:t>
            </a:r>
            <a:endParaRPr/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819150" y="56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 </a:t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3164" l="71871" r="2229" t="9651"/>
          <a:stretch/>
        </p:blipFill>
        <p:spPr>
          <a:xfrm>
            <a:off x="6571850" y="451450"/>
            <a:ext cx="2368224" cy="448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56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 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32865" l="71527" r="2389" t="24436"/>
          <a:stretch/>
        </p:blipFill>
        <p:spPr>
          <a:xfrm>
            <a:off x="192425" y="1258125"/>
            <a:ext cx="4301299" cy="36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4">
            <a:alphaModFix/>
          </a:blip>
          <a:srcRect b="22158" l="71402" r="2514" t="34782"/>
          <a:stretch/>
        </p:blipFill>
        <p:spPr>
          <a:xfrm>
            <a:off x="4427125" y="1258125"/>
            <a:ext cx="4076299" cy="36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819150" y="56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 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b="30279" l="71447" r="1820" t="26752"/>
          <a:stretch/>
        </p:blipFill>
        <p:spPr>
          <a:xfrm>
            <a:off x="4386725" y="1140700"/>
            <a:ext cx="4539648" cy="381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 rotWithShape="1">
          <a:blip r:embed="rId4">
            <a:alphaModFix/>
          </a:blip>
          <a:srcRect b="8442" l="71740" r="2146" t="49130"/>
          <a:stretch/>
        </p:blipFill>
        <p:spPr>
          <a:xfrm>
            <a:off x="204900" y="1209425"/>
            <a:ext cx="4102325" cy="3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819150" y="564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 </a:t>
            </a:r>
            <a:endParaRPr/>
          </a:p>
        </p:txBody>
      </p:sp>
      <p:sp>
        <p:nvSpPr>
          <p:cNvPr id="257" name="Google Shape;257;p31"/>
          <p:cNvSpPr txBox="1"/>
          <p:nvPr>
            <p:ph type="title"/>
          </p:nvPr>
        </p:nvSpPr>
        <p:spPr>
          <a:xfrm>
            <a:off x="942700" y="1518975"/>
            <a:ext cx="7505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According to our model, looks like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Unhappy Customers are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Female Customers, Blue Airline Status, Economy class travellers &amp; Adult People (Age &gt; 60)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CONTENTS</a:t>
            </a:r>
            <a:endParaRPr sz="36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Business Questions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Description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Analysis Techniques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Insights and Recommendation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</a:t>
            </a:r>
            <a:endParaRPr/>
          </a:p>
        </p:txBody>
      </p:sp>
      <p:sp>
        <p:nvSpPr>
          <p:cNvPr id="263" name="Google Shape;263;p32"/>
          <p:cNvSpPr txBox="1"/>
          <p:nvPr>
            <p:ph type="title"/>
          </p:nvPr>
        </p:nvSpPr>
        <p:spPr>
          <a:xfrm>
            <a:off x="942700" y="1518975"/>
            <a:ext cx="75057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According to our model, looks like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Happy Customers are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Male Customers, Platinum Status, Business class travellers &amp; Young People (Age between 15 and 33)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</a:t>
            </a:r>
            <a:endParaRPr/>
          </a:p>
        </p:txBody>
      </p:sp>
      <p:sp>
        <p:nvSpPr>
          <p:cNvPr id="269" name="Google Shape;269;p33"/>
          <p:cNvSpPr txBox="1"/>
          <p:nvPr>
            <p:ph type="title"/>
          </p:nvPr>
        </p:nvSpPr>
        <p:spPr>
          <a:xfrm>
            <a:off x="942700" y="1518975"/>
            <a:ext cx="7505700" cy="3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According to our model, looks like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>
                <a:solidFill>
                  <a:srgbClr val="000000"/>
                </a:solidFill>
              </a:rPr>
              <a:t>Successful</a:t>
            </a:r>
            <a:r>
              <a:rPr lang="en">
                <a:solidFill>
                  <a:srgbClr val="000000"/>
                </a:solidFill>
              </a:rPr>
              <a:t> Flight Experience is defined by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Flight with Arrival_delay no greater than 5 minutes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Flight with no long Duration of flight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 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730325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Out of these, based on significance we decided to consider the following attributes for linear modelling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Gender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Price Sensitivity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Loyality_Index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1 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730325" y="1800200"/>
            <a:ext cx="281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Using the Attributes specified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were able to predict about the 20% change in Likelihood_to_recommend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b="6905" l="0" r="52680" t="76830"/>
          <a:stretch/>
        </p:blipFill>
        <p:spPr>
          <a:xfrm>
            <a:off x="3850875" y="1528800"/>
            <a:ext cx="4326826" cy="15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 rotWithShape="1">
          <a:blip r:embed="rId4">
            <a:alphaModFix/>
          </a:blip>
          <a:srcRect b="13619" l="0" r="59918" t="77758"/>
          <a:stretch/>
        </p:blipFill>
        <p:spPr>
          <a:xfrm>
            <a:off x="3850875" y="3080150"/>
            <a:ext cx="4939075" cy="5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2</a:t>
            </a:r>
            <a:endParaRPr/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487275" y="1651325"/>
            <a:ext cx="783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used various attributes for creating a model.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554950" y="2409325"/>
            <a:ext cx="2531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Destination City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 City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Airline Status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 of Travel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</a:t>
            </a:r>
            <a:endParaRPr sz="1800"/>
          </a:p>
        </p:txBody>
      </p:sp>
      <p:sp>
        <p:nvSpPr>
          <p:cNvPr id="291" name="Google Shape;291;p36"/>
          <p:cNvSpPr txBox="1"/>
          <p:nvPr/>
        </p:nvSpPr>
        <p:spPr>
          <a:xfrm>
            <a:off x="3519225" y="2463475"/>
            <a:ext cx="274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3992975" y="2334925"/>
            <a:ext cx="31674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Destination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Flight cancelled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Age Category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Passenger Category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Partner Name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2</a:t>
            </a:r>
            <a:endParaRPr/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487275" y="1651325"/>
            <a:ext cx="783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3519225" y="2463475"/>
            <a:ext cx="274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539988"/>
            <a:ext cx="66865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370900" y="306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2</a:t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70900" y="1111800"/>
            <a:ext cx="783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further reduced the variables to Class,Gender,Partner Name,Age Category,Passenger Category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3519225" y="2463475"/>
            <a:ext cx="274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75" y="1810400"/>
            <a:ext cx="63436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370900" y="306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2</a:t>
            </a:r>
            <a:endParaRPr/>
          </a:p>
        </p:txBody>
      </p:sp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370900" y="1111800"/>
            <a:ext cx="783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further considered Partner Airlines,Class and Passenger Category variables only.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3519225" y="2463475"/>
            <a:ext cx="274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63" y="1897625"/>
            <a:ext cx="5956574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370900" y="306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2</a:t>
            </a:r>
            <a:endParaRPr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70900" y="1111800"/>
            <a:ext cx="783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further considered variables for promoters as Class,Gender,Partner Name,Age Category,Passenger Category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3519225" y="2463475"/>
            <a:ext cx="274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25" y="1783538"/>
            <a:ext cx="60769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370900" y="306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Model 2</a:t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70900" y="1111800"/>
            <a:ext cx="78375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We now consider variables for promoters as Class,Partner Name,Passenger Category for further analysis.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3519225" y="2463475"/>
            <a:ext cx="27477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925" y="1831173"/>
            <a:ext cx="6734175" cy="29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Q1. Who are the happy customers or unhappy customers?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Q2. What makes a </a:t>
            </a:r>
            <a:r>
              <a:rPr lang="en" sz="2400">
                <a:solidFill>
                  <a:srgbClr val="000000"/>
                </a:solidFill>
              </a:rPr>
              <a:t>successful</a:t>
            </a:r>
            <a:r>
              <a:rPr lang="en" sz="2400">
                <a:solidFill>
                  <a:srgbClr val="000000"/>
                </a:solidFill>
              </a:rPr>
              <a:t> flight experience?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Q3. How to make customers happy?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Model 3 (Support Vector Machines)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819150" y="1990725"/>
            <a:ext cx="75057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Analysed for 3 different conditions : Gender, Airline Partner Name and Departure Delay.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error rate of the analysis was too high to get a proper prediction.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Thus, SVM is not suitable for large datasets because of its high training time.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332725" y="40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Recommendation</a:t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332725" y="1356550"/>
            <a:ext cx="84291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Following points can help in customer satisfaction: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Services provided by Sigma Airlines for Eco class must be implemented by other airlines partners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Team should focus more 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old female travelling by Eco Class through FlyFast Airlines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Customers travelling by Business Class and Male Adult by Eco Class must be encouraged to travel more frequently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2095350" y="1875900"/>
            <a:ext cx="49533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</a:rPr>
              <a:t>Any Questions?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64400" y="1085775"/>
            <a:ext cx="69972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Customer Attributes: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Age,Gender,Class,Partner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8" y="2266025"/>
            <a:ext cx="3396124" cy="22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448" y="2200075"/>
            <a:ext cx="3918395" cy="26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64400" y="1136575"/>
            <a:ext cx="69972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Customer Attributes: Age,Gender,Class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950" y="2064725"/>
            <a:ext cx="3943360" cy="26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423000" y="53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23000" y="1350950"/>
            <a:ext cx="8298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Flight Experience Attributes: Partner Airlines,Arrival Delay and Departure Delay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360" y="1932050"/>
            <a:ext cx="4015929" cy="26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23000" y="53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354200" y="1141475"/>
            <a:ext cx="8298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Flight Experience Attributes: Partner Airlines,Arrival Delay and Departure Delay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0" y="1820650"/>
            <a:ext cx="3953176" cy="290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726" y="1880625"/>
            <a:ext cx="4291465" cy="290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67625" y="31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175" y="1580950"/>
            <a:ext cx="4944373" cy="33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179850" y="976200"/>
            <a:ext cx="86067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Flight Experience Attributes: Partner Airlines,Arrival Delay and Departure Delay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24325" y="22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DESCRIPTIONS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25" y="1593025"/>
            <a:ext cx="4211799" cy="33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 b="-4030" l="0" r="0" t="4030"/>
          <a:stretch/>
        </p:blipFill>
        <p:spPr>
          <a:xfrm>
            <a:off x="4571999" y="1992025"/>
            <a:ext cx="4343126" cy="297518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299750" y="923200"/>
            <a:ext cx="8499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Flight Experience Attributes: Partner Airlines,Arrival Delay and Departure Delay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