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450" r:id="rId2"/>
    <p:sldId id="455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516" r:id="rId11"/>
    <p:sldId id="476" r:id="rId12"/>
    <p:sldId id="477" r:id="rId13"/>
    <p:sldId id="517" r:id="rId14"/>
    <p:sldId id="506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505" r:id="rId26"/>
    <p:sldId id="488" r:id="rId27"/>
    <p:sldId id="489" r:id="rId28"/>
    <p:sldId id="490" r:id="rId29"/>
    <p:sldId id="491" r:id="rId30"/>
    <p:sldId id="492" r:id="rId31"/>
    <p:sldId id="500" r:id="rId32"/>
    <p:sldId id="511" r:id="rId33"/>
    <p:sldId id="522" r:id="rId34"/>
    <p:sldId id="521" r:id="rId35"/>
    <p:sldId id="499" r:id="rId36"/>
    <p:sldId id="507" r:id="rId37"/>
    <p:sldId id="520" r:id="rId38"/>
    <p:sldId id="509" r:id="rId39"/>
    <p:sldId id="512" r:id="rId40"/>
    <p:sldId id="501" r:id="rId41"/>
    <p:sldId id="518" r:id="rId42"/>
    <p:sldId id="513" r:id="rId43"/>
    <p:sldId id="519" r:id="rId44"/>
    <p:sldId id="515" r:id="rId45"/>
    <p:sldId id="493" r:id="rId46"/>
    <p:sldId id="494" r:id="rId47"/>
    <p:sldId id="495" r:id="rId48"/>
    <p:sldId id="496" r:id="rId49"/>
    <p:sldId id="497" r:id="rId50"/>
  </p:sldIdLst>
  <p:sldSz cx="9144000" cy="6858000" type="screen4x3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77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5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3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06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83" algn="l" defTabSz="914353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060" algn="l" defTabSz="914353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236" algn="l" defTabSz="914353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413" algn="l" defTabSz="914353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444"/>
    <a:srgbClr val="A1FFFE"/>
    <a:srgbClr val="E4166A"/>
    <a:srgbClr val="92D050"/>
    <a:srgbClr val="283139"/>
    <a:srgbClr val="4D4D0C"/>
    <a:srgbClr val="474709"/>
    <a:srgbClr val="22B1CB"/>
    <a:srgbClr val="479851"/>
    <a:srgbClr val="A73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3" autoAdjust="0"/>
    <p:restoredTop sz="96405" autoAdjust="0"/>
  </p:normalViewPr>
  <p:slideViewPr>
    <p:cSldViewPr snapToGrid="0">
      <p:cViewPr>
        <p:scale>
          <a:sx n="118" d="100"/>
          <a:sy n="118" d="100"/>
        </p:scale>
        <p:origin x="-11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976"/>
    </p:cViewPr>
  </p:sorterViewPr>
  <p:notesViewPr>
    <p:cSldViewPr snapToGrid="0">
      <p:cViewPr varScale="1">
        <p:scale>
          <a:sx n="70" d="100"/>
          <a:sy n="70" d="100"/>
        </p:scale>
        <p:origin x="-24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714A6-1BA0-A34A-8564-DB2DB1B2198A}" type="doc">
      <dgm:prSet loTypeId="urn:microsoft.com/office/officeart/2005/8/layout/cycle5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75136E-A4EB-CF48-A7DD-323ECE0113A1}">
      <dgm:prSet phldrT="[Text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en-US" sz="1200" dirty="0" smtClean="0">
              <a:solidFill>
                <a:srgbClr val="404040"/>
              </a:solidFill>
            </a:rPr>
            <a:t>1. Creation</a:t>
          </a:r>
          <a:endParaRPr lang="en-US" sz="1200" dirty="0">
            <a:solidFill>
              <a:srgbClr val="404040"/>
            </a:solidFill>
          </a:endParaRPr>
        </a:p>
      </dgm:t>
    </dgm:pt>
    <dgm:pt modelId="{1071BFFD-17CA-5442-8520-4683C686D2A5}" type="parTrans" cxnId="{6E192509-2DE4-CD44-BA5C-7E4CCA5BD7E5}">
      <dgm:prSet/>
      <dgm:spPr/>
      <dgm:t>
        <a:bodyPr/>
        <a:lstStyle/>
        <a:p>
          <a:endParaRPr lang="en-US" sz="1200"/>
        </a:p>
      </dgm:t>
    </dgm:pt>
    <dgm:pt modelId="{0435484D-9D7B-964B-9DA9-A62F492DB5A9}" type="sibTrans" cxnId="{6E192509-2DE4-CD44-BA5C-7E4CCA5BD7E5}">
      <dgm:prSet/>
      <dgm:spPr>
        <a:ln>
          <a:solidFill>
            <a:srgbClr val="E31C79"/>
          </a:solidFill>
        </a:ln>
      </dgm:spPr>
      <dgm:t>
        <a:bodyPr/>
        <a:lstStyle/>
        <a:p>
          <a:endParaRPr lang="en-US" sz="1200"/>
        </a:p>
      </dgm:t>
    </dgm:pt>
    <dgm:pt modelId="{93F9EE8C-FF39-2E43-87AA-A27136E7F1D9}">
      <dgm:prSet phldrT="[Text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en-US" sz="1200" dirty="0" smtClean="0">
              <a:solidFill>
                <a:srgbClr val="404040"/>
              </a:solidFill>
            </a:rPr>
            <a:t>2. Initial Diagnosis</a:t>
          </a:r>
          <a:endParaRPr lang="en-US" sz="1200" dirty="0">
            <a:solidFill>
              <a:srgbClr val="404040"/>
            </a:solidFill>
          </a:endParaRPr>
        </a:p>
      </dgm:t>
    </dgm:pt>
    <dgm:pt modelId="{94336CEB-7B27-1044-B015-72FC4DA49D32}" type="parTrans" cxnId="{AB454901-F937-BC4C-8B27-FA3A530F53C8}">
      <dgm:prSet/>
      <dgm:spPr/>
      <dgm:t>
        <a:bodyPr/>
        <a:lstStyle/>
        <a:p>
          <a:endParaRPr lang="en-US" sz="1200"/>
        </a:p>
      </dgm:t>
    </dgm:pt>
    <dgm:pt modelId="{502D3173-B9E6-1142-94F7-7E8ED9C9D96A}" type="sibTrans" cxnId="{AB454901-F937-BC4C-8B27-FA3A530F53C8}">
      <dgm:prSet/>
      <dgm:spPr>
        <a:ln>
          <a:solidFill>
            <a:srgbClr val="E31C79"/>
          </a:solidFill>
        </a:ln>
      </dgm:spPr>
      <dgm:t>
        <a:bodyPr/>
        <a:lstStyle/>
        <a:p>
          <a:endParaRPr lang="en-US" sz="1200"/>
        </a:p>
      </dgm:t>
    </dgm:pt>
    <dgm:pt modelId="{C05DAC55-47D7-6340-A94D-84757052636F}">
      <dgm:prSet phldrT="[Text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en-US" sz="1200" dirty="0" smtClean="0">
              <a:solidFill>
                <a:srgbClr val="404040"/>
              </a:solidFill>
            </a:rPr>
            <a:t>3. Functional Escalation</a:t>
          </a:r>
          <a:endParaRPr lang="en-US" sz="1200" dirty="0">
            <a:solidFill>
              <a:srgbClr val="404040"/>
            </a:solidFill>
          </a:endParaRPr>
        </a:p>
      </dgm:t>
    </dgm:pt>
    <dgm:pt modelId="{57578A88-601B-D94E-9903-B6547D6AD90F}" type="parTrans" cxnId="{EB05B622-1D11-1D4A-881D-11C604A33FFE}">
      <dgm:prSet/>
      <dgm:spPr/>
      <dgm:t>
        <a:bodyPr/>
        <a:lstStyle/>
        <a:p>
          <a:endParaRPr lang="en-US" sz="1200"/>
        </a:p>
      </dgm:t>
    </dgm:pt>
    <dgm:pt modelId="{3A0F176D-3D7C-4E4D-B744-01D8ADA2E711}" type="sibTrans" cxnId="{EB05B622-1D11-1D4A-881D-11C604A33FFE}">
      <dgm:prSet/>
      <dgm:spPr>
        <a:ln>
          <a:solidFill>
            <a:srgbClr val="E31C79"/>
          </a:solidFill>
        </a:ln>
      </dgm:spPr>
      <dgm:t>
        <a:bodyPr/>
        <a:lstStyle/>
        <a:p>
          <a:endParaRPr lang="en-US" sz="1200"/>
        </a:p>
      </dgm:t>
    </dgm:pt>
    <dgm:pt modelId="{9CC95FF7-DEA2-9E4F-AF1B-830B3A58F958}">
      <dgm:prSet phldrT="[Text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en-US" sz="1200" dirty="0" smtClean="0">
              <a:solidFill>
                <a:srgbClr val="404040"/>
              </a:solidFill>
            </a:rPr>
            <a:t>4. Investigation &amp; Diagnosis</a:t>
          </a:r>
          <a:endParaRPr lang="en-US" sz="1200" dirty="0">
            <a:solidFill>
              <a:srgbClr val="404040"/>
            </a:solidFill>
          </a:endParaRPr>
        </a:p>
      </dgm:t>
    </dgm:pt>
    <dgm:pt modelId="{66D2F95C-F8B5-5A40-BD9C-FAD49E52CFBE}" type="parTrans" cxnId="{FDB9B6C1-D504-A14E-A893-3BEEBA816F4B}">
      <dgm:prSet/>
      <dgm:spPr/>
      <dgm:t>
        <a:bodyPr/>
        <a:lstStyle/>
        <a:p>
          <a:endParaRPr lang="en-US" sz="1200"/>
        </a:p>
      </dgm:t>
    </dgm:pt>
    <dgm:pt modelId="{7722E940-C729-B24B-891D-B57F05EF0969}" type="sibTrans" cxnId="{FDB9B6C1-D504-A14E-A893-3BEEBA816F4B}">
      <dgm:prSet/>
      <dgm:spPr>
        <a:ln>
          <a:solidFill>
            <a:srgbClr val="E31C79"/>
          </a:solidFill>
        </a:ln>
      </dgm:spPr>
      <dgm:t>
        <a:bodyPr/>
        <a:lstStyle/>
        <a:p>
          <a:endParaRPr lang="en-US" sz="1200"/>
        </a:p>
      </dgm:t>
    </dgm:pt>
    <dgm:pt modelId="{C8FF1F60-6F35-1048-8A04-647DFCBEF605}">
      <dgm:prSet phldrT="[Text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en-US" sz="1200" dirty="0" smtClean="0">
              <a:solidFill>
                <a:srgbClr val="404040"/>
              </a:solidFill>
            </a:rPr>
            <a:t>5. Resolution &amp; Recovery</a:t>
          </a:r>
          <a:endParaRPr lang="en-US" sz="1200" dirty="0">
            <a:solidFill>
              <a:srgbClr val="404040"/>
            </a:solidFill>
          </a:endParaRPr>
        </a:p>
      </dgm:t>
    </dgm:pt>
    <dgm:pt modelId="{4753657E-FE66-1242-8D18-D0C33685BB73}" type="parTrans" cxnId="{3485319D-8DDF-8A40-BEF3-92BA01955CB8}">
      <dgm:prSet/>
      <dgm:spPr/>
      <dgm:t>
        <a:bodyPr/>
        <a:lstStyle/>
        <a:p>
          <a:endParaRPr lang="en-US" sz="1200"/>
        </a:p>
      </dgm:t>
    </dgm:pt>
    <dgm:pt modelId="{C8C60C20-1557-064D-9AD7-3969DB5EE7E3}" type="sibTrans" cxnId="{3485319D-8DDF-8A40-BEF3-92BA01955CB8}">
      <dgm:prSet/>
      <dgm:spPr>
        <a:ln>
          <a:solidFill>
            <a:srgbClr val="E31C79"/>
          </a:solidFill>
        </a:ln>
      </dgm:spPr>
      <dgm:t>
        <a:bodyPr/>
        <a:lstStyle/>
        <a:p>
          <a:endParaRPr lang="en-US" sz="1200"/>
        </a:p>
      </dgm:t>
    </dgm:pt>
    <dgm:pt modelId="{5E46FFFA-700C-E443-8D24-127E7C70924C}">
      <dgm:prSet phldrT="[Text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en-US" sz="1200" dirty="0" smtClean="0">
              <a:solidFill>
                <a:srgbClr val="404040"/>
              </a:solidFill>
            </a:rPr>
            <a:t>6. Closure</a:t>
          </a:r>
          <a:endParaRPr lang="en-US" sz="1200" dirty="0">
            <a:solidFill>
              <a:srgbClr val="404040"/>
            </a:solidFill>
          </a:endParaRPr>
        </a:p>
      </dgm:t>
    </dgm:pt>
    <dgm:pt modelId="{DD157490-222E-9847-9673-95B591A5F34B}" type="parTrans" cxnId="{80779BB5-5819-CD4A-A96F-80EA8095956B}">
      <dgm:prSet/>
      <dgm:spPr/>
      <dgm:t>
        <a:bodyPr/>
        <a:lstStyle/>
        <a:p>
          <a:endParaRPr lang="en-US" sz="1200"/>
        </a:p>
      </dgm:t>
    </dgm:pt>
    <dgm:pt modelId="{4DB3223F-6A70-AF47-B5DC-3A10A9BB28E2}" type="sibTrans" cxnId="{80779BB5-5819-CD4A-A96F-80EA8095956B}">
      <dgm:prSet/>
      <dgm:spPr/>
      <dgm:t>
        <a:bodyPr/>
        <a:lstStyle/>
        <a:p>
          <a:endParaRPr lang="en-US" sz="1200"/>
        </a:p>
      </dgm:t>
    </dgm:pt>
    <dgm:pt modelId="{033F74F1-B1BB-7740-82AE-0622319CA94B}" type="pres">
      <dgm:prSet presAssocID="{EB6714A6-1BA0-A34A-8564-DB2DB1B2198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EF6B69-3FC9-8847-8256-C7709082E129}" type="pres">
      <dgm:prSet presAssocID="{5875136E-A4EB-CF48-A7DD-323ECE0113A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6F121-FAC1-3448-BD2C-64A27A9DB833}" type="pres">
      <dgm:prSet presAssocID="{5875136E-A4EB-CF48-A7DD-323ECE0113A1}" presName="spNode" presStyleCnt="0"/>
      <dgm:spPr/>
      <dgm:t>
        <a:bodyPr/>
        <a:lstStyle/>
        <a:p>
          <a:endParaRPr lang="en-US"/>
        </a:p>
      </dgm:t>
    </dgm:pt>
    <dgm:pt modelId="{88B4DD1A-0E94-7F45-B8D7-B2A54E24FFD3}" type="pres">
      <dgm:prSet presAssocID="{0435484D-9D7B-964B-9DA9-A62F492DB5A9}" presName="sibTrans" presStyleLbl="sibTrans1D1" presStyleIdx="0" presStyleCnt="6"/>
      <dgm:spPr/>
      <dgm:t>
        <a:bodyPr/>
        <a:lstStyle/>
        <a:p>
          <a:endParaRPr lang="en-US"/>
        </a:p>
      </dgm:t>
    </dgm:pt>
    <dgm:pt modelId="{7197B9B1-A950-F841-AFB2-F4E1E21214A9}" type="pres">
      <dgm:prSet presAssocID="{93F9EE8C-FF39-2E43-87AA-A27136E7F1D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E9173-2231-7F4C-8DAF-AB87C775E120}" type="pres">
      <dgm:prSet presAssocID="{93F9EE8C-FF39-2E43-87AA-A27136E7F1D9}" presName="spNode" presStyleCnt="0"/>
      <dgm:spPr/>
      <dgm:t>
        <a:bodyPr/>
        <a:lstStyle/>
        <a:p>
          <a:endParaRPr lang="en-US"/>
        </a:p>
      </dgm:t>
    </dgm:pt>
    <dgm:pt modelId="{B6896D9D-BB78-FB4A-B742-14C2C370F7D8}" type="pres">
      <dgm:prSet presAssocID="{502D3173-B9E6-1142-94F7-7E8ED9C9D96A}" presName="sibTrans" presStyleLbl="sibTrans1D1" presStyleIdx="1" presStyleCnt="6"/>
      <dgm:spPr/>
      <dgm:t>
        <a:bodyPr/>
        <a:lstStyle/>
        <a:p>
          <a:endParaRPr lang="en-US"/>
        </a:p>
      </dgm:t>
    </dgm:pt>
    <dgm:pt modelId="{1A450FE5-50E9-4643-90DC-FCBD4A2C7465}" type="pres">
      <dgm:prSet presAssocID="{C05DAC55-47D7-6340-A94D-8475705263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20509-DAED-1B4C-9DD4-4CA90146663A}" type="pres">
      <dgm:prSet presAssocID="{C05DAC55-47D7-6340-A94D-84757052636F}" presName="spNode" presStyleCnt="0"/>
      <dgm:spPr/>
      <dgm:t>
        <a:bodyPr/>
        <a:lstStyle/>
        <a:p>
          <a:endParaRPr lang="en-US"/>
        </a:p>
      </dgm:t>
    </dgm:pt>
    <dgm:pt modelId="{B9900A60-14B4-364D-9474-FCCA0DD90D0E}" type="pres">
      <dgm:prSet presAssocID="{3A0F176D-3D7C-4E4D-B744-01D8ADA2E711}" presName="sibTrans" presStyleLbl="sibTrans1D1" presStyleIdx="2" presStyleCnt="6"/>
      <dgm:spPr/>
      <dgm:t>
        <a:bodyPr/>
        <a:lstStyle/>
        <a:p>
          <a:endParaRPr lang="en-US"/>
        </a:p>
      </dgm:t>
    </dgm:pt>
    <dgm:pt modelId="{F486503C-177D-9A4C-AED0-0F293D62FB85}" type="pres">
      <dgm:prSet presAssocID="{9CC95FF7-DEA2-9E4F-AF1B-830B3A58F958}" presName="node" presStyleLbl="node1" presStyleIdx="3" presStyleCnt="6" custRadScaleRad="972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56065-E217-8648-8B43-E688651B7A4E}" type="pres">
      <dgm:prSet presAssocID="{9CC95FF7-DEA2-9E4F-AF1B-830B3A58F958}" presName="spNode" presStyleCnt="0"/>
      <dgm:spPr/>
      <dgm:t>
        <a:bodyPr/>
        <a:lstStyle/>
        <a:p>
          <a:endParaRPr lang="en-US"/>
        </a:p>
      </dgm:t>
    </dgm:pt>
    <dgm:pt modelId="{3DB1E76B-25D9-8D4D-BF3A-74B8C57F640F}" type="pres">
      <dgm:prSet presAssocID="{7722E940-C729-B24B-891D-B57F05EF096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9F71CE40-9502-2741-B801-1ACB835F3C4A}" type="pres">
      <dgm:prSet presAssocID="{C8FF1F60-6F35-1048-8A04-647DFCBEF60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399AD-2086-8C48-A73B-6CC35F08EFC2}" type="pres">
      <dgm:prSet presAssocID="{C8FF1F60-6F35-1048-8A04-647DFCBEF605}" presName="spNode" presStyleCnt="0"/>
      <dgm:spPr/>
      <dgm:t>
        <a:bodyPr/>
        <a:lstStyle/>
        <a:p>
          <a:endParaRPr lang="en-US"/>
        </a:p>
      </dgm:t>
    </dgm:pt>
    <dgm:pt modelId="{FC8EE52B-D8E8-1B4B-9580-4ED3F58A90B4}" type="pres">
      <dgm:prSet presAssocID="{C8C60C20-1557-064D-9AD7-3969DB5EE7E3}" presName="sibTrans" presStyleLbl="sibTrans1D1" presStyleIdx="4" presStyleCnt="6"/>
      <dgm:spPr/>
      <dgm:t>
        <a:bodyPr/>
        <a:lstStyle/>
        <a:p>
          <a:endParaRPr lang="en-US"/>
        </a:p>
      </dgm:t>
    </dgm:pt>
    <dgm:pt modelId="{F4E65C67-48ED-FE4E-B3D8-23733588076A}" type="pres">
      <dgm:prSet presAssocID="{5E46FFFA-700C-E443-8D24-127E7C70924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06004-CDC4-9140-8B88-027F9401337B}" type="pres">
      <dgm:prSet presAssocID="{5E46FFFA-700C-E443-8D24-127E7C70924C}" presName="spNode" presStyleCnt="0"/>
      <dgm:spPr/>
      <dgm:t>
        <a:bodyPr/>
        <a:lstStyle/>
        <a:p>
          <a:endParaRPr lang="en-US"/>
        </a:p>
      </dgm:t>
    </dgm:pt>
    <dgm:pt modelId="{76B203F3-3F11-424E-95E5-5F85476A5EF2}" type="pres">
      <dgm:prSet presAssocID="{4DB3223F-6A70-AF47-B5DC-3A10A9BB28E2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244666AA-CDFD-DD45-AECA-59F8929B1B25}" type="presOf" srcId="{4DB3223F-6A70-AF47-B5DC-3A10A9BB28E2}" destId="{76B203F3-3F11-424E-95E5-5F85476A5EF2}" srcOrd="0" destOrd="0" presId="urn:microsoft.com/office/officeart/2005/8/layout/cycle5"/>
    <dgm:cxn modelId="{3D012C0F-D873-BF45-9210-20198027C55D}" type="presOf" srcId="{EB6714A6-1BA0-A34A-8564-DB2DB1B2198A}" destId="{033F74F1-B1BB-7740-82AE-0622319CA94B}" srcOrd="0" destOrd="0" presId="urn:microsoft.com/office/officeart/2005/8/layout/cycle5"/>
    <dgm:cxn modelId="{EB05B622-1D11-1D4A-881D-11C604A33FFE}" srcId="{EB6714A6-1BA0-A34A-8564-DB2DB1B2198A}" destId="{C05DAC55-47D7-6340-A94D-84757052636F}" srcOrd="2" destOrd="0" parTransId="{57578A88-601B-D94E-9903-B6547D6AD90F}" sibTransId="{3A0F176D-3D7C-4E4D-B744-01D8ADA2E711}"/>
    <dgm:cxn modelId="{3485319D-8DDF-8A40-BEF3-92BA01955CB8}" srcId="{EB6714A6-1BA0-A34A-8564-DB2DB1B2198A}" destId="{C8FF1F60-6F35-1048-8A04-647DFCBEF605}" srcOrd="4" destOrd="0" parTransId="{4753657E-FE66-1242-8D18-D0C33685BB73}" sibTransId="{C8C60C20-1557-064D-9AD7-3969DB5EE7E3}"/>
    <dgm:cxn modelId="{04C53F94-7EA2-EC45-9421-86509DD54690}" type="presOf" srcId="{5875136E-A4EB-CF48-A7DD-323ECE0113A1}" destId="{44EF6B69-3FC9-8847-8256-C7709082E129}" srcOrd="0" destOrd="0" presId="urn:microsoft.com/office/officeart/2005/8/layout/cycle5"/>
    <dgm:cxn modelId="{FDB9B6C1-D504-A14E-A893-3BEEBA816F4B}" srcId="{EB6714A6-1BA0-A34A-8564-DB2DB1B2198A}" destId="{9CC95FF7-DEA2-9E4F-AF1B-830B3A58F958}" srcOrd="3" destOrd="0" parTransId="{66D2F95C-F8B5-5A40-BD9C-FAD49E52CFBE}" sibTransId="{7722E940-C729-B24B-891D-B57F05EF0969}"/>
    <dgm:cxn modelId="{078CB049-DAB2-C842-999D-4E1A3812DB9E}" type="presOf" srcId="{C05DAC55-47D7-6340-A94D-84757052636F}" destId="{1A450FE5-50E9-4643-90DC-FCBD4A2C7465}" srcOrd="0" destOrd="0" presId="urn:microsoft.com/office/officeart/2005/8/layout/cycle5"/>
    <dgm:cxn modelId="{AB454901-F937-BC4C-8B27-FA3A530F53C8}" srcId="{EB6714A6-1BA0-A34A-8564-DB2DB1B2198A}" destId="{93F9EE8C-FF39-2E43-87AA-A27136E7F1D9}" srcOrd="1" destOrd="0" parTransId="{94336CEB-7B27-1044-B015-72FC4DA49D32}" sibTransId="{502D3173-B9E6-1142-94F7-7E8ED9C9D96A}"/>
    <dgm:cxn modelId="{80779BB5-5819-CD4A-A96F-80EA8095956B}" srcId="{EB6714A6-1BA0-A34A-8564-DB2DB1B2198A}" destId="{5E46FFFA-700C-E443-8D24-127E7C70924C}" srcOrd="5" destOrd="0" parTransId="{DD157490-222E-9847-9673-95B591A5F34B}" sibTransId="{4DB3223F-6A70-AF47-B5DC-3A10A9BB28E2}"/>
    <dgm:cxn modelId="{6E192509-2DE4-CD44-BA5C-7E4CCA5BD7E5}" srcId="{EB6714A6-1BA0-A34A-8564-DB2DB1B2198A}" destId="{5875136E-A4EB-CF48-A7DD-323ECE0113A1}" srcOrd="0" destOrd="0" parTransId="{1071BFFD-17CA-5442-8520-4683C686D2A5}" sibTransId="{0435484D-9D7B-964B-9DA9-A62F492DB5A9}"/>
    <dgm:cxn modelId="{D653D998-BAFD-824B-92B7-EA479442A28E}" type="presOf" srcId="{7722E940-C729-B24B-891D-B57F05EF0969}" destId="{3DB1E76B-25D9-8D4D-BF3A-74B8C57F640F}" srcOrd="0" destOrd="0" presId="urn:microsoft.com/office/officeart/2005/8/layout/cycle5"/>
    <dgm:cxn modelId="{AFADD4F5-EB0F-2A4E-9581-59350AF14A28}" type="presOf" srcId="{3A0F176D-3D7C-4E4D-B744-01D8ADA2E711}" destId="{B9900A60-14B4-364D-9474-FCCA0DD90D0E}" srcOrd="0" destOrd="0" presId="urn:microsoft.com/office/officeart/2005/8/layout/cycle5"/>
    <dgm:cxn modelId="{99452AE8-E2C7-2743-B1CD-E7CFA7104984}" type="presOf" srcId="{C8FF1F60-6F35-1048-8A04-647DFCBEF605}" destId="{9F71CE40-9502-2741-B801-1ACB835F3C4A}" srcOrd="0" destOrd="0" presId="urn:microsoft.com/office/officeart/2005/8/layout/cycle5"/>
    <dgm:cxn modelId="{06A77DA4-9B99-B14E-8AE1-38CE38833C40}" type="presOf" srcId="{0435484D-9D7B-964B-9DA9-A62F492DB5A9}" destId="{88B4DD1A-0E94-7F45-B8D7-B2A54E24FFD3}" srcOrd="0" destOrd="0" presId="urn:microsoft.com/office/officeart/2005/8/layout/cycle5"/>
    <dgm:cxn modelId="{DE71423F-983C-4C42-BC04-F47B57980C8C}" type="presOf" srcId="{93F9EE8C-FF39-2E43-87AA-A27136E7F1D9}" destId="{7197B9B1-A950-F841-AFB2-F4E1E21214A9}" srcOrd="0" destOrd="0" presId="urn:microsoft.com/office/officeart/2005/8/layout/cycle5"/>
    <dgm:cxn modelId="{5EF71E17-8922-054D-9E5D-A5F38CA563AB}" type="presOf" srcId="{502D3173-B9E6-1142-94F7-7E8ED9C9D96A}" destId="{B6896D9D-BB78-FB4A-B742-14C2C370F7D8}" srcOrd="0" destOrd="0" presId="urn:microsoft.com/office/officeart/2005/8/layout/cycle5"/>
    <dgm:cxn modelId="{9F483127-557A-7A40-B6C2-1CC29F8D776B}" type="presOf" srcId="{9CC95FF7-DEA2-9E4F-AF1B-830B3A58F958}" destId="{F486503C-177D-9A4C-AED0-0F293D62FB85}" srcOrd="0" destOrd="0" presId="urn:microsoft.com/office/officeart/2005/8/layout/cycle5"/>
    <dgm:cxn modelId="{BAD69468-7624-3D4E-AF43-8CA186DE61E7}" type="presOf" srcId="{5E46FFFA-700C-E443-8D24-127E7C70924C}" destId="{F4E65C67-48ED-FE4E-B3D8-23733588076A}" srcOrd="0" destOrd="0" presId="urn:microsoft.com/office/officeart/2005/8/layout/cycle5"/>
    <dgm:cxn modelId="{AF95C54D-298A-2049-B142-A75E9FEF6BBA}" type="presOf" srcId="{C8C60C20-1557-064D-9AD7-3969DB5EE7E3}" destId="{FC8EE52B-D8E8-1B4B-9580-4ED3F58A90B4}" srcOrd="0" destOrd="0" presId="urn:microsoft.com/office/officeart/2005/8/layout/cycle5"/>
    <dgm:cxn modelId="{620195CA-A6FB-EC47-BAC8-CA6E60EF7FA9}" type="presParOf" srcId="{033F74F1-B1BB-7740-82AE-0622319CA94B}" destId="{44EF6B69-3FC9-8847-8256-C7709082E129}" srcOrd="0" destOrd="0" presId="urn:microsoft.com/office/officeart/2005/8/layout/cycle5"/>
    <dgm:cxn modelId="{8C53FFFB-37F5-3B46-8B74-22F9D81AE192}" type="presParOf" srcId="{033F74F1-B1BB-7740-82AE-0622319CA94B}" destId="{F506F121-FAC1-3448-BD2C-64A27A9DB833}" srcOrd="1" destOrd="0" presId="urn:microsoft.com/office/officeart/2005/8/layout/cycle5"/>
    <dgm:cxn modelId="{3E1D01E9-0497-6442-9578-D0E579BBA1AD}" type="presParOf" srcId="{033F74F1-B1BB-7740-82AE-0622319CA94B}" destId="{88B4DD1A-0E94-7F45-B8D7-B2A54E24FFD3}" srcOrd="2" destOrd="0" presId="urn:microsoft.com/office/officeart/2005/8/layout/cycle5"/>
    <dgm:cxn modelId="{E7218D90-C1F6-AA49-93EE-69DBC1A0F59D}" type="presParOf" srcId="{033F74F1-B1BB-7740-82AE-0622319CA94B}" destId="{7197B9B1-A950-F841-AFB2-F4E1E21214A9}" srcOrd="3" destOrd="0" presId="urn:microsoft.com/office/officeart/2005/8/layout/cycle5"/>
    <dgm:cxn modelId="{10C82F0A-F288-9649-8F8C-3A7472317D16}" type="presParOf" srcId="{033F74F1-B1BB-7740-82AE-0622319CA94B}" destId="{FF2E9173-2231-7F4C-8DAF-AB87C775E120}" srcOrd="4" destOrd="0" presId="urn:microsoft.com/office/officeart/2005/8/layout/cycle5"/>
    <dgm:cxn modelId="{832A99CE-B7E5-8246-A2B2-A219830D3408}" type="presParOf" srcId="{033F74F1-B1BB-7740-82AE-0622319CA94B}" destId="{B6896D9D-BB78-FB4A-B742-14C2C370F7D8}" srcOrd="5" destOrd="0" presId="urn:microsoft.com/office/officeart/2005/8/layout/cycle5"/>
    <dgm:cxn modelId="{79EA2B7E-CA78-DD45-9DBE-C77DB2C298F9}" type="presParOf" srcId="{033F74F1-B1BB-7740-82AE-0622319CA94B}" destId="{1A450FE5-50E9-4643-90DC-FCBD4A2C7465}" srcOrd="6" destOrd="0" presId="urn:microsoft.com/office/officeart/2005/8/layout/cycle5"/>
    <dgm:cxn modelId="{CF2EAC1E-63A2-974E-A0ED-3B39C4B936ED}" type="presParOf" srcId="{033F74F1-B1BB-7740-82AE-0622319CA94B}" destId="{34F20509-DAED-1B4C-9DD4-4CA90146663A}" srcOrd="7" destOrd="0" presId="urn:microsoft.com/office/officeart/2005/8/layout/cycle5"/>
    <dgm:cxn modelId="{48A8FEAF-E669-3345-A666-B5D247FCFF4E}" type="presParOf" srcId="{033F74F1-B1BB-7740-82AE-0622319CA94B}" destId="{B9900A60-14B4-364D-9474-FCCA0DD90D0E}" srcOrd="8" destOrd="0" presId="urn:microsoft.com/office/officeart/2005/8/layout/cycle5"/>
    <dgm:cxn modelId="{0ED18167-972F-CC43-A0C7-3DB01DAA879F}" type="presParOf" srcId="{033F74F1-B1BB-7740-82AE-0622319CA94B}" destId="{F486503C-177D-9A4C-AED0-0F293D62FB85}" srcOrd="9" destOrd="0" presId="urn:microsoft.com/office/officeart/2005/8/layout/cycle5"/>
    <dgm:cxn modelId="{829CD663-D2E8-BF4F-BFAC-4BBBDDAAB0D4}" type="presParOf" srcId="{033F74F1-B1BB-7740-82AE-0622319CA94B}" destId="{7FE56065-E217-8648-8B43-E688651B7A4E}" srcOrd="10" destOrd="0" presId="urn:microsoft.com/office/officeart/2005/8/layout/cycle5"/>
    <dgm:cxn modelId="{9058B398-0ADB-0248-8ABA-2DDC2C0DC737}" type="presParOf" srcId="{033F74F1-B1BB-7740-82AE-0622319CA94B}" destId="{3DB1E76B-25D9-8D4D-BF3A-74B8C57F640F}" srcOrd="11" destOrd="0" presId="urn:microsoft.com/office/officeart/2005/8/layout/cycle5"/>
    <dgm:cxn modelId="{A11DADB3-F601-0244-BAA8-58102A2D7D1A}" type="presParOf" srcId="{033F74F1-B1BB-7740-82AE-0622319CA94B}" destId="{9F71CE40-9502-2741-B801-1ACB835F3C4A}" srcOrd="12" destOrd="0" presId="urn:microsoft.com/office/officeart/2005/8/layout/cycle5"/>
    <dgm:cxn modelId="{686F25A1-EC21-4144-9961-D1EB90F5E2A9}" type="presParOf" srcId="{033F74F1-B1BB-7740-82AE-0622319CA94B}" destId="{CC3399AD-2086-8C48-A73B-6CC35F08EFC2}" srcOrd="13" destOrd="0" presId="urn:microsoft.com/office/officeart/2005/8/layout/cycle5"/>
    <dgm:cxn modelId="{049A9D46-2038-8D4C-8A5F-7C4EE3FE24D3}" type="presParOf" srcId="{033F74F1-B1BB-7740-82AE-0622319CA94B}" destId="{FC8EE52B-D8E8-1B4B-9580-4ED3F58A90B4}" srcOrd="14" destOrd="0" presId="urn:microsoft.com/office/officeart/2005/8/layout/cycle5"/>
    <dgm:cxn modelId="{8F32B751-C353-EA4A-ABDA-3DDA764C3CB5}" type="presParOf" srcId="{033F74F1-B1BB-7740-82AE-0622319CA94B}" destId="{F4E65C67-48ED-FE4E-B3D8-23733588076A}" srcOrd="15" destOrd="0" presId="urn:microsoft.com/office/officeart/2005/8/layout/cycle5"/>
    <dgm:cxn modelId="{98DF9DC1-3682-1243-BA70-5E85128676C6}" type="presParOf" srcId="{033F74F1-B1BB-7740-82AE-0622319CA94B}" destId="{04806004-CDC4-9140-8B88-027F9401337B}" srcOrd="16" destOrd="0" presId="urn:microsoft.com/office/officeart/2005/8/layout/cycle5"/>
    <dgm:cxn modelId="{DA8F3015-875C-A747-AD6B-49674C374D0A}" type="presParOf" srcId="{033F74F1-B1BB-7740-82AE-0622319CA94B}" destId="{76B203F3-3F11-424E-95E5-5F85476A5EF2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F6B69-3FC9-8847-8256-C7709082E129}">
      <dsp:nvSpPr>
        <dsp:cNvPr id="0" name=""/>
        <dsp:cNvSpPr/>
      </dsp:nvSpPr>
      <dsp:spPr>
        <a:xfrm>
          <a:off x="3474464" y="2124"/>
          <a:ext cx="1447181" cy="940667"/>
        </a:xfrm>
        <a:prstGeom prst="roundRect">
          <a:avLst/>
        </a:prstGeom>
        <a:solidFill>
          <a:srgbClr val="A6D6E2"/>
        </a:solidFill>
        <a:ln w="28575" cap="flat" cmpd="sng" algn="ctr">
          <a:solidFill>
            <a:srgbClr val="E31C79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04040"/>
              </a:solidFill>
            </a:rPr>
            <a:t>1. Creation</a:t>
          </a:r>
          <a:endParaRPr lang="en-US" sz="1200" kern="1200" dirty="0">
            <a:solidFill>
              <a:srgbClr val="404040"/>
            </a:solidFill>
          </a:endParaRPr>
        </a:p>
      </dsp:txBody>
      <dsp:txXfrm>
        <a:off x="3520384" y="48044"/>
        <a:ext cx="1355341" cy="848827"/>
      </dsp:txXfrm>
    </dsp:sp>
    <dsp:sp modelId="{88B4DD1A-0E94-7F45-B8D7-B2A54E24FFD3}">
      <dsp:nvSpPr>
        <dsp:cNvPr id="0" name=""/>
        <dsp:cNvSpPr/>
      </dsp:nvSpPr>
      <dsp:spPr>
        <a:xfrm>
          <a:off x="1982348" y="472458"/>
          <a:ext cx="4431414" cy="4431414"/>
        </a:xfrm>
        <a:custGeom>
          <a:avLst/>
          <a:gdLst/>
          <a:ahLst/>
          <a:cxnLst/>
          <a:rect l="0" t="0" r="0" b="0"/>
          <a:pathLst>
            <a:path>
              <a:moveTo>
                <a:pt x="3121246" y="193491"/>
              </a:moveTo>
              <a:arcTo wR="2215707" hR="2215707" stAng="17647358" swAng="923732"/>
            </a:path>
          </a:pathLst>
        </a:custGeom>
        <a:noFill/>
        <a:ln w="9525" cap="flat" cmpd="sng" algn="ctr">
          <a:solidFill>
            <a:srgbClr val="E31C79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7B9B1-A950-F841-AFB2-F4E1E21214A9}">
      <dsp:nvSpPr>
        <dsp:cNvPr id="0" name=""/>
        <dsp:cNvSpPr/>
      </dsp:nvSpPr>
      <dsp:spPr>
        <a:xfrm>
          <a:off x="5393323" y="1109978"/>
          <a:ext cx="1447181" cy="940667"/>
        </a:xfrm>
        <a:prstGeom prst="roundRect">
          <a:avLst/>
        </a:prstGeom>
        <a:solidFill>
          <a:srgbClr val="A6D6E2"/>
        </a:solidFill>
        <a:ln w="28575" cap="flat" cmpd="sng" algn="ctr">
          <a:solidFill>
            <a:srgbClr val="E31C79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04040"/>
              </a:solidFill>
            </a:rPr>
            <a:t>2. Initial Diagnosis</a:t>
          </a:r>
          <a:endParaRPr lang="en-US" sz="1200" kern="1200" dirty="0">
            <a:solidFill>
              <a:srgbClr val="404040"/>
            </a:solidFill>
          </a:endParaRPr>
        </a:p>
      </dsp:txBody>
      <dsp:txXfrm>
        <a:off x="5439243" y="1155898"/>
        <a:ext cx="1355341" cy="848827"/>
      </dsp:txXfrm>
    </dsp:sp>
    <dsp:sp modelId="{B6896D9D-BB78-FB4A-B742-14C2C370F7D8}">
      <dsp:nvSpPr>
        <dsp:cNvPr id="0" name=""/>
        <dsp:cNvSpPr/>
      </dsp:nvSpPr>
      <dsp:spPr>
        <a:xfrm>
          <a:off x="1982348" y="472458"/>
          <a:ext cx="4431414" cy="4431414"/>
        </a:xfrm>
        <a:custGeom>
          <a:avLst/>
          <a:gdLst/>
          <a:ahLst/>
          <a:cxnLst/>
          <a:rect l="0" t="0" r="0" b="0"/>
          <a:pathLst>
            <a:path>
              <a:moveTo>
                <a:pt x="4396889" y="1826090"/>
              </a:moveTo>
              <a:arcTo wR="2215707" hR="2215707" stAng="20992337" swAng="1215327"/>
            </a:path>
          </a:pathLst>
        </a:custGeom>
        <a:noFill/>
        <a:ln w="9525" cap="flat" cmpd="sng" algn="ctr">
          <a:solidFill>
            <a:srgbClr val="E31C79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50FE5-50E9-4643-90DC-FCBD4A2C7465}">
      <dsp:nvSpPr>
        <dsp:cNvPr id="0" name=""/>
        <dsp:cNvSpPr/>
      </dsp:nvSpPr>
      <dsp:spPr>
        <a:xfrm>
          <a:off x="5393323" y="3325685"/>
          <a:ext cx="1447181" cy="940667"/>
        </a:xfrm>
        <a:prstGeom prst="roundRect">
          <a:avLst/>
        </a:prstGeom>
        <a:solidFill>
          <a:srgbClr val="A6D6E2"/>
        </a:solidFill>
        <a:ln w="28575" cap="flat" cmpd="sng" algn="ctr">
          <a:solidFill>
            <a:srgbClr val="E31C79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04040"/>
              </a:solidFill>
            </a:rPr>
            <a:t>3. Functional Escalation</a:t>
          </a:r>
          <a:endParaRPr lang="en-US" sz="1200" kern="1200" dirty="0">
            <a:solidFill>
              <a:srgbClr val="404040"/>
            </a:solidFill>
          </a:endParaRPr>
        </a:p>
      </dsp:txBody>
      <dsp:txXfrm>
        <a:off x="5439243" y="3371605"/>
        <a:ext cx="1355341" cy="848827"/>
      </dsp:txXfrm>
    </dsp:sp>
    <dsp:sp modelId="{B9900A60-14B4-364D-9474-FCCA0DD90D0E}">
      <dsp:nvSpPr>
        <dsp:cNvPr id="0" name=""/>
        <dsp:cNvSpPr/>
      </dsp:nvSpPr>
      <dsp:spPr>
        <a:xfrm>
          <a:off x="2088198" y="374725"/>
          <a:ext cx="4431414" cy="4431414"/>
        </a:xfrm>
        <a:custGeom>
          <a:avLst/>
          <a:gdLst/>
          <a:ahLst/>
          <a:cxnLst/>
          <a:rect l="0" t="0" r="0" b="0"/>
          <a:pathLst>
            <a:path>
              <a:moveTo>
                <a:pt x="3516775" y="4009190"/>
              </a:moveTo>
              <a:arcTo wR="2215707" hR="2215707" stAng="3242477" swAng="892504"/>
            </a:path>
          </a:pathLst>
        </a:custGeom>
        <a:noFill/>
        <a:ln w="9525" cap="flat" cmpd="sng" algn="ctr">
          <a:solidFill>
            <a:srgbClr val="E31C79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6503C-177D-9A4C-AED0-0F293D62FB85}">
      <dsp:nvSpPr>
        <dsp:cNvPr id="0" name=""/>
        <dsp:cNvSpPr/>
      </dsp:nvSpPr>
      <dsp:spPr>
        <a:xfrm>
          <a:off x="3474464" y="4373050"/>
          <a:ext cx="1447181" cy="940667"/>
        </a:xfrm>
        <a:prstGeom prst="roundRect">
          <a:avLst/>
        </a:prstGeom>
        <a:solidFill>
          <a:srgbClr val="A6D6E2"/>
        </a:solidFill>
        <a:ln w="28575" cap="flat" cmpd="sng" algn="ctr">
          <a:solidFill>
            <a:srgbClr val="E31C79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04040"/>
              </a:solidFill>
            </a:rPr>
            <a:t>4. Investigation &amp; Diagnosis</a:t>
          </a:r>
          <a:endParaRPr lang="en-US" sz="1200" kern="1200" dirty="0">
            <a:solidFill>
              <a:srgbClr val="404040"/>
            </a:solidFill>
          </a:endParaRPr>
        </a:p>
      </dsp:txBody>
      <dsp:txXfrm>
        <a:off x="3520384" y="4418970"/>
        <a:ext cx="1355341" cy="848827"/>
      </dsp:txXfrm>
    </dsp:sp>
    <dsp:sp modelId="{3DB1E76B-25D9-8D4D-BF3A-74B8C57F640F}">
      <dsp:nvSpPr>
        <dsp:cNvPr id="0" name=""/>
        <dsp:cNvSpPr/>
      </dsp:nvSpPr>
      <dsp:spPr>
        <a:xfrm>
          <a:off x="1876497" y="374725"/>
          <a:ext cx="4431414" cy="4431414"/>
        </a:xfrm>
        <a:custGeom>
          <a:avLst/>
          <a:gdLst/>
          <a:ahLst/>
          <a:cxnLst/>
          <a:rect l="0" t="0" r="0" b="0"/>
          <a:pathLst>
            <a:path>
              <a:moveTo>
                <a:pt x="1418649" y="4283086"/>
              </a:moveTo>
              <a:arcTo wR="2215707" hR="2215707" stAng="6665019" swAng="892504"/>
            </a:path>
          </a:pathLst>
        </a:custGeom>
        <a:noFill/>
        <a:ln w="9525" cap="flat" cmpd="sng" algn="ctr">
          <a:solidFill>
            <a:srgbClr val="E31C79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1CE40-9502-2741-B801-1ACB835F3C4A}">
      <dsp:nvSpPr>
        <dsp:cNvPr id="0" name=""/>
        <dsp:cNvSpPr/>
      </dsp:nvSpPr>
      <dsp:spPr>
        <a:xfrm>
          <a:off x="1555606" y="3325685"/>
          <a:ext cx="1447181" cy="940667"/>
        </a:xfrm>
        <a:prstGeom prst="roundRect">
          <a:avLst/>
        </a:prstGeom>
        <a:solidFill>
          <a:srgbClr val="A6D6E2"/>
        </a:solidFill>
        <a:ln w="28575" cap="flat" cmpd="sng" algn="ctr">
          <a:solidFill>
            <a:srgbClr val="E31C79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04040"/>
              </a:solidFill>
            </a:rPr>
            <a:t>5. Resolution &amp; Recovery</a:t>
          </a:r>
          <a:endParaRPr lang="en-US" sz="1200" kern="1200" dirty="0">
            <a:solidFill>
              <a:srgbClr val="404040"/>
            </a:solidFill>
          </a:endParaRPr>
        </a:p>
      </dsp:txBody>
      <dsp:txXfrm>
        <a:off x="1601526" y="3371605"/>
        <a:ext cx="1355341" cy="848827"/>
      </dsp:txXfrm>
    </dsp:sp>
    <dsp:sp modelId="{FC8EE52B-D8E8-1B4B-9580-4ED3F58A90B4}">
      <dsp:nvSpPr>
        <dsp:cNvPr id="0" name=""/>
        <dsp:cNvSpPr/>
      </dsp:nvSpPr>
      <dsp:spPr>
        <a:xfrm>
          <a:off x="1982348" y="472458"/>
          <a:ext cx="4431414" cy="4431414"/>
        </a:xfrm>
        <a:custGeom>
          <a:avLst/>
          <a:gdLst/>
          <a:ahLst/>
          <a:cxnLst/>
          <a:rect l="0" t="0" r="0" b="0"/>
          <a:pathLst>
            <a:path>
              <a:moveTo>
                <a:pt x="34524" y="2605324"/>
              </a:moveTo>
              <a:arcTo wR="2215707" hR="2215707" stAng="10192337" swAng="1215327"/>
            </a:path>
          </a:pathLst>
        </a:custGeom>
        <a:noFill/>
        <a:ln w="9525" cap="flat" cmpd="sng" algn="ctr">
          <a:solidFill>
            <a:srgbClr val="E31C79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65C67-48ED-FE4E-B3D8-23733588076A}">
      <dsp:nvSpPr>
        <dsp:cNvPr id="0" name=""/>
        <dsp:cNvSpPr/>
      </dsp:nvSpPr>
      <dsp:spPr>
        <a:xfrm>
          <a:off x="1555606" y="1109978"/>
          <a:ext cx="1447181" cy="940667"/>
        </a:xfrm>
        <a:prstGeom prst="roundRect">
          <a:avLst/>
        </a:prstGeom>
        <a:solidFill>
          <a:srgbClr val="A6D6E2"/>
        </a:solidFill>
        <a:ln w="28575" cap="flat" cmpd="sng" algn="ctr">
          <a:solidFill>
            <a:srgbClr val="E31C79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04040"/>
              </a:solidFill>
            </a:rPr>
            <a:t>6. Closure</a:t>
          </a:r>
          <a:endParaRPr lang="en-US" sz="1200" kern="1200" dirty="0">
            <a:solidFill>
              <a:srgbClr val="404040"/>
            </a:solidFill>
          </a:endParaRPr>
        </a:p>
      </dsp:txBody>
      <dsp:txXfrm>
        <a:off x="1601526" y="1155898"/>
        <a:ext cx="1355341" cy="848827"/>
      </dsp:txXfrm>
    </dsp:sp>
    <dsp:sp modelId="{76B203F3-3F11-424E-95E5-5F85476A5EF2}">
      <dsp:nvSpPr>
        <dsp:cNvPr id="0" name=""/>
        <dsp:cNvSpPr/>
      </dsp:nvSpPr>
      <dsp:spPr>
        <a:xfrm>
          <a:off x="1982348" y="472458"/>
          <a:ext cx="4431414" cy="4431414"/>
        </a:xfrm>
        <a:custGeom>
          <a:avLst/>
          <a:gdLst/>
          <a:ahLst/>
          <a:cxnLst/>
          <a:rect l="0" t="0" r="0" b="0"/>
          <a:pathLst>
            <a:path>
              <a:moveTo>
                <a:pt x="805802" y="506460"/>
              </a:moveTo>
              <a:arcTo wR="2215707" hR="2215707" stAng="13828910" swAng="9237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E6225-7C39-4064-823A-74AFBF85AF8B}" type="datetimeFigureOut">
              <a:rPr lang="en-US" smtClean="0"/>
              <a:pPr/>
              <a:t>09/12/14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E7D75-CC1D-493E-8A22-7244F687A2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31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9C03D31-0536-4B3F-B7D1-F2E007BD6D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78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70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FF0000"/>
                </a:solidFill>
              </a:rPr>
              <a:t>DO NOT UNHIDE THIS SLIDE. There is an action button on the title slide to activate the waiting slide.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Waiting</a:t>
            </a:r>
            <a:r>
              <a:rPr lang="en-US" baseline="0" dirty="0" smtClean="0"/>
              <a:t> Slide. This is the slide displayed until everyone is ready for the presentation. Use it as a background to do some small talk, roundtable, wait for participants to arrive.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START THE PRESENTATION, click esc.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1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the Apptio Logo to launch</a:t>
            </a:r>
            <a:r>
              <a:rPr lang="en-US" baseline="0" dirty="0" smtClean="0"/>
              <a:t> the hidden Waiting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2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‘Normal service operation’ is defined as an operational state where services and CIs are performing within their agreed service and operational levels.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9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3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4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4352956"/>
            <a:ext cx="9144000" cy="25050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r>
              <a:rPr lang="fr-CH" noProof="0" smtClean="0"/>
              <a:t>Drag picture to placeholder or click icon to add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4801" y="76201"/>
            <a:ext cx="8443913" cy="90487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48450" y="76201"/>
            <a:ext cx="2114550" cy="6019800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1" y="76201"/>
            <a:ext cx="6191250" cy="6019800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93116" y="3479542"/>
            <a:ext cx="7772400" cy="749731"/>
          </a:xfrm>
        </p:spPr>
        <p:txBody>
          <a:bodyPr anchor="b"/>
          <a:lstStyle>
            <a:lvl1pPr algn="l">
              <a:lnSpc>
                <a:spcPct val="100000"/>
              </a:lnSpc>
              <a:defRPr lang="fr-FR" sz="3200" b="1" i="0" kern="1200" baseline="0" dirty="0" smtClean="0">
                <a:solidFill>
                  <a:srgbClr val="E4166A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693116" y="4254550"/>
            <a:ext cx="7772400" cy="449556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  <a:lvl2pPr marL="457177" indent="0">
              <a:buNone/>
              <a:defRPr sz="1800"/>
            </a:lvl2pPr>
            <a:lvl3pPr marL="914353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3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pic>
        <p:nvPicPr>
          <p:cNvPr id="2" name="Picture 1" descr="logo_aspediens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41" y="634886"/>
            <a:ext cx="2963452" cy="1998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1" y="5917664"/>
            <a:ext cx="1929793" cy="6504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 sz="3200" b="1" i="0" kern="1200" baseline="0" dirty="0" smtClean="0">
                <a:solidFill>
                  <a:srgbClr val="E4166A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3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3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4800" y="1268414"/>
            <a:ext cx="41529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0101" y="1268414"/>
            <a:ext cx="41529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48258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1473" y="1304377"/>
            <a:ext cx="403361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948441"/>
            <a:ext cx="4040188" cy="41777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53572" y="1295830"/>
            <a:ext cx="405459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939895"/>
            <a:ext cx="4041775" cy="41862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04801" y="76201"/>
            <a:ext cx="8443913" cy="90487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68414"/>
            <a:ext cx="8458200" cy="4827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304801" y="76201"/>
            <a:ext cx="8443913" cy="90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et modifiez le titre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887381" y="6507870"/>
            <a:ext cx="12566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999999"/>
                </a:solidFill>
                <a:latin typeface="Helvetica Light"/>
                <a:cs typeface="Helvetica Light"/>
              </a:rPr>
              <a:t>© Aspediens 2014</a:t>
            </a:r>
            <a:endParaRPr lang="fr-CH" sz="1000" dirty="0">
              <a:solidFill>
                <a:srgbClr val="999999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33951" y="6555216"/>
            <a:ext cx="699190" cy="1410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algn="ctr" defTabSz="761844">
              <a:lnSpc>
                <a:spcPct val="90000"/>
              </a:lnSpc>
              <a:buSzPct val="120000"/>
              <a:buFont typeface="Symbol" pitchFamily="18" charset="2"/>
              <a:buNone/>
              <a:tabLst>
                <a:tab pos="4207601" algn="ctr"/>
                <a:tab pos="8343780" algn="r"/>
              </a:tabLst>
              <a:defRPr/>
            </a:pPr>
            <a:r>
              <a:rPr lang="en-US" sz="1000" u="none" kern="1200" baseline="0" dirty="0" smtClean="0">
                <a:solidFill>
                  <a:srgbClr val="999999"/>
                </a:solidFill>
                <a:latin typeface="Helvetica Light"/>
                <a:ea typeface="+mn-ea"/>
                <a:cs typeface="+mn-cs"/>
              </a:rPr>
              <a:t> </a:t>
            </a:r>
            <a:fld id="{D8FDA787-7A44-4997-BB16-9B2801D88DB6}" type="slidenum">
              <a:rPr lang="en-US" sz="1000" u="none" kern="1200" baseline="0" smtClean="0">
                <a:solidFill>
                  <a:srgbClr val="999999"/>
                </a:solidFill>
                <a:latin typeface="Helvetica Light"/>
                <a:ea typeface="+mn-ea"/>
                <a:cs typeface="+mn-cs"/>
              </a:rPr>
              <a:pPr algn="ctr" defTabSz="761844">
                <a:lnSpc>
                  <a:spcPct val="90000"/>
                </a:lnSpc>
                <a:buSzPct val="120000"/>
                <a:buFont typeface="Symbol" pitchFamily="18" charset="2"/>
                <a:buNone/>
                <a:tabLst>
                  <a:tab pos="4207601" algn="ctr"/>
                  <a:tab pos="8343780" algn="r"/>
                </a:tabLst>
                <a:defRPr/>
              </a:pPr>
              <a:t>‹#›</a:t>
            </a:fld>
            <a:endParaRPr lang="en-US" sz="1000" u="none" kern="1200" baseline="0" dirty="0">
              <a:solidFill>
                <a:srgbClr val="999999"/>
              </a:solidFill>
              <a:latin typeface="Helvetica Light"/>
              <a:ea typeface="+mn-ea"/>
              <a:cs typeface="+mn-cs"/>
            </a:endParaRPr>
          </a:p>
        </p:txBody>
      </p:sp>
      <p:pic>
        <p:nvPicPr>
          <p:cNvPr id="2" name="Picture 1" descr="icon_pink.png"/>
          <p:cNvPicPr>
            <a:picLocks noChangeAspect="1"/>
          </p:cNvPicPr>
          <p:nvPr/>
        </p:nvPicPr>
        <p:blipFill rotWithShape="1">
          <a:blip r:embed="rId1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6" t="1" b="21030"/>
          <a:stretch/>
        </p:blipFill>
        <p:spPr>
          <a:xfrm>
            <a:off x="0" y="6090238"/>
            <a:ext cx="683626" cy="7709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6" r:id="rId2"/>
    <p:sldLayoutId id="2147483686" r:id="rId3"/>
    <p:sldLayoutId id="2147483687" r:id="rId4"/>
    <p:sldLayoutId id="2147483688" r:id="rId5"/>
    <p:sldLayoutId id="2147483701" r:id="rId6"/>
    <p:sldLayoutId id="2147483689" r:id="rId7"/>
    <p:sldLayoutId id="2147483690" r:id="rId8"/>
    <p:sldLayoutId id="2147483692" r:id="rId9"/>
    <p:sldLayoutId id="2147483693" r:id="rId10"/>
    <p:sldLayoutId id="2147483694" r:id="rId11"/>
    <p:sldLayoutId id="2147483695" r:id="rId12"/>
  </p:sldLayoutIdLst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3200" b="1" i="0" kern="1200" cap="all" baseline="0" dirty="0" smtClean="0">
          <a:solidFill>
            <a:srgbClr val="E4166A"/>
          </a:solidFill>
          <a:latin typeface="Helvetica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5pPr>
      <a:lvl6pPr marL="4571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6pPr>
      <a:lvl7pPr marL="91435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7pPr>
      <a:lvl8pPr marL="13715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8pPr>
      <a:lvl9pPr marL="182870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9pPr>
    </p:titleStyle>
    <p:bodyStyle>
      <a:lvl1pPr marL="363520" indent="-363520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Font typeface="Lucida Grande"/>
        <a:buChar char="."/>
        <a:defRPr sz="3200">
          <a:solidFill>
            <a:schemeClr val="tx1">
              <a:lumMod val="75000"/>
              <a:lumOff val="25000"/>
            </a:schemeClr>
          </a:solidFill>
          <a:latin typeface="Helvetica"/>
          <a:ea typeface="+mn-ea"/>
          <a:cs typeface="Helvetica"/>
        </a:defRPr>
      </a:lvl1pPr>
      <a:lvl2pPr marL="814347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Font typeface="Arial" charset="0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Helvetica"/>
          <a:cs typeface="Helvetica"/>
        </a:defRPr>
      </a:lvl2pPr>
      <a:lvl3pPr marL="1265173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>
          <a:solidFill>
            <a:schemeClr val="tx1">
              <a:lumMod val="75000"/>
              <a:lumOff val="25000"/>
            </a:schemeClr>
          </a:solidFill>
          <a:latin typeface="Helvetica"/>
          <a:cs typeface="Helvetica"/>
        </a:defRPr>
      </a:lvl3pPr>
      <a:lvl4pPr marL="1716000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Font typeface="Arial" charset="0"/>
        <a:buChar char="−"/>
        <a:defRPr sz="2000" b="1">
          <a:solidFill>
            <a:schemeClr val="tx1">
              <a:lumMod val="75000"/>
              <a:lumOff val="25000"/>
            </a:schemeClr>
          </a:solidFill>
          <a:latin typeface="Helvetica"/>
          <a:cs typeface="Helvetica"/>
        </a:defRPr>
      </a:lvl4pPr>
      <a:lvl5pPr marL="2166827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Char char="•"/>
        <a:defRPr sz="1400" b="1">
          <a:solidFill>
            <a:schemeClr val="tx1">
              <a:lumMod val="75000"/>
              <a:lumOff val="25000"/>
            </a:schemeClr>
          </a:solidFill>
          <a:latin typeface="Helvetica"/>
          <a:cs typeface="Helvetica"/>
        </a:defRPr>
      </a:lvl5pPr>
      <a:lvl6pPr marL="2624004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400" b="1">
          <a:solidFill>
            <a:schemeClr val="tx1"/>
          </a:solidFill>
          <a:latin typeface="+mn-lt"/>
        </a:defRPr>
      </a:lvl6pPr>
      <a:lvl7pPr marL="3081180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400" b="1">
          <a:solidFill>
            <a:schemeClr val="tx1"/>
          </a:solidFill>
          <a:latin typeface="+mn-lt"/>
        </a:defRPr>
      </a:lvl7pPr>
      <a:lvl8pPr marL="3538357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400" b="1">
          <a:solidFill>
            <a:schemeClr val="tx1"/>
          </a:solidFill>
          <a:latin typeface="+mn-lt"/>
        </a:defRPr>
      </a:lvl8pPr>
      <a:lvl9pPr marL="3995534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aspediens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36" y="2218792"/>
            <a:ext cx="3832451" cy="2584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1273962"/>
            <a:ext cx="3550345" cy="51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3336920"/>
            <a:ext cx="3550344" cy="5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4414219"/>
            <a:ext cx="3550351" cy="5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2830952"/>
            <a:ext cx="3550346" cy="5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3863891"/>
            <a:ext cx="3550346" cy="51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4970884"/>
            <a:ext cx="3550352" cy="51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2262706"/>
            <a:ext cx="3550344" cy="51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1756408"/>
            <a:ext cx="3550350" cy="51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5573210"/>
            <a:ext cx="3550353" cy="514800"/>
          </a:xfrm>
          <a:prstGeom prst="rect">
            <a:avLst/>
          </a:prstGeom>
        </p:spPr>
      </p:pic>
      <p:pic>
        <p:nvPicPr>
          <p:cNvPr id="17" name="Picture 16" descr="icone_pr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17" y="2215904"/>
            <a:ext cx="1926166" cy="17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8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xmlns:p14="http://schemas.microsoft.com/office/powerpoint/2010/main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500"/>
                            </p:stCondLst>
                            <p:childTnLst>
                              <p:par>
                                <p:cTn id="4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6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9500"/>
                            </p:stCondLst>
                            <p:childTnLst>
                              <p:par>
                                <p:cTn id="8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" y="758528"/>
            <a:ext cx="8977678" cy="27821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1" y="25401"/>
            <a:ext cx="8443913" cy="723899"/>
          </a:xfrm>
        </p:spPr>
        <p:txBody>
          <a:bodyPr/>
          <a:lstStyle/>
          <a:p>
            <a:r>
              <a:rPr lang="fr-FR" sz="2800" dirty="0" smtClean="0"/>
              <a:t>FORM &amp; FIELDS</a:t>
            </a:r>
            <a:endParaRPr lang="fr-FR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65100" y="4032251"/>
            <a:ext cx="4152900" cy="1250950"/>
          </a:xfrm>
        </p:spPr>
        <p:txBody>
          <a:bodyPr/>
          <a:lstStyle/>
          <a:p>
            <a:pPr>
              <a:spcAft>
                <a:spcPts val="12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accent6"/>
                </a:solidFill>
              </a:rPr>
              <a:t>Number </a:t>
            </a:r>
            <a:r>
              <a:rPr lang="en-US" sz="1400" dirty="0">
                <a:solidFill>
                  <a:schemeClr val="accent6"/>
                </a:solidFill>
              </a:rPr>
              <a:t>(unique reference)</a:t>
            </a:r>
            <a:endParaRPr lang="en-US" sz="1400" dirty="0" smtClean="0">
              <a:solidFill>
                <a:schemeClr val="accent6"/>
              </a:solidFill>
            </a:endParaRPr>
          </a:p>
          <a:p>
            <a:pPr>
              <a:spcAft>
                <a:spcPts val="120"/>
              </a:spcAft>
              <a:buFont typeface="+mj-lt"/>
              <a:buAutoNum type="arabicPeriod"/>
            </a:pPr>
            <a:r>
              <a:rPr lang="en-US" sz="1600" dirty="0"/>
              <a:t>U</a:t>
            </a:r>
            <a:r>
              <a:rPr lang="en-US" sz="1600" dirty="0" smtClean="0"/>
              <a:t>ser &amp; his/her Location</a:t>
            </a:r>
          </a:p>
          <a:p>
            <a:pPr>
              <a:spcAft>
                <a:spcPts val="120"/>
              </a:spcAft>
              <a:buFont typeface="+mj-lt"/>
              <a:buAutoNum type="arabicPeriod"/>
            </a:pPr>
            <a:r>
              <a:rPr lang="en-US" sz="1600" dirty="0" smtClean="0"/>
              <a:t>Service &amp; CI </a:t>
            </a:r>
            <a:r>
              <a:rPr lang="en-US" sz="1400" dirty="0" smtClean="0"/>
              <a:t>(Configuration Item) </a:t>
            </a:r>
            <a:r>
              <a:rPr lang="en-US" sz="1600" dirty="0" smtClean="0"/>
              <a:t>Impacted</a:t>
            </a:r>
          </a:p>
          <a:p>
            <a:pPr>
              <a:spcAft>
                <a:spcPts val="120"/>
              </a:spcAft>
              <a:buFont typeface="+mj-lt"/>
              <a:buAutoNum type="arabicPeriod"/>
            </a:pPr>
            <a:r>
              <a:rPr lang="en-US" sz="1600" dirty="0"/>
              <a:t>I</a:t>
            </a:r>
            <a:r>
              <a:rPr lang="en-US" sz="1600" dirty="0" smtClean="0"/>
              <a:t>mpact </a:t>
            </a:r>
            <a:r>
              <a:rPr lang="en-US" sz="1400" dirty="0" smtClean="0"/>
              <a:t>(business) </a:t>
            </a:r>
            <a:r>
              <a:rPr lang="en-US" sz="1600" dirty="0" smtClean="0"/>
              <a:t>&amp; Urgency </a:t>
            </a:r>
            <a:r>
              <a:rPr lang="en-US" sz="1400" dirty="0" smtClean="0"/>
              <a:t>(resolution)</a:t>
            </a:r>
          </a:p>
          <a:p>
            <a:pPr>
              <a:spcAft>
                <a:spcPts val="12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F79646"/>
                </a:solidFill>
              </a:rPr>
              <a:t>Priority </a:t>
            </a:r>
            <a:r>
              <a:rPr lang="en-US" sz="1400" dirty="0" smtClean="0">
                <a:solidFill>
                  <a:srgbClr val="F79646"/>
                </a:solidFill>
              </a:rPr>
              <a:t>(based on Impact x Urgency matrix)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86301" y="4032251"/>
            <a:ext cx="4152900" cy="1314450"/>
          </a:xfrm>
        </p:spPr>
        <p:txBody>
          <a:bodyPr/>
          <a:lstStyle/>
          <a:p>
            <a:pPr marL="342900" indent="-342900">
              <a:spcAft>
                <a:spcPts val="120"/>
              </a:spcAft>
              <a:buFont typeface="+mj-lt"/>
              <a:buAutoNum type="arabicPeriod" startAt="6"/>
            </a:pPr>
            <a:r>
              <a:rPr lang="en-US" sz="1600" dirty="0"/>
              <a:t>Status </a:t>
            </a:r>
            <a:r>
              <a:rPr lang="en-US" sz="1400" dirty="0"/>
              <a:t>(indicates resolution progress)</a:t>
            </a:r>
          </a:p>
          <a:p>
            <a:pPr marL="342900" indent="-342900">
              <a:spcAft>
                <a:spcPts val="120"/>
              </a:spcAft>
              <a:buFont typeface="+mj-lt"/>
              <a:buAutoNum type="arabicPeriod" startAt="6"/>
            </a:pPr>
            <a:r>
              <a:rPr lang="en-US" sz="1600" dirty="0"/>
              <a:t>Assignment group &amp; responsible member</a:t>
            </a:r>
          </a:p>
          <a:p>
            <a:pPr marL="342900" indent="-342900">
              <a:spcAft>
                <a:spcPts val="120"/>
              </a:spcAft>
              <a:buFont typeface="+mj-lt"/>
              <a:buAutoNum type="arabicPeriod" startAt="6"/>
            </a:pPr>
            <a:r>
              <a:rPr lang="en-US" sz="1600" dirty="0"/>
              <a:t>Category &amp; Subcategory</a:t>
            </a:r>
          </a:p>
          <a:p>
            <a:pPr marL="342900" indent="-342900">
              <a:spcAft>
                <a:spcPts val="120"/>
              </a:spcAft>
              <a:buFont typeface="+mj-lt"/>
              <a:buAutoNum type="arabicPeriod" startAt="6"/>
            </a:pPr>
            <a:r>
              <a:rPr lang="en-US" sz="1600" dirty="0"/>
              <a:t>Channel used to report the incident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 startAt="6"/>
            </a:pPr>
            <a:r>
              <a:rPr lang="en-US" sz="1600" dirty="0" smtClean="0">
                <a:solidFill>
                  <a:schemeClr val="accent6"/>
                </a:solidFill>
              </a:rPr>
              <a:t>Closed resolution date/time target </a:t>
            </a:r>
            <a:r>
              <a:rPr lang="en-US" sz="1400" dirty="0" smtClean="0">
                <a:solidFill>
                  <a:schemeClr val="accent6"/>
                </a:solidFill>
              </a:rPr>
              <a:t>(as per Task SLM)</a:t>
            </a:r>
            <a:endParaRPr lang="en-US" sz="1400" dirty="0">
              <a:solidFill>
                <a:schemeClr val="accent6"/>
              </a:solidFill>
            </a:endParaRPr>
          </a:p>
          <a:p>
            <a:pPr marL="0" indent="0">
              <a:spcAft>
                <a:spcPts val="480"/>
              </a:spcAft>
              <a:buNone/>
            </a:pPr>
            <a:endParaRPr lang="en-US" sz="1600" dirty="0">
              <a:solidFill>
                <a:srgbClr val="F79646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62612" y="1086549"/>
            <a:ext cx="206244" cy="206244"/>
          </a:xfrm>
          <a:prstGeom prst="ellipse">
            <a:avLst/>
          </a:prstGeom>
          <a:solidFill>
            <a:srgbClr val="FF6600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62612" y="1455787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51850" y="1929444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62612" y="242950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4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62612" y="2788698"/>
            <a:ext cx="206244" cy="206244"/>
          </a:xfrm>
          <a:prstGeom prst="ellipse">
            <a:avLst/>
          </a:prstGeom>
          <a:solidFill>
            <a:srgbClr val="FF6600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5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189550" y="119400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6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7189550" y="163229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7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189550" y="222796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8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189550" y="261475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9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9876" y="3247837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11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49600" y="3641923"/>
            <a:ext cx="2305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79646"/>
                </a:solidFill>
                <a:latin typeface="Helvetica"/>
                <a:cs typeface="Helvetica"/>
              </a:rPr>
              <a:t>O</a:t>
            </a:r>
            <a:r>
              <a:rPr lang="en-US" sz="1400" dirty="0" smtClean="0">
                <a:solidFill>
                  <a:srgbClr val="F79646"/>
                </a:solidFill>
                <a:latin typeface="Helvetica"/>
                <a:cs typeface="Helvetica"/>
              </a:rPr>
              <a:t>range </a:t>
            </a:r>
            <a:r>
              <a:rPr lang="en-US" sz="1400" dirty="0">
                <a:solidFill>
                  <a:srgbClr val="F79646"/>
                </a:solidFill>
                <a:latin typeface="Helvetica"/>
                <a:cs typeface="Helvetica"/>
              </a:rPr>
              <a:t>= automated fields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7189550" y="2952067"/>
            <a:ext cx="206244" cy="206244"/>
          </a:xfrm>
          <a:prstGeom prst="ellipse">
            <a:avLst/>
          </a:prstGeom>
          <a:solidFill>
            <a:srgbClr val="FF6600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10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38" name="Content Placeholder 7"/>
          <p:cNvSpPr txBox="1">
            <a:spLocks/>
          </p:cNvSpPr>
          <p:nvPr/>
        </p:nvSpPr>
        <p:spPr bwMode="auto">
          <a:xfrm>
            <a:off x="165101" y="5480051"/>
            <a:ext cx="3746499" cy="4889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20" indent="-363520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.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814347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>
                  <a:lumMod val="50000"/>
                  <a:lumOff val="50000"/>
                </a:schemeClr>
              </a:buClr>
              <a:buFont typeface="Arial" charset="0"/>
              <a:buChar char="–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2pPr>
            <a:lvl3pPr marL="1265173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3pPr>
            <a:lvl4pPr marL="1716000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>
                  <a:lumMod val="50000"/>
                  <a:lumOff val="50000"/>
                </a:schemeClr>
              </a:buClr>
              <a:buFont typeface="Arial" charset="0"/>
              <a:buChar char="−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4pPr>
            <a:lvl5pPr marL="2166827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>
                  <a:lumMod val="50000"/>
                  <a:lumOff val="50000"/>
                </a:schemeClr>
              </a:buClr>
              <a:buChar char="•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5pPr>
            <a:lvl6pPr marL="2624004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Char char="•"/>
              <a:defRPr sz="1800" b="1">
                <a:solidFill>
                  <a:schemeClr val="tx1"/>
                </a:solidFill>
                <a:latin typeface="+mn-lt"/>
              </a:defRPr>
            </a:lvl6pPr>
            <a:lvl7pPr marL="3081180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Char char="•"/>
              <a:defRPr sz="1800" b="1">
                <a:solidFill>
                  <a:schemeClr val="tx1"/>
                </a:solidFill>
                <a:latin typeface="+mn-lt"/>
              </a:defRPr>
            </a:lvl7pPr>
            <a:lvl8pPr marL="3538357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Char char="•"/>
              <a:defRPr sz="1800" b="1">
                <a:solidFill>
                  <a:schemeClr val="tx1"/>
                </a:solidFill>
                <a:latin typeface="+mn-lt"/>
              </a:defRPr>
            </a:lvl8pPr>
            <a:lvl9pPr marL="3995534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Char char="•"/>
              <a:defRPr sz="18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spcAft>
                <a:spcPts val="120"/>
              </a:spcAft>
              <a:buFont typeface="+mj-lt"/>
              <a:buAutoNum type="arabicPeriod" startAt="11"/>
            </a:pPr>
            <a:r>
              <a:rPr lang="en-US" sz="1600" dirty="0" smtClean="0"/>
              <a:t>Short description </a:t>
            </a:r>
            <a:r>
              <a:rPr lang="en-US" sz="1400" dirty="0" smtClean="0"/>
              <a:t>(keywords)</a:t>
            </a:r>
          </a:p>
        </p:txBody>
      </p:sp>
    </p:spTree>
    <p:extLst>
      <p:ext uri="{BB962C8B-B14F-4D97-AF65-F5344CB8AC3E}">
        <p14:creationId xmlns:p14="http://schemas.microsoft.com/office/powerpoint/2010/main" val="20891562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" y="715480"/>
            <a:ext cx="8961620" cy="29243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ACTION BUTTONS</a:t>
            </a:r>
            <a:endParaRPr lang="fr-FR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2814" y="3836267"/>
            <a:ext cx="4152900" cy="1739034"/>
          </a:xfrm>
        </p:spPr>
        <p:txBody>
          <a:bodyPr/>
          <a:lstStyle/>
          <a:p>
            <a:pPr>
              <a:spcAft>
                <a:spcPts val="240"/>
              </a:spcAft>
              <a:buFont typeface="+mj-lt"/>
              <a:buAutoNum type="arabicPeriod"/>
            </a:pPr>
            <a:r>
              <a:rPr lang="en-US" sz="1600" dirty="0" smtClean="0"/>
              <a:t>Save the incident and go back to the list</a:t>
            </a:r>
          </a:p>
          <a:p>
            <a:pPr>
              <a:spcAft>
                <a:spcPts val="240"/>
              </a:spcAft>
              <a:buFont typeface="+mj-lt"/>
              <a:buAutoNum type="arabicPeriod"/>
            </a:pPr>
            <a:r>
              <a:rPr lang="en-US" sz="1600" dirty="0" smtClean="0"/>
              <a:t>Save the incident and remain on the current form</a:t>
            </a:r>
          </a:p>
          <a:p>
            <a:pPr>
              <a:spcAft>
                <a:spcPts val="240"/>
              </a:spcAft>
              <a:buFont typeface="+mj-lt"/>
              <a:buAutoNum type="arabicPeriod"/>
            </a:pPr>
            <a:r>
              <a:rPr lang="en-US" sz="1600" dirty="0" smtClean="0"/>
              <a:t>Add attachment to the record</a:t>
            </a:r>
          </a:p>
          <a:p>
            <a:pPr>
              <a:spcAft>
                <a:spcPts val="240"/>
              </a:spcAft>
              <a:buFont typeface="+mj-lt"/>
              <a:buAutoNum type="arabicPeriod"/>
            </a:pPr>
            <a:r>
              <a:rPr lang="en-US" sz="1600" dirty="0" smtClean="0"/>
              <a:t>Navigate to previous/next record in the list</a:t>
            </a:r>
          </a:p>
          <a:p>
            <a:pPr>
              <a:spcAft>
                <a:spcPts val="240"/>
              </a:spcAft>
              <a:buFont typeface="+mj-lt"/>
              <a:buAutoNum type="arabicPeriod"/>
            </a:pPr>
            <a:r>
              <a:rPr lang="en-US" sz="1600" dirty="0" smtClean="0"/>
              <a:t>Attachments and their management</a:t>
            </a:r>
          </a:p>
          <a:p>
            <a:pPr>
              <a:spcAft>
                <a:spcPts val="240"/>
              </a:spcAft>
            </a:pPr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30214" y="3823566"/>
            <a:ext cx="4381499" cy="2641601"/>
          </a:xfrm>
        </p:spPr>
        <p:txBody>
          <a:bodyPr/>
          <a:lstStyle/>
          <a:p>
            <a:pPr>
              <a:spcAft>
                <a:spcPts val="480"/>
              </a:spcAft>
              <a:buNone/>
            </a:pPr>
            <a:r>
              <a:rPr lang="en-US" sz="1600" dirty="0" smtClean="0"/>
              <a:t>Lookup record list </a:t>
            </a:r>
            <a:r>
              <a:rPr lang="en-US" sz="1400" dirty="0" smtClean="0"/>
              <a:t>(e.g. users or groups)</a:t>
            </a:r>
          </a:p>
          <a:p>
            <a:pPr>
              <a:spcAft>
                <a:spcPts val="480"/>
              </a:spcAft>
              <a:buNone/>
            </a:pPr>
            <a:r>
              <a:rPr lang="en-US" sz="1600" dirty="0" smtClean="0"/>
              <a:t>Show related records </a:t>
            </a:r>
            <a:r>
              <a:rPr lang="en-US" sz="1400" dirty="0" smtClean="0"/>
              <a:t>(e.g. from same caller)</a:t>
            </a:r>
          </a:p>
          <a:p>
            <a:pPr>
              <a:spcAft>
                <a:spcPts val="480"/>
              </a:spcAft>
              <a:buNone/>
            </a:pPr>
            <a:r>
              <a:rPr lang="en-US" sz="1600" dirty="0" smtClean="0"/>
              <a:t>Show </a:t>
            </a:r>
            <a:r>
              <a:rPr lang="en-US" sz="1600" dirty="0"/>
              <a:t>s</a:t>
            </a:r>
            <a:r>
              <a:rPr lang="en-US" sz="1600" dirty="0" smtClean="0"/>
              <a:t>ervice/CI </a:t>
            </a:r>
            <a:r>
              <a:rPr lang="en-US" sz="1600" dirty="0"/>
              <a:t>m</a:t>
            </a:r>
            <a:r>
              <a:rPr lang="en-US" sz="1600" dirty="0" smtClean="0"/>
              <a:t>ap</a:t>
            </a:r>
          </a:p>
          <a:p>
            <a:pPr>
              <a:spcAft>
                <a:spcPts val="480"/>
              </a:spcAft>
              <a:buNone/>
            </a:pPr>
            <a:r>
              <a:rPr lang="en-US" sz="1600" dirty="0" smtClean="0"/>
              <a:t>Show caller’s CIs</a:t>
            </a:r>
          </a:p>
          <a:p>
            <a:pPr>
              <a:spcAft>
                <a:spcPts val="480"/>
              </a:spcAft>
              <a:buNone/>
            </a:pPr>
            <a:r>
              <a:rPr lang="en-US" sz="1600" dirty="0" smtClean="0"/>
              <a:t>Show reference record details </a:t>
            </a:r>
            <a:r>
              <a:rPr lang="en-US" sz="1400" dirty="0" smtClean="0"/>
              <a:t>(hover)</a:t>
            </a:r>
          </a:p>
          <a:p>
            <a:pPr>
              <a:spcAft>
                <a:spcPts val="480"/>
              </a:spcAft>
              <a:buNone/>
            </a:pPr>
            <a:r>
              <a:rPr lang="en-US" sz="1600" dirty="0" smtClean="0"/>
              <a:t>Navigate to reference </a:t>
            </a:r>
            <a:r>
              <a:rPr lang="en-US" sz="1600" dirty="0"/>
              <a:t>record </a:t>
            </a:r>
            <a:r>
              <a:rPr lang="en-US" sz="1400" dirty="0" smtClean="0"/>
              <a:t>(click)</a:t>
            </a:r>
          </a:p>
          <a:p>
            <a:pPr>
              <a:spcAft>
                <a:spcPts val="480"/>
              </a:spcAft>
              <a:buNone/>
            </a:pPr>
            <a:r>
              <a:rPr lang="en-US" sz="1600" dirty="0" smtClean="0"/>
              <a:t>Search KB with short </a:t>
            </a:r>
            <a:r>
              <a:rPr lang="en-US" sz="1600" dirty="0"/>
              <a:t>description as keywords</a:t>
            </a:r>
          </a:p>
          <a:p>
            <a:pPr>
              <a:spcAft>
                <a:spcPts val="480"/>
              </a:spcAft>
              <a:buNone/>
            </a:pPr>
            <a:endParaRPr lang="en-US" sz="1600" dirty="0" smtClean="0"/>
          </a:p>
          <a:p>
            <a:pPr>
              <a:spcAft>
                <a:spcPts val="480"/>
              </a:spcAft>
              <a:buNone/>
            </a:pPr>
            <a:endParaRPr lang="en-US" sz="1600" dirty="0" smtClean="0"/>
          </a:p>
          <a:p>
            <a:pPr>
              <a:spcAft>
                <a:spcPts val="480"/>
              </a:spcAft>
              <a:buNone/>
            </a:pPr>
            <a:endParaRPr lang="en-US" sz="1600" dirty="0" smtClean="0"/>
          </a:p>
        </p:txBody>
      </p:sp>
      <p:sp>
        <p:nvSpPr>
          <p:cNvPr id="11" name="Oval 10"/>
          <p:cNvSpPr/>
          <p:nvPr/>
        </p:nvSpPr>
        <p:spPr bwMode="auto">
          <a:xfrm>
            <a:off x="7237101" y="46755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655770" y="46755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992682" y="46755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717130" y="46755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4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rcRect l="75905" t="7670" r="3965" b="20419"/>
          <a:stretch>
            <a:fillRect/>
          </a:stretch>
        </p:blipFill>
        <p:spPr>
          <a:xfrm>
            <a:off x="4413779" y="5186709"/>
            <a:ext cx="236220" cy="2571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rcRect l="18000" t="6250" r="61429" b="6250"/>
          <a:stretch>
            <a:fillRect/>
          </a:stretch>
        </p:blipFill>
        <p:spPr>
          <a:xfrm>
            <a:off x="4411188" y="4742213"/>
            <a:ext cx="241402" cy="3129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rcRect l="37809" t="26250" r="42382" b="21250"/>
          <a:stretch>
            <a:fillRect/>
          </a:stretch>
        </p:blipFill>
        <p:spPr>
          <a:xfrm>
            <a:off x="4441059" y="4498373"/>
            <a:ext cx="232461" cy="1877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rcRect l="56857" t="13750" r="24857" b="16250"/>
          <a:stretch>
            <a:fillRect/>
          </a:stretch>
        </p:blipFill>
        <p:spPr>
          <a:xfrm>
            <a:off x="4441533" y="4155473"/>
            <a:ext cx="214579" cy="25034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rcRect r="79714" b="18750"/>
          <a:stretch>
            <a:fillRect/>
          </a:stretch>
        </p:blipFill>
        <p:spPr>
          <a:xfrm>
            <a:off x="4438265" y="3778951"/>
            <a:ext cx="238049" cy="2905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rcRect l="26041" t="30808" r="12500" b="10606"/>
          <a:stretch>
            <a:fillRect/>
          </a:stretch>
        </p:blipFill>
        <p:spPr>
          <a:xfrm>
            <a:off x="4438480" y="5688909"/>
            <a:ext cx="198090" cy="194733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 bwMode="auto">
          <a:xfrm>
            <a:off x="3937436" y="955828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5082338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1" y="706758"/>
            <a:ext cx="8371201" cy="35026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COMMUNICATION SECTION</a:t>
            </a:r>
            <a:endParaRPr lang="fr-FR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15900" y="4375720"/>
            <a:ext cx="5080000" cy="1659584"/>
          </a:xfrm>
        </p:spPr>
        <p:txBody>
          <a:bodyPr/>
          <a:lstStyle/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 smtClean="0"/>
              <a:t>People who can follow the incident</a:t>
            </a:r>
          </a:p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 smtClean="0"/>
              <a:t>People who are notified when work notes are added</a:t>
            </a:r>
          </a:p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 smtClean="0"/>
              <a:t>Additional comments to communicate with the caller</a:t>
            </a:r>
          </a:p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 smtClean="0"/>
              <a:t>Work notes for internal information exchange</a:t>
            </a:r>
          </a:p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/>
              <a:t>Audit trail of the incident </a:t>
            </a:r>
            <a:r>
              <a:rPr lang="en-US" sz="1600" dirty="0" smtClean="0"/>
              <a:t>record</a:t>
            </a:r>
          </a:p>
          <a:p>
            <a:pPr>
              <a:spcAft>
                <a:spcPts val="480"/>
              </a:spcAft>
              <a:buFont typeface="+mj-lt"/>
              <a:buAutoNum type="arabicPeriod"/>
            </a:pPr>
            <a:endParaRPr lang="en-US" sz="14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64785" y="4422135"/>
            <a:ext cx="3657601" cy="160047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560"/>
              </a:spcAft>
              <a:buNone/>
            </a:pPr>
            <a:r>
              <a:rPr lang="en-US" sz="1600" dirty="0" smtClean="0"/>
              <a:t>Spell checker</a:t>
            </a:r>
          </a:p>
          <a:p>
            <a:pPr>
              <a:lnSpc>
                <a:spcPct val="120000"/>
              </a:lnSpc>
              <a:spcAft>
                <a:spcPts val="1560"/>
              </a:spcAft>
              <a:buNone/>
            </a:pPr>
            <a:r>
              <a:rPr lang="en-US" sz="1600" dirty="0" smtClean="0"/>
              <a:t>Increase/decrease text area</a:t>
            </a:r>
          </a:p>
          <a:p>
            <a:pPr>
              <a:lnSpc>
                <a:spcPct val="120000"/>
              </a:lnSpc>
              <a:spcAft>
                <a:spcPts val="1560"/>
              </a:spcAft>
              <a:buNone/>
            </a:pPr>
            <a:r>
              <a:rPr lang="en-US" sz="1600" dirty="0" smtClean="0"/>
              <a:t>Display/hide info. on Activity field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779072" y="118895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496308" y="118895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410438" y="148916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rcRect l="15972" r="9028" b="13235"/>
          <a:stretch>
            <a:fillRect/>
          </a:stretch>
        </p:blipFill>
        <p:spPr>
          <a:xfrm>
            <a:off x="5587931" y="5009116"/>
            <a:ext cx="342900" cy="1873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rcRect l="8750" t="14800" r="8214" b="9200"/>
          <a:stretch>
            <a:fillRect/>
          </a:stretch>
        </p:blipFill>
        <p:spPr>
          <a:xfrm>
            <a:off x="5603806" y="4515381"/>
            <a:ext cx="295275" cy="2413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 bwMode="auto">
          <a:xfrm>
            <a:off x="2410233" y="189050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4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407230" y="386857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5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442" y="5417463"/>
            <a:ext cx="241300" cy="241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5" y="1326303"/>
            <a:ext cx="8973105" cy="12662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Related</a:t>
            </a:r>
            <a:r>
              <a:rPr lang="fr-FR" sz="2800" dirty="0"/>
              <a:t> </a:t>
            </a:r>
            <a:r>
              <a:rPr lang="fr-FR" sz="2800" dirty="0" smtClean="0"/>
              <a:t>records SECTION</a:t>
            </a:r>
            <a:endParaRPr lang="fr-FR" sz="2800" dirty="0"/>
          </a:p>
        </p:txBody>
      </p:sp>
      <p:sp>
        <p:nvSpPr>
          <p:cNvPr id="11" name="Oval 10"/>
          <p:cNvSpPr/>
          <p:nvPr/>
        </p:nvSpPr>
        <p:spPr bwMode="auto">
          <a:xfrm>
            <a:off x="166805" y="1809528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66805" y="204929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6805" y="230732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605627" y="181100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4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613386" y="204946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5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7" name="Content Placeholder 6"/>
          <p:cNvSpPr>
            <a:spLocks noGrp="1"/>
          </p:cNvSpPr>
          <p:nvPr>
            <p:ph sz="half" idx="1"/>
          </p:nvPr>
        </p:nvSpPr>
        <p:spPr>
          <a:xfrm>
            <a:off x="152400" y="3244851"/>
            <a:ext cx="4152900" cy="1250950"/>
          </a:xfrm>
        </p:spPr>
        <p:txBody>
          <a:bodyPr/>
          <a:lstStyle/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 smtClean="0"/>
              <a:t>Relation to Parent </a:t>
            </a:r>
            <a:r>
              <a:rPr lang="en-US" sz="1600" dirty="0"/>
              <a:t>I</a:t>
            </a:r>
            <a:r>
              <a:rPr lang="en-US" sz="1600" dirty="0" smtClean="0"/>
              <a:t>ncident </a:t>
            </a:r>
            <a:r>
              <a:rPr lang="en-US" sz="1600" dirty="0"/>
              <a:t>record</a:t>
            </a:r>
          </a:p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 smtClean="0"/>
              <a:t>Relation to Problem </a:t>
            </a:r>
            <a:r>
              <a:rPr lang="en-US" sz="1600" dirty="0"/>
              <a:t>record</a:t>
            </a:r>
          </a:p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 smtClean="0"/>
              <a:t>External reference number, e.g. supplier ticketing system’s number</a:t>
            </a:r>
            <a:endParaRPr lang="en-US" sz="1600" dirty="0"/>
          </a:p>
        </p:txBody>
      </p:sp>
      <p:sp>
        <p:nvSpPr>
          <p:cNvPr id="18" name="Content Placeholder 7"/>
          <p:cNvSpPr>
            <a:spLocks noGrp="1"/>
          </p:cNvSpPr>
          <p:nvPr>
            <p:ph sz="half" idx="2"/>
          </p:nvPr>
        </p:nvSpPr>
        <p:spPr>
          <a:xfrm>
            <a:off x="4610100" y="3244851"/>
            <a:ext cx="4292599" cy="1314450"/>
          </a:xfrm>
        </p:spPr>
        <p:txBody>
          <a:bodyPr/>
          <a:lstStyle/>
          <a:p>
            <a:pPr marL="342900" indent="-342900">
              <a:spcAft>
                <a:spcPts val="480"/>
              </a:spcAft>
              <a:buFont typeface="+mj-lt"/>
              <a:buAutoNum type="arabicPeriod" startAt="4"/>
            </a:pPr>
            <a:r>
              <a:rPr lang="en-US" sz="1600" dirty="0" smtClean="0"/>
              <a:t>Relation to change </a:t>
            </a:r>
            <a:r>
              <a:rPr lang="en-US" sz="1600" dirty="0"/>
              <a:t>record</a:t>
            </a:r>
          </a:p>
          <a:p>
            <a:pPr marL="342900" indent="-342900">
              <a:spcAft>
                <a:spcPts val="120"/>
              </a:spcAft>
              <a:buFont typeface="+mj-lt"/>
              <a:buAutoNum type="arabicPeriod" startAt="4"/>
            </a:pPr>
            <a:r>
              <a:rPr lang="en-US" sz="1600" dirty="0" smtClean="0"/>
              <a:t>Relation to change that caused the incident</a:t>
            </a:r>
            <a:endParaRPr lang="en-US" sz="1400" dirty="0">
              <a:solidFill>
                <a:schemeClr val="accent6"/>
              </a:solidFill>
            </a:endParaRPr>
          </a:p>
          <a:p>
            <a:pPr marL="0" indent="0">
              <a:spcAft>
                <a:spcPts val="480"/>
              </a:spcAft>
              <a:buNone/>
            </a:pPr>
            <a:endParaRPr lang="en-US" sz="1600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2377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7" y="1003300"/>
            <a:ext cx="8967759" cy="23855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Resolution SECTION</a:t>
            </a:r>
            <a:endParaRPr lang="fr-FR" sz="2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>
          <a:xfrm>
            <a:off x="304800" y="3616476"/>
            <a:ext cx="4152900" cy="2479525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1600" dirty="0" smtClean="0"/>
              <a:t>Close </a:t>
            </a:r>
            <a:r>
              <a:rPr lang="en-GB" sz="1600" dirty="0"/>
              <a:t>codes:</a:t>
            </a:r>
          </a:p>
          <a:p>
            <a:pPr marL="965177" lvl="1" indent="-514350">
              <a:spcAft>
                <a:spcPts val="480"/>
              </a:spcAft>
            </a:pPr>
            <a:r>
              <a:rPr lang="en-GB" sz="1400" dirty="0" smtClean="0"/>
              <a:t>Solved (Permanently)</a:t>
            </a:r>
          </a:p>
          <a:p>
            <a:pPr marL="965177" lvl="1" indent="-514350">
              <a:spcAft>
                <a:spcPts val="480"/>
              </a:spcAft>
            </a:pPr>
            <a:r>
              <a:rPr lang="en-GB" sz="1400" dirty="0" smtClean="0"/>
              <a:t>Solved (Work Around)</a:t>
            </a:r>
          </a:p>
          <a:p>
            <a:pPr marL="965177" lvl="1" indent="-514350">
              <a:spcAft>
                <a:spcPts val="480"/>
              </a:spcAft>
            </a:pPr>
            <a:r>
              <a:rPr lang="en-GB" sz="1400" dirty="0" smtClean="0"/>
              <a:t>Not Solved (Not Reproducible)</a:t>
            </a:r>
          </a:p>
          <a:p>
            <a:pPr marL="965177" lvl="1" indent="-514350">
              <a:spcAft>
                <a:spcPts val="480"/>
              </a:spcAft>
            </a:pPr>
            <a:r>
              <a:rPr lang="en-GB" sz="1400" dirty="0" smtClean="0"/>
              <a:t>Not Solved (Too Costly)</a:t>
            </a:r>
          </a:p>
          <a:p>
            <a:pPr marL="965177" lvl="1" indent="-514350">
              <a:spcAft>
                <a:spcPts val="480"/>
              </a:spcAft>
            </a:pPr>
            <a:r>
              <a:rPr lang="en-GB" sz="1400" dirty="0" smtClean="0"/>
              <a:t>Cancelled by Caller</a:t>
            </a:r>
          </a:p>
          <a:p>
            <a:pPr marL="965177" lvl="1" indent="-514350">
              <a:spcAft>
                <a:spcPts val="480"/>
              </a:spcAft>
            </a:pPr>
            <a:r>
              <a:rPr lang="en-GB" sz="1400" smtClean="0"/>
              <a:t>Misplaced </a:t>
            </a:r>
            <a:r>
              <a:rPr lang="en-GB" sz="1400" dirty="0" smtClean="0"/>
              <a:t>Call</a:t>
            </a:r>
          </a:p>
          <a:p>
            <a:pPr marL="965177" lvl="1" indent="-514350">
              <a:spcAft>
                <a:spcPts val="480"/>
              </a:spcAft>
              <a:buFont typeface="+mj-lt"/>
              <a:buAutoNum type="arabicPeriod"/>
            </a:pPr>
            <a:endParaRPr lang="en-GB" sz="1400" dirty="0" smtClean="0"/>
          </a:p>
          <a:p>
            <a:pPr marL="514350" indent="-514350">
              <a:spcAft>
                <a:spcPts val="480"/>
              </a:spcAft>
              <a:buFont typeface="+mj-lt"/>
              <a:buAutoNum type="arabicPeriod"/>
            </a:pPr>
            <a:endParaRPr lang="en-GB" sz="1800" dirty="0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610101" y="3679370"/>
            <a:ext cx="4152900" cy="278190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sz="1600" dirty="0" smtClean="0"/>
              <a:t>Close notes </a:t>
            </a:r>
            <a:r>
              <a:rPr lang="en-GB" sz="1400" dirty="0" smtClean="0"/>
              <a:t>(user-friendly description)</a:t>
            </a:r>
            <a:endParaRPr lang="en-GB" sz="1400" dirty="0"/>
          </a:p>
          <a:p>
            <a:pPr marL="514350" indent="-514350">
              <a:buFont typeface="+mj-lt"/>
              <a:buAutoNum type="arabicPeriod" startAt="2"/>
            </a:pPr>
            <a:r>
              <a:rPr lang="en-GB" sz="1600" dirty="0" smtClean="0">
                <a:solidFill>
                  <a:srgbClr val="FF6600"/>
                </a:solidFill>
              </a:rPr>
              <a:t>Resolution date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sz="1600" dirty="0" smtClean="0">
                <a:solidFill>
                  <a:srgbClr val="FF6600"/>
                </a:solidFill>
              </a:rPr>
              <a:t>User that resolved the incident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sz="1600" dirty="0" smtClean="0">
                <a:solidFill>
                  <a:srgbClr val="FF6600"/>
                </a:solidFill>
              </a:rPr>
              <a:t>Closure date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sz="1600" dirty="0" smtClean="0">
                <a:solidFill>
                  <a:srgbClr val="FF6600"/>
                </a:solidFill>
              </a:rPr>
              <a:t>User that closed the </a:t>
            </a:r>
            <a:r>
              <a:rPr lang="en-GB" sz="1600" dirty="0">
                <a:solidFill>
                  <a:srgbClr val="FF6600"/>
                </a:solidFill>
              </a:rPr>
              <a:t>i</a:t>
            </a:r>
            <a:r>
              <a:rPr lang="en-GB" sz="1600" dirty="0" smtClean="0">
                <a:solidFill>
                  <a:srgbClr val="FF6600"/>
                </a:solidFill>
              </a:rPr>
              <a:t>ncident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89988" y="2610455"/>
            <a:ext cx="206244" cy="206244"/>
          </a:xfrm>
          <a:prstGeom prst="ellipse">
            <a:avLst/>
          </a:prstGeom>
          <a:solidFill>
            <a:srgbClr val="FF6600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89988" y="2840993"/>
            <a:ext cx="206244" cy="206244"/>
          </a:xfrm>
          <a:prstGeom prst="ellipse">
            <a:avLst/>
          </a:prstGeom>
          <a:solidFill>
            <a:srgbClr val="FF6600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4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014117" y="2587969"/>
            <a:ext cx="206244" cy="206244"/>
          </a:xfrm>
          <a:prstGeom prst="ellipse">
            <a:avLst/>
          </a:prstGeom>
          <a:solidFill>
            <a:schemeClr val="accent6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5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009279" y="2824431"/>
            <a:ext cx="206244" cy="206244"/>
          </a:xfrm>
          <a:prstGeom prst="ellipse">
            <a:avLst/>
          </a:prstGeom>
          <a:solidFill>
            <a:schemeClr val="accent6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6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89988" y="220017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9988" y="144205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1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5118100" y="5775523"/>
            <a:ext cx="2305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79646"/>
                </a:solidFill>
                <a:latin typeface="Helvetica"/>
                <a:cs typeface="Helvetica"/>
              </a:rPr>
              <a:t>O</a:t>
            </a:r>
            <a:r>
              <a:rPr lang="en-US" sz="1400" dirty="0" smtClean="0">
                <a:solidFill>
                  <a:srgbClr val="F79646"/>
                </a:solidFill>
                <a:latin typeface="Helvetica"/>
                <a:cs typeface="Helvetica"/>
              </a:rPr>
              <a:t>range </a:t>
            </a:r>
            <a:r>
              <a:rPr lang="en-US" sz="1400" dirty="0">
                <a:solidFill>
                  <a:srgbClr val="F79646"/>
                </a:solidFill>
                <a:latin typeface="Helvetica"/>
                <a:cs typeface="Helvetica"/>
              </a:rPr>
              <a:t>= automated fields</a:t>
            </a:r>
            <a:endParaRPr lang="en-US" sz="1400" dirty="0">
              <a:latin typeface="Helvetica"/>
              <a:cs typeface="Helvetica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Incident HANDLING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INCIDENT LIFECYCLE</a:t>
            </a:r>
            <a:endParaRPr lang="fr-FR" sz="28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41387284"/>
              </p:ext>
            </p:extLst>
          </p:nvPr>
        </p:nvGraphicFramePr>
        <p:xfrm>
          <a:off x="373945" y="840021"/>
          <a:ext cx="8396111" cy="5376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712130" y="1168632"/>
            <a:ext cx="965200" cy="660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CREATION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47151"/>
              </p:ext>
            </p:extLst>
          </p:nvPr>
        </p:nvGraphicFramePr>
        <p:xfrm>
          <a:off x="174775" y="995485"/>
          <a:ext cx="8771468" cy="468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734"/>
                <a:gridCol w="4385734"/>
              </a:tblGrid>
              <a:tr h="25566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Step</a:t>
                      </a:r>
                    </a:p>
                  </a:txBody>
                  <a:tcPr marL="108000" marR="15688" marT="46800" marB="46800" anchor="ctr"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In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ServiceNow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>
                    <a:solidFill>
                      <a:srgbClr val="E31C79"/>
                    </a:solidFill>
                  </a:tcPr>
                </a:tc>
              </a:tr>
              <a:tr h="3886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Create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an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incident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"Incident"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&gt;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"Create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New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r>
                        <a:rPr kumimoji="0" lang="fr-CH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3886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the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caller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In the "Caller" field, search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for the impacted user name.</a:t>
                      </a:r>
                    </a:p>
                  </a:txBody>
                  <a:tcPr marL="108000" marR="15688" marT="46800" marB="46800" anchor="ctr" horzOverflow="overflow"/>
                </a:tc>
              </a:tr>
              <a:tr h="3886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the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Service impacted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1</a:t>
                      </a:r>
                      <a:endParaRPr kumimoji="0" lang="en-US" sz="1200" b="0" i="0" u="none" strike="noStrike" cap="none" normalizeH="0" baseline="3000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In the 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Service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field search for the service that is 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impacted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44956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CI affected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If identified at this point, select the appropriate CI (use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Show CI Map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icon next to 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Service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as a guide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).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44956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the appropriate impact and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urgency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the impact and urgency.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Priority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will be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calculated automatically.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3886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the appropriate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category and subcategory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the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relevant choices in the appropriate fields.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28815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Identify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how the issue was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reported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the appropriate choice in the "Contact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type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" field.</a:t>
                      </a:r>
                    </a:p>
                  </a:txBody>
                  <a:tcPr marL="108000" marR="15688" marT="46800" marB="46800" anchor="ctr" horzOverflow="overflow"/>
                </a:tc>
              </a:tr>
              <a:tr h="28815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Enter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a meaningful short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description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Update the "Short description"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field.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42806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Document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the issue as described by the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caller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Enter the full issue details (e-mail content or phone conversation) in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Additional 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comments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field.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6536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Add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other people to be included in automatic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updates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Add users or e-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mail addresses to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the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‘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Watch 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list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as required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. Users added will receive the same notifications as the caller and can view the incident in the self-service portal.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17100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Save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the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incident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Click on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Update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or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Save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endParaRPr kumimoji="0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4700" y="5903893"/>
            <a:ext cx="8369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7353" eaLnBrk="1" hangingPunct="1">
              <a:spcAft>
                <a:spcPct val="50000"/>
              </a:spcAft>
              <a:buClr>
                <a:prstClr val="black">
                  <a:lumMod val="50000"/>
                  <a:lumOff val="50000"/>
                </a:prstClr>
              </a:buClr>
            </a:pPr>
            <a:r>
              <a:rPr lang="en-US" sz="1400" baseline="30000" dirty="0" smtClean="0">
                <a:latin typeface="Helvetica"/>
                <a:cs typeface="Helvetica"/>
              </a:rPr>
              <a:t>1</a:t>
            </a:r>
            <a:r>
              <a:rPr lang="en-US" sz="1400" dirty="0" smtClean="0">
                <a:latin typeface="Helvetica"/>
                <a:cs typeface="Helvetica"/>
              </a:rPr>
              <a:t> </a:t>
            </a: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If an outage exists 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for the S</a:t>
            </a: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ervice or CI, the field content is 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colored in red and </a:t>
            </a: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a message 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is displayed</a:t>
            </a: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.</a:t>
            </a:r>
          </a:p>
          <a:p>
            <a:pPr lvl="0" defTabSz="687353" eaLnBrk="1" hangingPunct="1">
              <a:spcAft>
                <a:spcPct val="50000"/>
              </a:spcAft>
              <a:buClr>
                <a:prstClr val="black">
                  <a:lumMod val="50000"/>
                  <a:lumOff val="50000"/>
                </a:prstClr>
              </a:buClr>
            </a:pP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Ref.: </a:t>
            </a: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  <a:hlinkClick r:id="rId2" action="ppaction://hlinksldjump"/>
              </a:rPr>
              <a:t>Additional Functionalities – Outage Detection</a:t>
            </a: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.</a:t>
            </a:r>
            <a:endParaRPr lang="en-US" sz="1400" kern="0" dirty="0">
              <a:solidFill>
                <a:prstClr val="black">
                  <a:lumMod val="75000"/>
                  <a:lumOff val="25000"/>
                </a:prstClr>
              </a:solidFill>
              <a:latin typeface="Helvetica"/>
              <a:cs typeface="Helvetica"/>
              <a:sym typeface="Wingdings"/>
            </a:endParaRPr>
          </a:p>
          <a:p>
            <a:endParaRPr lang="en-US" sz="1400" dirty="0">
              <a:latin typeface="Helvetica"/>
              <a:cs typeface="Helvetica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00013"/>
            <a:ext cx="8305800" cy="1143001"/>
          </a:xfrm>
        </p:spPr>
        <p:txBody>
          <a:bodyPr/>
          <a:lstStyle/>
          <a:p>
            <a:pPr eaLnBrk="1" hangingPunct="1"/>
            <a:r>
              <a:rPr lang="en-US" sz="2800" cap="none" dirty="0" smtClean="0">
                <a:ea typeface="ＭＳ Ｐゴシック" charset="-128"/>
                <a:cs typeface="ＭＳ Ｐゴシック" charset="-128"/>
              </a:rPr>
              <a:t>SERVICES (Sample)</a:t>
            </a:r>
            <a:endParaRPr lang="en-US" sz="2800" cap="none" dirty="0"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298164" name="Group 180"/>
          <p:cNvGraphicFramePr>
            <a:graphicFrameLocks noGrp="1"/>
          </p:cNvGraphicFramePr>
          <p:nvPr/>
        </p:nvGraphicFramePr>
        <p:xfrm>
          <a:off x="179388" y="1076325"/>
          <a:ext cx="8642350" cy="4796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1175"/>
                <a:gridCol w="4321175"/>
              </a:tblGrid>
              <a:tr h="346075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/>
                          <a:cs typeface="Helvetica"/>
                        </a:rPr>
                        <a:t>Service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/>
                          <a:cs typeface="Helvetica"/>
                        </a:rPr>
                        <a:t>Description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E31C79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Application Services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Provides all central business applications used to support the business such as ERP, SFA, etc.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Email Services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Provides all email communications including Blackberry, iPhone, etc.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/>
                </a:tc>
              </a:tr>
              <a:tr h="584200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Infrastructure Services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Provides servers, storage area network, UPS, etc.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Network Services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Provides all infrastructure components that support global, local and remote connectivity.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/>
                </a:tc>
              </a:tr>
              <a:tr h="584200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Printing Services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Provides all printing devices including local and network printers, plotters, copy machines, etc.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Telephony Services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Provides voice or fax communication.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/>
                </a:tc>
              </a:tr>
              <a:tr h="584200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Workplace Services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Provides end-users workstation with hardware, OS and software. Software covers installed software only. Centrally provided software such as ERP, CRM are covered in Business Applications.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INCIDENT CATEGORIZATION (1/2)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60"/>
              </a:spcAft>
            </a:pPr>
            <a:r>
              <a:rPr lang="en-US" sz="1600" dirty="0" smtClean="0">
                <a:latin typeface="Helvetica"/>
                <a:cs typeface="Helvetica"/>
              </a:rPr>
              <a:t>Failure</a:t>
            </a:r>
          </a:p>
          <a:p>
            <a:pPr lvl="1">
              <a:spcAft>
                <a:spcPts val="360"/>
              </a:spcAft>
            </a:pPr>
            <a:r>
              <a:rPr lang="en-US" sz="1400" dirty="0"/>
              <a:t>Any event which is not part of standard operations that causes, or may cause, an interruption to, or reduction in, the quality of </a:t>
            </a:r>
            <a:r>
              <a:rPr lang="en-US" sz="1400" dirty="0" smtClean="0"/>
              <a:t>service</a:t>
            </a:r>
            <a:r>
              <a:rPr lang="en-US" sz="1400" dirty="0" smtClean="0">
                <a:latin typeface="Helvetica"/>
                <a:cs typeface="Helvetica"/>
              </a:rPr>
              <a:t>.</a:t>
            </a:r>
            <a:endParaRPr lang="en-US" sz="1400" dirty="0"/>
          </a:p>
          <a:p>
            <a:pPr lvl="1">
              <a:spcAft>
                <a:spcPts val="360"/>
              </a:spcAft>
            </a:pPr>
            <a:r>
              <a:rPr lang="en-US" sz="1400" dirty="0" smtClean="0">
                <a:latin typeface="Helvetica"/>
                <a:cs typeface="Helvetica"/>
              </a:rPr>
              <a:t>Resolution objective: </a:t>
            </a:r>
            <a:r>
              <a:rPr lang="en-US" sz="1400" dirty="0"/>
              <a:t>To restore normal service operation as quickly as possible and minimize the adverse impact on business operations, </a:t>
            </a:r>
            <a:r>
              <a:rPr lang="en-US" sz="1400" dirty="0" smtClean="0"/>
              <a:t>thus ensuring that agreed levels of service quality are maintained.</a:t>
            </a:r>
            <a:endParaRPr lang="en-US" sz="1400" dirty="0"/>
          </a:p>
          <a:p>
            <a:pPr lvl="1">
              <a:spcAft>
                <a:spcPts val="360"/>
              </a:spcAft>
            </a:pPr>
            <a:endParaRPr lang="en-US" sz="1400" dirty="0" smtClean="0">
              <a:latin typeface="Helvetica"/>
              <a:cs typeface="Helvetica"/>
            </a:endParaRPr>
          </a:p>
          <a:p>
            <a:pPr>
              <a:spcAft>
                <a:spcPts val="360"/>
              </a:spcAft>
            </a:pPr>
            <a:r>
              <a:rPr lang="en-US" sz="1600" dirty="0" smtClean="0">
                <a:latin typeface="Helvetica"/>
                <a:cs typeface="Helvetica"/>
              </a:rPr>
              <a:t>Request</a:t>
            </a:r>
          </a:p>
          <a:p>
            <a:pPr lvl="1">
              <a:spcAft>
                <a:spcPts val="360"/>
              </a:spcAft>
            </a:pPr>
            <a:r>
              <a:rPr lang="en-US" sz="1400" dirty="0" smtClean="0">
                <a:latin typeface="Helvetica"/>
                <a:cs typeface="Helvetica"/>
              </a:rPr>
              <a:t>Any incoming request that does not deal with a failure.</a:t>
            </a:r>
          </a:p>
          <a:p>
            <a:pPr lvl="1">
              <a:spcAft>
                <a:spcPts val="360"/>
              </a:spcAft>
            </a:pPr>
            <a:r>
              <a:rPr lang="en-US" sz="1400" dirty="0" smtClean="0">
                <a:latin typeface="Helvetica"/>
                <a:cs typeface="Helvetica"/>
              </a:rPr>
              <a:t>Resolution objective: to provide requested service to </a:t>
            </a:r>
            <a:r>
              <a:rPr lang="en-US" sz="1400" dirty="0" smtClean="0"/>
              <a:t>the </a:t>
            </a:r>
            <a:r>
              <a:rPr lang="en-US" sz="1400" dirty="0" smtClean="0">
                <a:latin typeface="Helvetica"/>
                <a:cs typeface="Helvetica"/>
              </a:rPr>
              <a:t>user.</a:t>
            </a:r>
          </a:p>
          <a:p>
            <a:pPr lvl="1">
              <a:spcAft>
                <a:spcPts val="360"/>
              </a:spcAft>
            </a:pPr>
            <a:endParaRPr lang="en-US" sz="1400" dirty="0" smtClean="0">
              <a:latin typeface="Helvetica"/>
              <a:cs typeface="Helvetica"/>
            </a:endParaRPr>
          </a:p>
          <a:p>
            <a:pPr>
              <a:spcAft>
                <a:spcPts val="360"/>
              </a:spcAft>
            </a:pPr>
            <a:r>
              <a:rPr lang="en-US" sz="1600" dirty="0" smtClean="0">
                <a:latin typeface="Helvetica"/>
                <a:cs typeface="Helvetica"/>
              </a:rPr>
              <a:t>Customer Feedback</a:t>
            </a:r>
          </a:p>
          <a:p>
            <a:pPr lvl="1">
              <a:spcAft>
                <a:spcPts val="360"/>
              </a:spcAft>
            </a:pPr>
            <a:r>
              <a:rPr lang="en-US" sz="1400" dirty="0" smtClean="0">
                <a:latin typeface="Helvetica"/>
                <a:cs typeface="Helvetica"/>
              </a:rPr>
              <a:t>Any complaint or compliment received from the </a:t>
            </a:r>
            <a:r>
              <a:rPr lang="en-US" sz="1400" dirty="0" smtClean="0"/>
              <a:t>user</a:t>
            </a:r>
            <a:r>
              <a:rPr lang="en-US" sz="1400" dirty="0" smtClean="0">
                <a:latin typeface="Helvetica"/>
                <a:cs typeface="Helvetica"/>
              </a:rPr>
              <a:t>.</a:t>
            </a:r>
          </a:p>
          <a:p>
            <a:pPr lvl="1">
              <a:spcAft>
                <a:spcPts val="360"/>
              </a:spcAft>
            </a:pPr>
            <a:r>
              <a:rPr lang="en-US" sz="1400" dirty="0" smtClean="0">
                <a:latin typeface="Helvetica"/>
                <a:cs typeface="Helvetica"/>
              </a:rPr>
              <a:t>Record objective: record customer feedback for continuous improvements.</a:t>
            </a:r>
          </a:p>
          <a:p>
            <a:pPr lvl="1">
              <a:spcAft>
                <a:spcPts val="360"/>
              </a:spcAft>
            </a:pPr>
            <a:endParaRPr lang="en-US" sz="1400" dirty="0" smtClean="0">
              <a:latin typeface="Helvetica"/>
              <a:cs typeface="Helvetica"/>
            </a:endParaRPr>
          </a:p>
          <a:p>
            <a:pPr>
              <a:spcAft>
                <a:spcPts val="360"/>
              </a:spcAft>
            </a:pPr>
            <a:r>
              <a:rPr lang="en-US" sz="1600" dirty="0" smtClean="0">
                <a:latin typeface="Helvetica"/>
                <a:cs typeface="Helvetica"/>
              </a:rPr>
              <a:t>Misplaced Call</a:t>
            </a:r>
          </a:p>
          <a:p>
            <a:pPr lvl="1">
              <a:spcAft>
                <a:spcPts val="360"/>
              </a:spcAft>
            </a:pPr>
            <a:r>
              <a:rPr lang="en-US" sz="1400" dirty="0" smtClean="0">
                <a:latin typeface="Helvetica"/>
                <a:cs typeface="Helvetica"/>
              </a:rPr>
              <a:t>Any incoming request out of the scope.</a:t>
            </a:r>
          </a:p>
          <a:p>
            <a:pPr lvl="1">
              <a:spcAft>
                <a:spcPts val="360"/>
              </a:spcAft>
            </a:pPr>
            <a:r>
              <a:rPr lang="en-US" sz="1400" dirty="0" smtClean="0">
                <a:latin typeface="Helvetica"/>
                <a:cs typeface="Helvetica"/>
              </a:rPr>
              <a:t>Record objective: recording incoming requests for further analysis.</a:t>
            </a:r>
            <a:endParaRPr lang="fr-FR" sz="1400" dirty="0">
              <a:latin typeface="Helvetica"/>
              <a:cs typeface="Helvetica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 smtClean="0"/>
              <a:t>Starter Pack Training Material</a:t>
            </a:r>
          </a:p>
        </p:txBody>
      </p:sp>
    </p:spTree>
    <p:extLst>
      <p:ext uri="{BB962C8B-B14F-4D97-AF65-F5344CB8AC3E}">
        <p14:creationId xmlns:p14="http://schemas.microsoft.com/office/powerpoint/2010/main" val="58215283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INCIDENT CATEGORIZATION (2/2)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37872"/>
              </p:ext>
            </p:extLst>
          </p:nvPr>
        </p:nvGraphicFramePr>
        <p:xfrm>
          <a:off x="229809" y="1089420"/>
          <a:ext cx="8643258" cy="451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086"/>
                <a:gridCol w="2881086"/>
                <a:gridCol w="2881086"/>
              </a:tblGrid>
              <a:tr h="22574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Category</a:t>
                      </a:r>
                      <a:endParaRPr kumimoji="0" lang="en-US" sz="105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5688" marR="15688" marT="15688" marB="0" anchor="ctr"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Sub-category</a:t>
                      </a:r>
                      <a:endParaRPr kumimoji="0" lang="en-US" sz="105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5688" marR="15688" marT="15688" marB="0" anchor="ctr"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Description/Examples</a:t>
                      </a:r>
                      <a:endParaRPr kumimoji="0" lang="en-US" sz="105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5688" marR="15688" marT="15688" marB="0" anchor="ctr" horzOverflow="overflow">
                    <a:solidFill>
                      <a:srgbClr val="E31C79"/>
                    </a:solidFill>
                  </a:tcPr>
                </a:tc>
              </a:tr>
              <a:tr h="359339">
                <a:tc rowSpan="6"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Failure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Connectivity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Issue with network such as LAN, WAN, etc.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3461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 marL="15688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Data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Data integrity, missing, corrupted.</a:t>
                      </a:r>
                    </a:p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incorrect data load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5309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 marL="15688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Facilities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power generator down, Air Conditioning down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3461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 marL="15688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Hardware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Hardware failure</a:t>
                      </a:r>
                    </a:p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computer</a:t>
                      </a:r>
                      <a:r>
                        <a:rPr lang="en-US" sz="12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monitor does not turn on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Security</a:t>
                      </a: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Denial of service attack, virus, etc.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 marL="15688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Software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Software bug, etc.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359339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Request for Change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Request to</a:t>
                      </a:r>
                      <a:r>
                        <a:rPr lang="en-US" sz="12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modify an application/component or service.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latin typeface="+mn-lt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Request for Info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“How to” type of questions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2257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 marL="15688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Request for Work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Password reset, new user creation, restore workstation back-up, etc.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225740">
                <a:tc rowSpan="2"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Customer Feedback</a:t>
                      </a:r>
                      <a:r>
                        <a:rPr lang="en-US" sz="1200" baseline="300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lang="en-US" sz="1200" baseline="300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Complaint</a:t>
                      </a: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225740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15688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Compliment 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323111"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Misplaced Call</a:t>
                      </a:r>
                      <a:r>
                        <a:rPr lang="en-US" sz="1200" baseline="300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lang="en-US" sz="1200" baseline="300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</a:tbl>
          </a:graphicData>
        </a:graphic>
      </p:graphicFrame>
      <p:sp>
        <p:nvSpPr>
          <p:cNvPr id="6" name="TextBox 7"/>
          <p:cNvSpPr txBox="1"/>
          <p:nvPr/>
        </p:nvSpPr>
        <p:spPr>
          <a:xfrm>
            <a:off x="774700" y="5903893"/>
            <a:ext cx="8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7353" eaLnBrk="1" hangingPunct="1">
              <a:spcAft>
                <a:spcPct val="50000"/>
              </a:spcAft>
              <a:buClr>
                <a:prstClr val="black">
                  <a:lumMod val="50000"/>
                  <a:lumOff val="50000"/>
                </a:prstClr>
              </a:buClr>
            </a:pPr>
            <a:r>
              <a:rPr lang="en-US" sz="1400" baseline="30000" dirty="0" smtClean="0">
                <a:latin typeface="Helvetica"/>
                <a:cs typeface="Helvetica"/>
              </a:rPr>
              <a:t>1</a:t>
            </a:r>
            <a:r>
              <a:rPr lang="en-US" sz="1400" dirty="0" smtClean="0">
                <a:latin typeface="Helvetica"/>
                <a:cs typeface="Helvetica"/>
              </a:rPr>
              <a:t> </a:t>
            </a: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If Customer Feedback or Misplaced call is selected as a category, the appropriate close code is automatically selected. </a:t>
            </a:r>
            <a:endParaRPr lang="en-US" sz="1400" dirty="0">
              <a:latin typeface="Helvetica"/>
              <a:cs typeface="Helvetica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INCIDENT PRIORITIZATION (1/2)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9800"/>
            <a:ext cx="8458200" cy="5156201"/>
          </a:xfrm>
        </p:spPr>
        <p:txBody>
          <a:bodyPr>
            <a:normAutofit fontScale="92500"/>
          </a:bodyPr>
          <a:lstStyle/>
          <a:p>
            <a:r>
              <a:rPr lang="en-US" sz="3000" dirty="0" smtClean="0">
                <a:latin typeface="Helvetica"/>
                <a:cs typeface="Helvetica"/>
              </a:rPr>
              <a:t>Impact</a:t>
            </a:r>
          </a:p>
          <a:p>
            <a:pPr lvl="1"/>
            <a:r>
              <a:rPr lang="en-US" sz="2600" dirty="0" smtClean="0">
                <a:latin typeface="Helvetica"/>
                <a:cs typeface="Helvetica"/>
              </a:rPr>
              <a:t>defines the extent of the business impact:</a:t>
            </a:r>
          </a:p>
          <a:p>
            <a:pPr lvl="2"/>
            <a:r>
              <a:rPr lang="en-US" sz="1730" dirty="0" smtClean="0">
                <a:latin typeface="Helvetica"/>
                <a:cs typeface="Helvetica"/>
              </a:rPr>
              <a:t>1 – High: Severe impact; All users are impacted</a:t>
            </a:r>
          </a:p>
          <a:p>
            <a:pPr lvl="2"/>
            <a:r>
              <a:rPr lang="en-US" sz="1730" dirty="0" smtClean="0">
                <a:latin typeface="Helvetica"/>
                <a:cs typeface="Helvetica"/>
              </a:rPr>
              <a:t>2 – Medium: Significant impact; More than one user is impacted</a:t>
            </a:r>
          </a:p>
          <a:p>
            <a:pPr lvl="2"/>
            <a:r>
              <a:rPr lang="en-US" sz="1730" dirty="0" smtClean="0">
                <a:latin typeface="Helvetica"/>
                <a:cs typeface="Helvetica"/>
              </a:rPr>
              <a:t>3 – Low: Isolated impact; </a:t>
            </a:r>
            <a:r>
              <a:rPr lang="en-US" sz="1730" dirty="0" smtClean="0"/>
              <a:t>No, or one, </a:t>
            </a:r>
            <a:r>
              <a:rPr lang="en-US" sz="1730" dirty="0"/>
              <a:t>u</a:t>
            </a:r>
            <a:r>
              <a:rPr lang="en-US" sz="1730" dirty="0" smtClean="0">
                <a:latin typeface="Helvetica"/>
                <a:cs typeface="Helvetica"/>
              </a:rPr>
              <a:t>ser is impacted</a:t>
            </a:r>
          </a:p>
          <a:p>
            <a:pPr lvl="2"/>
            <a:endParaRPr lang="en-US" dirty="0" smtClean="0">
              <a:latin typeface="Helvetica"/>
              <a:cs typeface="Helvetica"/>
            </a:endParaRPr>
          </a:p>
          <a:p>
            <a:r>
              <a:rPr lang="en-US" sz="3000" dirty="0" smtClean="0">
                <a:latin typeface="Helvetica"/>
                <a:cs typeface="Helvetica"/>
              </a:rPr>
              <a:t>Urgency</a:t>
            </a:r>
          </a:p>
          <a:p>
            <a:pPr lvl="1"/>
            <a:r>
              <a:rPr lang="en-US" sz="2600" dirty="0" smtClean="0">
                <a:latin typeface="Helvetica"/>
                <a:cs typeface="Helvetica"/>
              </a:rPr>
              <a:t>defines the business’ tolerance to live with the impact:</a:t>
            </a:r>
          </a:p>
          <a:p>
            <a:pPr lvl="2"/>
            <a:r>
              <a:rPr lang="en-US" sz="1730" dirty="0" smtClean="0">
                <a:latin typeface="Helvetica"/>
                <a:cs typeface="Helvetica"/>
              </a:rPr>
              <a:t>1 – High: Productivity is totally blocked</a:t>
            </a:r>
          </a:p>
          <a:p>
            <a:pPr lvl="2"/>
            <a:r>
              <a:rPr lang="en-US" sz="1730" dirty="0" smtClean="0">
                <a:latin typeface="Helvetica"/>
                <a:cs typeface="Helvetica"/>
              </a:rPr>
              <a:t>2 – Medium: Productivity is partially blocked</a:t>
            </a:r>
          </a:p>
          <a:p>
            <a:pPr lvl="2"/>
            <a:r>
              <a:rPr lang="en-US" sz="1730" dirty="0" smtClean="0">
                <a:latin typeface="Helvetica"/>
                <a:cs typeface="Helvetica"/>
              </a:rPr>
              <a:t>3 – Low: Productivity not blocked</a:t>
            </a: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INCIDENT PRIORITIZATION (2/2)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Helvetica"/>
                <a:cs typeface="Helvetica"/>
              </a:rPr>
              <a:t>Impact x Urgency </a:t>
            </a:r>
            <a:r>
              <a:rPr lang="en-US" sz="2800" dirty="0" smtClean="0"/>
              <a:t>matrix to calculate Priority:</a:t>
            </a:r>
            <a:endParaRPr lang="en-US" sz="2800" dirty="0">
              <a:latin typeface="Helvetica"/>
              <a:cs typeface="Helvetic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38019"/>
              </p:ext>
            </p:extLst>
          </p:nvPr>
        </p:nvGraphicFramePr>
        <p:xfrm>
          <a:off x="1538156" y="2463513"/>
          <a:ext cx="6081096" cy="3541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274"/>
                <a:gridCol w="1520274"/>
                <a:gridCol w="1520274"/>
                <a:gridCol w="1520274"/>
              </a:tblGrid>
              <a:tr h="885481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1 – High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481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2 –</a:t>
                      </a:r>
                      <a:r>
                        <a:rPr lang="fr-FR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Medium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481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3 – Low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5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481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3 – Low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2 – Medium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1 – High 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ight Arrow 5"/>
          <p:cNvSpPr>
            <a:spLocks noChangeAspect="1"/>
          </p:cNvSpPr>
          <p:nvPr/>
        </p:nvSpPr>
        <p:spPr bwMode="auto">
          <a:xfrm rot="16200000">
            <a:off x="782840" y="2924644"/>
            <a:ext cx="1278077" cy="482960"/>
          </a:xfrm>
          <a:prstGeom prst="rightArrow">
            <a:avLst/>
          </a:prstGeom>
          <a:solidFill>
            <a:srgbClr val="E31C79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63666A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2700" y="5712298"/>
            <a:ext cx="127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404040"/>
                </a:solidFill>
                <a:latin typeface="+mn-lt"/>
              </a:rPr>
              <a:t>Urgency</a:t>
            </a:r>
            <a:endParaRPr lang="en-US" b="1" i="1" dirty="0">
              <a:solidFill>
                <a:srgbClr val="40404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84926" y="4333220"/>
            <a:ext cx="1073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404040"/>
                </a:solidFill>
                <a:latin typeface="+mn-lt"/>
              </a:rPr>
              <a:t>Impact</a:t>
            </a:r>
            <a:endParaRPr lang="en-US" b="1" i="1" dirty="0">
              <a:solidFill>
                <a:srgbClr val="404040"/>
              </a:solidFill>
              <a:latin typeface="+mn-lt"/>
            </a:endParaRPr>
          </a:p>
        </p:txBody>
      </p:sp>
      <p:sp>
        <p:nvSpPr>
          <p:cNvPr id="12" name="Right Arrow 11"/>
          <p:cNvSpPr>
            <a:spLocks noChangeAspect="1"/>
          </p:cNvSpPr>
          <p:nvPr/>
        </p:nvSpPr>
        <p:spPr bwMode="auto">
          <a:xfrm>
            <a:off x="5460278" y="5670873"/>
            <a:ext cx="1278077" cy="482960"/>
          </a:xfrm>
          <a:prstGeom prst="rightArrow">
            <a:avLst/>
          </a:prstGeom>
          <a:solidFill>
            <a:srgbClr val="E31C79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INCIDENT STATUSES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87702"/>
              </p:ext>
            </p:extLst>
          </p:nvPr>
        </p:nvGraphicFramePr>
        <p:xfrm>
          <a:off x="457200" y="1135063"/>
          <a:ext cx="8229385" cy="413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808"/>
                <a:gridCol w="6475577"/>
              </a:tblGrid>
              <a:tr h="428934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latin typeface="Helvetica"/>
                          <a:cs typeface="Helvetica"/>
                        </a:rPr>
                        <a:t>Status</a:t>
                      </a:r>
                      <a:endParaRPr lang="en-US" noProof="0" dirty="0">
                        <a:latin typeface="Helvetica"/>
                        <a:cs typeface="Helvetica"/>
                      </a:endParaRPr>
                    </a:p>
                  </a:txBody>
                  <a:tcPr marL="84425" marR="84425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latin typeface="Helvetica"/>
                          <a:cs typeface="Helvetica"/>
                        </a:rPr>
                        <a:t>Description</a:t>
                      </a:r>
                      <a:endParaRPr lang="en-US" noProof="0" dirty="0">
                        <a:latin typeface="Helvetica"/>
                        <a:cs typeface="Helvetica"/>
                      </a:endParaRPr>
                    </a:p>
                  </a:txBody>
                  <a:tcPr marL="84425" marR="84425">
                    <a:solidFill>
                      <a:srgbClr val="E31C79"/>
                    </a:solidFill>
                  </a:tcPr>
                </a:tc>
              </a:tr>
              <a:tr h="428934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New</a:t>
                      </a:r>
                      <a:endParaRPr lang="en-US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Default status for new incidents.</a:t>
                      </a:r>
                      <a:endParaRPr lang="en-US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</a:tr>
              <a:tr h="740352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 progress</a:t>
                      </a:r>
                    </a:p>
                  </a:txBody>
                  <a:tcPr marL="84425" marR="84425"/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Incident is assigned and resolution is in progress.</a:t>
                      </a:r>
                    </a:p>
                  </a:txBody>
                  <a:tcPr marL="84425" marR="84425"/>
                </a:tc>
              </a:tr>
              <a:tr h="1057646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Awaiting</a:t>
                      </a:r>
                      <a:endParaRPr lang="en-US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Incident is being investigated</a:t>
                      </a:r>
                      <a:r>
                        <a:rPr lang="en-US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and is awaiting for another event</a:t>
                      </a:r>
                    </a:p>
                    <a:p>
                      <a:r>
                        <a:rPr lang="en-US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change implementation, problem resolution, user or supplier feedback.</a:t>
                      </a:r>
                      <a:endParaRPr lang="en-US" noProof="0" dirty="0" smtClean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</a:tr>
              <a:tr h="740352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Resolved</a:t>
                      </a:r>
                      <a:endParaRPr lang="en-US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Incident is resolved. Incident will auto-close </a:t>
                      </a:r>
                      <a:r>
                        <a:rPr lang="en-US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after 5 days unless it’s reopened by the caller.</a:t>
                      </a:r>
                      <a:endParaRPr lang="en-US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</a:tr>
              <a:tr h="740352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Closed</a:t>
                      </a:r>
                      <a:endParaRPr lang="en-US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Incident considered</a:t>
                      </a:r>
                      <a:r>
                        <a:rPr lang="en-US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definitely resolved (after the given timeframe for validation/feedback).</a:t>
                      </a:r>
                      <a:endParaRPr lang="en-US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INITIAL DIAGNOSIS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890957"/>
              </p:ext>
            </p:extLst>
          </p:nvPr>
        </p:nvGraphicFramePr>
        <p:xfrm>
          <a:off x="266092" y="774097"/>
          <a:ext cx="8575526" cy="5356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763"/>
                <a:gridCol w="4287763"/>
              </a:tblGrid>
              <a:tr h="353635"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latin typeface="Helvetica"/>
                          <a:cs typeface="Helvetica"/>
                        </a:rPr>
                        <a:t>Step</a:t>
                      </a:r>
                      <a:endParaRPr lang="en-US" sz="1600" noProof="0" dirty="0">
                        <a:latin typeface="Helvetica"/>
                        <a:cs typeface="Helvetica"/>
                      </a:endParaRPr>
                    </a:p>
                  </a:txBody>
                  <a:tcPr marL="89338" marR="89338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latin typeface="Helvetica"/>
                          <a:cs typeface="Helvetica"/>
                        </a:rPr>
                        <a:t>In ServiceNow</a:t>
                      </a:r>
                      <a:endParaRPr lang="en-US" sz="1600" noProof="0" dirty="0">
                        <a:latin typeface="Helvetica"/>
                        <a:cs typeface="Helvetica"/>
                      </a:endParaRPr>
                    </a:p>
                  </a:txBody>
                  <a:tcPr marL="89338" marR="89338">
                    <a:solidFill>
                      <a:srgbClr val="E31C79"/>
                    </a:solidFill>
                  </a:tcPr>
                </a:tc>
              </a:tr>
              <a:tr h="91302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Take ownership of the incident and update 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the </a:t>
                      </a:r>
                      <a:r>
                        <a:rPr lang="en-US" sz="1400" kern="1200" noProof="0" dirty="0">
                          <a:solidFill>
                            <a:srgbClr val="404040"/>
                          </a:solidFill>
                          <a:latin typeface="Helvetica"/>
                          <a:ea typeface="+mn-ea"/>
                          <a:cs typeface="Helvetica"/>
                        </a:rPr>
                        <a:t>incident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status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5517" marR="11912" marT="1219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Add your name in “Assigned to”. Change 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status field to “In progress” and save the record.</a:t>
                      </a:r>
                    </a:p>
                  </a:txBody>
                  <a:tcPr marL="105517" marR="11912" marT="12192" marB="0" anchor="ctr" horzOverflow="overflow"/>
                </a:tc>
              </a:tr>
              <a:tr h="1896774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Perform</a:t>
                      </a: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the initial diagnosis</a:t>
                      </a:r>
                      <a:endParaRPr lang="en-US" sz="14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9338" marR="893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ebdings" charset="2"/>
                        <a:buNone/>
                        <a:tabLst/>
                        <a:defRPr/>
                      </a:pP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To help you in this task, you can: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Search the knowledge base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Look at similar incident on the Service or the CI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Use CI Map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Look at open problems or known errors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Document the work performed and your findings in “Work notes (internal view)”.</a:t>
                      </a:r>
                    </a:p>
                  </a:txBody>
                  <a:tcPr marL="89338" marR="89338"/>
                </a:tc>
              </a:tr>
              <a:tr h="1147542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Ask</a:t>
                      </a: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for further information as relevant</a:t>
                      </a:r>
                      <a:endParaRPr lang="en-US" sz="14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9338" marR="89338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Ask</a:t>
                      </a: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for further feedback in the “Additional comments” field and save the record.</a:t>
                      </a:r>
                    </a:p>
                    <a:p>
                      <a:endParaRPr lang="en-US" sz="1400" baseline="0" noProof="0" dirty="0" smtClean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ebdings" charset="2"/>
                        <a:buChar char=""/>
                        <a:tabLst/>
                        <a:defRPr/>
                      </a:pPr>
                      <a:r>
                        <a:rPr kumimoji="0" lang="en-US" sz="140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/>
                          <a:cs typeface="Helvetica"/>
                        </a:rPr>
                        <a:t> </a:t>
                      </a:r>
                      <a:r>
                        <a:rPr kumimoji="0" lang="en-US" sz="140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email notification containing the comments sent to the caller and the watch list</a:t>
                      </a:r>
                      <a:endParaRPr lang="en-US" sz="1400" baseline="0" noProof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9338" marR="89338"/>
                </a:tc>
              </a:tr>
              <a:tr h="1035122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Resolve or escalate</a:t>
                      </a:r>
                      <a:endParaRPr lang="en-US" sz="14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9338" marR="893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ebdings" charset="2"/>
                        <a:buNone/>
                        <a:tabLst/>
                        <a:defRPr/>
                      </a:pP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If incident is resolved, move to step “5. Resolution &amp; Recovery”; otherwise, go to step “3. Functional Escalation”.</a:t>
                      </a:r>
                    </a:p>
                  </a:txBody>
                  <a:tcPr marL="89338" marR="89338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37809" t="26250" r="42382" b="21250"/>
          <a:stretch>
            <a:fillRect/>
          </a:stretch>
        </p:blipFill>
        <p:spPr>
          <a:xfrm>
            <a:off x="5912506" y="2759413"/>
            <a:ext cx="232461" cy="18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56857" t="13750" r="24857" b="16250"/>
          <a:stretch>
            <a:fillRect/>
          </a:stretch>
        </p:blipFill>
        <p:spPr>
          <a:xfrm>
            <a:off x="8715299" y="2499630"/>
            <a:ext cx="214579" cy="2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26041" t="30808" r="12500" b="10606"/>
          <a:stretch>
            <a:fillRect/>
          </a:stretch>
        </p:blipFill>
        <p:spPr>
          <a:xfrm>
            <a:off x="7226454" y="2317811"/>
            <a:ext cx="198090" cy="1947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0" y="2431447"/>
            <a:ext cx="8772672" cy="83993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2" y="975137"/>
            <a:ext cx="8881185" cy="11904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Short description auto-search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932" y="3652762"/>
            <a:ext cx="8458200" cy="2500527"/>
          </a:xfrm>
        </p:spPr>
        <p:txBody>
          <a:bodyPr/>
          <a:lstStyle/>
          <a:p>
            <a:pPr marL="266700" indent="-2667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When entering text in the “Short description” field, a “quick search” is automatically performed in Knowledge Base </a:t>
            </a:r>
            <a:r>
              <a:rPr lang="en-US" sz="1800" dirty="0" smtClean="0"/>
              <a:t>or the Problem table</a:t>
            </a:r>
          </a:p>
          <a:p>
            <a:pPr marL="266700" indent="-2667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Clicking a KB article link will open the article in another window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Clicking a Problem will open it in another window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Clicking on the attachment Icon     will relate the problem to the incident </a:t>
            </a:r>
            <a:endParaRPr lang="de-DE" sz="1800" dirty="0" smtClean="0"/>
          </a:p>
        </p:txBody>
      </p:sp>
      <p:sp>
        <p:nvSpPr>
          <p:cNvPr id="15" name="Oval 14"/>
          <p:cNvSpPr/>
          <p:nvPr/>
        </p:nvSpPr>
        <p:spPr bwMode="auto">
          <a:xfrm>
            <a:off x="2392538" y="178257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816266" y="102693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2377735" y="2988651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3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777883" y="249748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711197" y="301124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960" y="5452176"/>
            <a:ext cx="215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428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FUNCTIONAL ESCALATION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Helvetica"/>
                <a:cs typeface="Helvetica"/>
              </a:rPr>
              <a:t>If the incident cannot be resolved by the Service Desk, the incident is re-assigned to the appropriate resolver group: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85852"/>
              </p:ext>
            </p:extLst>
          </p:nvPr>
        </p:nvGraphicFramePr>
        <p:xfrm>
          <a:off x="302380" y="2539999"/>
          <a:ext cx="8466670" cy="245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335"/>
                <a:gridCol w="4233335"/>
              </a:tblGrid>
              <a:tr h="41386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Helvetica"/>
                          <a:cs typeface="Helvetica"/>
                        </a:rPr>
                        <a:t>Step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2192" marT="57600" marB="46800"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Helvetica"/>
                          <a:cs typeface="Helvetica"/>
                        </a:rPr>
                        <a:t>In Service-Now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2192" marT="57600" marB="46800" horzOverflow="overflow">
                    <a:solidFill>
                      <a:srgbClr val="E31C79"/>
                    </a:solidFill>
                  </a:tcPr>
                </a:tc>
              </a:tr>
              <a:tr h="6299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Update the incident status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2192" marT="576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Change “the Status” from “New” to “In progress”.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2192" marT="57600" marB="46800" anchor="ctr" horzOverflow="overflow"/>
                </a:tc>
              </a:tr>
              <a:tr h="68490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Assign the incident 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to the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appropriate 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group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2192" marT="576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Search and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select 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the appropriate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assignment group and resolver.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2192" marT="57600" marB="46800" anchor="ctr" horzOverflow="overflow"/>
                </a:tc>
              </a:tr>
              <a:tr h="72660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ebdings" charset="2"/>
                        <a:buChar char=""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/>
                          <a:cs typeface="Helvetica"/>
                        </a:rPr>
                        <a:t> </a:t>
                      </a: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email notification is sent to the assignment group or resolver (if selected).</a:t>
                      </a:r>
                      <a:endParaRPr lang="en-GB" sz="1400" baseline="0" noProof="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2192" marT="57600" marB="46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INVESTIGATION &amp;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All actions performed to resolve the incident must be recorded in ServiceNow: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69972"/>
              </p:ext>
            </p:extLst>
          </p:nvPr>
        </p:nvGraphicFramePr>
        <p:xfrm>
          <a:off x="217714" y="2220681"/>
          <a:ext cx="8648096" cy="214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048"/>
                <a:gridCol w="4324048"/>
              </a:tblGrid>
              <a:tr h="3785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Helvetica"/>
                          <a:cs typeface="Helvetica"/>
                        </a:rPr>
                        <a:t>Step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6560" marR="16560" marT="16560" marB="0" anchor="ctr"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Helvetica"/>
                          <a:cs typeface="Helvetica"/>
                        </a:rPr>
                        <a:t>In Service-Now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6560" marR="16560" marT="16560" marB="0" anchor="ctr" horzOverflow="overflow">
                    <a:solidFill>
                      <a:srgbClr val="E31C79"/>
                    </a:solidFill>
                  </a:tcPr>
                </a:tc>
              </a:tr>
              <a:tr h="91867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Document internal IT activities carried out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H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Update 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fr-CH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Work notes (internal view)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fr-CH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 with activities undertaken to resolve the issue: these notes are not visible to the caller and users in the watch list.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</a:tr>
              <a:tr h="84291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Communicate updates to the user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Update 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fr-CH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Additional comments (end-user view)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fr-CH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 with relevant status information: these notes are visible to the caller and users in the watch list.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RESOLUTION &amp;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An incident can be considered resolved when the service has been restored and/or a solution (workaround) provided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15098"/>
              </p:ext>
            </p:extLst>
          </p:nvPr>
        </p:nvGraphicFramePr>
        <p:xfrm>
          <a:off x="169332" y="2116667"/>
          <a:ext cx="8756954" cy="2546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477"/>
                <a:gridCol w="4378477"/>
              </a:tblGrid>
              <a:tr h="41874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Helvetica"/>
                          <a:cs typeface="Helvetica"/>
                        </a:rPr>
                        <a:t>Step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6560" marR="16560" marT="16560" marB="0" anchor="ctr"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Helvetica"/>
                          <a:cs typeface="Helvetica"/>
                        </a:rPr>
                        <a:t>In Service-Now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6560" marR="16560" marT="16560" marB="0" anchor="ctr" horzOverflow="overflow">
                    <a:solidFill>
                      <a:srgbClr val="E31C79"/>
                    </a:solidFill>
                  </a:tcPr>
                </a:tc>
              </a:tr>
              <a:tr h="41874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Update 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the incident status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Change </a:t>
                      </a:r>
                      <a:r>
                        <a:rPr kumimoji="0" lang="ja-JP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Status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”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 </a:t>
                      </a:r>
                      <a:r>
                        <a:rPr kumimoji="0" lang="en-US" altLang="ja-JP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to </a:t>
                      </a:r>
                      <a:r>
                        <a:rPr kumimoji="0" lang="ja-JP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en-US" altLang="ja-JP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Resolved 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fr-CH" altLang="ja-JP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</a:tr>
              <a:tr h="41874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 close 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Select the relevant </a:t>
                      </a:r>
                      <a:r>
                        <a:rPr kumimoji="0" lang="ja-JP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en-US" altLang="ja-JP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Close code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”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</a:tr>
              <a:tr h="128375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Document the resolution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Update 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the </a:t>
                      </a:r>
                      <a:r>
                        <a:rPr kumimoji="0" lang="ja-JP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en-US" altLang="ja-JP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Close notes</a:t>
                      </a:r>
                      <a:r>
                        <a:rPr kumimoji="0" lang="ja-JP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”</a:t>
                      </a:r>
                      <a:r>
                        <a:rPr kumimoji="0" lang="en-US" altLang="ja-JP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 field with the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 resolution and save.</a:t>
                      </a:r>
                      <a:endParaRPr kumimoji="0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Helvetica"/>
                        <a:cs typeface="Helvetic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ebdings" charset="2"/>
                        <a:buChar char=""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 </a:t>
                      </a:r>
                      <a:r>
                        <a:rPr kumimoji="0" lang="en-GB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email notification with the “Close notes” is sent to the caller and users in the watch list.</a:t>
                      </a:r>
                    </a:p>
                  </a:txBody>
                  <a:tcPr marL="108000" marR="1656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INCIDENT CLOSURE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Helvetica"/>
                <a:cs typeface="Helvetica"/>
              </a:rPr>
              <a:t>An incident is closed automatically after 5 days if the caller has not provided any feedback on the incident resolution.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ITIL Incident Management</a:t>
            </a:r>
          </a:p>
          <a:p>
            <a:r>
              <a:rPr lang="en-US" dirty="0" smtClean="0">
                <a:latin typeface="Helvetica"/>
                <a:cs typeface="Helvetica"/>
              </a:rPr>
              <a:t>ServiceNow Overview</a:t>
            </a:r>
          </a:p>
          <a:p>
            <a:r>
              <a:rPr lang="en-US" dirty="0" smtClean="0">
                <a:latin typeface="Helvetica"/>
                <a:cs typeface="Helvetica"/>
              </a:rPr>
              <a:t>Incident Handling</a:t>
            </a:r>
          </a:p>
          <a:p>
            <a:r>
              <a:rPr lang="en-US" dirty="0" smtClean="0"/>
              <a:t>Additional Functionalities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Exercises</a:t>
            </a:r>
          </a:p>
          <a:p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NOTIFICATIONS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690652"/>
              </p:ext>
            </p:extLst>
          </p:nvPr>
        </p:nvGraphicFramePr>
        <p:xfrm>
          <a:off x="467122" y="119961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898378"/>
                <a:gridCol w="25880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elvetica"/>
                          <a:cs typeface="Helvetica"/>
                        </a:rPr>
                        <a:t>Name</a:t>
                      </a:r>
                      <a:endParaRPr lang="en-US" sz="1400" dirty="0">
                        <a:latin typeface="Helvetica"/>
                        <a:cs typeface="Helvetica"/>
                      </a:endParaRPr>
                    </a:p>
                  </a:txBody>
                  <a:tcPr marL="88969" marR="88969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elvetica"/>
                          <a:cs typeface="Helvetica"/>
                        </a:rPr>
                        <a:t>Recipient(s)</a:t>
                      </a:r>
                      <a:endParaRPr lang="en-US" sz="1400" dirty="0">
                        <a:latin typeface="Helvetica"/>
                        <a:cs typeface="Helvetica"/>
                      </a:endParaRPr>
                    </a:p>
                  </a:txBody>
                  <a:tcPr marL="88969" marR="88969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elvetica"/>
                          <a:cs typeface="Helvetica"/>
                        </a:rPr>
                        <a:t>Trigger</a:t>
                      </a:r>
                      <a:endParaRPr lang="en-US" sz="1400" dirty="0">
                        <a:latin typeface="Helvetica"/>
                        <a:cs typeface="Helvetica"/>
                      </a:endParaRPr>
                    </a:p>
                  </a:txBody>
                  <a:tcPr marL="88969" marR="88969">
                    <a:solidFill>
                      <a:srgbClr val="E31C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New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incident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357" marR="12357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Caller &amp; Watch List</a:t>
                      </a:r>
                    </a:p>
                  </a:txBody>
                  <a:tcPr marL="12357" marR="12357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Incident Creation</a:t>
                      </a:r>
                    </a:p>
                  </a:txBody>
                  <a:tcPr marL="12357" marR="12357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Incident commented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357" marR="12357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Caller &amp; Watch List</a:t>
                      </a:r>
                    </a:p>
                  </a:txBody>
                  <a:tcPr marL="12357" marR="12357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New “Additional </a:t>
                      </a:r>
                      <a:r>
                        <a:rPr lang="en-US" sz="14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comment”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357" marR="12357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Incident</a:t>
                      </a:r>
                      <a:r>
                        <a:rPr 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resolved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357" marR="12357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Caller &amp; Watch List</a:t>
                      </a:r>
                    </a:p>
                  </a:txBody>
                  <a:tcPr marL="12357" marR="12357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Status changed to “Resolved”</a:t>
                      </a:r>
                    </a:p>
                  </a:txBody>
                  <a:tcPr marL="12357" marR="12357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102" y="740024"/>
            <a:ext cx="6399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04040"/>
                </a:solidFill>
                <a:latin typeface="Helvetica"/>
                <a:cs typeface="Helvetica"/>
              </a:rPr>
              <a:t>External notification (Caller)</a:t>
            </a:r>
            <a:endParaRPr lang="en-US" sz="2000" dirty="0">
              <a:solidFill>
                <a:srgbClr val="404040"/>
              </a:solidFill>
              <a:latin typeface="Helvetica"/>
              <a:cs typeface="Helvetica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878307"/>
              </p:ext>
            </p:extLst>
          </p:nvPr>
        </p:nvGraphicFramePr>
        <p:xfrm>
          <a:off x="471804" y="3366451"/>
          <a:ext cx="8458200" cy="279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Recipient</a:t>
                      </a:r>
                      <a:endParaRPr lang="en-US" sz="1400" dirty="0"/>
                    </a:p>
                  </a:txBody>
                  <a:tcPr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Trigger</a:t>
                      </a:r>
                      <a:endParaRPr lang="en-US" sz="1400" dirty="0"/>
                    </a:p>
                  </a:txBody>
                  <a:tcPr>
                    <a:solidFill>
                      <a:srgbClr val="E31C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Incident assigned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to the Assigned to or Assignment Group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Incident assigned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to a group and/or assignee.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Incident commented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to the Assigned to or Assignment Group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Comment added by the caller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or by a member of the watchlist.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Work note</a:t>
                      </a:r>
                      <a:r>
                        <a:rPr lang="en-US" sz="14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added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to the Assigned to or Assignment Group / and to the Work note List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Work notes added.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Rules for  internal</a:t>
                      </a:r>
                      <a:r>
                        <a:rPr lang="en-US" sz="11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notifications:</a:t>
                      </a:r>
                    </a:p>
                    <a:p>
                      <a:pPr algn="l" fontAlgn="b"/>
                      <a:r>
                        <a:rPr lang="en-US" sz="11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Never sent to the “Event creator”. For example if Joe ITIL assign an incident to himself, or add a work note to an incident he owns, he will not be notified.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Sent </a:t>
                      </a:r>
                      <a:r>
                        <a:rPr lang="en-US" sz="11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to the Assignment Group if Assigned to is blank. Otherwise sent only to Assigned to.</a:t>
                      </a:r>
                      <a:endParaRPr lang="en-US" sz="1100" b="0" i="0" u="none" strike="noStrike" dirty="0" smtClean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5B7F1D"/>
                        </a:solidFill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5B7F1D"/>
                        </a:solidFill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2830" y="2900192"/>
            <a:ext cx="6399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04040"/>
                </a:solidFill>
                <a:latin typeface="Helvetica"/>
                <a:cs typeface="Helvetica"/>
              </a:rPr>
              <a:t>Internal notifications (Assignee or group)</a:t>
            </a:r>
            <a:endParaRPr lang="en-US" sz="2000" dirty="0">
              <a:solidFill>
                <a:srgbClr val="404040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7903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Level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01616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SLMs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304800" y="3352800"/>
            <a:ext cx="4152900" cy="274320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800" dirty="0" smtClean="0"/>
              <a:t>The “Task SLMs” related displays the Service Level Commitments/targets instantiated for the current Incident.</a:t>
            </a:r>
          </a:p>
          <a:p>
            <a:pPr>
              <a:buFont typeface="+mj-lt"/>
              <a:buAutoNum type="arabicPeriod"/>
            </a:pPr>
            <a:r>
              <a:rPr lang="en-GB" sz="1800" dirty="0" smtClean="0"/>
              <a:t>The closest resolution target is always copied in the “SLA resolution due date” field.</a:t>
            </a:r>
          </a:p>
          <a:p>
            <a:pPr>
              <a:buFont typeface="+mj-lt"/>
              <a:buAutoNum type="arabicPeriod"/>
            </a:pPr>
            <a:r>
              <a:rPr lang="en-GB" sz="1800" dirty="0" smtClean="0"/>
              <a:t>Modules in “My Daily Work” application allows to see tasks along with their Service Level Commitments/targets</a:t>
            </a:r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2" y="929782"/>
            <a:ext cx="8811561" cy="16530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Oval 10"/>
          <p:cNvSpPr/>
          <p:nvPr/>
        </p:nvSpPr>
        <p:spPr bwMode="auto">
          <a:xfrm>
            <a:off x="1981460" y="893938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04" y="2805063"/>
            <a:ext cx="3021214" cy="4988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Oval 10"/>
          <p:cNvSpPr/>
          <p:nvPr/>
        </p:nvSpPr>
        <p:spPr bwMode="auto">
          <a:xfrm>
            <a:off x="5238088" y="287172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2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83" y="3443798"/>
            <a:ext cx="1658083" cy="30713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val 10"/>
          <p:cNvSpPr/>
          <p:nvPr/>
        </p:nvSpPr>
        <p:spPr bwMode="auto">
          <a:xfrm>
            <a:off x="5896758" y="6143984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1263610"/>
      </p:ext>
    </p:extLst>
  </p:cSld>
  <p:clrMapOvr>
    <a:masterClrMapping/>
  </p:clrMapOvr>
  <p:transition xmlns:p14="http://schemas.microsoft.com/office/powerpoint/2010/main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Outage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413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Outage DETECTION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 smtClean="0">
                <a:sym typeface="Wingdings"/>
              </a:rPr>
              <a:t>When the selected Service or CI has ongoing outages, the field content is highlighted in red and an informational message is displayed below the field.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sym typeface="Wingdings"/>
              </a:rPr>
              <a:t>The Show Outage decoration icon    also appears in order to look up the ongoing outages on the impacted Service or CI.</a:t>
            </a:r>
            <a:endParaRPr lang="en-GB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60" y="1059760"/>
            <a:ext cx="4149481" cy="32071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Oval 7"/>
          <p:cNvSpPr/>
          <p:nvPr/>
        </p:nvSpPr>
        <p:spPr bwMode="auto">
          <a:xfrm>
            <a:off x="5318499" y="228294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297502" y="209503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2806700"/>
            <a:ext cx="254000" cy="254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9"/>
          <a:stretch/>
        </p:blipFill>
        <p:spPr>
          <a:xfrm>
            <a:off x="7518400" y="1852627"/>
            <a:ext cx="1242190" cy="13759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Outage look up and relate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3975099"/>
            <a:ext cx="8458200" cy="17272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Clicking the Show Outage button       displays a list of ongoing outages on the impacted Service or CI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Right-click on an Outage</a:t>
            </a:r>
            <a:r>
              <a:rPr lang="en-US" sz="1600" dirty="0"/>
              <a:t> </a:t>
            </a:r>
            <a:r>
              <a:rPr lang="en-US" sz="1600" dirty="0" smtClean="0"/>
              <a:t>and select “Relate to Task” in the contextual menu to relate the selected Outage with the current Incident.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Multiple outages can be related to the current Incident at once using the left selection checkboxes and the drop down action list.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962400"/>
            <a:ext cx="254000" cy="25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30" y="1063509"/>
            <a:ext cx="4609639" cy="26224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/>
          <p:cNvSpPr/>
          <p:nvPr/>
        </p:nvSpPr>
        <p:spPr bwMode="auto">
          <a:xfrm>
            <a:off x="7245432" y="2944861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1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70456" y="336503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2" name="Oval 10"/>
          <p:cNvSpPr/>
          <p:nvPr/>
        </p:nvSpPr>
        <p:spPr bwMode="auto">
          <a:xfrm>
            <a:off x="1010255" y="176014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3" name="Oval 10"/>
          <p:cNvSpPr/>
          <p:nvPr/>
        </p:nvSpPr>
        <p:spPr bwMode="auto">
          <a:xfrm>
            <a:off x="1010255" y="2313991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1209699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97" y="783701"/>
            <a:ext cx="7138053" cy="1928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00" y="3495047"/>
            <a:ext cx="3049200" cy="195070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Related Outages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04800" y="3149600"/>
            <a:ext cx="5511800" cy="2946401"/>
          </a:xfrm>
        </p:spPr>
        <p:txBody>
          <a:bodyPr/>
          <a:lstStyle/>
          <a:p>
            <a:r>
              <a:rPr lang="en-GB" sz="1800" dirty="0" smtClean="0"/>
              <a:t>Related Outages are displayed in the “Outages” related list at the bottom of the Incident form</a:t>
            </a:r>
          </a:p>
          <a:p>
            <a:pPr>
              <a:buFont typeface="+mj-lt"/>
              <a:buAutoNum type="arabicPeriod"/>
            </a:pPr>
            <a:r>
              <a:rPr lang="en-GB" sz="1800" dirty="0" smtClean="0"/>
              <a:t>Use the “Edit” button to relate the current Incident to other existing Outage(s)</a:t>
            </a:r>
          </a:p>
          <a:p>
            <a:pPr>
              <a:buFont typeface="+mj-lt"/>
              <a:buAutoNum type="arabicPeriod"/>
            </a:pPr>
            <a:r>
              <a:rPr lang="en-GB" sz="1800" dirty="0" smtClean="0"/>
              <a:t>Use the </a:t>
            </a:r>
            <a:r>
              <a:rPr lang="en-GB" sz="1800" dirty="0" err="1" smtClean="0"/>
              <a:t>slushbucket</a:t>
            </a:r>
            <a:r>
              <a:rPr lang="en-GB" sz="1800" dirty="0" smtClean="0"/>
              <a:t> interface to add or remove related Outages to/from the current Incident</a:t>
            </a:r>
            <a:endParaRPr lang="en-GB" sz="1800" dirty="0"/>
          </a:p>
        </p:txBody>
      </p:sp>
      <p:sp>
        <p:nvSpPr>
          <p:cNvPr id="9" name="Oval 8"/>
          <p:cNvSpPr/>
          <p:nvPr/>
        </p:nvSpPr>
        <p:spPr bwMode="auto">
          <a:xfrm>
            <a:off x="1874619" y="1197871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1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Oval 10"/>
          <p:cNvSpPr/>
          <p:nvPr/>
        </p:nvSpPr>
        <p:spPr bwMode="auto">
          <a:xfrm>
            <a:off x="7387400" y="405256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5441761"/>
      </p:ext>
    </p:extLst>
  </p:cSld>
  <p:clrMapOvr>
    <a:masterClrMapping/>
  </p:clrMapOvr>
  <p:transition xmlns:p14="http://schemas.microsoft.com/office/powerpoint/2010/main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2" y="728890"/>
            <a:ext cx="9029650" cy="414553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Outage creation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4800" y="4902818"/>
            <a:ext cx="4152900" cy="1612901"/>
          </a:xfrm>
        </p:spPr>
        <p:txBody>
          <a:bodyPr/>
          <a:lstStyle/>
          <a:p>
            <a:r>
              <a:rPr lang="en-GB" sz="1800" dirty="0" smtClean="0"/>
              <a:t>Outages can also be created directly from an Incident form</a:t>
            </a:r>
          </a:p>
          <a:p>
            <a:pPr lvl="1"/>
            <a:r>
              <a:rPr lang="en-GB" sz="1600" dirty="0" smtClean="0"/>
              <a:t>Right-click on the Incident form header bar and select “Create Outage”</a:t>
            </a:r>
            <a:r>
              <a:rPr lang="en-GB" sz="1600" dirty="0"/>
              <a:t> </a:t>
            </a:r>
            <a:r>
              <a:rPr lang="en-GB" sz="1600" dirty="0" smtClean="0"/>
              <a:t>in the contextual menu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4610101" y="4902818"/>
            <a:ext cx="4152900" cy="161290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GB" sz="1800" dirty="0"/>
              <a:t>A pre-filled outage record is created using the Impacted Service.</a:t>
            </a:r>
          </a:p>
          <a:p>
            <a:r>
              <a:rPr lang="en-GB" sz="1800" dirty="0"/>
              <a:t>The created outage is automatically related to the originating </a:t>
            </a:r>
            <a:r>
              <a:rPr lang="en-GB" sz="1800" dirty="0" smtClean="0"/>
              <a:t>Incident.</a:t>
            </a: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0521386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Parent-Child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9710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ITIL Incident Management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77824"/>
            <a:ext cx="6477000" cy="5218177"/>
          </a:xfrm>
        </p:spPr>
        <p:txBody>
          <a:bodyPr/>
          <a:lstStyle/>
          <a:p>
            <a:r>
              <a:rPr lang="en-GB" sz="1800" dirty="0" smtClean="0"/>
              <a:t>1-to-Many relationship</a:t>
            </a:r>
          </a:p>
          <a:p>
            <a:pPr lvl="1"/>
            <a:r>
              <a:rPr lang="en-GB" sz="1600" dirty="0"/>
              <a:t>A Parent Incident can have several Child Incidents</a:t>
            </a:r>
          </a:p>
          <a:p>
            <a:pPr lvl="1"/>
            <a:r>
              <a:rPr lang="en-GB" sz="1600" dirty="0" smtClean="0"/>
              <a:t>A Child Incident can only have one Parent Incident </a:t>
            </a:r>
          </a:p>
          <a:p>
            <a:endParaRPr lang="en-GB" sz="1800" dirty="0" smtClean="0"/>
          </a:p>
          <a:p>
            <a:r>
              <a:rPr lang="en-GB" sz="1800" dirty="0" smtClean="0"/>
              <a:t>1-level relationship</a:t>
            </a:r>
          </a:p>
          <a:p>
            <a:pPr lvl="1"/>
            <a:r>
              <a:rPr lang="en-GB" sz="1600" dirty="0" smtClean="0"/>
              <a:t>A Parent Incident cannot have another Parent Incident</a:t>
            </a:r>
          </a:p>
          <a:p>
            <a:pPr lvl="1"/>
            <a:r>
              <a:rPr lang="en-GB" sz="1600" dirty="0" smtClean="0"/>
              <a:t>A Child Incident cannot have other Child Incidents</a:t>
            </a:r>
          </a:p>
          <a:p>
            <a:pPr lvl="1"/>
            <a:endParaRPr lang="en-GB" sz="1600" dirty="0" smtClean="0"/>
          </a:p>
          <a:p>
            <a:r>
              <a:rPr lang="en-GB" sz="1800" dirty="0" smtClean="0"/>
              <a:t>Establishing the Parent-Child relationship</a:t>
            </a:r>
          </a:p>
          <a:p>
            <a:pPr lvl="1"/>
            <a:r>
              <a:rPr lang="en-GB" sz="1400" dirty="0" smtClean="0"/>
              <a:t>Child Incidents can be created from the Parent Incident form.</a:t>
            </a:r>
          </a:p>
          <a:p>
            <a:pPr lvl="2"/>
            <a:r>
              <a:rPr lang="en-GB" sz="1200" dirty="0" smtClean="0"/>
              <a:t>right click on header </a:t>
            </a:r>
            <a:r>
              <a:rPr lang="en-US" sz="1200" dirty="0" smtClean="0">
                <a:sym typeface="Wingdings"/>
              </a:rPr>
              <a:t> “Create Child Incident”  creates a Child Incident based on the current Parent Incident attributes </a:t>
            </a:r>
          </a:p>
          <a:p>
            <a:pPr lvl="1"/>
            <a:r>
              <a:rPr lang="en-US" sz="1400" dirty="0" smtClean="0">
                <a:sym typeface="Wingdings"/>
              </a:rPr>
              <a:t>Child Incident can be related to a Parent Incident via the “Parent incident” field on the Child Incident form 	</a:t>
            </a:r>
            <a:endParaRPr lang="en-GB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8" t="16968" r="3001"/>
          <a:stretch/>
        </p:blipFill>
        <p:spPr>
          <a:xfrm>
            <a:off x="6823357" y="3540653"/>
            <a:ext cx="2068557" cy="14420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2691"/>
            <a:ext cx="2870200" cy="7718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183428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Parent-Child synchronized fields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GB" sz="2400" dirty="0" smtClean="0"/>
              <a:t>Parent and Child Incidents have the following fields synchronized:</a:t>
            </a:r>
          </a:p>
          <a:p>
            <a:pPr lvl="1"/>
            <a:r>
              <a:rPr lang="en-GB" sz="2000" dirty="0"/>
              <a:t>Service</a:t>
            </a:r>
            <a:endParaRPr lang="en-US" sz="2000" dirty="0"/>
          </a:p>
          <a:p>
            <a:pPr lvl="1"/>
            <a:r>
              <a:rPr lang="en-GB" sz="2000" dirty="0"/>
              <a:t>Configuration Item</a:t>
            </a:r>
            <a:endParaRPr lang="en-US" sz="2000" dirty="0"/>
          </a:p>
          <a:p>
            <a:pPr lvl="1"/>
            <a:r>
              <a:rPr lang="en-GB" sz="2000" dirty="0"/>
              <a:t>Impact</a:t>
            </a:r>
            <a:endParaRPr lang="en-US" sz="2000" dirty="0"/>
          </a:p>
          <a:p>
            <a:pPr lvl="1"/>
            <a:r>
              <a:rPr lang="en-GB" sz="2000" dirty="0"/>
              <a:t>Urgency</a:t>
            </a:r>
            <a:endParaRPr lang="en-US" sz="2000" dirty="0"/>
          </a:p>
          <a:p>
            <a:pPr lvl="1"/>
            <a:r>
              <a:rPr lang="en-GB" sz="2000" dirty="0"/>
              <a:t>State</a:t>
            </a:r>
            <a:endParaRPr lang="en-US" sz="2000" dirty="0"/>
          </a:p>
          <a:p>
            <a:pPr lvl="1"/>
            <a:r>
              <a:rPr lang="en-GB" sz="2000" dirty="0"/>
              <a:t>Waiting for</a:t>
            </a:r>
            <a:endParaRPr lang="en-US" sz="2000" dirty="0"/>
          </a:p>
          <a:p>
            <a:pPr lvl="1"/>
            <a:r>
              <a:rPr lang="en-GB" sz="2000" dirty="0"/>
              <a:t>Assignment group</a:t>
            </a:r>
            <a:endParaRPr lang="en-US" sz="2000" dirty="0"/>
          </a:p>
          <a:p>
            <a:pPr lvl="1"/>
            <a:r>
              <a:rPr lang="en-GB" sz="2000" dirty="0"/>
              <a:t>Assigned to</a:t>
            </a:r>
            <a:endParaRPr lang="en-US" sz="2000" dirty="0"/>
          </a:p>
          <a:p>
            <a:pPr lvl="1"/>
            <a:r>
              <a:rPr lang="en-GB" sz="2000" dirty="0"/>
              <a:t>Category</a:t>
            </a:r>
            <a:endParaRPr lang="en-US" sz="2000" dirty="0"/>
          </a:p>
          <a:p>
            <a:pPr lvl="1"/>
            <a:r>
              <a:rPr lang="en-GB" sz="2000" dirty="0"/>
              <a:t>Subcategory</a:t>
            </a:r>
            <a:endParaRPr lang="en-US" sz="2000" dirty="0"/>
          </a:p>
          <a:p>
            <a:pPr lvl="1"/>
            <a:r>
              <a:rPr lang="en-GB" sz="2000" dirty="0"/>
              <a:t>Problem number</a:t>
            </a:r>
            <a:endParaRPr lang="en-US" sz="2000" dirty="0"/>
          </a:p>
          <a:p>
            <a:pPr lvl="1"/>
            <a:r>
              <a:rPr lang="en-GB" sz="2000" dirty="0"/>
              <a:t>Change Number</a:t>
            </a:r>
            <a:endParaRPr lang="en-US" sz="2000" dirty="0"/>
          </a:p>
          <a:p>
            <a:pPr lvl="1"/>
            <a:r>
              <a:rPr lang="en-GB" sz="2000" dirty="0"/>
              <a:t>Caused by Change</a:t>
            </a:r>
            <a:endParaRPr lang="en-US" sz="2000" dirty="0"/>
          </a:p>
          <a:p>
            <a:pPr lvl="1"/>
            <a:r>
              <a:rPr lang="en-GB" sz="2000" dirty="0"/>
              <a:t>External Reference</a:t>
            </a:r>
            <a:endParaRPr lang="en-US" sz="2000" dirty="0"/>
          </a:p>
          <a:p>
            <a:pPr lvl="1"/>
            <a:r>
              <a:rPr lang="en-GB" sz="2000" dirty="0"/>
              <a:t>Short description</a:t>
            </a:r>
            <a:endParaRPr lang="en-US" sz="2000" dirty="0"/>
          </a:p>
          <a:p>
            <a:pPr lvl="1"/>
            <a:r>
              <a:rPr lang="en-GB" sz="2000" dirty="0"/>
              <a:t>Description</a:t>
            </a:r>
            <a:endParaRPr lang="en-US" sz="2000" dirty="0"/>
          </a:p>
          <a:p>
            <a:pPr lvl="1"/>
            <a:r>
              <a:rPr lang="en-GB" sz="2000" dirty="0"/>
              <a:t>Close code</a:t>
            </a:r>
            <a:endParaRPr lang="en-US" sz="2000" dirty="0"/>
          </a:p>
          <a:p>
            <a:pPr lvl="1"/>
            <a:r>
              <a:rPr lang="en-GB" sz="2000" dirty="0"/>
              <a:t>Close notes</a:t>
            </a:r>
            <a:endParaRPr lang="en-US" sz="2000" dirty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766390537"/>
      </p:ext>
    </p:extLst>
  </p:cSld>
  <p:clrMapOvr>
    <a:masterClrMapping/>
  </p:clrMapOvr>
  <p:transition xmlns:p14="http://schemas.microsoft.com/office/powerpoint/2010/main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 Incident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7500" y="1268414"/>
            <a:ext cx="5054600" cy="4827587"/>
          </a:xfrm>
        </p:spPr>
        <p:txBody>
          <a:bodyPr/>
          <a:lstStyle/>
          <a:p>
            <a:r>
              <a:rPr lang="en-GB" sz="1800" dirty="0" smtClean="0"/>
              <a:t>A </a:t>
            </a:r>
            <a:r>
              <a:rPr lang="en-GB" sz="1800" dirty="0"/>
              <a:t>P</a:t>
            </a:r>
            <a:r>
              <a:rPr lang="en-GB" sz="1800" dirty="0" smtClean="0"/>
              <a:t>arent Incident has the      icon in its number field, and will have the following differentiating fields on its form:</a:t>
            </a:r>
          </a:p>
          <a:p>
            <a:pPr marL="885798" lvl="1" indent="-342900">
              <a:buFont typeface="+mj-lt"/>
              <a:buAutoNum type="arabicPeriod"/>
            </a:pPr>
            <a:r>
              <a:rPr lang="en-GB" sz="1600" dirty="0" smtClean="0"/>
              <a:t>A “Child Incident count” field</a:t>
            </a:r>
          </a:p>
          <a:p>
            <a:pPr marL="885798" lvl="1" indent="-342900">
              <a:buFont typeface="+mj-lt"/>
              <a:buAutoNum type="arabicPeriod"/>
            </a:pPr>
            <a:r>
              <a:rPr lang="en-GB" sz="1600" dirty="0" smtClean="0"/>
              <a:t>A “Child Incidents” related list</a:t>
            </a:r>
          </a:p>
          <a:p>
            <a:pPr marL="885798" lvl="1" indent="-342900">
              <a:buFont typeface="+mj-lt"/>
              <a:buAutoNum type="arabicPeriod"/>
            </a:pPr>
            <a:r>
              <a:rPr lang="en-GB" sz="1600" dirty="0" smtClean="0"/>
              <a:t>“Propagate to Children” field in the communication section</a:t>
            </a:r>
          </a:p>
          <a:p>
            <a:r>
              <a:rPr lang="en-GB" sz="1800" dirty="0" smtClean="0"/>
              <a:t>All updates on synchronized fields on the parent Incident are automatically propagated to Child Incidents.</a:t>
            </a:r>
          </a:p>
          <a:p>
            <a:r>
              <a:rPr lang="en-GB" sz="1800" dirty="0" smtClean="0"/>
              <a:t>When the “</a:t>
            </a:r>
            <a:r>
              <a:rPr lang="en-GB" sz="1800" dirty="0"/>
              <a:t>Propagate to Children” flag is </a:t>
            </a:r>
            <a:r>
              <a:rPr lang="en-GB" sz="1800" dirty="0" smtClean="0"/>
              <a:t>selected, all submitted additional comments or Work notes are automatically propagated to Child Incidents.</a:t>
            </a:r>
          </a:p>
          <a:p>
            <a:pPr lvl="1"/>
            <a:r>
              <a:rPr lang="en-GB" sz="1600" dirty="0" smtClean="0"/>
              <a:t>N.B: The </a:t>
            </a:r>
            <a:r>
              <a:rPr lang="en-GB" sz="1600" dirty="0"/>
              <a:t>“Propagate to Children” flag is always </a:t>
            </a:r>
            <a:r>
              <a:rPr lang="en-GB" sz="1600" dirty="0" err="1" smtClean="0"/>
              <a:t>resetted</a:t>
            </a:r>
            <a:r>
              <a:rPr lang="en-GB" sz="1600" dirty="0" smtClean="0"/>
              <a:t> after submission</a:t>
            </a:r>
            <a:endParaRPr lang="en-GB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1257300"/>
            <a:ext cx="304800" cy="279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3" y="1625600"/>
            <a:ext cx="2603650" cy="3901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51" y="2236785"/>
            <a:ext cx="4531897" cy="12392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899" y="4370651"/>
            <a:ext cx="2938235" cy="1053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Oval 7"/>
          <p:cNvSpPr/>
          <p:nvPr/>
        </p:nvSpPr>
        <p:spPr bwMode="auto">
          <a:xfrm>
            <a:off x="5287057" y="174740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1" name="Oval 7"/>
          <p:cNvSpPr/>
          <p:nvPr/>
        </p:nvSpPr>
        <p:spPr bwMode="auto">
          <a:xfrm>
            <a:off x="4347257" y="269990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2</a:t>
            </a:r>
          </a:p>
        </p:txBody>
      </p:sp>
      <p:sp>
        <p:nvSpPr>
          <p:cNvPr id="12" name="Oval 7"/>
          <p:cNvSpPr/>
          <p:nvPr/>
        </p:nvSpPr>
        <p:spPr bwMode="auto">
          <a:xfrm>
            <a:off x="5744257" y="494780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401656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cHILD</a:t>
            </a:r>
            <a:r>
              <a:rPr lang="en-GB" dirty="0" smtClean="0"/>
              <a:t> Incident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7500" y="1268414"/>
            <a:ext cx="4318000" cy="4827587"/>
          </a:xfrm>
        </p:spPr>
        <p:txBody>
          <a:bodyPr/>
          <a:lstStyle/>
          <a:p>
            <a:r>
              <a:rPr lang="en-GB" sz="1800" dirty="0" smtClean="0"/>
              <a:t>As soon as an Incident is related to a Parent Incident, synchronized field values of the Parent Incident are automatically copied onto the Child Incident.</a:t>
            </a:r>
          </a:p>
          <a:p>
            <a:r>
              <a:rPr lang="en-GB" sz="1800" dirty="0" smtClean="0"/>
              <a:t>On Child Incident, a message will indicate that the Incident is linked to a Parent Incident, therefore updates needs to be made on the Parent Incident</a:t>
            </a:r>
          </a:p>
          <a:p>
            <a:r>
              <a:rPr lang="en-GB" sz="1800" dirty="0" smtClean="0"/>
              <a:t>All synchronized fields are locked on the Child Incident form.</a:t>
            </a:r>
          </a:p>
          <a:p>
            <a:r>
              <a:rPr lang="en-GB" sz="1800" dirty="0" smtClean="0"/>
              <a:t>Child Incidents are therefore identified with the      icon in its number field.</a:t>
            </a:r>
          </a:p>
          <a:p>
            <a:r>
              <a:rPr lang="en-GB" sz="1800" dirty="0" smtClean="0"/>
              <a:t>It is however possible to independently add Comments and Work notes on Child Incidents  </a:t>
            </a:r>
            <a:endParaRPr lang="en-GB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5232400"/>
            <a:ext cx="381000" cy="342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44" y="1848545"/>
            <a:ext cx="4427406" cy="20814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084609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 Incident resolution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When resolving a parent Incident, all Child Incidents are automatically resolved likewise (due to the field synchronization)</a:t>
            </a:r>
          </a:p>
          <a:p>
            <a:endParaRPr lang="en-GB" sz="2400" dirty="0"/>
          </a:p>
          <a:p>
            <a:r>
              <a:rPr lang="en-GB" sz="2400" dirty="0" smtClean="0"/>
              <a:t>Child Incidents being resolved via through their Parent Incident will have a specific work note added mentioning the automatic resolution.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3509881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Exercises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Exercise 1 - Create new incident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Helvetica"/>
                <a:cs typeface="Helvetica"/>
              </a:rPr>
              <a:t>Log a new incident as a Service Desk agent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Log in as ITIL User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Caller : “Joe Employee”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Business Service : “Infrastructure Services”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Impact &amp; Urgency : “High” &amp; “Low”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Contact type : “Phone”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Category : “Failure”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Short description : “Email not available”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Exercise 2 – Review incident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Helvetica"/>
                <a:cs typeface="Helvetica"/>
              </a:rPr>
              <a:t>As ITIL User review the incident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Log in as ITIL User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Open incident created previously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Check impacted Business Service &amp; CI depending on short description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Review Impact &amp; Urgency, knowing the incident is the only one reported at this time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Assign the relevant Group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Exercise 3 – Resolve incident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Helvetica"/>
                <a:cs typeface="Helvetica"/>
              </a:rPr>
              <a:t>Resolve the incident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Log in as ITIL Use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Open incident reviewed previously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Resolve the incident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Set Close code and Close notes knowing the incident has been solved by rebooting the user workstation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INCIDENT MANAGEMENT PROCESS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85274"/>
            <a:ext cx="8458200" cy="50107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Incident definition: 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Any event which is not part of standard operations that causes, or may cause, an interruption to, or reduction in, the quality of service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can be a failure or a request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is generally handled by the Service Desk</a:t>
            </a:r>
          </a:p>
          <a:p>
            <a:pPr lvl="1"/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Objective: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To restore normal service operation as quickly as possible and minimize the adverse impact on business operations, thus ensuring that agreed levels of service quality are maintained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For failures: to restore the normal service as quickly as possible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For requests: to fulfill user’s request as quickly as possible</a:t>
            </a: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INCIDENT MANAGEMENT PROCESS FLOW (1/2)</a:t>
            </a:r>
            <a:endParaRPr lang="fr-FR" sz="2800" dirty="0"/>
          </a:p>
        </p:txBody>
      </p:sp>
      <p:sp>
        <p:nvSpPr>
          <p:cNvPr id="37" name="Parallelogram 36"/>
          <p:cNvSpPr/>
          <p:nvPr/>
        </p:nvSpPr>
        <p:spPr bwMode="auto">
          <a:xfrm>
            <a:off x="1435101" y="963604"/>
            <a:ext cx="1494570" cy="628557"/>
          </a:xfrm>
          <a:prstGeom prst="parallelogram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Event </a:t>
            </a:r>
          </a:p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Management</a:t>
            </a:r>
          </a:p>
        </p:txBody>
      </p:sp>
      <p:sp>
        <p:nvSpPr>
          <p:cNvPr id="38" name="Parallelogram 37"/>
          <p:cNvSpPr/>
          <p:nvPr/>
        </p:nvSpPr>
        <p:spPr bwMode="auto">
          <a:xfrm>
            <a:off x="2968933" y="963608"/>
            <a:ext cx="1411209" cy="628557"/>
          </a:xfrm>
          <a:prstGeom prst="parallelogram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Web Interface</a:t>
            </a:r>
          </a:p>
        </p:txBody>
      </p:sp>
      <p:sp>
        <p:nvSpPr>
          <p:cNvPr id="39" name="Parallelogram 38"/>
          <p:cNvSpPr/>
          <p:nvPr/>
        </p:nvSpPr>
        <p:spPr bwMode="auto">
          <a:xfrm>
            <a:off x="4364990" y="962072"/>
            <a:ext cx="1411209" cy="628557"/>
          </a:xfrm>
          <a:prstGeom prst="parallelogram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Phone Call</a:t>
            </a:r>
          </a:p>
        </p:txBody>
      </p:sp>
      <p:sp>
        <p:nvSpPr>
          <p:cNvPr id="40" name="Parallelogram 39"/>
          <p:cNvSpPr/>
          <p:nvPr/>
        </p:nvSpPr>
        <p:spPr bwMode="auto">
          <a:xfrm>
            <a:off x="5787479" y="960540"/>
            <a:ext cx="1411209" cy="628557"/>
          </a:xfrm>
          <a:prstGeom prst="parallelogram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Email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3692867" y="1978911"/>
            <a:ext cx="1257259" cy="535690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Incident</a:t>
            </a:r>
          </a:p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Identification</a:t>
            </a:r>
          </a:p>
        </p:txBody>
      </p:sp>
      <p:sp>
        <p:nvSpPr>
          <p:cNvPr id="44" name="Diamond 43"/>
          <p:cNvSpPr/>
          <p:nvPr/>
        </p:nvSpPr>
        <p:spPr bwMode="auto">
          <a:xfrm>
            <a:off x="3054074" y="2790759"/>
            <a:ext cx="2552538" cy="958813"/>
          </a:xfrm>
          <a:prstGeom prst="diamond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Standardized Service Request?</a:t>
            </a:r>
          </a:p>
        </p:txBody>
      </p:sp>
      <p:cxnSp>
        <p:nvCxnSpPr>
          <p:cNvPr id="53" name="Elbow Connector 52"/>
          <p:cNvCxnSpPr>
            <a:stCxn id="37" idx="3"/>
            <a:endCxn id="41" idx="0"/>
          </p:cNvCxnSpPr>
          <p:nvPr/>
        </p:nvCxnSpPr>
        <p:spPr bwMode="auto">
          <a:xfrm rot="16200000" flipH="1">
            <a:off x="3019281" y="676695"/>
            <a:ext cx="386750" cy="22176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Elbow Connector 54"/>
          <p:cNvCxnSpPr>
            <a:stCxn id="38" idx="3"/>
            <a:endCxn id="41" idx="0"/>
          </p:cNvCxnSpPr>
          <p:nvPr/>
        </p:nvCxnSpPr>
        <p:spPr bwMode="auto">
          <a:xfrm rot="16200000" flipH="1">
            <a:off x="3765359" y="1422773"/>
            <a:ext cx="386746" cy="7255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Elbow Connector 58"/>
          <p:cNvCxnSpPr>
            <a:stCxn id="39" idx="4"/>
            <a:endCxn id="41" idx="0"/>
          </p:cNvCxnSpPr>
          <p:nvPr/>
        </p:nvCxnSpPr>
        <p:spPr bwMode="auto">
          <a:xfrm rot="5400000">
            <a:off x="4501905" y="1410221"/>
            <a:ext cx="388282" cy="7490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Elbow Connector 60"/>
          <p:cNvCxnSpPr>
            <a:stCxn id="40" idx="3"/>
            <a:endCxn id="41" idx="0"/>
          </p:cNvCxnSpPr>
          <p:nvPr/>
        </p:nvCxnSpPr>
        <p:spPr bwMode="auto">
          <a:xfrm rot="5400000">
            <a:off x="5173099" y="737496"/>
            <a:ext cx="389814" cy="209301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41" idx="2"/>
            <a:endCxn id="44" idx="0"/>
          </p:cNvCxnSpPr>
          <p:nvPr/>
        </p:nvCxnSpPr>
        <p:spPr bwMode="auto">
          <a:xfrm rot="16200000" flipH="1">
            <a:off x="4187841" y="2648257"/>
            <a:ext cx="276158" cy="8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3"/>
            <a:endCxn id="56" idx="2"/>
          </p:cNvCxnSpPr>
          <p:nvPr/>
        </p:nvCxnSpPr>
        <p:spPr bwMode="auto">
          <a:xfrm>
            <a:off x="5606612" y="3270166"/>
            <a:ext cx="759482" cy="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3704017" y="4015421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Incident Logging</a:t>
            </a:r>
          </a:p>
        </p:txBody>
      </p:sp>
      <p:cxnSp>
        <p:nvCxnSpPr>
          <p:cNvPr id="83" name="Straight Arrow Connector 82"/>
          <p:cNvCxnSpPr>
            <a:stCxn id="44" idx="2"/>
            <a:endCxn id="81" idx="0"/>
          </p:cNvCxnSpPr>
          <p:nvPr/>
        </p:nvCxnSpPr>
        <p:spPr bwMode="auto">
          <a:xfrm rot="16200000" flipH="1">
            <a:off x="4198571" y="3881344"/>
            <a:ext cx="265849" cy="23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>
            <a:stCxn id="81" idx="2"/>
            <a:endCxn id="62" idx="0"/>
          </p:cNvCxnSpPr>
          <p:nvPr/>
        </p:nvCxnSpPr>
        <p:spPr bwMode="auto">
          <a:xfrm rot="16200000" flipH="1">
            <a:off x="4185435" y="4665135"/>
            <a:ext cx="297407" cy="29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" name="Group 26"/>
          <p:cNvGrpSpPr/>
          <p:nvPr/>
        </p:nvGrpSpPr>
        <p:grpSpPr>
          <a:xfrm>
            <a:off x="6366094" y="3052291"/>
            <a:ext cx="1270115" cy="871613"/>
            <a:chOff x="6188294" y="2864023"/>
            <a:chExt cx="1270115" cy="871613"/>
          </a:xfrm>
        </p:grpSpPr>
        <p:sp>
          <p:nvSpPr>
            <p:cNvPr id="56" name="Pentagon 55"/>
            <p:cNvSpPr/>
            <p:nvPr/>
          </p:nvSpPr>
          <p:spPr bwMode="auto">
            <a:xfrm rot="5400000">
              <a:off x="6387545" y="2664772"/>
              <a:ext cx="871613" cy="1270115"/>
            </a:xfrm>
            <a:prstGeom prst="homePlate">
              <a:avLst/>
            </a:prstGeom>
            <a:solidFill>
              <a:srgbClr val="A6D6E2"/>
            </a:solidFill>
            <a:ln w="12700" cap="flat" cmpd="sng" algn="ctr">
              <a:solidFill>
                <a:srgbClr val="E31C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13251" y="2901341"/>
              <a:ext cx="11704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Request Fulfillment</a:t>
              </a:r>
              <a:endParaRPr lang="fr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3707000" y="4815331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Incident Categorization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709982" y="5577885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Incident Prioritization</a:t>
            </a:r>
          </a:p>
        </p:txBody>
      </p:sp>
      <p:cxnSp>
        <p:nvCxnSpPr>
          <p:cNvPr id="68" name="Straight Arrow Connector 67"/>
          <p:cNvCxnSpPr>
            <a:stCxn id="62" idx="2"/>
            <a:endCxn id="64" idx="0"/>
          </p:cNvCxnSpPr>
          <p:nvPr/>
        </p:nvCxnSpPr>
        <p:spPr bwMode="auto">
          <a:xfrm rot="16200000" flipH="1">
            <a:off x="4207096" y="5446368"/>
            <a:ext cx="260051" cy="29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>
            <a:off x="4162245" y="6277353"/>
            <a:ext cx="348656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706223" y="2989994"/>
            <a:ext cx="428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yes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13872" y="3677835"/>
            <a:ext cx="3558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442" y="6604084"/>
            <a:ext cx="1207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dirty="0" smtClean="0">
                <a:solidFill>
                  <a:srgbClr val="A6A6A6"/>
                </a:solidFill>
                <a:latin typeface="Arial"/>
                <a:cs typeface="Arial"/>
              </a:rPr>
              <a:t>Source: ITIL2011</a:t>
            </a:r>
            <a:endParaRPr lang="fr-CH" sz="1050" dirty="0">
              <a:solidFill>
                <a:srgbClr val="A6A6A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INCIDENT MANAGEMENT PROCESS FLOW (2/2)</a:t>
            </a:r>
            <a:endParaRPr lang="fr-FR" sz="28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5072985" y="999382"/>
            <a:ext cx="1257259" cy="535690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Initial </a:t>
            </a:r>
          </a:p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Diagnosis</a:t>
            </a:r>
          </a:p>
        </p:txBody>
      </p:sp>
      <p:sp>
        <p:nvSpPr>
          <p:cNvPr id="44" name="Diamond 43"/>
          <p:cNvSpPr/>
          <p:nvPr/>
        </p:nvSpPr>
        <p:spPr bwMode="auto">
          <a:xfrm>
            <a:off x="4782830" y="1836128"/>
            <a:ext cx="1817905" cy="672416"/>
          </a:xfrm>
          <a:prstGeom prst="diamond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Ecalation Needed?</a:t>
            </a:r>
          </a:p>
        </p:txBody>
      </p:sp>
      <p:cxnSp>
        <p:nvCxnSpPr>
          <p:cNvPr id="63" name="Straight Arrow Connector 62"/>
          <p:cNvCxnSpPr>
            <a:stCxn id="41" idx="2"/>
            <a:endCxn id="44" idx="0"/>
          </p:cNvCxnSpPr>
          <p:nvPr/>
        </p:nvCxnSpPr>
        <p:spPr bwMode="auto">
          <a:xfrm rot="5400000">
            <a:off x="5546171" y="1680684"/>
            <a:ext cx="301056" cy="9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5071684" y="3110604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Investigation &amp; Diagnosis</a:t>
            </a:r>
          </a:p>
        </p:txBody>
      </p:sp>
      <p:cxnSp>
        <p:nvCxnSpPr>
          <p:cNvPr id="83" name="Straight Arrow Connector 82"/>
          <p:cNvCxnSpPr>
            <a:stCxn id="44" idx="2"/>
            <a:endCxn id="81" idx="0"/>
          </p:cNvCxnSpPr>
          <p:nvPr/>
        </p:nvCxnSpPr>
        <p:spPr bwMode="auto">
          <a:xfrm rot="16200000" flipH="1">
            <a:off x="5395018" y="2805308"/>
            <a:ext cx="602060" cy="85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>
            <a:stCxn id="81" idx="2"/>
            <a:endCxn id="36" idx="0"/>
          </p:cNvCxnSpPr>
          <p:nvPr/>
        </p:nvCxnSpPr>
        <p:spPr bwMode="auto">
          <a:xfrm rot="16200000" flipH="1">
            <a:off x="5519894" y="3793527"/>
            <a:ext cx="361262" cy="4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iamond 33"/>
          <p:cNvSpPr/>
          <p:nvPr/>
        </p:nvSpPr>
        <p:spPr bwMode="auto">
          <a:xfrm>
            <a:off x="2768686" y="1826650"/>
            <a:ext cx="1817905" cy="694346"/>
          </a:xfrm>
          <a:prstGeom prst="diamond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100" dirty="0" smtClean="0">
                <a:solidFill>
                  <a:srgbClr val="404040"/>
                </a:solidFill>
                <a:latin typeface="Arial"/>
                <a:cs typeface="Arial"/>
              </a:rPr>
              <a:t>Functional Escalation?</a:t>
            </a:r>
          </a:p>
        </p:txBody>
      </p:sp>
      <p:sp>
        <p:nvSpPr>
          <p:cNvPr id="35" name="Diamond 34"/>
          <p:cNvSpPr/>
          <p:nvPr/>
        </p:nvSpPr>
        <p:spPr bwMode="auto">
          <a:xfrm>
            <a:off x="2771671" y="2888057"/>
            <a:ext cx="1817905" cy="958813"/>
          </a:xfrm>
          <a:prstGeom prst="diamond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050" dirty="0" smtClean="0">
                <a:solidFill>
                  <a:srgbClr val="404040"/>
                </a:solidFill>
                <a:latin typeface="Arial"/>
                <a:cs typeface="Arial"/>
              </a:rPr>
              <a:t>Hierarchical Escalation?</a:t>
            </a:r>
          </a:p>
        </p:txBody>
      </p:sp>
      <p:sp>
        <p:nvSpPr>
          <p:cNvPr id="36" name="Diamond 35"/>
          <p:cNvSpPr/>
          <p:nvPr/>
        </p:nvSpPr>
        <p:spPr bwMode="auto">
          <a:xfrm>
            <a:off x="4791783" y="3974369"/>
            <a:ext cx="1817905" cy="638580"/>
          </a:xfrm>
          <a:prstGeom prst="diamond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050" dirty="0" smtClean="0">
                <a:solidFill>
                  <a:srgbClr val="404040"/>
                </a:solidFill>
                <a:latin typeface="Arial"/>
                <a:cs typeface="Arial"/>
              </a:rPr>
              <a:t>Resolution Identified?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074666" y="4856871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Resolution &amp; Recovery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080750" y="1921148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Functional Escalation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083736" y="3119527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Management Escalation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077649" y="5614039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Incident Closure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5044309" y="6293984"/>
            <a:ext cx="1332301" cy="519876"/>
          </a:xfrm>
          <a:prstGeom prst="roundRect">
            <a:avLst/>
          </a:prstGeom>
          <a:noFill/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/>
                <a:cs typeface="Arial"/>
              </a:rPr>
              <a:t>END</a:t>
            </a:r>
          </a:p>
        </p:txBody>
      </p:sp>
      <p:cxnSp>
        <p:nvCxnSpPr>
          <p:cNvPr id="65" name="Straight Arrow Connector 64"/>
          <p:cNvCxnSpPr>
            <a:stCxn id="44" idx="1"/>
            <a:endCxn id="34" idx="3"/>
          </p:cNvCxnSpPr>
          <p:nvPr/>
        </p:nvCxnSpPr>
        <p:spPr bwMode="auto">
          <a:xfrm rot="10800000" flipV="1">
            <a:off x="4586592" y="2172335"/>
            <a:ext cx="196239" cy="1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34" idx="1"/>
            <a:endCxn id="45" idx="3"/>
          </p:cNvCxnSpPr>
          <p:nvPr/>
        </p:nvCxnSpPr>
        <p:spPr bwMode="auto">
          <a:xfrm rot="10800000">
            <a:off x="2338010" y="2172401"/>
            <a:ext cx="430677" cy="14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Elbow Connector 71"/>
          <p:cNvCxnSpPr>
            <a:stCxn id="45" idx="2"/>
            <a:endCxn id="35" idx="0"/>
          </p:cNvCxnSpPr>
          <p:nvPr/>
        </p:nvCxnSpPr>
        <p:spPr bwMode="auto">
          <a:xfrm rot="16200000" flipH="1">
            <a:off x="2462799" y="1670232"/>
            <a:ext cx="464406" cy="19712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35" idx="1"/>
            <a:endCxn id="46" idx="3"/>
          </p:cNvCxnSpPr>
          <p:nvPr/>
        </p:nvCxnSpPr>
        <p:spPr bwMode="auto">
          <a:xfrm rot="10800000" flipV="1">
            <a:off x="2340995" y="3367463"/>
            <a:ext cx="430676" cy="33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34" idx="2"/>
            <a:endCxn id="35" idx="0"/>
          </p:cNvCxnSpPr>
          <p:nvPr/>
        </p:nvCxnSpPr>
        <p:spPr bwMode="auto">
          <a:xfrm rot="16200000" flipH="1">
            <a:off x="3495601" y="2703033"/>
            <a:ext cx="367061" cy="29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46" idx="2"/>
            <a:endCxn id="81" idx="1"/>
          </p:cNvCxnSpPr>
          <p:nvPr/>
        </p:nvCxnSpPr>
        <p:spPr bwMode="auto">
          <a:xfrm rot="5400000" flipH="1" flipV="1">
            <a:off x="3261938" y="1812284"/>
            <a:ext cx="260174" cy="3359318"/>
          </a:xfrm>
          <a:prstGeom prst="bentConnector4">
            <a:avLst>
              <a:gd name="adj1" fmla="val -164441"/>
              <a:gd name="adj2" fmla="val 91973"/>
            </a:avLst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35" idx="3"/>
            <a:endCxn id="81" idx="1"/>
          </p:cNvCxnSpPr>
          <p:nvPr/>
        </p:nvCxnSpPr>
        <p:spPr bwMode="auto">
          <a:xfrm flipV="1">
            <a:off x="4589576" y="3361856"/>
            <a:ext cx="482108" cy="56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36" idx="2"/>
            <a:endCxn id="43" idx="0"/>
          </p:cNvCxnSpPr>
          <p:nvPr/>
        </p:nvCxnSpPr>
        <p:spPr bwMode="auto">
          <a:xfrm rot="16200000" flipH="1">
            <a:off x="5580055" y="4733630"/>
            <a:ext cx="243922" cy="25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43" idx="2"/>
            <a:endCxn id="47" idx="0"/>
          </p:cNvCxnSpPr>
          <p:nvPr/>
        </p:nvCxnSpPr>
        <p:spPr bwMode="auto">
          <a:xfrm rot="16200000" flipH="1">
            <a:off x="5577455" y="5485214"/>
            <a:ext cx="254665" cy="29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7" idx="2"/>
            <a:endCxn id="57" idx="0"/>
          </p:cNvCxnSpPr>
          <p:nvPr/>
        </p:nvCxnSpPr>
        <p:spPr bwMode="auto">
          <a:xfrm rot="16200000" flipH="1">
            <a:off x="5619648" y="6203172"/>
            <a:ext cx="177442" cy="41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Elbow Connector 93"/>
          <p:cNvCxnSpPr>
            <a:stCxn id="36" idx="3"/>
            <a:endCxn id="44" idx="3"/>
          </p:cNvCxnSpPr>
          <p:nvPr/>
        </p:nvCxnSpPr>
        <p:spPr bwMode="auto">
          <a:xfrm flipH="1" flipV="1">
            <a:off x="6600735" y="2172336"/>
            <a:ext cx="8953" cy="2121323"/>
          </a:xfrm>
          <a:prstGeom prst="bentConnector3">
            <a:avLst>
              <a:gd name="adj1" fmla="val -2553334"/>
            </a:avLst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4421739" y="1823676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yes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80078" y="2534439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07594" y="1851555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yes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716236" y="2475153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23029" y="303748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yes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528810" y="3052908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91890" y="4528759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yes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73737" y="3989486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5702300" y="749303"/>
            <a:ext cx="5873" cy="2413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716442" y="6604084"/>
            <a:ext cx="1207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dirty="0" smtClean="0">
                <a:solidFill>
                  <a:srgbClr val="A6A6A6"/>
                </a:solidFill>
                <a:latin typeface="Arial"/>
                <a:cs typeface="Arial"/>
              </a:rPr>
              <a:t>Source: ITIL2011</a:t>
            </a:r>
            <a:endParaRPr lang="fr-CH" sz="1050" dirty="0">
              <a:solidFill>
                <a:srgbClr val="A6A6A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Servicenow overview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2" y="1734086"/>
            <a:ext cx="2320415" cy="3644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APPLICATIONS &amp; MODULES</a:t>
            </a:r>
            <a:endParaRPr lang="fr-FR" sz="2800" dirty="0"/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>
          <a:xfrm>
            <a:off x="3797300" y="1827215"/>
            <a:ext cx="5067300" cy="4192586"/>
          </a:xfrm>
        </p:spPr>
        <p:txBody>
          <a:bodyPr/>
          <a:lstStyle/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Lists all users</a:t>
            </a:r>
          </a:p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Opens a </a:t>
            </a:r>
            <a:r>
              <a:rPr lang="en-GB" sz="1800" dirty="0" smtClean="0">
                <a:solidFill>
                  <a:srgbClr val="283139"/>
                </a:solidFill>
                <a:latin typeface="Helvetica"/>
                <a:cs typeface="Helvetica"/>
              </a:rPr>
              <a:t>blank</a:t>
            </a:r>
            <a:r>
              <a:rPr lang="en-GB" sz="1800" dirty="0" smtClean="0">
                <a:latin typeface="Helvetica"/>
                <a:cs typeface="Helvetica"/>
              </a:rPr>
              <a:t> incident creation form</a:t>
            </a:r>
          </a:p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Lists open incidents</a:t>
            </a:r>
            <a:r>
              <a:rPr lang="en-GB" sz="1800" baseline="30000" dirty="0" smtClean="0">
                <a:latin typeface="Helvetica"/>
                <a:cs typeface="Helvetica"/>
              </a:rPr>
              <a:t>1</a:t>
            </a:r>
          </a:p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Lists resolved incidents</a:t>
            </a:r>
          </a:p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Lists inactive incidents </a:t>
            </a:r>
            <a:r>
              <a:rPr lang="en-GB" sz="1400" dirty="0" smtClean="0">
                <a:latin typeface="Helvetica"/>
                <a:cs typeface="Helvetica"/>
              </a:rPr>
              <a:t>(Status = “Closed”)</a:t>
            </a:r>
          </a:p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Lists all incidents</a:t>
            </a:r>
          </a:p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Opens incident overview page </a:t>
            </a:r>
            <a:r>
              <a:rPr lang="en-GB" sz="1400" dirty="0" smtClean="0">
                <a:latin typeface="Helvetica"/>
                <a:cs typeface="Helvetica"/>
              </a:rPr>
              <a:t>(dashboard)</a:t>
            </a:r>
          </a:p>
          <a:p>
            <a:pPr>
              <a:buAutoNum type="arabicPeriod"/>
            </a:pPr>
            <a:r>
              <a:rPr lang="en-GB" sz="1800" dirty="0" smtClean="0"/>
              <a:t>Lists active parent and child incidents resp.</a:t>
            </a:r>
            <a:endParaRPr lang="en-GB" sz="1800" dirty="0" smtClean="0">
              <a:latin typeface="Helvetica"/>
              <a:cs typeface="Helvetica"/>
            </a:endParaRPr>
          </a:p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To open standardized </a:t>
            </a:r>
            <a:r>
              <a:rPr lang="en-GB" sz="1800" dirty="0" smtClean="0"/>
              <a:t>i</a:t>
            </a:r>
            <a:r>
              <a:rPr lang="en-GB" sz="1800" dirty="0" smtClean="0">
                <a:latin typeface="Helvetica"/>
                <a:cs typeface="Helvetica"/>
              </a:rPr>
              <a:t>ncidents creation forms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63218" y="208520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61869" y="231831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6567" y="2541664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60186" y="276535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56553" y="2987527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5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58374" y="3209618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6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359593" y="344388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7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55517" y="402166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8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55517" y="472016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9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5483423"/>
            <a:ext cx="3719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latin typeface="Helvetica"/>
                <a:cs typeface="Helvetica"/>
              </a:rPr>
              <a:t>1</a:t>
            </a:r>
            <a:r>
              <a:rPr lang="en-US" sz="1400" dirty="0" smtClean="0">
                <a:latin typeface="Helvetica"/>
                <a:cs typeface="Helvetica"/>
              </a:rPr>
              <a:t> Status = “New”, “In progress”, or “Awaiting”</a:t>
            </a:r>
            <a:endParaRPr lang="en-US" sz="1400" dirty="0">
              <a:latin typeface="Helvetica"/>
              <a:cs typeface="Helvetica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cident management EN v3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diens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spedien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edien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Incident management EN v3.1.potx</Template>
  <TotalTime>1231</TotalTime>
  <Words>3232</Words>
  <Application>Microsoft Macintosh PowerPoint</Application>
  <PresentationFormat>On-screen Show (4:3)</PresentationFormat>
  <Paragraphs>531</Paragraphs>
  <Slides>49</Slides>
  <Notes>6</Notes>
  <HiddenSlides>35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  <vt:variant>
        <vt:lpstr>Custom Shows</vt:lpstr>
      </vt:variant>
      <vt:variant>
        <vt:i4>1</vt:i4>
      </vt:variant>
    </vt:vector>
  </HeadingPairs>
  <TitlesOfParts>
    <vt:vector size="51" baseType="lpstr">
      <vt:lpstr>Incident management EN v3.1</vt:lpstr>
      <vt:lpstr>PowerPoint Presentation</vt:lpstr>
      <vt:lpstr>Incident management</vt:lpstr>
      <vt:lpstr>AGENDA</vt:lpstr>
      <vt:lpstr>ITIL Incident Management</vt:lpstr>
      <vt:lpstr>INCIDENT MANAGEMENT PROCESS</vt:lpstr>
      <vt:lpstr>INCIDENT MANAGEMENT PROCESS FLOW (1/2)</vt:lpstr>
      <vt:lpstr>INCIDENT MANAGEMENT PROCESS FLOW (2/2)</vt:lpstr>
      <vt:lpstr>Servicenow overview</vt:lpstr>
      <vt:lpstr>APPLICATIONS &amp; MODULES</vt:lpstr>
      <vt:lpstr>FORM &amp; FIELDS</vt:lpstr>
      <vt:lpstr>ACTION BUTTONS</vt:lpstr>
      <vt:lpstr>COMMUNICATION SECTION</vt:lpstr>
      <vt:lpstr>Related records SECTION</vt:lpstr>
      <vt:lpstr>Resolution SECTION</vt:lpstr>
      <vt:lpstr>Incident HANDLING</vt:lpstr>
      <vt:lpstr>INCIDENT LIFECYCLE</vt:lpstr>
      <vt:lpstr>1. CREATION</vt:lpstr>
      <vt:lpstr>SERVICES (Sample)</vt:lpstr>
      <vt:lpstr>INCIDENT CATEGORIZATION (1/2)</vt:lpstr>
      <vt:lpstr>INCIDENT CATEGORIZATION (2/2)</vt:lpstr>
      <vt:lpstr>INCIDENT PRIORITIZATION (1/2)</vt:lpstr>
      <vt:lpstr>INCIDENT PRIORITIZATION (2/2)</vt:lpstr>
      <vt:lpstr>INCIDENT STATUSES</vt:lpstr>
      <vt:lpstr>2. INITIAL DIAGNOSIS</vt:lpstr>
      <vt:lpstr>Short description auto-search</vt:lpstr>
      <vt:lpstr>3. FUNCTIONAL ESCALATION</vt:lpstr>
      <vt:lpstr>4. INVESTIGATION &amp; DIAGNOSIS</vt:lpstr>
      <vt:lpstr>5. RESOLUTION &amp; RECOVERY</vt:lpstr>
      <vt:lpstr>6. INCIDENT CLOSURE</vt:lpstr>
      <vt:lpstr>NOTIFICATIONS</vt:lpstr>
      <vt:lpstr>Additional Functionalities</vt:lpstr>
      <vt:lpstr>Additional Functionalities</vt:lpstr>
      <vt:lpstr>Task SLMs</vt:lpstr>
      <vt:lpstr>Additional Functionalities</vt:lpstr>
      <vt:lpstr>Outage DETECTION</vt:lpstr>
      <vt:lpstr>Outage look up and relate </vt:lpstr>
      <vt:lpstr>Related Outages</vt:lpstr>
      <vt:lpstr>Outage creation</vt:lpstr>
      <vt:lpstr>Additional Functionalities</vt:lpstr>
      <vt:lpstr>Parent-child relationship</vt:lpstr>
      <vt:lpstr>Parent-Child synchronized fields</vt:lpstr>
      <vt:lpstr>Parent Incident behaviour</vt:lpstr>
      <vt:lpstr>cHILD Incident behaviour</vt:lpstr>
      <vt:lpstr>Parent Incident resolution</vt:lpstr>
      <vt:lpstr>Exercises</vt:lpstr>
      <vt:lpstr>Exercise 1 - Create new incident</vt:lpstr>
      <vt:lpstr>Exercise 2 – Review incident</vt:lpstr>
      <vt:lpstr>Exercise 3 – Resolve incident</vt:lpstr>
      <vt:lpstr>THANK YOU</vt:lpstr>
      <vt:lpstr>Custom Show 1</vt:lpstr>
    </vt:vector>
  </TitlesOfParts>
  <Company>Aspediens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Alexandre Herrero</dc:creator>
  <cp:lastModifiedBy>Aspediens</cp:lastModifiedBy>
  <cp:revision>147</cp:revision>
  <cp:lastPrinted>2013-03-08T08:06:07Z</cp:lastPrinted>
  <dcterms:created xsi:type="dcterms:W3CDTF">2013-08-15T06:56:14Z</dcterms:created>
  <dcterms:modified xsi:type="dcterms:W3CDTF">2014-09-12T15:26:21Z</dcterms:modified>
</cp:coreProperties>
</file>