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6" r:id="rId1"/>
  </p:sldMasterIdLst>
  <p:notesMasterIdLst>
    <p:notesMasterId r:id="rId24"/>
  </p:notesMasterIdLst>
  <p:handoutMasterIdLst>
    <p:handoutMasterId r:id="rId25"/>
  </p:handoutMasterIdLst>
  <p:sldIdLst>
    <p:sldId id="279" r:id="rId2"/>
    <p:sldId id="280" r:id="rId3"/>
    <p:sldId id="262" r:id="rId4"/>
    <p:sldId id="272" r:id="rId5"/>
    <p:sldId id="263" r:id="rId6"/>
    <p:sldId id="281" r:id="rId7"/>
    <p:sldId id="271" r:id="rId8"/>
    <p:sldId id="264" r:id="rId9"/>
    <p:sldId id="266" r:id="rId10"/>
    <p:sldId id="267" r:id="rId11"/>
    <p:sldId id="283" r:id="rId12"/>
    <p:sldId id="269" r:id="rId13"/>
    <p:sldId id="282" r:id="rId14"/>
    <p:sldId id="273" r:id="rId15"/>
    <p:sldId id="274" r:id="rId16"/>
    <p:sldId id="275" r:id="rId17"/>
    <p:sldId id="284" r:id="rId18"/>
    <p:sldId id="278" r:id="rId19"/>
    <p:sldId id="285" r:id="rId20"/>
    <p:sldId id="276" r:id="rId21"/>
    <p:sldId id="277" r:id="rId22"/>
    <p:sldId id="260"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66A"/>
    <a:srgbClr val="78B324"/>
    <a:srgbClr val="FFFFFF"/>
    <a:srgbClr val="FDFAF0"/>
    <a:srgbClr val="92D050"/>
    <a:srgbClr val="283139"/>
    <a:srgbClr val="4D4D0C"/>
    <a:srgbClr val="474709"/>
    <a:srgbClr val="22B1CB"/>
    <a:srgbClr val="4798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5" autoAdjust="0"/>
    <p:restoredTop sz="95164" autoAdjust="0"/>
  </p:normalViewPr>
  <p:slideViewPr>
    <p:cSldViewPr snapToGrid="0">
      <p:cViewPr varScale="1">
        <p:scale>
          <a:sx n="110" d="100"/>
          <a:sy n="110" d="100"/>
        </p:scale>
        <p:origin x="-568" y="-104"/>
      </p:cViewPr>
      <p:guideLst>
        <p:guide orient="horz" pos="2160"/>
        <p:guide pos="2880"/>
      </p:guideLst>
    </p:cSldViewPr>
  </p:slideViewPr>
  <p:outlineViewPr>
    <p:cViewPr>
      <p:scale>
        <a:sx n="33" d="100"/>
        <a:sy n="33" d="100"/>
      </p:scale>
      <p:origin x="0" y="5464"/>
    </p:cViewPr>
  </p:outlineViewPr>
  <p:notesTextViewPr>
    <p:cViewPr>
      <p:scale>
        <a:sx n="100" d="100"/>
        <a:sy n="100" d="100"/>
      </p:scale>
      <p:origin x="0" y="0"/>
    </p:cViewPr>
  </p:notesTextViewPr>
  <p:sorterViewPr>
    <p:cViewPr>
      <p:scale>
        <a:sx n="150" d="100"/>
        <a:sy n="150" d="100"/>
      </p:scale>
      <p:origin x="0" y="3608"/>
    </p:cViewPr>
  </p:sorterViewPr>
  <p:notesViewPr>
    <p:cSldViewPr snapToGrid="0">
      <p:cViewPr varScale="1">
        <p:scale>
          <a:sx n="83" d="100"/>
          <a:sy n="83" d="100"/>
        </p:scale>
        <p:origin x="-309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8E6225-7C39-4064-823A-74AFBF85AF8B}" type="datetimeFigureOut">
              <a:rPr lang="en-US" smtClean="0"/>
              <a:pPr/>
              <a:t>09/14/14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3E7D75-CC1D-493E-8A22-7244F687A2F0}" type="slidenum">
              <a:rPr lang="en-US" smtClean="0"/>
              <a:pPr/>
              <a:t>‹#›</a:t>
            </a:fld>
            <a:endParaRPr lang="en-US"/>
          </a:p>
        </p:txBody>
      </p:sp>
    </p:spTree>
    <p:extLst>
      <p:ext uri="{BB962C8B-B14F-4D97-AF65-F5344CB8AC3E}">
        <p14:creationId xmlns:p14="http://schemas.microsoft.com/office/powerpoint/2010/main" val="3481558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entury Gothic"/>
              </a:defRPr>
            </a:lvl1pPr>
          </a:lstStyle>
          <a:p>
            <a:pPr>
              <a:defRPr/>
            </a:pPr>
            <a:endParaRPr lang="en-US" dirty="0"/>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entury Gothic"/>
              </a:defRPr>
            </a:lvl1pPr>
          </a:lstStyle>
          <a:p>
            <a:pPr>
              <a:defRPr/>
            </a:pPr>
            <a:endParaRPr lang="en-US" dirty="0"/>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entury Gothic"/>
              </a:defRPr>
            </a:lvl1pPr>
          </a:lstStyle>
          <a:p>
            <a:pPr>
              <a:defRPr/>
            </a:pPr>
            <a:endParaRPr lang="en-US" dirty="0"/>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entury Gothic"/>
              </a:defRPr>
            </a:lvl1pPr>
          </a:lstStyle>
          <a:p>
            <a:pPr>
              <a:defRPr/>
            </a:pPr>
            <a:fld id="{39C03D31-0536-4B3F-B7D1-F2E007BD6D74}" type="slidenum">
              <a:rPr lang="en-US" smtClean="0"/>
              <a:pPr>
                <a:defRPr/>
              </a:pPr>
              <a:t>‹#›</a:t>
            </a:fld>
            <a:endParaRPr lang="en-US" dirty="0"/>
          </a:p>
        </p:txBody>
      </p:sp>
    </p:spTree>
    <p:extLst>
      <p:ext uri="{BB962C8B-B14F-4D97-AF65-F5344CB8AC3E}">
        <p14:creationId xmlns:p14="http://schemas.microsoft.com/office/powerpoint/2010/main" val="162874463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entury Gothic"/>
        <a:ea typeface="+mn-ea"/>
        <a:cs typeface="+mn-cs"/>
      </a:defRPr>
    </a:lvl1pPr>
    <a:lvl2pPr marL="457200" algn="l" rtl="0" eaLnBrk="0" fontAlgn="base" hangingPunct="0">
      <a:spcBef>
        <a:spcPct val="30000"/>
      </a:spcBef>
      <a:spcAft>
        <a:spcPct val="0"/>
      </a:spcAft>
      <a:defRPr sz="1200" kern="1200">
        <a:solidFill>
          <a:schemeClr val="tx1"/>
        </a:solidFill>
        <a:latin typeface="Century Gothic"/>
        <a:ea typeface="+mn-ea"/>
        <a:cs typeface="+mn-cs"/>
      </a:defRPr>
    </a:lvl2pPr>
    <a:lvl3pPr marL="914400" algn="l" rtl="0" eaLnBrk="0" fontAlgn="base" hangingPunct="0">
      <a:spcBef>
        <a:spcPct val="30000"/>
      </a:spcBef>
      <a:spcAft>
        <a:spcPct val="0"/>
      </a:spcAft>
      <a:defRPr sz="1200" kern="1200">
        <a:solidFill>
          <a:schemeClr val="tx1"/>
        </a:solidFill>
        <a:latin typeface="Century Gothic"/>
        <a:ea typeface="+mn-ea"/>
        <a:cs typeface="+mn-cs"/>
      </a:defRPr>
    </a:lvl3pPr>
    <a:lvl4pPr marL="1371600" algn="l" rtl="0" eaLnBrk="0" fontAlgn="base" hangingPunct="0">
      <a:spcBef>
        <a:spcPct val="30000"/>
      </a:spcBef>
      <a:spcAft>
        <a:spcPct val="0"/>
      </a:spcAft>
      <a:defRPr sz="1200" kern="1200">
        <a:solidFill>
          <a:schemeClr val="tx1"/>
        </a:solidFill>
        <a:latin typeface="Century Gothic"/>
        <a:ea typeface="+mn-ea"/>
        <a:cs typeface="+mn-cs"/>
      </a:defRPr>
    </a:lvl4pPr>
    <a:lvl5pPr marL="1828800" algn="l" rtl="0" eaLnBrk="0" fontAlgn="base" hangingPunct="0">
      <a:spcBef>
        <a:spcPct val="30000"/>
      </a:spcBef>
      <a:spcAft>
        <a:spcPct val="0"/>
      </a:spcAft>
      <a:defRPr sz="1200" kern="1200">
        <a:solidFill>
          <a:schemeClr val="tx1"/>
        </a:solidFill>
        <a:latin typeface="Century Gothic"/>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solidFill>
                  <a:srgbClr val="FF0000"/>
                </a:solidFill>
              </a:rPr>
              <a:t>DO NOT UNHIDE THIS SLIDE. There is an action button on the title slide to activate the waiting slide. </a:t>
            </a:r>
            <a:endParaRPr lang="en-US" dirty="0" smtClean="0"/>
          </a:p>
          <a:p>
            <a:endParaRPr lang="en-US" dirty="0" smtClean="0"/>
          </a:p>
          <a:p>
            <a:r>
              <a:rPr lang="en-US" dirty="0" smtClean="0"/>
              <a:t>Waiting</a:t>
            </a:r>
            <a:r>
              <a:rPr lang="en-US" baseline="0" dirty="0" smtClean="0"/>
              <a:t> Slide. This is the slide displayed until everyone is ready for the presentation. Use it as a background to do some small talk, roundtable, wait for participants to arrive.</a:t>
            </a:r>
          </a:p>
          <a:p>
            <a:endParaRPr lang="en-US" baseline="0" dirty="0" smtClean="0"/>
          </a:p>
          <a:p>
            <a:r>
              <a:rPr lang="en-US" baseline="0" dirty="0" smtClean="0"/>
              <a:t>TO START THE PRESENTATION, click esc.</a:t>
            </a:r>
          </a:p>
        </p:txBody>
      </p:sp>
      <p:sp>
        <p:nvSpPr>
          <p:cNvPr id="4" name="Slide Number Placeholder 3"/>
          <p:cNvSpPr>
            <a:spLocks noGrp="1"/>
          </p:cNvSpPr>
          <p:nvPr>
            <p:ph type="sldNum" sz="quarter" idx="10"/>
          </p:nvPr>
        </p:nvSpPr>
        <p:spPr/>
        <p:txBody>
          <a:bodyPr/>
          <a:lstStyle/>
          <a:p>
            <a:pPr>
              <a:defRPr/>
            </a:pPr>
            <a:fld id="{39C03D31-0536-4B3F-B7D1-F2E007BD6D74}" type="slidenum">
              <a:rPr lang="en-US" smtClean="0"/>
              <a:pPr>
                <a:defRPr/>
              </a:pPr>
              <a:t>1</a:t>
            </a:fld>
            <a:endParaRPr lang="en-US"/>
          </a:p>
        </p:txBody>
      </p:sp>
    </p:spTree>
    <p:extLst>
      <p:ext uri="{BB962C8B-B14F-4D97-AF65-F5344CB8AC3E}">
        <p14:creationId xmlns:p14="http://schemas.microsoft.com/office/powerpoint/2010/main" val="2464718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on the </a:t>
            </a:r>
            <a:r>
              <a:rPr lang="en-US" dirty="0" err="1" smtClean="0"/>
              <a:t>Apptio</a:t>
            </a:r>
            <a:r>
              <a:rPr lang="en-US" dirty="0" smtClean="0"/>
              <a:t> Logo to launch</a:t>
            </a:r>
            <a:r>
              <a:rPr lang="en-US" baseline="0" dirty="0" smtClean="0"/>
              <a:t> the hidden Waiting Slide.</a:t>
            </a:r>
            <a:endParaRPr lang="en-US" dirty="0"/>
          </a:p>
        </p:txBody>
      </p:sp>
      <p:sp>
        <p:nvSpPr>
          <p:cNvPr id="4" name="Slide Number Placeholder 3"/>
          <p:cNvSpPr>
            <a:spLocks noGrp="1"/>
          </p:cNvSpPr>
          <p:nvPr>
            <p:ph type="sldNum" sz="quarter" idx="10"/>
          </p:nvPr>
        </p:nvSpPr>
        <p:spPr/>
        <p:txBody>
          <a:bodyPr/>
          <a:lstStyle/>
          <a:p>
            <a:pPr>
              <a:defRPr/>
            </a:pPr>
            <a:fld id="{39C03D31-0536-4B3F-B7D1-F2E007BD6D74}" type="slidenum">
              <a:rPr lang="en-US" smtClean="0"/>
              <a:pPr>
                <a:defRPr/>
              </a:pPr>
              <a:t>2</a:t>
            </a:fld>
            <a:endParaRPr lang="en-US"/>
          </a:p>
        </p:txBody>
      </p:sp>
    </p:spTree>
    <p:extLst>
      <p:ext uri="{BB962C8B-B14F-4D97-AF65-F5344CB8AC3E}">
        <p14:creationId xmlns:p14="http://schemas.microsoft.com/office/powerpoint/2010/main" val="613220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TextBox 2"/>
          <p:cNvSpPr txBox="1"/>
          <p:nvPr userDrawn="1"/>
        </p:nvSpPr>
        <p:spPr>
          <a:xfrm>
            <a:off x="0" y="4352956"/>
            <a:ext cx="9144000" cy="25050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807360937"/>
      </p:ext>
    </p:extLst>
  </p:cSld>
  <p:clrMapOvr>
    <a:masterClrMapping/>
  </p:clrMapOvr>
  <p:transition xmlns:p14="http://schemas.microsoft.com/office/powerpoint/2010/mai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6" name="Titre 1"/>
          <p:cNvSpPr>
            <a:spLocks noGrp="1"/>
          </p:cNvSpPr>
          <p:nvPr>
            <p:ph type="title"/>
          </p:nvPr>
        </p:nvSpPr>
        <p:spPr>
          <a:xfrm>
            <a:off x="693116" y="3479542"/>
            <a:ext cx="7772400" cy="749731"/>
          </a:xfrm>
        </p:spPr>
        <p:txBody>
          <a:bodyPr anchor="b"/>
          <a:lstStyle>
            <a:lvl1pPr algn="l">
              <a:lnSpc>
                <a:spcPct val="100000"/>
              </a:lnSpc>
              <a:defRPr lang="fr-FR" sz="3200" b="1" i="0" kern="1200" baseline="0" dirty="0" smtClean="0">
                <a:solidFill>
                  <a:srgbClr val="E4166A"/>
                </a:solidFill>
                <a:latin typeface="Helvetica"/>
                <a:ea typeface="+mj-ea"/>
                <a:cs typeface="+mj-cs"/>
              </a:defRPr>
            </a:lvl1pPr>
          </a:lstStyle>
          <a:p>
            <a:r>
              <a:rPr lang="fr-CH" smtClean="0"/>
              <a:t>Click to edit Master title style</a:t>
            </a:r>
            <a:endParaRPr lang="fr-FR" dirty="0"/>
          </a:p>
        </p:txBody>
      </p:sp>
      <p:sp>
        <p:nvSpPr>
          <p:cNvPr id="7" name="Espace réservé du texte 2"/>
          <p:cNvSpPr>
            <a:spLocks noGrp="1"/>
          </p:cNvSpPr>
          <p:nvPr>
            <p:ph type="body" idx="1"/>
          </p:nvPr>
        </p:nvSpPr>
        <p:spPr>
          <a:xfrm>
            <a:off x="693116" y="4254550"/>
            <a:ext cx="7772400" cy="449556"/>
          </a:xfrm>
        </p:spPr>
        <p:txBody>
          <a:bodyPr anchor="b"/>
          <a:lstStyle>
            <a:lvl1pPr marL="0" indent="0">
              <a:buNone/>
              <a:defRPr sz="2000">
                <a:solidFill>
                  <a:srgbClr val="7F7F7F"/>
                </a:solidFill>
              </a:defRPr>
            </a:lvl1pPr>
            <a:lvl2pPr marL="457177" indent="0">
              <a:buNone/>
              <a:defRPr sz="1800"/>
            </a:lvl2pPr>
            <a:lvl3pPr marL="914353" indent="0">
              <a:buNone/>
              <a:defRPr sz="1600"/>
            </a:lvl3pPr>
            <a:lvl4pPr marL="1371530" indent="0">
              <a:buNone/>
              <a:defRPr sz="1400"/>
            </a:lvl4pPr>
            <a:lvl5pPr marL="1828706" indent="0">
              <a:buNone/>
              <a:defRPr sz="1400"/>
            </a:lvl5pPr>
            <a:lvl6pPr marL="2285883" indent="0">
              <a:buNone/>
              <a:defRPr sz="1400"/>
            </a:lvl6pPr>
            <a:lvl7pPr marL="2743060" indent="0">
              <a:buNone/>
              <a:defRPr sz="1400"/>
            </a:lvl7pPr>
            <a:lvl8pPr marL="3200236" indent="0">
              <a:buNone/>
              <a:defRPr sz="1400"/>
            </a:lvl8pPr>
            <a:lvl9pPr marL="3657413" indent="0">
              <a:buNone/>
              <a:defRPr sz="1400"/>
            </a:lvl9pPr>
          </a:lstStyle>
          <a:p>
            <a:pPr lvl="0"/>
            <a:r>
              <a:rPr lang="fr-CH" smtClean="0"/>
              <a:t>Click to edit Master text styles</a:t>
            </a:r>
          </a:p>
        </p:txBody>
      </p:sp>
      <p:pic>
        <p:nvPicPr>
          <p:cNvPr id="11" name="Picture 10" descr="apptio_website.png"/>
          <p:cNvPicPr>
            <a:picLocks noChangeAspect="1"/>
          </p:cNvPicPr>
          <p:nvPr userDrawn="1"/>
        </p:nvPicPr>
        <p:blipFill>
          <a:blip r:embed="rId2">
            <a:grayscl/>
            <a:extLst>
              <a:ext uri="{28A0092B-C50C-407E-A947-70E740481C1C}">
                <a14:useLocalDpi xmlns:a14="http://schemas.microsoft.com/office/drawing/2010/main" val="0"/>
              </a:ext>
            </a:extLst>
          </a:blip>
          <a:stretch>
            <a:fillRect/>
          </a:stretch>
        </p:blipFill>
        <p:spPr>
          <a:xfrm>
            <a:off x="6770679" y="5850805"/>
            <a:ext cx="1701800" cy="762000"/>
          </a:xfrm>
          <a:prstGeom prst="rect">
            <a:avLst/>
          </a:prstGeom>
        </p:spPr>
      </p:pic>
      <p:pic>
        <p:nvPicPr>
          <p:cNvPr id="2" name="Picture 1" descr="logo_aspediensA.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51041" y="634886"/>
            <a:ext cx="2963452" cy="1998175"/>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0391" y="5917664"/>
            <a:ext cx="1929793" cy="650412"/>
          </a:xfrm>
          <a:prstGeom prst="rect">
            <a:avLst/>
          </a:prstGeom>
        </p:spPr>
      </p:pic>
    </p:spTree>
    <p:extLst>
      <p:ext uri="{BB962C8B-B14F-4D97-AF65-F5344CB8AC3E}">
        <p14:creationId xmlns:p14="http://schemas.microsoft.com/office/powerpoint/2010/main" val="1610802830"/>
      </p:ext>
    </p:extLst>
  </p:cSld>
  <p:clrMapOvr>
    <a:masterClrMapping/>
  </p:clrMapOvr>
  <p:transition xmlns:p14="http://schemas.microsoft.com/office/powerpoint/2010/mai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lang="fr-FR" sz="3200" b="1" i="0" kern="1200" baseline="0" dirty="0" smtClean="0">
                <a:solidFill>
                  <a:srgbClr val="E4166A"/>
                </a:solidFill>
                <a:latin typeface="Helvetica"/>
                <a:ea typeface="+mj-ea"/>
                <a:cs typeface="+mj-cs"/>
              </a:defRPr>
            </a:lvl1pPr>
          </a:lstStyle>
          <a:p>
            <a:r>
              <a:rPr lang="fr-CH" smtClean="0"/>
              <a:t>Click to edit Master title style</a:t>
            </a:r>
            <a:endParaRPr lang="fr-FR" dirty="0"/>
          </a:p>
        </p:txBody>
      </p:sp>
      <p:sp>
        <p:nvSpPr>
          <p:cNvPr id="3" name="Espace réservé du contenu 2"/>
          <p:cNvSpPr>
            <a:spLocks noGrp="1"/>
          </p:cNvSpPr>
          <p:nvPr>
            <p:ph idx="1"/>
          </p:nvPr>
        </p:nvSpPr>
        <p:spPr/>
        <p:txBody>
          <a:bodyPr/>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lang="fr-FR" dirty="0"/>
          </a:p>
        </p:txBody>
      </p:sp>
    </p:spTree>
    <p:extLst>
      <p:ext uri="{BB962C8B-B14F-4D97-AF65-F5344CB8AC3E}">
        <p14:creationId xmlns:p14="http://schemas.microsoft.com/office/powerpoint/2010/main" val="497945365"/>
      </p:ext>
    </p:extLst>
  </p:cSld>
  <p:clrMapOvr>
    <a:masterClrMapping/>
  </p:clrMapOvr>
  <p:transition xmlns:p14="http://schemas.microsoft.com/office/powerpoint/2010/mai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1"/>
            <a:ext cx="7772400" cy="1362075"/>
          </a:xfrm>
        </p:spPr>
        <p:txBody>
          <a:bodyPr anchor="t"/>
          <a:lstStyle>
            <a:lvl1pPr algn="l">
              <a:defRPr sz="4000" b="1" cap="all"/>
            </a:lvl1pPr>
          </a:lstStyle>
          <a:p>
            <a:r>
              <a:rPr lang="fr-CH" smtClean="0"/>
              <a:t>Click to edit Master title style</a:t>
            </a:r>
            <a:endParaRPr lang="fr-FR"/>
          </a:p>
        </p:txBody>
      </p:sp>
      <p:sp>
        <p:nvSpPr>
          <p:cNvPr id="3" name="Espace réservé du texte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3" indent="0">
              <a:buNone/>
              <a:defRPr sz="1600"/>
            </a:lvl3pPr>
            <a:lvl4pPr marL="1371530" indent="0">
              <a:buNone/>
              <a:defRPr sz="1400"/>
            </a:lvl4pPr>
            <a:lvl5pPr marL="1828706" indent="0">
              <a:buNone/>
              <a:defRPr sz="1400"/>
            </a:lvl5pPr>
            <a:lvl6pPr marL="2285883" indent="0">
              <a:buNone/>
              <a:defRPr sz="1400"/>
            </a:lvl6pPr>
            <a:lvl7pPr marL="2743060" indent="0">
              <a:buNone/>
              <a:defRPr sz="1400"/>
            </a:lvl7pPr>
            <a:lvl8pPr marL="3200236" indent="0">
              <a:buNone/>
              <a:defRPr sz="1400"/>
            </a:lvl8pPr>
            <a:lvl9pPr marL="3657413" indent="0">
              <a:buNone/>
              <a:defRPr sz="1400"/>
            </a:lvl9pPr>
          </a:lstStyle>
          <a:p>
            <a:pPr lvl="0"/>
            <a:r>
              <a:rPr lang="fr-CH" smtClean="0"/>
              <a:t>Click to edit Master text styles</a:t>
            </a:r>
          </a:p>
        </p:txBody>
      </p:sp>
    </p:spTree>
    <p:extLst>
      <p:ext uri="{BB962C8B-B14F-4D97-AF65-F5344CB8AC3E}">
        <p14:creationId xmlns:p14="http://schemas.microsoft.com/office/powerpoint/2010/main" val="2878932100"/>
      </p:ext>
    </p:extLst>
  </p:cSld>
  <p:clrMapOvr>
    <a:masterClrMapping/>
  </p:clrMapOvr>
  <p:transition xmlns:p14="http://schemas.microsoft.com/office/powerpoint/2010/mai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mtClean="0"/>
              <a:t>Click to edit Master title style</a:t>
            </a:r>
            <a:endParaRPr lang="fr-FR" dirty="0"/>
          </a:p>
        </p:txBody>
      </p:sp>
      <p:sp>
        <p:nvSpPr>
          <p:cNvPr id="3" name="Espace réservé du contenu 2"/>
          <p:cNvSpPr>
            <a:spLocks noGrp="1"/>
          </p:cNvSpPr>
          <p:nvPr>
            <p:ph sz="half" idx="1"/>
          </p:nvPr>
        </p:nvSpPr>
        <p:spPr>
          <a:xfrm>
            <a:off x="304800" y="1268414"/>
            <a:ext cx="4152900" cy="4827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lang="fr-FR"/>
          </a:p>
        </p:txBody>
      </p:sp>
      <p:sp>
        <p:nvSpPr>
          <p:cNvPr id="4" name="Espace réservé du contenu 3"/>
          <p:cNvSpPr>
            <a:spLocks noGrp="1"/>
          </p:cNvSpPr>
          <p:nvPr>
            <p:ph sz="half" idx="2"/>
          </p:nvPr>
        </p:nvSpPr>
        <p:spPr>
          <a:xfrm>
            <a:off x="4610101" y="1268414"/>
            <a:ext cx="4152900" cy="4827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lang="fr-FR"/>
          </a:p>
        </p:txBody>
      </p:sp>
    </p:spTree>
    <p:extLst>
      <p:ext uri="{BB962C8B-B14F-4D97-AF65-F5344CB8AC3E}">
        <p14:creationId xmlns:p14="http://schemas.microsoft.com/office/powerpoint/2010/main" val="3149443205"/>
      </p:ext>
    </p:extLst>
  </p:cSld>
  <p:clrMapOvr>
    <a:masterClrMapping/>
  </p:clrMapOvr>
  <p:transition xmlns:p14="http://schemas.microsoft.com/office/powerpoint/2010/mai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61473" y="1304377"/>
            <a:ext cx="4033615" cy="639762"/>
          </a:xfrm>
        </p:spPr>
        <p:txBody>
          <a:bodyPr anchor="b"/>
          <a:lstStyle>
            <a:lvl1pPr marL="0" indent="0">
              <a:buNone/>
              <a:defRPr sz="2400" b="1"/>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lstStyle>
          <a:p>
            <a:pPr lvl="0"/>
            <a:r>
              <a:rPr lang="fr-CH" smtClean="0"/>
              <a:t>Click to edit Master text styles</a:t>
            </a:r>
          </a:p>
        </p:txBody>
      </p:sp>
      <p:sp>
        <p:nvSpPr>
          <p:cNvPr id="4" name="Espace réservé du contenu 3"/>
          <p:cNvSpPr>
            <a:spLocks noGrp="1"/>
          </p:cNvSpPr>
          <p:nvPr>
            <p:ph sz="half" idx="2"/>
          </p:nvPr>
        </p:nvSpPr>
        <p:spPr>
          <a:xfrm>
            <a:off x="457200" y="1948441"/>
            <a:ext cx="4040188" cy="41777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lang="fr-FR" dirty="0"/>
          </a:p>
        </p:txBody>
      </p:sp>
      <p:sp>
        <p:nvSpPr>
          <p:cNvPr id="5" name="Espace réservé du texte 4"/>
          <p:cNvSpPr>
            <a:spLocks noGrp="1"/>
          </p:cNvSpPr>
          <p:nvPr>
            <p:ph type="body" sz="quarter" idx="3"/>
          </p:nvPr>
        </p:nvSpPr>
        <p:spPr>
          <a:xfrm>
            <a:off x="4653572" y="1295830"/>
            <a:ext cx="4054592" cy="639762"/>
          </a:xfrm>
        </p:spPr>
        <p:txBody>
          <a:bodyPr anchor="b"/>
          <a:lstStyle>
            <a:lvl1pPr marL="0" indent="0">
              <a:buNone/>
              <a:defRPr sz="2400" b="1"/>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lstStyle>
          <a:p>
            <a:pPr lvl="0"/>
            <a:r>
              <a:rPr lang="fr-CH" smtClean="0"/>
              <a:t>Click to edit Master text styles</a:t>
            </a:r>
          </a:p>
        </p:txBody>
      </p:sp>
      <p:sp>
        <p:nvSpPr>
          <p:cNvPr id="6" name="Espace réservé du contenu 5"/>
          <p:cNvSpPr>
            <a:spLocks noGrp="1"/>
          </p:cNvSpPr>
          <p:nvPr>
            <p:ph sz="quarter" idx="4"/>
          </p:nvPr>
        </p:nvSpPr>
        <p:spPr>
          <a:xfrm>
            <a:off x="4645026" y="1939895"/>
            <a:ext cx="4041775" cy="41862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lang="fr-FR" dirty="0"/>
          </a:p>
        </p:txBody>
      </p:sp>
      <p:sp>
        <p:nvSpPr>
          <p:cNvPr id="9" name="Titre 1"/>
          <p:cNvSpPr>
            <a:spLocks noGrp="1"/>
          </p:cNvSpPr>
          <p:nvPr>
            <p:ph type="title"/>
          </p:nvPr>
        </p:nvSpPr>
        <p:spPr>
          <a:xfrm>
            <a:off x="304801" y="76201"/>
            <a:ext cx="8443913" cy="904875"/>
          </a:xfrm>
        </p:spPr>
        <p:txBody>
          <a:bodyPr/>
          <a:lstStyle/>
          <a:p>
            <a:r>
              <a:rPr lang="fr-CH" smtClean="0"/>
              <a:t>Click to edit Master title style</a:t>
            </a:r>
            <a:endParaRPr lang="fr-FR" dirty="0"/>
          </a:p>
        </p:txBody>
      </p:sp>
    </p:spTree>
    <p:extLst>
      <p:ext uri="{BB962C8B-B14F-4D97-AF65-F5344CB8AC3E}">
        <p14:creationId xmlns:p14="http://schemas.microsoft.com/office/powerpoint/2010/main" val="3818050017"/>
      </p:ext>
    </p:extLst>
  </p:cSld>
  <p:clrMapOvr>
    <a:masterClrMapping/>
  </p:clrMapOvr>
  <p:transition xmlns:p14="http://schemas.microsoft.com/office/powerpoint/2010/mai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73050"/>
            <a:ext cx="3008313" cy="1162050"/>
          </a:xfrm>
        </p:spPr>
        <p:txBody>
          <a:bodyPr anchor="b"/>
          <a:lstStyle>
            <a:lvl1pPr algn="l">
              <a:defRPr sz="2000" b="1"/>
            </a:lvl1pPr>
          </a:lstStyle>
          <a:p>
            <a:r>
              <a:rPr lang="fr-CH" smtClean="0"/>
              <a:t>Click to edit Master title style</a:t>
            </a:r>
            <a:endParaRPr lang="fr-FR"/>
          </a:p>
        </p:txBody>
      </p:sp>
      <p:sp>
        <p:nvSpPr>
          <p:cNvPr id="3" name="Espace réservé du contenu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lang="fr-FR"/>
          </a:p>
        </p:txBody>
      </p:sp>
      <p:sp>
        <p:nvSpPr>
          <p:cNvPr id="4" name="Espace réservé du texte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3" indent="0">
              <a:buNone/>
              <a:defRPr sz="1000"/>
            </a:lvl3pPr>
            <a:lvl4pPr marL="1371530" indent="0">
              <a:buNone/>
              <a:defRPr sz="900"/>
            </a:lvl4pPr>
            <a:lvl5pPr marL="1828706" indent="0">
              <a:buNone/>
              <a:defRPr sz="900"/>
            </a:lvl5pPr>
            <a:lvl6pPr marL="2285883" indent="0">
              <a:buNone/>
              <a:defRPr sz="900"/>
            </a:lvl6pPr>
            <a:lvl7pPr marL="2743060" indent="0">
              <a:buNone/>
              <a:defRPr sz="900"/>
            </a:lvl7pPr>
            <a:lvl8pPr marL="3200236" indent="0">
              <a:buNone/>
              <a:defRPr sz="900"/>
            </a:lvl8pPr>
            <a:lvl9pPr marL="3657413" indent="0">
              <a:buNone/>
              <a:defRPr sz="900"/>
            </a:lvl9pPr>
          </a:lstStyle>
          <a:p>
            <a:pPr lvl="0"/>
            <a:r>
              <a:rPr lang="fr-CH" smtClean="0"/>
              <a:t>Click to edit Master text styles</a:t>
            </a:r>
          </a:p>
        </p:txBody>
      </p:sp>
    </p:spTree>
    <p:extLst>
      <p:ext uri="{BB962C8B-B14F-4D97-AF65-F5344CB8AC3E}">
        <p14:creationId xmlns:p14="http://schemas.microsoft.com/office/powerpoint/2010/main" val="2081089762"/>
      </p:ext>
    </p:extLst>
  </p:cSld>
  <p:clrMapOvr>
    <a:masterClrMapping/>
  </p:clrMapOvr>
  <p:transition xmlns:p14="http://schemas.microsoft.com/office/powerpoint/2010/mai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texte vertical">
    <p:spTree>
      <p:nvGrpSpPr>
        <p:cNvPr id="1" name=""/>
        <p:cNvGrpSpPr/>
        <p:nvPr/>
      </p:nvGrpSpPr>
      <p:grpSpPr>
        <a:xfrm>
          <a:off x="0" y="0"/>
          <a:ext cx="0" cy="0"/>
          <a:chOff x="0" y="0"/>
          <a:chExt cx="0" cy="0"/>
        </a:xfrm>
      </p:grpSpPr>
      <p:sp>
        <p:nvSpPr>
          <p:cNvPr id="3" name="Espace réservé du texte vertical 2"/>
          <p:cNvSpPr>
            <a:spLocks noGrp="1"/>
          </p:cNvSpPr>
          <p:nvPr>
            <p:ph type="body" orient="vert" idx="1"/>
          </p:nvPr>
        </p:nvSpPr>
        <p:spPr/>
        <p:txBody>
          <a:bodyPr vert="eaVert"/>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lang="fr-FR"/>
          </a:p>
        </p:txBody>
      </p:sp>
      <p:sp>
        <p:nvSpPr>
          <p:cNvPr id="4" name="Titre 1"/>
          <p:cNvSpPr>
            <a:spLocks noGrp="1"/>
          </p:cNvSpPr>
          <p:nvPr>
            <p:ph type="title"/>
          </p:nvPr>
        </p:nvSpPr>
        <p:spPr>
          <a:xfrm>
            <a:off x="304801" y="76201"/>
            <a:ext cx="8443913" cy="904875"/>
          </a:xfrm>
        </p:spPr>
        <p:txBody>
          <a:bodyPr/>
          <a:lstStyle/>
          <a:p>
            <a:r>
              <a:rPr lang="fr-CH" smtClean="0"/>
              <a:t>Click to edit Master title style</a:t>
            </a:r>
            <a:endParaRPr lang="fr-FR"/>
          </a:p>
        </p:txBody>
      </p:sp>
    </p:spTree>
    <p:extLst>
      <p:ext uri="{BB962C8B-B14F-4D97-AF65-F5344CB8AC3E}">
        <p14:creationId xmlns:p14="http://schemas.microsoft.com/office/powerpoint/2010/main" val="272133775"/>
      </p:ext>
    </p:extLst>
  </p:cSld>
  <p:clrMapOvr>
    <a:masterClrMapping/>
  </p:clrMapOvr>
  <p:transition xmlns:p14="http://schemas.microsoft.com/office/powerpoint/2010/mai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48450" y="76201"/>
            <a:ext cx="2114550" cy="6019800"/>
          </a:xfrm>
        </p:spPr>
        <p:txBody>
          <a:bodyPr vert="eaVert"/>
          <a:lstStyle/>
          <a:p>
            <a:r>
              <a:rPr lang="fr-CH" smtClean="0"/>
              <a:t>Click to edit Master title style</a:t>
            </a:r>
            <a:endParaRPr lang="fr-FR"/>
          </a:p>
        </p:txBody>
      </p:sp>
      <p:sp>
        <p:nvSpPr>
          <p:cNvPr id="3" name="Espace réservé du texte vertical 2"/>
          <p:cNvSpPr>
            <a:spLocks noGrp="1"/>
          </p:cNvSpPr>
          <p:nvPr>
            <p:ph type="body" orient="vert" idx="1"/>
          </p:nvPr>
        </p:nvSpPr>
        <p:spPr>
          <a:xfrm>
            <a:off x="304801" y="76201"/>
            <a:ext cx="6191250" cy="6019800"/>
          </a:xfrm>
        </p:spPr>
        <p:txBody>
          <a:bodyPr vert="eaVert"/>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lang="fr-FR"/>
          </a:p>
        </p:txBody>
      </p:sp>
    </p:spTree>
    <p:extLst>
      <p:ext uri="{BB962C8B-B14F-4D97-AF65-F5344CB8AC3E}">
        <p14:creationId xmlns:p14="http://schemas.microsoft.com/office/powerpoint/2010/main" val="1903262601"/>
      </p:ext>
    </p:extLst>
  </p:cSld>
  <p:clrMapOvr>
    <a:masterClrMapping/>
  </p:clrMapOvr>
  <p:transition xmlns:p14="http://schemas.microsoft.com/office/powerpoint/2010/mai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04800" y="1268414"/>
            <a:ext cx="8458200" cy="4827587"/>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lang="en-US" dirty="0" smtClean="0"/>
          </a:p>
        </p:txBody>
      </p:sp>
      <p:sp>
        <p:nvSpPr>
          <p:cNvPr id="1027" name="Rectangle 3"/>
          <p:cNvSpPr>
            <a:spLocks noGrp="1" noChangeArrowheads="1"/>
          </p:cNvSpPr>
          <p:nvPr>
            <p:ph type="title"/>
          </p:nvPr>
        </p:nvSpPr>
        <p:spPr bwMode="gray">
          <a:xfrm>
            <a:off x="304801" y="76201"/>
            <a:ext cx="8443913" cy="904875"/>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t>Cliquez et modifiez le titre</a:t>
            </a:r>
            <a:endParaRPr lang="en-US" dirty="0" smtClean="0"/>
          </a:p>
        </p:txBody>
      </p:sp>
      <p:sp>
        <p:nvSpPr>
          <p:cNvPr id="8" name="Rectangle 7"/>
          <p:cNvSpPr/>
          <p:nvPr/>
        </p:nvSpPr>
        <p:spPr>
          <a:xfrm>
            <a:off x="7887381" y="6507870"/>
            <a:ext cx="1256619" cy="246221"/>
          </a:xfrm>
          <a:prstGeom prst="rect">
            <a:avLst/>
          </a:prstGeom>
        </p:spPr>
        <p:txBody>
          <a:bodyPr wrap="none">
            <a:spAutoFit/>
          </a:bodyPr>
          <a:lstStyle/>
          <a:p>
            <a:r>
              <a:rPr lang="en-US" sz="1000" dirty="0" smtClean="0">
                <a:solidFill>
                  <a:srgbClr val="999999"/>
                </a:solidFill>
                <a:latin typeface="Helvetica Light"/>
                <a:cs typeface="Helvetica Light"/>
              </a:rPr>
              <a:t>© Aspediens 2014</a:t>
            </a:r>
            <a:endParaRPr lang="fr-CH" sz="1000" dirty="0">
              <a:solidFill>
                <a:srgbClr val="999999"/>
              </a:solidFill>
              <a:latin typeface="Helvetica Light"/>
              <a:cs typeface="Helvetica Light"/>
            </a:endParaRPr>
          </a:p>
        </p:txBody>
      </p:sp>
      <p:sp>
        <p:nvSpPr>
          <p:cNvPr id="9" name="Rectangle 4"/>
          <p:cNvSpPr>
            <a:spLocks noChangeArrowheads="1"/>
          </p:cNvSpPr>
          <p:nvPr/>
        </p:nvSpPr>
        <p:spPr bwMode="auto">
          <a:xfrm>
            <a:off x="4233951" y="6555216"/>
            <a:ext cx="699190" cy="141064"/>
          </a:xfrm>
          <a:prstGeom prst="rect">
            <a:avLst/>
          </a:prstGeom>
          <a:noFill/>
          <a:ln w="12700">
            <a:noFill/>
            <a:miter lim="800000"/>
            <a:headEnd/>
            <a:tailEnd/>
          </a:ln>
          <a:effectLst/>
        </p:spPr>
        <p:txBody>
          <a:bodyPr wrap="square" lIns="0" tIns="0" rIns="0" bIns="0" anchor="ctr" anchorCtr="0">
            <a:spAutoFit/>
          </a:bodyPr>
          <a:lstStyle/>
          <a:p>
            <a:pPr algn="ctr" defTabSz="761844">
              <a:lnSpc>
                <a:spcPct val="90000"/>
              </a:lnSpc>
              <a:buSzPct val="120000"/>
              <a:buFont typeface="Symbol" pitchFamily="18" charset="2"/>
              <a:buNone/>
              <a:tabLst>
                <a:tab pos="4207601" algn="ctr"/>
                <a:tab pos="8343780" algn="r"/>
              </a:tabLst>
              <a:defRPr/>
            </a:pPr>
            <a:r>
              <a:rPr lang="en-US" sz="1000" u="none" kern="1200" baseline="0" dirty="0" smtClean="0">
                <a:solidFill>
                  <a:srgbClr val="999999"/>
                </a:solidFill>
                <a:latin typeface="Helvetica Light"/>
                <a:ea typeface="+mn-ea"/>
                <a:cs typeface="+mn-cs"/>
              </a:rPr>
              <a:t> </a:t>
            </a:r>
            <a:fld id="{D8FDA787-7A44-4997-BB16-9B2801D88DB6}" type="slidenum">
              <a:rPr lang="en-US" sz="1000" u="none" kern="1200" baseline="0" smtClean="0">
                <a:solidFill>
                  <a:srgbClr val="999999"/>
                </a:solidFill>
                <a:latin typeface="Helvetica Light"/>
                <a:ea typeface="+mn-ea"/>
                <a:cs typeface="+mn-cs"/>
              </a:rPr>
              <a:pPr algn="ctr" defTabSz="761844">
                <a:lnSpc>
                  <a:spcPct val="90000"/>
                </a:lnSpc>
                <a:buSzPct val="120000"/>
                <a:buFont typeface="Symbol" pitchFamily="18" charset="2"/>
                <a:buNone/>
                <a:tabLst>
                  <a:tab pos="4207601" algn="ctr"/>
                  <a:tab pos="8343780" algn="r"/>
                </a:tabLst>
                <a:defRPr/>
              </a:pPr>
              <a:t>‹#›</a:t>
            </a:fld>
            <a:endParaRPr lang="en-US" sz="1000" u="none" kern="1200" baseline="0" dirty="0">
              <a:solidFill>
                <a:srgbClr val="999999"/>
              </a:solidFill>
              <a:latin typeface="Helvetica Light"/>
              <a:ea typeface="+mn-ea"/>
              <a:cs typeface="+mn-cs"/>
            </a:endParaRPr>
          </a:p>
        </p:txBody>
      </p:sp>
      <p:pic>
        <p:nvPicPr>
          <p:cNvPr id="2" name="Picture 1" descr="icon_pink.png"/>
          <p:cNvPicPr>
            <a:picLocks noChangeAspect="1"/>
          </p:cNvPicPr>
          <p:nvPr/>
        </p:nvPicPr>
        <p:blipFill rotWithShape="1">
          <a:blip r:embed="rId11">
            <a:alphaModFix/>
            <a:extLst>
              <a:ext uri="{28A0092B-C50C-407E-A947-70E740481C1C}">
                <a14:useLocalDpi xmlns:a14="http://schemas.microsoft.com/office/drawing/2010/main" val="0"/>
              </a:ext>
            </a:extLst>
          </a:blip>
          <a:srcRect l="23376" t="1" b="21030"/>
          <a:stretch/>
        </p:blipFill>
        <p:spPr>
          <a:xfrm>
            <a:off x="0" y="6090238"/>
            <a:ext cx="683626" cy="770938"/>
          </a:xfrm>
          <a:prstGeom prst="rect">
            <a:avLst/>
          </a:prstGeom>
        </p:spPr>
      </p:pic>
    </p:spTree>
    <p:extLst>
      <p:ext uri="{BB962C8B-B14F-4D97-AF65-F5344CB8AC3E}">
        <p14:creationId xmlns:p14="http://schemas.microsoft.com/office/powerpoint/2010/main" val="335106470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3" r:id="rId6"/>
    <p:sldLayoutId id="2147483755" r:id="rId7"/>
    <p:sldLayoutId id="2147483757" r:id="rId8"/>
    <p:sldLayoutId id="2147483758" r:id="rId9"/>
  </p:sldLayoutIdLst>
  <p:transition xmlns:p14="http://schemas.microsoft.com/office/powerpoint/2010/main">
    <p:zoom/>
  </p:transition>
  <p:timing>
    <p:tnLst>
      <p:par>
        <p:cTn xmlns:p14="http://schemas.microsoft.com/office/powerpoint/2010/main" id="1" dur="indefinite" restart="never" nodeType="tmRoot"/>
      </p:par>
    </p:tnLst>
  </p:timing>
  <p:txStyles>
    <p:titleStyle>
      <a:lvl1pPr algn="l" rtl="0" eaLnBrk="1" fontAlgn="base" hangingPunct="1">
        <a:lnSpc>
          <a:spcPct val="85000"/>
        </a:lnSpc>
        <a:spcBef>
          <a:spcPct val="0"/>
        </a:spcBef>
        <a:spcAft>
          <a:spcPct val="0"/>
        </a:spcAft>
        <a:defRPr lang="en-US" sz="3200" b="1" i="0" kern="1200" cap="all" baseline="0" dirty="0" smtClean="0">
          <a:solidFill>
            <a:srgbClr val="E4166A"/>
          </a:solidFill>
          <a:latin typeface="Helvetica"/>
          <a:ea typeface="+mj-ea"/>
          <a:cs typeface="+mj-cs"/>
        </a:defRPr>
      </a:lvl1pPr>
      <a:lvl2pPr algn="l" rtl="0" eaLnBrk="1" fontAlgn="base" hangingPunct="1">
        <a:lnSpc>
          <a:spcPct val="85000"/>
        </a:lnSpc>
        <a:spcBef>
          <a:spcPct val="0"/>
        </a:spcBef>
        <a:spcAft>
          <a:spcPct val="0"/>
        </a:spcAft>
        <a:defRPr sz="3200">
          <a:solidFill>
            <a:srgbClr val="FF1C00"/>
          </a:solidFill>
          <a:latin typeface="Arial" charset="0"/>
        </a:defRPr>
      </a:lvl2pPr>
      <a:lvl3pPr algn="l" rtl="0" eaLnBrk="1" fontAlgn="base" hangingPunct="1">
        <a:lnSpc>
          <a:spcPct val="85000"/>
        </a:lnSpc>
        <a:spcBef>
          <a:spcPct val="0"/>
        </a:spcBef>
        <a:spcAft>
          <a:spcPct val="0"/>
        </a:spcAft>
        <a:defRPr sz="3200">
          <a:solidFill>
            <a:srgbClr val="FF1C00"/>
          </a:solidFill>
          <a:latin typeface="Arial" charset="0"/>
        </a:defRPr>
      </a:lvl3pPr>
      <a:lvl4pPr algn="l" rtl="0" eaLnBrk="1" fontAlgn="base" hangingPunct="1">
        <a:lnSpc>
          <a:spcPct val="85000"/>
        </a:lnSpc>
        <a:spcBef>
          <a:spcPct val="0"/>
        </a:spcBef>
        <a:spcAft>
          <a:spcPct val="0"/>
        </a:spcAft>
        <a:defRPr sz="3200">
          <a:solidFill>
            <a:srgbClr val="FF1C00"/>
          </a:solidFill>
          <a:latin typeface="Arial" charset="0"/>
        </a:defRPr>
      </a:lvl4pPr>
      <a:lvl5pPr algn="l" rtl="0" eaLnBrk="1" fontAlgn="base" hangingPunct="1">
        <a:lnSpc>
          <a:spcPct val="85000"/>
        </a:lnSpc>
        <a:spcBef>
          <a:spcPct val="0"/>
        </a:spcBef>
        <a:spcAft>
          <a:spcPct val="0"/>
        </a:spcAft>
        <a:defRPr sz="3200">
          <a:solidFill>
            <a:srgbClr val="FF1C00"/>
          </a:solidFill>
          <a:latin typeface="Arial" charset="0"/>
        </a:defRPr>
      </a:lvl5pPr>
      <a:lvl6pPr marL="457177" algn="l" rtl="0" eaLnBrk="1" fontAlgn="base" hangingPunct="1">
        <a:lnSpc>
          <a:spcPct val="85000"/>
        </a:lnSpc>
        <a:spcBef>
          <a:spcPct val="0"/>
        </a:spcBef>
        <a:spcAft>
          <a:spcPct val="0"/>
        </a:spcAft>
        <a:defRPr sz="3200">
          <a:solidFill>
            <a:srgbClr val="FF1C00"/>
          </a:solidFill>
          <a:latin typeface="Arial" charset="0"/>
        </a:defRPr>
      </a:lvl6pPr>
      <a:lvl7pPr marL="914353" algn="l" rtl="0" eaLnBrk="1" fontAlgn="base" hangingPunct="1">
        <a:lnSpc>
          <a:spcPct val="85000"/>
        </a:lnSpc>
        <a:spcBef>
          <a:spcPct val="0"/>
        </a:spcBef>
        <a:spcAft>
          <a:spcPct val="0"/>
        </a:spcAft>
        <a:defRPr sz="3200">
          <a:solidFill>
            <a:srgbClr val="FF1C00"/>
          </a:solidFill>
          <a:latin typeface="Arial" charset="0"/>
        </a:defRPr>
      </a:lvl7pPr>
      <a:lvl8pPr marL="1371530" algn="l" rtl="0" eaLnBrk="1" fontAlgn="base" hangingPunct="1">
        <a:lnSpc>
          <a:spcPct val="85000"/>
        </a:lnSpc>
        <a:spcBef>
          <a:spcPct val="0"/>
        </a:spcBef>
        <a:spcAft>
          <a:spcPct val="0"/>
        </a:spcAft>
        <a:defRPr sz="3200">
          <a:solidFill>
            <a:srgbClr val="FF1C00"/>
          </a:solidFill>
          <a:latin typeface="Arial" charset="0"/>
        </a:defRPr>
      </a:lvl8pPr>
      <a:lvl9pPr marL="1828706" algn="l" rtl="0" eaLnBrk="1" fontAlgn="base" hangingPunct="1">
        <a:lnSpc>
          <a:spcPct val="85000"/>
        </a:lnSpc>
        <a:spcBef>
          <a:spcPct val="0"/>
        </a:spcBef>
        <a:spcAft>
          <a:spcPct val="0"/>
        </a:spcAft>
        <a:defRPr sz="3200">
          <a:solidFill>
            <a:srgbClr val="FF1C00"/>
          </a:solidFill>
          <a:latin typeface="Arial" charset="0"/>
        </a:defRPr>
      </a:lvl9pPr>
    </p:titleStyle>
    <p:bodyStyle>
      <a:lvl1pPr marL="363520" indent="-363520" algn="l" defTabSz="687353" rtl="0" eaLnBrk="1" fontAlgn="base" hangingPunct="1">
        <a:spcBef>
          <a:spcPct val="0"/>
        </a:spcBef>
        <a:spcAft>
          <a:spcPct val="50000"/>
        </a:spcAft>
        <a:buClr>
          <a:schemeClr val="tx1">
            <a:lumMod val="50000"/>
            <a:lumOff val="50000"/>
          </a:schemeClr>
        </a:buClr>
        <a:buFont typeface="Lucida Grande"/>
        <a:buChar char="."/>
        <a:defRPr sz="3200">
          <a:solidFill>
            <a:schemeClr val="tx1">
              <a:lumMod val="75000"/>
              <a:lumOff val="25000"/>
            </a:schemeClr>
          </a:solidFill>
          <a:latin typeface="Helvetica"/>
          <a:ea typeface="+mn-ea"/>
          <a:cs typeface="Helvetica"/>
        </a:defRPr>
      </a:lvl1pPr>
      <a:lvl2pPr marL="814347" indent="-271449" algn="l" defTabSz="687353" rtl="0" eaLnBrk="1" fontAlgn="base" hangingPunct="1">
        <a:spcBef>
          <a:spcPct val="0"/>
        </a:spcBef>
        <a:spcAft>
          <a:spcPct val="50000"/>
        </a:spcAft>
        <a:buClr>
          <a:schemeClr val="tx1">
            <a:lumMod val="50000"/>
            <a:lumOff val="50000"/>
          </a:schemeClr>
        </a:buClr>
        <a:buFont typeface="Arial" charset="0"/>
        <a:buChar char="–"/>
        <a:defRPr sz="2800">
          <a:solidFill>
            <a:schemeClr val="tx1">
              <a:lumMod val="75000"/>
              <a:lumOff val="25000"/>
            </a:schemeClr>
          </a:solidFill>
          <a:latin typeface="Helvetica"/>
          <a:cs typeface="Helvetica"/>
        </a:defRPr>
      </a:lvl2pPr>
      <a:lvl3pPr marL="1265173" indent="-271449" algn="l" defTabSz="687353" rtl="0" eaLnBrk="1" fontAlgn="base" hangingPunct="1">
        <a:spcBef>
          <a:spcPct val="0"/>
        </a:spcBef>
        <a:spcAft>
          <a:spcPct val="50000"/>
        </a:spcAft>
        <a:buClr>
          <a:schemeClr val="tx1">
            <a:lumMod val="50000"/>
            <a:lumOff val="50000"/>
          </a:schemeClr>
        </a:buClr>
        <a:buFont typeface="Wingdings" pitchFamily="2" charset="2"/>
        <a:buChar char="§"/>
        <a:defRPr sz="2400">
          <a:solidFill>
            <a:schemeClr val="tx1">
              <a:lumMod val="75000"/>
              <a:lumOff val="25000"/>
            </a:schemeClr>
          </a:solidFill>
          <a:latin typeface="Helvetica"/>
          <a:cs typeface="Helvetica"/>
        </a:defRPr>
      </a:lvl3pPr>
      <a:lvl4pPr marL="1716000" indent="-271449" algn="l" defTabSz="687353" rtl="0" eaLnBrk="1" fontAlgn="base" hangingPunct="1">
        <a:spcBef>
          <a:spcPct val="0"/>
        </a:spcBef>
        <a:spcAft>
          <a:spcPct val="50000"/>
        </a:spcAft>
        <a:buClr>
          <a:schemeClr val="tx1">
            <a:lumMod val="50000"/>
            <a:lumOff val="50000"/>
          </a:schemeClr>
        </a:buClr>
        <a:buFont typeface="Arial" charset="0"/>
        <a:buChar char="−"/>
        <a:defRPr sz="2000" b="1">
          <a:solidFill>
            <a:schemeClr val="tx1">
              <a:lumMod val="75000"/>
              <a:lumOff val="25000"/>
            </a:schemeClr>
          </a:solidFill>
          <a:latin typeface="Helvetica"/>
          <a:cs typeface="Helvetica"/>
        </a:defRPr>
      </a:lvl4pPr>
      <a:lvl5pPr marL="2166827" indent="-271449" algn="l" defTabSz="687353" rtl="0" eaLnBrk="1" fontAlgn="base" hangingPunct="1">
        <a:spcBef>
          <a:spcPct val="0"/>
        </a:spcBef>
        <a:spcAft>
          <a:spcPct val="50000"/>
        </a:spcAft>
        <a:buClr>
          <a:schemeClr val="tx1">
            <a:lumMod val="50000"/>
            <a:lumOff val="50000"/>
          </a:schemeClr>
        </a:buClr>
        <a:buChar char="•"/>
        <a:defRPr sz="1400" b="1">
          <a:solidFill>
            <a:schemeClr val="tx1">
              <a:lumMod val="75000"/>
              <a:lumOff val="25000"/>
            </a:schemeClr>
          </a:solidFill>
          <a:latin typeface="Helvetica"/>
          <a:cs typeface="Helvetica"/>
        </a:defRPr>
      </a:lvl5pPr>
      <a:lvl6pPr marL="2624004" indent="-271449" algn="l" defTabSz="687353" rtl="0" eaLnBrk="1" fontAlgn="base" hangingPunct="1">
        <a:spcBef>
          <a:spcPct val="0"/>
        </a:spcBef>
        <a:spcAft>
          <a:spcPct val="50000"/>
        </a:spcAft>
        <a:buClr>
          <a:schemeClr val="tx1"/>
        </a:buClr>
        <a:buChar char="•"/>
        <a:defRPr sz="1400" b="1">
          <a:solidFill>
            <a:schemeClr val="tx1"/>
          </a:solidFill>
          <a:latin typeface="+mn-lt"/>
        </a:defRPr>
      </a:lvl6pPr>
      <a:lvl7pPr marL="3081180" indent="-271449" algn="l" defTabSz="687353" rtl="0" eaLnBrk="1" fontAlgn="base" hangingPunct="1">
        <a:spcBef>
          <a:spcPct val="0"/>
        </a:spcBef>
        <a:spcAft>
          <a:spcPct val="50000"/>
        </a:spcAft>
        <a:buClr>
          <a:schemeClr val="tx1"/>
        </a:buClr>
        <a:buChar char="•"/>
        <a:defRPr sz="1400" b="1">
          <a:solidFill>
            <a:schemeClr val="tx1"/>
          </a:solidFill>
          <a:latin typeface="+mn-lt"/>
        </a:defRPr>
      </a:lvl7pPr>
      <a:lvl8pPr marL="3538357" indent="-271449" algn="l" defTabSz="687353" rtl="0" eaLnBrk="1" fontAlgn="base" hangingPunct="1">
        <a:spcBef>
          <a:spcPct val="0"/>
        </a:spcBef>
        <a:spcAft>
          <a:spcPct val="50000"/>
        </a:spcAft>
        <a:buClr>
          <a:schemeClr val="tx1"/>
        </a:buClr>
        <a:buChar char="•"/>
        <a:defRPr sz="1400" b="1">
          <a:solidFill>
            <a:schemeClr val="tx1"/>
          </a:solidFill>
          <a:latin typeface="+mn-lt"/>
        </a:defRPr>
      </a:lvl8pPr>
      <a:lvl9pPr marL="3995534" indent="-271449" algn="l" defTabSz="687353" rtl="0" eaLnBrk="1" fontAlgn="base" hangingPunct="1">
        <a:spcBef>
          <a:spcPct val="0"/>
        </a:spcBef>
        <a:spcAft>
          <a:spcPct val="50000"/>
        </a:spcAft>
        <a:buClr>
          <a:schemeClr val="tx1"/>
        </a:buClr>
        <a:buChar char="•"/>
        <a:defRPr sz="1400" b="1">
          <a:solidFill>
            <a:schemeClr val="tx1"/>
          </a:solidFill>
          <a:latin typeface="+mn-lt"/>
        </a:defRPr>
      </a:lvl9pPr>
    </p:bodyStyle>
    <p:otherStyle>
      <a:defPPr>
        <a:defRPr lang="fr-FR"/>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logo_aspediensA.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1036" y="2218792"/>
            <a:ext cx="3832451" cy="258411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28" y="1273962"/>
            <a:ext cx="3550345" cy="5148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728" y="3336920"/>
            <a:ext cx="3550344" cy="5148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4728" y="4414219"/>
            <a:ext cx="3550351" cy="5148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728" y="2830952"/>
            <a:ext cx="3550346" cy="51480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728" y="3863891"/>
            <a:ext cx="3550346" cy="514800"/>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4728" y="4970884"/>
            <a:ext cx="3550352" cy="514800"/>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728" y="2262706"/>
            <a:ext cx="3550344" cy="514800"/>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4728" y="1756408"/>
            <a:ext cx="3550350" cy="514800"/>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4728" y="5573210"/>
            <a:ext cx="3550353" cy="514800"/>
          </a:xfrm>
          <a:prstGeom prst="rect">
            <a:avLst/>
          </a:prstGeom>
        </p:spPr>
      </p:pic>
      <p:pic>
        <p:nvPicPr>
          <p:cNvPr id="17" name="Picture 16" descr="icone_pres.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40917" y="2215904"/>
            <a:ext cx="1926166" cy="1777598"/>
          </a:xfrm>
          <a:prstGeom prst="rect">
            <a:avLst/>
          </a:prstGeom>
        </p:spPr>
      </p:pic>
    </p:spTree>
    <p:extLst>
      <p:ext uri="{BB962C8B-B14F-4D97-AF65-F5344CB8AC3E}">
        <p14:creationId xmlns:p14="http://schemas.microsoft.com/office/powerpoint/2010/main" val="1254382053"/>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xmlns:p14="http://schemas.microsoft.com/office/powerpoint/2010/main" advClick="0" advTm="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000"/>
                                        <p:tgtEl>
                                          <p:spTgt spid="14"/>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000"/>
                                        <p:tgtEl>
                                          <p:spTgt spid="13"/>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000"/>
                                        <p:tgtEl>
                                          <p:spTgt spid="10"/>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000"/>
                                        <p:tgtEl>
                                          <p:spTgt spid="8"/>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0"/>
                                        <p:tgtEl>
                                          <p:spTgt spid="11"/>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500"/>
                                        <p:tgtEl>
                                          <p:spTgt spid="9"/>
                                        </p:tgtEl>
                                      </p:cBhvr>
                                    </p:animEffect>
                                  </p:childTnLst>
                                </p:cTn>
                              </p:par>
                            </p:childTnLst>
                          </p:cTn>
                        </p:par>
                        <p:par>
                          <p:cTn id="32" fill="hold">
                            <p:stCondLst>
                              <p:cond delay="145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2000"/>
                                        <p:tgtEl>
                                          <p:spTgt spid="12"/>
                                        </p:tgtEl>
                                      </p:cBhvr>
                                    </p:animEffect>
                                  </p:childTnLst>
                                </p:cTn>
                              </p:par>
                            </p:childTnLst>
                          </p:cTn>
                        </p:par>
                        <p:par>
                          <p:cTn id="36" fill="hold">
                            <p:stCondLst>
                              <p:cond delay="16500"/>
                            </p:stCondLst>
                            <p:childTnLst>
                              <p:par>
                                <p:cTn id="37" presetID="10" presetClass="entr" presetSubtype="0"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2000"/>
                                        <p:tgtEl>
                                          <p:spTgt spid="15"/>
                                        </p:tgtEl>
                                      </p:cBhvr>
                                    </p:animEffect>
                                  </p:childTnLst>
                                </p:cTn>
                              </p:par>
                            </p:childTnLst>
                          </p:cTn>
                        </p:par>
                        <p:par>
                          <p:cTn id="40" fill="hold">
                            <p:stCondLst>
                              <p:cond delay="18500"/>
                            </p:stCondLst>
                            <p:childTnLst>
                              <p:par>
                                <p:cTn id="41" presetID="26" presetClass="emph" presetSubtype="0" repeatCount="2000" fill="hold" nodeType="afterEffect">
                                  <p:stCondLst>
                                    <p:cond delay="0"/>
                                  </p:stCondLst>
                                  <p:childTnLst>
                                    <p:animEffect transition="out" filter="fade">
                                      <p:cBhvr>
                                        <p:cTn id="42" dur="1000" tmFilter="0, 0; .2, .5; .8, .5; 1, 0"/>
                                        <p:tgtEl>
                                          <p:spTgt spid="17"/>
                                        </p:tgtEl>
                                      </p:cBhvr>
                                    </p:animEffect>
                                    <p:animScale>
                                      <p:cBhvr>
                                        <p:cTn id="43" dur="500" autoRev="1" fill="hold"/>
                                        <p:tgtEl>
                                          <p:spTgt spid="17"/>
                                        </p:tgtEl>
                                      </p:cBhvr>
                                      <p:by x="105000" y="105000"/>
                                    </p:animScale>
                                  </p:childTnLst>
                                </p:cTn>
                              </p:par>
                            </p:childTnLst>
                          </p:cTn>
                        </p:par>
                        <p:par>
                          <p:cTn id="44" fill="hold">
                            <p:stCondLst>
                              <p:cond delay="20500"/>
                            </p:stCondLst>
                            <p:childTnLst>
                              <p:par>
                                <p:cTn id="45" presetID="10" presetClass="exit" presetSubtype="0" fill="hold" nodeType="afterEffect">
                                  <p:stCondLst>
                                    <p:cond delay="0"/>
                                  </p:stCondLst>
                                  <p:childTnLst>
                                    <p:animEffect transition="out" filter="fade">
                                      <p:cBhvr>
                                        <p:cTn id="46" dur="1000"/>
                                        <p:tgtEl>
                                          <p:spTgt spid="7"/>
                                        </p:tgtEl>
                                      </p:cBhvr>
                                    </p:animEffect>
                                    <p:set>
                                      <p:cBhvr>
                                        <p:cTn id="47" dur="1" fill="hold">
                                          <p:stCondLst>
                                            <p:cond delay="999"/>
                                          </p:stCondLst>
                                        </p:cTn>
                                        <p:tgtEl>
                                          <p:spTgt spid="7"/>
                                        </p:tgtEl>
                                        <p:attrNameLst>
                                          <p:attrName>style.visibility</p:attrName>
                                        </p:attrNameLst>
                                      </p:cBhvr>
                                      <p:to>
                                        <p:strVal val="hidden"/>
                                      </p:to>
                                    </p:set>
                                  </p:childTnLst>
                                </p:cTn>
                              </p:par>
                            </p:childTnLst>
                          </p:cTn>
                        </p:par>
                        <p:par>
                          <p:cTn id="48" fill="hold">
                            <p:stCondLst>
                              <p:cond delay="21500"/>
                            </p:stCondLst>
                            <p:childTnLst>
                              <p:par>
                                <p:cTn id="49" presetID="10" presetClass="exit" presetSubtype="0" fill="hold" nodeType="afterEffect">
                                  <p:stCondLst>
                                    <p:cond delay="0"/>
                                  </p:stCondLst>
                                  <p:childTnLst>
                                    <p:animEffect transition="out" filter="fade">
                                      <p:cBhvr>
                                        <p:cTn id="50" dur="1000"/>
                                        <p:tgtEl>
                                          <p:spTgt spid="14"/>
                                        </p:tgtEl>
                                      </p:cBhvr>
                                    </p:animEffect>
                                    <p:set>
                                      <p:cBhvr>
                                        <p:cTn id="51" dur="1" fill="hold">
                                          <p:stCondLst>
                                            <p:cond delay="999"/>
                                          </p:stCondLst>
                                        </p:cTn>
                                        <p:tgtEl>
                                          <p:spTgt spid="14"/>
                                        </p:tgtEl>
                                        <p:attrNameLst>
                                          <p:attrName>style.visibility</p:attrName>
                                        </p:attrNameLst>
                                      </p:cBhvr>
                                      <p:to>
                                        <p:strVal val="hidden"/>
                                      </p:to>
                                    </p:set>
                                  </p:childTnLst>
                                </p:cTn>
                              </p:par>
                            </p:childTnLst>
                          </p:cTn>
                        </p:par>
                        <p:par>
                          <p:cTn id="52" fill="hold">
                            <p:stCondLst>
                              <p:cond delay="22500"/>
                            </p:stCondLst>
                            <p:childTnLst>
                              <p:par>
                                <p:cTn id="53" presetID="10" presetClass="exit" presetSubtype="0" fill="hold" nodeType="afterEffect">
                                  <p:stCondLst>
                                    <p:cond delay="0"/>
                                  </p:stCondLst>
                                  <p:childTnLst>
                                    <p:animEffect transition="out" filter="fade">
                                      <p:cBhvr>
                                        <p:cTn id="54" dur="1000"/>
                                        <p:tgtEl>
                                          <p:spTgt spid="13"/>
                                        </p:tgtEl>
                                      </p:cBhvr>
                                    </p:animEffect>
                                    <p:set>
                                      <p:cBhvr>
                                        <p:cTn id="55" dur="1" fill="hold">
                                          <p:stCondLst>
                                            <p:cond delay="999"/>
                                          </p:stCondLst>
                                        </p:cTn>
                                        <p:tgtEl>
                                          <p:spTgt spid="13"/>
                                        </p:tgtEl>
                                        <p:attrNameLst>
                                          <p:attrName>style.visibility</p:attrName>
                                        </p:attrNameLst>
                                      </p:cBhvr>
                                      <p:to>
                                        <p:strVal val="hidden"/>
                                      </p:to>
                                    </p:set>
                                  </p:childTnLst>
                                </p:cTn>
                              </p:par>
                            </p:childTnLst>
                          </p:cTn>
                        </p:par>
                        <p:par>
                          <p:cTn id="56" fill="hold">
                            <p:stCondLst>
                              <p:cond delay="23500"/>
                            </p:stCondLst>
                            <p:childTnLst>
                              <p:par>
                                <p:cTn id="57" presetID="10" presetClass="exit" presetSubtype="0" fill="hold" nodeType="afterEffect">
                                  <p:stCondLst>
                                    <p:cond delay="0"/>
                                  </p:stCondLst>
                                  <p:childTnLst>
                                    <p:animEffect transition="out" filter="fade">
                                      <p:cBhvr>
                                        <p:cTn id="58" dur="1000"/>
                                        <p:tgtEl>
                                          <p:spTgt spid="10"/>
                                        </p:tgtEl>
                                      </p:cBhvr>
                                    </p:animEffect>
                                    <p:set>
                                      <p:cBhvr>
                                        <p:cTn id="59" dur="1" fill="hold">
                                          <p:stCondLst>
                                            <p:cond delay="999"/>
                                          </p:stCondLst>
                                        </p:cTn>
                                        <p:tgtEl>
                                          <p:spTgt spid="10"/>
                                        </p:tgtEl>
                                        <p:attrNameLst>
                                          <p:attrName>style.visibility</p:attrName>
                                        </p:attrNameLst>
                                      </p:cBhvr>
                                      <p:to>
                                        <p:strVal val="hidden"/>
                                      </p:to>
                                    </p:set>
                                  </p:childTnLst>
                                </p:cTn>
                              </p:par>
                            </p:childTnLst>
                          </p:cTn>
                        </p:par>
                        <p:par>
                          <p:cTn id="60" fill="hold">
                            <p:stCondLst>
                              <p:cond delay="24500"/>
                            </p:stCondLst>
                            <p:childTnLst>
                              <p:par>
                                <p:cTn id="61" presetID="10" presetClass="exit" presetSubtype="0" fill="hold" nodeType="afterEffect">
                                  <p:stCondLst>
                                    <p:cond delay="0"/>
                                  </p:stCondLst>
                                  <p:childTnLst>
                                    <p:animEffect transition="out" filter="fade">
                                      <p:cBhvr>
                                        <p:cTn id="62" dur="1000"/>
                                        <p:tgtEl>
                                          <p:spTgt spid="8"/>
                                        </p:tgtEl>
                                      </p:cBhvr>
                                    </p:animEffect>
                                    <p:set>
                                      <p:cBhvr>
                                        <p:cTn id="63" dur="1" fill="hold">
                                          <p:stCondLst>
                                            <p:cond delay="999"/>
                                          </p:stCondLst>
                                        </p:cTn>
                                        <p:tgtEl>
                                          <p:spTgt spid="8"/>
                                        </p:tgtEl>
                                        <p:attrNameLst>
                                          <p:attrName>style.visibility</p:attrName>
                                        </p:attrNameLst>
                                      </p:cBhvr>
                                      <p:to>
                                        <p:strVal val="hidden"/>
                                      </p:to>
                                    </p:set>
                                  </p:childTnLst>
                                </p:cTn>
                              </p:par>
                            </p:childTnLst>
                          </p:cTn>
                        </p:par>
                        <p:par>
                          <p:cTn id="64" fill="hold">
                            <p:stCondLst>
                              <p:cond delay="25500"/>
                            </p:stCondLst>
                            <p:childTnLst>
                              <p:par>
                                <p:cTn id="65" presetID="10" presetClass="exit" presetSubtype="0" fill="hold" nodeType="afterEffect">
                                  <p:stCondLst>
                                    <p:cond delay="0"/>
                                  </p:stCondLst>
                                  <p:childTnLst>
                                    <p:animEffect transition="out" filter="fade">
                                      <p:cBhvr>
                                        <p:cTn id="66" dur="1000"/>
                                        <p:tgtEl>
                                          <p:spTgt spid="11"/>
                                        </p:tgtEl>
                                      </p:cBhvr>
                                    </p:animEffect>
                                    <p:set>
                                      <p:cBhvr>
                                        <p:cTn id="67" dur="1" fill="hold">
                                          <p:stCondLst>
                                            <p:cond delay="999"/>
                                          </p:stCondLst>
                                        </p:cTn>
                                        <p:tgtEl>
                                          <p:spTgt spid="11"/>
                                        </p:tgtEl>
                                        <p:attrNameLst>
                                          <p:attrName>style.visibility</p:attrName>
                                        </p:attrNameLst>
                                      </p:cBhvr>
                                      <p:to>
                                        <p:strVal val="hidden"/>
                                      </p:to>
                                    </p:set>
                                  </p:childTnLst>
                                </p:cTn>
                              </p:par>
                            </p:childTnLst>
                          </p:cTn>
                        </p:par>
                        <p:par>
                          <p:cTn id="68" fill="hold">
                            <p:stCondLst>
                              <p:cond delay="26500"/>
                            </p:stCondLst>
                            <p:childTnLst>
                              <p:par>
                                <p:cTn id="69" presetID="10" presetClass="exit" presetSubtype="0" fill="hold" nodeType="afterEffect">
                                  <p:stCondLst>
                                    <p:cond delay="0"/>
                                  </p:stCondLst>
                                  <p:childTnLst>
                                    <p:animEffect transition="out" filter="fade">
                                      <p:cBhvr>
                                        <p:cTn id="70" dur="1000"/>
                                        <p:tgtEl>
                                          <p:spTgt spid="9"/>
                                        </p:tgtEl>
                                      </p:cBhvr>
                                    </p:animEffect>
                                    <p:set>
                                      <p:cBhvr>
                                        <p:cTn id="71" dur="1" fill="hold">
                                          <p:stCondLst>
                                            <p:cond delay="999"/>
                                          </p:stCondLst>
                                        </p:cTn>
                                        <p:tgtEl>
                                          <p:spTgt spid="9"/>
                                        </p:tgtEl>
                                        <p:attrNameLst>
                                          <p:attrName>style.visibility</p:attrName>
                                        </p:attrNameLst>
                                      </p:cBhvr>
                                      <p:to>
                                        <p:strVal val="hidden"/>
                                      </p:to>
                                    </p:set>
                                  </p:childTnLst>
                                </p:cTn>
                              </p:par>
                            </p:childTnLst>
                          </p:cTn>
                        </p:par>
                        <p:par>
                          <p:cTn id="72" fill="hold">
                            <p:stCondLst>
                              <p:cond delay="27500"/>
                            </p:stCondLst>
                            <p:childTnLst>
                              <p:par>
                                <p:cTn id="73" presetID="10" presetClass="exit" presetSubtype="0" fill="hold" nodeType="afterEffect">
                                  <p:stCondLst>
                                    <p:cond delay="0"/>
                                  </p:stCondLst>
                                  <p:childTnLst>
                                    <p:animEffect transition="out" filter="fade">
                                      <p:cBhvr>
                                        <p:cTn id="74" dur="1000"/>
                                        <p:tgtEl>
                                          <p:spTgt spid="12"/>
                                        </p:tgtEl>
                                      </p:cBhvr>
                                    </p:animEffect>
                                    <p:set>
                                      <p:cBhvr>
                                        <p:cTn id="75" dur="1" fill="hold">
                                          <p:stCondLst>
                                            <p:cond delay="999"/>
                                          </p:stCondLst>
                                        </p:cTn>
                                        <p:tgtEl>
                                          <p:spTgt spid="12"/>
                                        </p:tgtEl>
                                        <p:attrNameLst>
                                          <p:attrName>style.visibility</p:attrName>
                                        </p:attrNameLst>
                                      </p:cBhvr>
                                      <p:to>
                                        <p:strVal val="hidden"/>
                                      </p:to>
                                    </p:set>
                                  </p:childTnLst>
                                </p:cTn>
                              </p:par>
                            </p:childTnLst>
                          </p:cTn>
                        </p:par>
                        <p:par>
                          <p:cTn id="76" fill="hold">
                            <p:stCondLst>
                              <p:cond delay="28500"/>
                            </p:stCondLst>
                            <p:childTnLst>
                              <p:par>
                                <p:cTn id="77" presetID="10" presetClass="exit" presetSubtype="0" fill="hold" nodeType="afterEffect">
                                  <p:stCondLst>
                                    <p:cond delay="0"/>
                                  </p:stCondLst>
                                  <p:childTnLst>
                                    <p:animEffect transition="out" filter="fade">
                                      <p:cBhvr>
                                        <p:cTn id="78" dur="1000"/>
                                        <p:tgtEl>
                                          <p:spTgt spid="15"/>
                                        </p:tgtEl>
                                      </p:cBhvr>
                                    </p:animEffect>
                                    <p:set>
                                      <p:cBhvr>
                                        <p:cTn id="79" dur="1" fill="hold">
                                          <p:stCondLst>
                                            <p:cond delay="999"/>
                                          </p:stCondLst>
                                        </p:cTn>
                                        <p:tgtEl>
                                          <p:spTgt spid="15"/>
                                        </p:tgtEl>
                                        <p:attrNameLst>
                                          <p:attrName>style.visibility</p:attrName>
                                        </p:attrNameLst>
                                      </p:cBhvr>
                                      <p:to>
                                        <p:strVal val="hidden"/>
                                      </p:to>
                                    </p:set>
                                  </p:childTnLst>
                                </p:cTn>
                              </p:par>
                            </p:childTnLst>
                          </p:cTn>
                        </p:par>
                        <p:par>
                          <p:cTn id="80" fill="hold">
                            <p:stCondLst>
                              <p:cond delay="29500"/>
                            </p:stCondLst>
                            <p:childTnLst>
                              <p:par>
                                <p:cTn id="81" presetID="26" presetClass="emph" presetSubtype="0" repeatCount="2000" fill="hold" nodeType="afterEffect">
                                  <p:stCondLst>
                                    <p:cond delay="0"/>
                                  </p:stCondLst>
                                  <p:childTnLst>
                                    <p:animEffect transition="out" filter="fade">
                                      <p:cBhvr>
                                        <p:cTn id="82" dur="1000" tmFilter="0, 0; .2, .5; .8, .5; 1, 0"/>
                                        <p:tgtEl>
                                          <p:spTgt spid="17"/>
                                        </p:tgtEl>
                                      </p:cBhvr>
                                    </p:animEffect>
                                    <p:animScale>
                                      <p:cBhvr>
                                        <p:cTn id="83" dur="5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Image 1" descr="Screen Shot 2014-07-01 at 4.31.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225" y="813711"/>
            <a:ext cx="7251696" cy="273649"/>
          </a:xfrm>
          <a:prstGeom prst="rect">
            <a:avLst/>
          </a:prstGeom>
        </p:spPr>
      </p:pic>
      <p:pic>
        <p:nvPicPr>
          <p:cNvPr id="3" name="Image 2" descr="Screen Shot 2014-07-01 at 4.34.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468" y="1149560"/>
            <a:ext cx="7251696" cy="4902876"/>
          </a:xfrm>
          <a:prstGeom prst="rect">
            <a:avLst/>
          </a:prstGeom>
        </p:spPr>
      </p:pic>
      <p:sp>
        <p:nvSpPr>
          <p:cNvPr id="12" name="Rectangle 11"/>
          <p:cNvSpPr/>
          <p:nvPr/>
        </p:nvSpPr>
        <p:spPr bwMode="auto">
          <a:xfrm>
            <a:off x="3045758" y="2873419"/>
            <a:ext cx="333634" cy="3422273"/>
          </a:xfrm>
          <a:prstGeom prst="rect">
            <a:avLst/>
          </a:prstGeom>
          <a:solidFill>
            <a:schemeClr val="bg1"/>
          </a:solidFill>
          <a:ln w="127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Times New Roman" pitchFamily="18" charset="0"/>
            </a:endParaRPr>
          </a:p>
        </p:txBody>
      </p:sp>
      <p:sp>
        <p:nvSpPr>
          <p:cNvPr id="6" name="Title 5"/>
          <p:cNvSpPr>
            <a:spLocks noGrp="1"/>
          </p:cNvSpPr>
          <p:nvPr>
            <p:ph type="title"/>
          </p:nvPr>
        </p:nvSpPr>
        <p:spPr/>
        <p:txBody>
          <a:bodyPr/>
          <a:lstStyle/>
          <a:p>
            <a:r>
              <a:rPr lang="en-US" dirty="0" smtClean="0"/>
              <a:t>ACTIONS BUTTONS &amp; TEXT FIELDS</a:t>
            </a:r>
            <a:endParaRPr lang="en-US" dirty="0"/>
          </a:p>
        </p:txBody>
      </p:sp>
      <p:sp>
        <p:nvSpPr>
          <p:cNvPr id="13" name="Oval 12"/>
          <p:cNvSpPr/>
          <p:nvPr/>
        </p:nvSpPr>
        <p:spPr bwMode="auto">
          <a:xfrm>
            <a:off x="6541734" y="690526"/>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smtClean="0">
                <a:solidFill>
                  <a:srgbClr val="FFFFFF"/>
                </a:solidFill>
                <a:latin typeface="Helvetica"/>
                <a:cs typeface="Helvetica"/>
              </a:rPr>
              <a:t>2</a:t>
            </a:r>
            <a:endParaRPr kumimoji="0" lang="fr-FR" sz="2400" b="1" i="0" u="none" strike="noStrike" cap="none" normalizeH="0" baseline="0" dirty="0" smtClean="0">
              <a:ln>
                <a:noFill/>
              </a:ln>
              <a:solidFill>
                <a:srgbClr val="FFFFFF"/>
              </a:solidFill>
              <a:effectLst/>
              <a:latin typeface="Helvetica"/>
              <a:cs typeface="Helvetica"/>
            </a:endParaRPr>
          </a:p>
        </p:txBody>
      </p:sp>
      <p:sp>
        <p:nvSpPr>
          <p:cNvPr id="15" name="Oval 14"/>
          <p:cNvSpPr/>
          <p:nvPr/>
        </p:nvSpPr>
        <p:spPr bwMode="auto">
          <a:xfrm>
            <a:off x="6067538" y="680448"/>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a:solidFill>
                  <a:srgbClr val="FFFFFF"/>
                </a:solidFill>
                <a:latin typeface="Helvetica"/>
                <a:cs typeface="Helvetica"/>
              </a:rPr>
              <a:t>1</a:t>
            </a:r>
            <a:endParaRPr kumimoji="0" lang="fr-FR" sz="2400" b="1" i="0" u="none" strike="noStrike" cap="none" normalizeH="0" baseline="0" dirty="0" smtClean="0">
              <a:ln>
                <a:noFill/>
              </a:ln>
              <a:solidFill>
                <a:srgbClr val="FFFFFF"/>
              </a:solidFill>
              <a:effectLst/>
              <a:latin typeface="Helvetica"/>
              <a:cs typeface="Helvetica"/>
            </a:endParaRPr>
          </a:p>
        </p:txBody>
      </p:sp>
      <p:sp>
        <p:nvSpPr>
          <p:cNvPr id="18" name="Oval 17"/>
          <p:cNvSpPr/>
          <p:nvPr/>
        </p:nvSpPr>
        <p:spPr bwMode="auto">
          <a:xfrm>
            <a:off x="6955693" y="671410"/>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a:solidFill>
                  <a:srgbClr val="FFFFFF"/>
                </a:solidFill>
                <a:latin typeface="Helvetica"/>
                <a:cs typeface="Helvetica"/>
              </a:rPr>
              <a:t>3</a:t>
            </a:r>
            <a:endParaRPr kumimoji="0" lang="fr-FR" sz="2400" b="1" i="0" u="none" strike="noStrike" cap="none" normalizeH="0" baseline="0" dirty="0" smtClean="0">
              <a:ln>
                <a:noFill/>
              </a:ln>
              <a:solidFill>
                <a:srgbClr val="FFFFFF"/>
              </a:solidFill>
              <a:effectLst/>
              <a:latin typeface="Helvetica"/>
              <a:cs typeface="Helvetica"/>
            </a:endParaRPr>
          </a:p>
        </p:txBody>
      </p:sp>
      <p:sp>
        <p:nvSpPr>
          <p:cNvPr id="19" name="Oval 18"/>
          <p:cNvSpPr/>
          <p:nvPr/>
        </p:nvSpPr>
        <p:spPr bwMode="auto">
          <a:xfrm>
            <a:off x="7339414" y="672614"/>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smtClean="0">
                <a:solidFill>
                  <a:srgbClr val="FFFFFF"/>
                </a:solidFill>
                <a:latin typeface="Helvetica"/>
                <a:cs typeface="Helvetica"/>
              </a:rPr>
              <a:t>4</a:t>
            </a:r>
            <a:endParaRPr kumimoji="0" lang="fr-FR" sz="2400" b="1" i="0" u="none" strike="noStrike" cap="none" normalizeH="0" baseline="0" dirty="0" smtClean="0">
              <a:ln>
                <a:noFill/>
              </a:ln>
              <a:solidFill>
                <a:srgbClr val="FFFFFF"/>
              </a:solidFill>
              <a:effectLst/>
              <a:latin typeface="Helvetica"/>
              <a:cs typeface="Helvetica"/>
            </a:endParaRPr>
          </a:p>
        </p:txBody>
      </p:sp>
      <p:sp>
        <p:nvSpPr>
          <p:cNvPr id="20" name="Oval 19"/>
          <p:cNvSpPr/>
          <p:nvPr/>
        </p:nvSpPr>
        <p:spPr bwMode="auto">
          <a:xfrm>
            <a:off x="598162" y="3118730"/>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smtClean="0">
                <a:solidFill>
                  <a:srgbClr val="FFFFFF"/>
                </a:solidFill>
                <a:latin typeface="Helvetica"/>
                <a:cs typeface="Helvetica"/>
              </a:rPr>
              <a:t>a</a:t>
            </a:r>
            <a:endParaRPr kumimoji="0" lang="fr-FR" sz="2400" b="1" i="0" u="none" strike="noStrike" cap="none" normalizeH="0" baseline="0" dirty="0" smtClean="0">
              <a:ln>
                <a:noFill/>
              </a:ln>
              <a:solidFill>
                <a:srgbClr val="FFFFFF"/>
              </a:solidFill>
              <a:effectLst/>
              <a:latin typeface="Helvetica"/>
              <a:cs typeface="Helvetica"/>
            </a:endParaRPr>
          </a:p>
        </p:txBody>
      </p:sp>
      <p:sp>
        <p:nvSpPr>
          <p:cNvPr id="22" name="Oval 21"/>
          <p:cNvSpPr/>
          <p:nvPr/>
        </p:nvSpPr>
        <p:spPr bwMode="auto">
          <a:xfrm>
            <a:off x="568815" y="4730217"/>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smtClean="0">
                <a:ln>
                  <a:noFill/>
                </a:ln>
                <a:solidFill>
                  <a:srgbClr val="FFFFFF"/>
                </a:solidFill>
                <a:effectLst/>
                <a:latin typeface="Helvetica"/>
                <a:cs typeface="Helvetica"/>
              </a:rPr>
              <a:t>b</a:t>
            </a:r>
          </a:p>
        </p:txBody>
      </p:sp>
      <p:sp>
        <p:nvSpPr>
          <p:cNvPr id="23" name="Oval 22"/>
          <p:cNvSpPr/>
          <p:nvPr/>
        </p:nvSpPr>
        <p:spPr bwMode="auto">
          <a:xfrm>
            <a:off x="568816" y="5212750"/>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a:solidFill>
                  <a:srgbClr val="FFFFFF"/>
                </a:solidFill>
                <a:latin typeface="Helvetica"/>
                <a:cs typeface="Helvetica"/>
              </a:rPr>
              <a:t>c</a:t>
            </a:r>
            <a:endParaRPr kumimoji="0" lang="fr-FR" sz="2400" b="1" i="0" u="none" strike="noStrike" cap="none" normalizeH="0" baseline="0" dirty="0" smtClean="0">
              <a:ln>
                <a:noFill/>
              </a:ln>
              <a:solidFill>
                <a:srgbClr val="FFFFFF"/>
              </a:solidFill>
              <a:effectLst/>
              <a:latin typeface="Helvetica"/>
              <a:cs typeface="Helvetica"/>
            </a:endParaRPr>
          </a:p>
        </p:txBody>
      </p:sp>
      <p:sp>
        <p:nvSpPr>
          <p:cNvPr id="25" name="Content Placeholder 7"/>
          <p:cNvSpPr>
            <a:spLocks noGrp="1"/>
          </p:cNvSpPr>
          <p:nvPr>
            <p:ph sz="half" idx="4294967295"/>
          </p:nvPr>
        </p:nvSpPr>
        <p:spPr>
          <a:xfrm>
            <a:off x="3174907" y="2870190"/>
            <a:ext cx="5965700" cy="2890841"/>
          </a:xfrm>
          <a:prstGeom prst="rect">
            <a:avLst/>
          </a:prstGeom>
          <a:solidFill>
            <a:schemeClr val="bg1"/>
          </a:solidFill>
        </p:spPr>
        <p:txBody>
          <a:bodyPr>
            <a:normAutofit/>
          </a:bodyPr>
          <a:lstStyle/>
          <a:p>
            <a:pPr marL="342900" indent="-342900">
              <a:buFont typeface="+mj-lt"/>
              <a:buAutoNum type="arabicPeriod"/>
            </a:pPr>
            <a:r>
              <a:rPr lang="en-US" sz="1600" dirty="0" smtClean="0"/>
              <a:t>Save the submission and go back to the list</a:t>
            </a:r>
          </a:p>
          <a:p>
            <a:pPr marL="342900" indent="-342900">
              <a:buFont typeface="+mj-lt"/>
              <a:buAutoNum type="arabicPeriod"/>
            </a:pPr>
            <a:r>
              <a:rPr lang="en-US" sz="1600" dirty="0" smtClean="0"/>
              <a:t>Save the submission and remain on the record</a:t>
            </a:r>
          </a:p>
          <a:p>
            <a:pPr marL="342900" indent="-342900">
              <a:buFont typeface="+mj-lt"/>
              <a:buAutoNum type="arabicPeriod"/>
            </a:pPr>
            <a:r>
              <a:rPr lang="en-US" sz="1600" dirty="0" smtClean="0"/>
              <a:t>Publish the submission (turn it into a knowledge base article)</a:t>
            </a:r>
          </a:p>
          <a:p>
            <a:pPr marL="342900" indent="-342900">
              <a:buFont typeface="+mj-lt"/>
              <a:buAutoNum type="arabicPeriod"/>
            </a:pPr>
            <a:r>
              <a:rPr lang="en-US" sz="1600" dirty="0" smtClean="0"/>
              <a:t>Add attachments to the record (Attachments will be available on the KB Article on publication)</a:t>
            </a:r>
          </a:p>
          <a:p>
            <a:pPr marL="342900" indent="-342900">
              <a:buFont typeface="+mj-lt"/>
              <a:buAutoNum type="alphaLcPeriod"/>
            </a:pPr>
            <a:r>
              <a:rPr lang="en-US" sz="1600" dirty="0" smtClean="0"/>
              <a:t>Enter the content of the submission</a:t>
            </a:r>
          </a:p>
          <a:p>
            <a:pPr marL="342900" indent="-342900">
              <a:buFont typeface="+mj-lt"/>
              <a:buAutoNum type="alphaLcPeriod"/>
            </a:pPr>
            <a:r>
              <a:rPr lang="en-US" sz="1600" dirty="0" smtClean="0"/>
              <a:t>Keywords on which the Article should appear when searched</a:t>
            </a:r>
          </a:p>
          <a:p>
            <a:pPr marL="342900" indent="-342900">
              <a:buFont typeface="+mj-lt"/>
              <a:buAutoNum type="alphaLcPeriod"/>
            </a:pPr>
            <a:r>
              <a:rPr lang="en-US" sz="1600" dirty="0" smtClean="0"/>
              <a:t>Work notes field used for internal communications</a:t>
            </a:r>
          </a:p>
        </p:txBody>
      </p:sp>
    </p:spTree>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descr="Screen Shot 2014-07-01 at 4.51.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709" y="3191772"/>
            <a:ext cx="8357887" cy="1350592"/>
          </a:xfrm>
          <a:prstGeom prst="rect">
            <a:avLst/>
          </a:prstGeom>
          <a:effectLst>
            <a:outerShdw blurRad="50800" dist="38100" dir="2700000" algn="tl" rotWithShape="0">
              <a:prstClr val="black">
                <a:alpha val="40000"/>
              </a:prstClr>
            </a:outerShdw>
          </a:effectLst>
        </p:spPr>
      </p:pic>
      <p:sp>
        <p:nvSpPr>
          <p:cNvPr id="2" name="Titre 1"/>
          <p:cNvSpPr>
            <a:spLocks noGrp="1"/>
          </p:cNvSpPr>
          <p:nvPr>
            <p:ph type="title"/>
          </p:nvPr>
        </p:nvSpPr>
        <p:spPr/>
        <p:txBody>
          <a:bodyPr/>
          <a:lstStyle/>
          <a:p>
            <a:r>
              <a:rPr lang="en-GB" dirty="0" smtClean="0"/>
              <a:t>KB Article Form</a:t>
            </a:r>
            <a:endParaRPr lang="en-GB" dirty="0"/>
          </a:p>
        </p:txBody>
      </p:sp>
      <p:sp>
        <p:nvSpPr>
          <p:cNvPr id="20" name="Content Placeholder 6"/>
          <p:cNvSpPr>
            <a:spLocks noGrp="1"/>
          </p:cNvSpPr>
          <p:nvPr>
            <p:ph sz="half" idx="1"/>
          </p:nvPr>
        </p:nvSpPr>
        <p:spPr>
          <a:xfrm>
            <a:off x="467122" y="4752234"/>
            <a:ext cx="4038600" cy="1562432"/>
          </a:xfrm>
        </p:spPr>
        <p:txBody>
          <a:bodyPr>
            <a:normAutofit/>
          </a:bodyPr>
          <a:lstStyle/>
          <a:p>
            <a:pPr marL="0" indent="0">
              <a:buNone/>
            </a:pPr>
            <a:r>
              <a:rPr lang="en-US" sz="1400" dirty="0" smtClean="0"/>
              <a:t>A KB Article has the same attributes and content as its originating KB Submission.</a:t>
            </a:r>
          </a:p>
          <a:p>
            <a:pPr marL="0" indent="0">
              <a:buNone/>
            </a:pPr>
            <a:r>
              <a:rPr lang="en-US" sz="1400" dirty="0" smtClean="0"/>
              <a:t>These may not be modified unless the Article is reviewed (a new KB Submission is then created).</a:t>
            </a:r>
          </a:p>
        </p:txBody>
      </p:sp>
      <p:sp>
        <p:nvSpPr>
          <p:cNvPr id="21" name="Content Placeholder 7"/>
          <p:cNvSpPr txBox="1">
            <a:spLocks/>
          </p:cNvSpPr>
          <p:nvPr/>
        </p:nvSpPr>
        <p:spPr>
          <a:xfrm>
            <a:off x="4658122" y="4752233"/>
            <a:ext cx="4038600" cy="1562431"/>
          </a:xfrm>
          <a:prstGeom prst="rect">
            <a:avLst/>
          </a:prstGeom>
        </p:spPr>
        <p:txBody>
          <a:bodyPr>
            <a:normAutofit fontScale="85000" lnSpcReduction="20000"/>
          </a:bodyPr>
          <a:lstStyle>
            <a:lvl1pPr marL="363520" indent="-363520" algn="l" defTabSz="687353" rtl="0" eaLnBrk="1" fontAlgn="base" hangingPunct="1">
              <a:spcBef>
                <a:spcPct val="0"/>
              </a:spcBef>
              <a:spcAft>
                <a:spcPct val="50000"/>
              </a:spcAft>
              <a:buClr>
                <a:schemeClr val="tx1">
                  <a:lumMod val="50000"/>
                  <a:lumOff val="50000"/>
                </a:schemeClr>
              </a:buClr>
              <a:buFont typeface="Lucida Grande"/>
              <a:buChar char="."/>
              <a:defRPr sz="3200">
                <a:solidFill>
                  <a:schemeClr val="tx1">
                    <a:lumMod val="75000"/>
                    <a:lumOff val="25000"/>
                  </a:schemeClr>
                </a:solidFill>
                <a:latin typeface="Helvetica"/>
                <a:ea typeface="+mn-ea"/>
                <a:cs typeface="Helvetica"/>
              </a:defRPr>
            </a:lvl1pPr>
            <a:lvl2pPr marL="814347" indent="-271449" algn="l" defTabSz="687353" rtl="0" eaLnBrk="1" fontAlgn="base" hangingPunct="1">
              <a:spcBef>
                <a:spcPct val="0"/>
              </a:spcBef>
              <a:spcAft>
                <a:spcPct val="50000"/>
              </a:spcAft>
              <a:buClr>
                <a:schemeClr val="tx1">
                  <a:lumMod val="50000"/>
                  <a:lumOff val="50000"/>
                </a:schemeClr>
              </a:buClr>
              <a:buFont typeface="Arial" charset="0"/>
              <a:buChar char="–"/>
              <a:defRPr sz="2800">
                <a:solidFill>
                  <a:schemeClr val="tx1">
                    <a:lumMod val="75000"/>
                    <a:lumOff val="25000"/>
                  </a:schemeClr>
                </a:solidFill>
                <a:latin typeface="Helvetica"/>
                <a:cs typeface="Helvetica"/>
              </a:defRPr>
            </a:lvl2pPr>
            <a:lvl3pPr marL="1265173" indent="-271449" algn="l" defTabSz="687353" rtl="0" eaLnBrk="1" fontAlgn="base" hangingPunct="1">
              <a:spcBef>
                <a:spcPct val="0"/>
              </a:spcBef>
              <a:spcAft>
                <a:spcPct val="50000"/>
              </a:spcAft>
              <a:buClr>
                <a:schemeClr val="tx1">
                  <a:lumMod val="50000"/>
                  <a:lumOff val="50000"/>
                </a:schemeClr>
              </a:buClr>
              <a:buFont typeface="Wingdings" pitchFamily="2" charset="2"/>
              <a:buChar char="§"/>
              <a:defRPr sz="2400">
                <a:solidFill>
                  <a:schemeClr val="tx1">
                    <a:lumMod val="75000"/>
                    <a:lumOff val="25000"/>
                  </a:schemeClr>
                </a:solidFill>
                <a:latin typeface="Helvetica"/>
                <a:cs typeface="Helvetica"/>
              </a:defRPr>
            </a:lvl3pPr>
            <a:lvl4pPr marL="1716000" indent="-271449" algn="l" defTabSz="687353" rtl="0" eaLnBrk="1" fontAlgn="base" hangingPunct="1">
              <a:spcBef>
                <a:spcPct val="0"/>
              </a:spcBef>
              <a:spcAft>
                <a:spcPct val="50000"/>
              </a:spcAft>
              <a:buClr>
                <a:schemeClr val="tx1">
                  <a:lumMod val="50000"/>
                  <a:lumOff val="50000"/>
                </a:schemeClr>
              </a:buClr>
              <a:buFont typeface="Arial" charset="0"/>
              <a:buChar char="−"/>
              <a:defRPr sz="2000" b="1">
                <a:solidFill>
                  <a:schemeClr val="tx1">
                    <a:lumMod val="75000"/>
                    <a:lumOff val="25000"/>
                  </a:schemeClr>
                </a:solidFill>
                <a:latin typeface="Helvetica"/>
                <a:cs typeface="Helvetica"/>
              </a:defRPr>
            </a:lvl4pPr>
            <a:lvl5pPr marL="2166827" indent="-271449" algn="l" defTabSz="687353" rtl="0" eaLnBrk="1" fontAlgn="base" hangingPunct="1">
              <a:spcBef>
                <a:spcPct val="0"/>
              </a:spcBef>
              <a:spcAft>
                <a:spcPct val="50000"/>
              </a:spcAft>
              <a:buClr>
                <a:schemeClr val="tx1">
                  <a:lumMod val="50000"/>
                  <a:lumOff val="50000"/>
                </a:schemeClr>
              </a:buClr>
              <a:buChar char="•"/>
              <a:defRPr sz="1400" b="1">
                <a:solidFill>
                  <a:schemeClr val="tx1">
                    <a:lumMod val="75000"/>
                    <a:lumOff val="25000"/>
                  </a:schemeClr>
                </a:solidFill>
                <a:latin typeface="Helvetica"/>
                <a:cs typeface="Helvetica"/>
              </a:defRPr>
            </a:lvl5pPr>
            <a:lvl6pPr marL="2624004" indent="-271449" algn="l" defTabSz="687353" rtl="0" eaLnBrk="1" fontAlgn="base" hangingPunct="1">
              <a:spcBef>
                <a:spcPct val="0"/>
              </a:spcBef>
              <a:spcAft>
                <a:spcPct val="50000"/>
              </a:spcAft>
              <a:buClr>
                <a:schemeClr val="tx1"/>
              </a:buClr>
              <a:buChar char="•"/>
              <a:defRPr sz="1400" b="1">
                <a:solidFill>
                  <a:schemeClr val="tx1"/>
                </a:solidFill>
                <a:latin typeface="+mn-lt"/>
              </a:defRPr>
            </a:lvl6pPr>
            <a:lvl7pPr marL="3081180" indent="-271449" algn="l" defTabSz="687353" rtl="0" eaLnBrk="1" fontAlgn="base" hangingPunct="1">
              <a:spcBef>
                <a:spcPct val="0"/>
              </a:spcBef>
              <a:spcAft>
                <a:spcPct val="50000"/>
              </a:spcAft>
              <a:buClr>
                <a:schemeClr val="tx1"/>
              </a:buClr>
              <a:buChar char="•"/>
              <a:defRPr sz="1400" b="1">
                <a:solidFill>
                  <a:schemeClr val="tx1"/>
                </a:solidFill>
                <a:latin typeface="+mn-lt"/>
              </a:defRPr>
            </a:lvl7pPr>
            <a:lvl8pPr marL="3538357" indent="-271449" algn="l" defTabSz="687353" rtl="0" eaLnBrk="1" fontAlgn="base" hangingPunct="1">
              <a:spcBef>
                <a:spcPct val="0"/>
              </a:spcBef>
              <a:spcAft>
                <a:spcPct val="50000"/>
              </a:spcAft>
              <a:buClr>
                <a:schemeClr val="tx1"/>
              </a:buClr>
              <a:buChar char="•"/>
              <a:defRPr sz="1400" b="1">
                <a:solidFill>
                  <a:schemeClr val="tx1"/>
                </a:solidFill>
                <a:latin typeface="+mn-lt"/>
              </a:defRPr>
            </a:lvl8pPr>
            <a:lvl9pPr marL="3995534" indent="-271449" algn="l" defTabSz="687353" rtl="0" eaLnBrk="1" fontAlgn="base" hangingPunct="1">
              <a:spcBef>
                <a:spcPct val="0"/>
              </a:spcBef>
              <a:spcAft>
                <a:spcPct val="50000"/>
              </a:spcAft>
              <a:buClr>
                <a:schemeClr val="tx1"/>
              </a:buClr>
              <a:buChar char="•"/>
              <a:defRPr sz="1400" b="1">
                <a:solidFill>
                  <a:schemeClr val="tx1"/>
                </a:solidFill>
                <a:latin typeface="+mn-lt"/>
              </a:defRPr>
            </a:lvl9pPr>
          </a:lstStyle>
          <a:p>
            <a:pPr marL="342900" indent="-342900">
              <a:buFont typeface="+mj-lt"/>
              <a:buAutoNum type="alphaLcPeriod"/>
            </a:pPr>
            <a:r>
              <a:rPr lang="en-US" sz="1600" dirty="0" smtClean="0"/>
              <a:t>Review article: the article is set in “Review” state and a new KB Submission related to this Article is created </a:t>
            </a:r>
          </a:p>
          <a:p>
            <a:pPr marL="342900" indent="-342900">
              <a:buFont typeface="+mj-lt"/>
              <a:buAutoNum type="alphaLcPeriod"/>
            </a:pPr>
            <a:r>
              <a:rPr lang="en-US" sz="1600" dirty="0" smtClean="0"/>
              <a:t>Related KB Submissions can be found in the “KB Submissions” related list</a:t>
            </a:r>
          </a:p>
          <a:p>
            <a:pPr marL="342900" indent="-342900">
              <a:buFont typeface="+mj-lt"/>
              <a:buAutoNum type="alphaLcPeriod"/>
            </a:pPr>
            <a:r>
              <a:rPr lang="en-US" sz="1600" dirty="0" smtClean="0"/>
              <a:t>Archive article: the article is set in “Retired” state </a:t>
            </a:r>
          </a:p>
        </p:txBody>
      </p:sp>
      <p:sp>
        <p:nvSpPr>
          <p:cNvPr id="28" name="Oval 20"/>
          <p:cNvSpPr/>
          <p:nvPr/>
        </p:nvSpPr>
        <p:spPr bwMode="auto">
          <a:xfrm>
            <a:off x="7021347" y="487326"/>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smtClean="0">
                <a:ln>
                  <a:noFill/>
                </a:ln>
                <a:solidFill>
                  <a:srgbClr val="FFFFFF"/>
                </a:solidFill>
                <a:effectLst/>
                <a:latin typeface="Helvetica"/>
                <a:cs typeface="Helvetica"/>
              </a:rPr>
              <a:t>a</a:t>
            </a:r>
          </a:p>
        </p:txBody>
      </p:sp>
      <p:sp>
        <p:nvSpPr>
          <p:cNvPr id="29" name="Oval 21"/>
          <p:cNvSpPr/>
          <p:nvPr/>
        </p:nvSpPr>
        <p:spPr bwMode="auto">
          <a:xfrm>
            <a:off x="229886" y="3303842"/>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smtClean="0">
                <a:solidFill>
                  <a:srgbClr val="FFFFFF"/>
                </a:solidFill>
                <a:latin typeface="Helvetica"/>
                <a:cs typeface="Helvetica"/>
              </a:rPr>
              <a:t>b</a:t>
            </a:r>
            <a:endParaRPr kumimoji="0" lang="fr-FR" sz="2400" b="1" i="0" u="none" strike="noStrike" cap="none" normalizeH="0" baseline="0" dirty="0" smtClean="0">
              <a:ln>
                <a:noFill/>
              </a:ln>
              <a:solidFill>
                <a:srgbClr val="FFFFFF"/>
              </a:solidFill>
              <a:effectLst/>
              <a:latin typeface="Helvetica"/>
              <a:cs typeface="Helvetica"/>
            </a:endParaRPr>
          </a:p>
        </p:txBody>
      </p:sp>
      <p:sp>
        <p:nvSpPr>
          <p:cNvPr id="30" name="Oval 22"/>
          <p:cNvSpPr/>
          <p:nvPr/>
        </p:nvSpPr>
        <p:spPr bwMode="auto">
          <a:xfrm>
            <a:off x="7588484" y="499175"/>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smtClean="0">
                <a:solidFill>
                  <a:srgbClr val="FFFFFF"/>
                </a:solidFill>
                <a:latin typeface="Helvetica"/>
                <a:cs typeface="Helvetica"/>
              </a:rPr>
              <a:t>c</a:t>
            </a:r>
            <a:endParaRPr kumimoji="0" lang="fr-FR" sz="2400" b="1" i="0" u="none" strike="noStrike" cap="none" normalizeH="0" baseline="0" dirty="0" smtClean="0">
              <a:ln>
                <a:noFill/>
              </a:ln>
              <a:solidFill>
                <a:srgbClr val="FFFFFF"/>
              </a:solidFill>
              <a:effectLst/>
              <a:latin typeface="Helvetica"/>
              <a:cs typeface="Helvetica"/>
            </a:endParaRPr>
          </a:p>
        </p:txBody>
      </p:sp>
      <p:pic>
        <p:nvPicPr>
          <p:cNvPr id="3" name="Image 2" descr="Screen Shot 2014-07-01 at 4.50.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66" y="770648"/>
            <a:ext cx="8398856" cy="217029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24124542"/>
      </p:ext>
    </p:extLst>
  </p:cSld>
  <p:clrMapOvr>
    <a:masterClrMapping/>
  </p:clrMapOvr>
  <p:transition xmlns:p14="http://schemas.microsoft.com/office/powerpoint/2010/main">
    <p:zoom/>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Knowledge process</a:t>
            </a:r>
            <a:endParaRPr lang="en-GB" dirty="0"/>
          </a:p>
        </p:txBody>
      </p:sp>
      <p:sp>
        <p:nvSpPr>
          <p:cNvPr id="6" name="Text Placeholder 5"/>
          <p:cNvSpPr>
            <a:spLocks noGrp="1"/>
          </p:cNvSpPr>
          <p:nvPr>
            <p:ph type="body" idx="1"/>
          </p:nvPr>
        </p:nvSpPr>
        <p:spPr/>
        <p:txBody>
          <a:bodyPr/>
          <a:lstStyle/>
          <a:p>
            <a:endParaRPr lang="en-GB"/>
          </a:p>
        </p:txBody>
      </p:sp>
    </p:spTree>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ea typeface="ＭＳ Ｐゴシック" charset="0"/>
                <a:cs typeface="Helvetica"/>
              </a:rPr>
              <a:t>CREATING A KB SUBMISSION</a:t>
            </a:r>
            <a:endParaRPr lang="fr-FR" dirty="0">
              <a:cs typeface="Helvetica"/>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4289553"/>
              </p:ext>
            </p:extLst>
          </p:nvPr>
        </p:nvGraphicFramePr>
        <p:xfrm>
          <a:off x="318911" y="1268413"/>
          <a:ext cx="8458200" cy="3586479"/>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fr-FR" sz="1600" dirty="0" err="1" smtClean="0">
                          <a:latin typeface="Helvetica"/>
                          <a:cs typeface="Helvetica"/>
                        </a:rPr>
                        <a:t>Step</a:t>
                      </a:r>
                      <a:endParaRPr lang="fr-FR" sz="1600" dirty="0">
                        <a:latin typeface="Helvetica"/>
                        <a:cs typeface="Helvetica"/>
                      </a:endParaRPr>
                    </a:p>
                  </a:txBody>
                  <a:tcPr>
                    <a:solidFill>
                      <a:srgbClr val="E31C79"/>
                    </a:solidFill>
                  </a:tcPr>
                </a:tc>
                <a:tc>
                  <a:txBody>
                    <a:bodyPr/>
                    <a:lstStyle/>
                    <a:p>
                      <a:pPr algn="ctr"/>
                      <a:r>
                        <a:rPr lang="fr-FR" sz="1600" dirty="0" smtClean="0">
                          <a:latin typeface="Helvetica"/>
                          <a:cs typeface="Helvetica"/>
                        </a:rPr>
                        <a:t>In </a:t>
                      </a:r>
                      <a:r>
                        <a:rPr lang="fr-FR" sz="1600" dirty="0" err="1" smtClean="0">
                          <a:latin typeface="Helvetica"/>
                          <a:cs typeface="Helvetica"/>
                        </a:rPr>
                        <a:t>ServiceNow</a:t>
                      </a:r>
                      <a:endParaRPr lang="fr-FR" sz="1600" dirty="0">
                        <a:latin typeface="Helvetica"/>
                        <a:cs typeface="Helvetica"/>
                      </a:endParaRPr>
                    </a:p>
                  </a:txBody>
                  <a:tcPr>
                    <a:solidFill>
                      <a:srgbClr val="E31C79"/>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1. </a:t>
                      </a:r>
                      <a:r>
                        <a:rPr lang="en-US" sz="1400" dirty="0" smtClean="0">
                          <a:solidFill>
                            <a:schemeClr val="tx1">
                              <a:lumMod val="75000"/>
                              <a:lumOff val="25000"/>
                            </a:schemeClr>
                          </a:solidFill>
                          <a:latin typeface="Helvetica"/>
                          <a:cs typeface="Helvetica"/>
                        </a:rPr>
                        <a:t>Create a submission</a:t>
                      </a:r>
                    </a:p>
                  </a:txBody>
                  <a:tcPr/>
                </a:tc>
                <a:tc>
                  <a:txBody>
                    <a:bodyPr/>
                    <a:lstStyle/>
                    <a:p>
                      <a:r>
                        <a:rPr lang="en-US" sz="1400" dirty="0" smtClean="0">
                          <a:solidFill>
                            <a:schemeClr val="tx1">
                              <a:lumMod val="75000"/>
                              <a:lumOff val="25000"/>
                            </a:schemeClr>
                          </a:solidFill>
                          <a:latin typeface="Helvetica"/>
                          <a:cs typeface="Helvetica"/>
                        </a:rPr>
                        <a:t>“Knowledge</a:t>
                      </a:r>
                      <a:r>
                        <a:rPr lang="en-US" sz="1400" baseline="0" dirty="0" smtClean="0">
                          <a:solidFill>
                            <a:schemeClr val="tx1">
                              <a:lumMod val="75000"/>
                              <a:lumOff val="25000"/>
                            </a:schemeClr>
                          </a:solidFill>
                          <a:latin typeface="Helvetica"/>
                          <a:cs typeface="Helvetica"/>
                        </a:rPr>
                        <a:t> Base</a:t>
                      </a:r>
                      <a:r>
                        <a:rPr lang="en-US" sz="1400" dirty="0" smtClean="0">
                          <a:solidFill>
                            <a:schemeClr val="tx1">
                              <a:lumMod val="75000"/>
                              <a:lumOff val="25000"/>
                            </a:schemeClr>
                          </a:solidFill>
                          <a:latin typeface="Helvetica"/>
                          <a:cs typeface="Helvetica"/>
                        </a:rPr>
                        <a:t>” &gt;</a:t>
                      </a:r>
                      <a:r>
                        <a:rPr lang="en-US" sz="1400" baseline="0" dirty="0" smtClean="0">
                          <a:solidFill>
                            <a:schemeClr val="tx1">
                              <a:lumMod val="75000"/>
                              <a:lumOff val="25000"/>
                            </a:schemeClr>
                          </a:solidFill>
                          <a:latin typeface="Helvetica"/>
                          <a:cs typeface="Helvetica"/>
                        </a:rPr>
                        <a:t> </a:t>
                      </a:r>
                      <a:r>
                        <a:rPr lang="en-US" sz="1400" dirty="0" smtClean="0">
                          <a:solidFill>
                            <a:schemeClr val="tx1">
                              <a:lumMod val="75000"/>
                              <a:lumOff val="25000"/>
                            </a:schemeClr>
                          </a:solidFill>
                          <a:latin typeface="Helvetica"/>
                          <a:cs typeface="Helvetica"/>
                        </a:rPr>
                        <a:t>“Create New”</a:t>
                      </a:r>
                      <a:endParaRPr lang="fr-FR" sz="1400" dirty="0">
                        <a:solidFill>
                          <a:schemeClr val="tx1">
                            <a:lumMod val="75000"/>
                            <a:lumOff val="25000"/>
                          </a:schemeClr>
                        </a:solidFill>
                        <a:latin typeface="Helvetica"/>
                        <a:cs typeface="Helvetic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2. </a:t>
                      </a:r>
                      <a:r>
                        <a:rPr lang="en-US" sz="1400" dirty="0" smtClean="0">
                          <a:solidFill>
                            <a:schemeClr val="tx1">
                              <a:lumMod val="75000"/>
                              <a:lumOff val="25000"/>
                            </a:schemeClr>
                          </a:solidFill>
                          <a:latin typeface="Helvetica"/>
                          <a:cs typeface="Helvetica"/>
                        </a:rPr>
                        <a:t>Choose</a:t>
                      </a:r>
                      <a:r>
                        <a:rPr lang="en-US" sz="1400" baseline="0" dirty="0" smtClean="0">
                          <a:solidFill>
                            <a:schemeClr val="tx1">
                              <a:lumMod val="75000"/>
                              <a:lumOff val="25000"/>
                            </a:schemeClr>
                          </a:solidFill>
                          <a:latin typeface="Helvetica"/>
                          <a:cs typeface="Helvetica"/>
                        </a:rPr>
                        <a:t> the appropriate topic and category</a:t>
                      </a:r>
                      <a:endParaRPr lang="en-US" sz="1400" dirty="0" smtClean="0">
                        <a:solidFill>
                          <a:schemeClr val="tx1">
                            <a:lumMod val="75000"/>
                            <a:lumOff val="25000"/>
                          </a:schemeClr>
                        </a:solidFill>
                        <a:latin typeface="Helvetica"/>
                        <a:cs typeface="Helvetica"/>
                      </a:endParaRPr>
                    </a:p>
                  </a:txBody>
                  <a:tcPr/>
                </a:tc>
                <a:tc>
                  <a:txBody>
                    <a:bodyPr/>
                    <a:lstStyle/>
                    <a:p>
                      <a:pPr lvl="0">
                        <a:buFont typeface="Arial"/>
                        <a:buNone/>
                      </a:pPr>
                      <a:r>
                        <a:rPr lang="en-US" sz="1400" dirty="0" smtClean="0">
                          <a:solidFill>
                            <a:schemeClr val="tx1">
                              <a:lumMod val="75000"/>
                              <a:lumOff val="25000"/>
                            </a:schemeClr>
                          </a:solidFill>
                          <a:latin typeface="Helvetica"/>
                          <a:cs typeface="Helvetica"/>
                        </a:rPr>
                        <a:t>Set the appropriate</a:t>
                      </a:r>
                      <a:r>
                        <a:rPr lang="en-US" sz="1400" baseline="0" dirty="0" smtClean="0">
                          <a:solidFill>
                            <a:schemeClr val="tx1">
                              <a:lumMod val="75000"/>
                              <a:lumOff val="25000"/>
                            </a:schemeClr>
                          </a:solidFill>
                          <a:latin typeface="Helvetica"/>
                          <a:cs typeface="Helvetica"/>
                        </a:rPr>
                        <a:t> values in the “Topic” and “Category” fields.</a:t>
                      </a:r>
                      <a:endParaRPr lang="en-US" sz="1400" dirty="0" smtClean="0">
                        <a:solidFill>
                          <a:schemeClr val="tx1">
                            <a:lumMod val="75000"/>
                            <a:lumOff val="25000"/>
                          </a:schemeClr>
                        </a:solidFill>
                        <a:latin typeface="Helvetica"/>
                        <a:cs typeface="Helvetic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3. </a:t>
                      </a:r>
                      <a:r>
                        <a:rPr lang="en-US" sz="1400" dirty="0" smtClean="0">
                          <a:solidFill>
                            <a:schemeClr val="tx1">
                              <a:lumMod val="75000"/>
                              <a:lumOff val="25000"/>
                            </a:schemeClr>
                          </a:solidFill>
                          <a:latin typeface="Helvetica"/>
                          <a:cs typeface="Helvetica"/>
                        </a:rPr>
                        <a:t>Provide a KB Article 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dirty="0" smtClean="0">
                          <a:solidFill>
                            <a:schemeClr val="tx1">
                              <a:lumMod val="75000"/>
                              <a:lumOff val="25000"/>
                            </a:schemeClr>
                          </a:solidFill>
                          <a:latin typeface="Helvetica"/>
                          <a:cs typeface="Helvetica"/>
                        </a:rPr>
                        <a:t>Update the “Short description” field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4. </a:t>
                      </a:r>
                      <a:r>
                        <a:rPr lang="en-US" sz="1400" dirty="0" smtClean="0">
                          <a:solidFill>
                            <a:schemeClr val="tx1">
                              <a:lumMod val="75000"/>
                              <a:lumOff val="25000"/>
                            </a:schemeClr>
                          </a:solidFill>
                          <a:latin typeface="Helvetica"/>
                          <a:cs typeface="Helvetica"/>
                        </a:rPr>
                        <a:t>Document the content of the KB Article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dirty="0" smtClean="0">
                          <a:solidFill>
                            <a:schemeClr val="tx1">
                              <a:lumMod val="75000"/>
                              <a:lumOff val="25000"/>
                            </a:schemeClr>
                          </a:solidFill>
                          <a:latin typeface="Helvetica"/>
                          <a:cs typeface="Helvetica"/>
                        </a:rPr>
                        <a:t>Enter the full details of the desired article in the “Text” section</a:t>
                      </a:r>
                      <a:r>
                        <a:rPr lang="en-US" sz="1400" baseline="0" dirty="0" smtClean="0">
                          <a:solidFill>
                            <a:schemeClr val="tx1">
                              <a:lumMod val="75000"/>
                              <a:lumOff val="25000"/>
                            </a:schemeClr>
                          </a:solidFill>
                          <a:latin typeface="Helvetica"/>
                          <a:cs typeface="Helvetica"/>
                        </a:rPr>
                        <a:t>. Key words for KB searches can be added into the Metadata field.</a:t>
                      </a:r>
                      <a:endParaRPr lang="en-US" sz="1400" dirty="0" smtClean="0">
                        <a:solidFill>
                          <a:schemeClr val="tx1">
                            <a:lumMod val="75000"/>
                            <a:lumOff val="25000"/>
                          </a:schemeClr>
                        </a:solidFill>
                        <a:latin typeface="Helvetica"/>
                        <a:cs typeface="Helvetic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5. </a:t>
                      </a:r>
                      <a:r>
                        <a:rPr lang="en-US" sz="1400" dirty="0" smtClean="0">
                          <a:solidFill>
                            <a:schemeClr val="tx1">
                              <a:lumMod val="75000"/>
                              <a:lumOff val="25000"/>
                            </a:schemeClr>
                          </a:solidFill>
                          <a:latin typeface="Helvetica"/>
                          <a:cs typeface="Helvetica"/>
                        </a:rPr>
                        <a:t>Assign to appropriate group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dirty="0" smtClean="0">
                          <a:solidFill>
                            <a:schemeClr val="tx1">
                              <a:lumMod val="75000"/>
                              <a:lumOff val="25000"/>
                            </a:schemeClr>
                          </a:solidFill>
                          <a:latin typeface="Helvetica"/>
                          <a:cs typeface="Helvetica"/>
                        </a:rPr>
                        <a:t>Search and Select the appropriate “Assignment Group” and</a:t>
                      </a:r>
                      <a:r>
                        <a:rPr lang="en-US" sz="1400" baseline="0" dirty="0" smtClean="0">
                          <a:solidFill>
                            <a:schemeClr val="tx1">
                              <a:lumMod val="75000"/>
                              <a:lumOff val="25000"/>
                            </a:schemeClr>
                          </a:solidFill>
                          <a:latin typeface="Helvetica"/>
                          <a:cs typeface="Helvetica"/>
                        </a:rPr>
                        <a:t> “Assigned to”</a:t>
                      </a:r>
                      <a:endParaRPr lang="en-US" sz="1400" dirty="0" smtClean="0">
                        <a:solidFill>
                          <a:schemeClr val="tx1">
                            <a:lumMod val="75000"/>
                            <a:lumOff val="25000"/>
                          </a:schemeClr>
                        </a:solidFill>
                        <a:latin typeface="Helvetica"/>
                        <a:cs typeface="Helvetica"/>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0" i="0" u="none" strike="noStrike" cap="none" normalizeH="0" baseline="0" dirty="0" smtClean="0">
                          <a:ln>
                            <a:noFill/>
                          </a:ln>
                          <a:solidFill>
                            <a:srgbClr val="DD0806"/>
                          </a:solidFill>
                          <a:effectLst/>
                          <a:latin typeface="Helvetica"/>
                          <a:ea typeface="ＭＳ Ｐゴシック" charset="0"/>
                          <a:cs typeface="Helvetica"/>
                        </a:rPr>
                        <a:t> Email notification sent to the group or assignee</a:t>
                      </a:r>
                      <a:endParaRPr kumimoji="0" lang="en-US" sz="1400" b="0" i="0" u="none" strike="noStrike" cap="none" normalizeH="0" baseline="0" dirty="0" smtClean="0">
                        <a:ln>
                          <a:noFill/>
                        </a:ln>
                        <a:solidFill>
                          <a:schemeClr val="tx1"/>
                        </a:solidFill>
                        <a:effectLst/>
                        <a:latin typeface="Helvetica"/>
                        <a:ea typeface="ＭＳ Ｐゴシック" charset="0"/>
                        <a:cs typeface="Helvetic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6. </a:t>
                      </a:r>
                      <a:r>
                        <a:rPr lang="en-US" sz="1400" dirty="0" smtClean="0">
                          <a:solidFill>
                            <a:schemeClr val="tx1">
                              <a:lumMod val="75000"/>
                              <a:lumOff val="25000"/>
                            </a:schemeClr>
                          </a:solidFill>
                          <a:latin typeface="Helvetica"/>
                          <a:cs typeface="Helvetica"/>
                        </a:rPr>
                        <a:t>Save the submission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dirty="0" smtClean="0">
                          <a:solidFill>
                            <a:schemeClr val="tx1">
                              <a:lumMod val="75000"/>
                              <a:lumOff val="25000"/>
                            </a:schemeClr>
                          </a:solidFill>
                          <a:latin typeface="Helvetica"/>
                          <a:cs typeface="Helvetica"/>
                        </a:rPr>
                        <a:t>Click on “Update” or “Save” </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0" i="0" u="none" strike="noStrike" cap="none" normalizeH="0" baseline="0" dirty="0" smtClean="0">
                          <a:ln>
                            <a:noFill/>
                          </a:ln>
                          <a:solidFill>
                            <a:srgbClr val="DD0806"/>
                          </a:solidFill>
                          <a:effectLst/>
                          <a:latin typeface="Helvetica"/>
                          <a:ea typeface="ＭＳ Ｐゴシック" charset="0"/>
                          <a:cs typeface="Helvetica"/>
                        </a:rPr>
                        <a:t> Email notification sent to submitter</a:t>
                      </a:r>
                      <a:endParaRPr kumimoji="0" lang="en-US" sz="1400" b="0" i="0" u="none" strike="noStrike" cap="none" normalizeH="0" baseline="0" dirty="0" smtClean="0">
                        <a:ln>
                          <a:noFill/>
                        </a:ln>
                        <a:solidFill>
                          <a:schemeClr val="tx1"/>
                        </a:solidFill>
                        <a:effectLst/>
                        <a:latin typeface="Helvetica"/>
                        <a:ea typeface="ＭＳ Ｐゴシック" charset="0"/>
                        <a:cs typeface="Helvetica"/>
                      </a:endParaRPr>
                    </a:p>
                  </a:txBody>
                  <a:tcPr/>
                </a:tc>
              </a:tr>
            </a:tbl>
          </a:graphicData>
        </a:graphic>
      </p:graphicFrame>
      <p:sp>
        <p:nvSpPr>
          <p:cNvPr id="5" name="TextBox 4"/>
          <p:cNvSpPr txBox="1"/>
          <p:nvPr/>
        </p:nvSpPr>
        <p:spPr>
          <a:xfrm>
            <a:off x="351817" y="894720"/>
            <a:ext cx="5863116" cy="307777"/>
          </a:xfrm>
          <a:prstGeom prst="rect">
            <a:avLst/>
          </a:prstGeom>
          <a:noFill/>
        </p:spPr>
        <p:txBody>
          <a:bodyPr wrap="none" rtlCol="0">
            <a:spAutoFit/>
          </a:bodyPr>
          <a:lstStyle/>
          <a:p>
            <a:r>
              <a:rPr lang="en-US" sz="1400" dirty="0" smtClean="0">
                <a:solidFill>
                  <a:schemeClr val="tx1">
                    <a:lumMod val="75000"/>
                    <a:lumOff val="25000"/>
                  </a:schemeClr>
                </a:solidFill>
                <a:latin typeface="Helvetica"/>
                <a:cs typeface="Helvetica"/>
              </a:rPr>
              <a:t>In order to create a KB Article, a KB Submission needs to be submitted.</a:t>
            </a:r>
            <a:endParaRPr lang="en-US" sz="1400" dirty="0">
              <a:solidFill>
                <a:schemeClr val="tx1">
                  <a:lumMod val="75000"/>
                  <a:lumOff val="25000"/>
                </a:schemeClr>
              </a:solidFill>
              <a:latin typeface="Helvetica"/>
              <a:cs typeface="Helvetica"/>
            </a:endParaRPr>
          </a:p>
        </p:txBody>
      </p:sp>
    </p:spTree>
    <p:extLst>
      <p:ext uri="{BB962C8B-B14F-4D97-AF65-F5344CB8AC3E}">
        <p14:creationId xmlns:p14="http://schemas.microsoft.com/office/powerpoint/2010/main" val="3977803649"/>
      </p:ext>
    </p:extLst>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ea typeface="ＭＳ Ｐゴシック" charset="0"/>
                <a:cs typeface="Helvetica"/>
              </a:rPr>
              <a:t>REVIEWING A KB SUBMISSION</a:t>
            </a:r>
            <a:endParaRPr lang="fr-FR" dirty="0">
              <a:cs typeface="Helvetica"/>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0668513"/>
              </p:ext>
            </p:extLst>
          </p:nvPr>
        </p:nvGraphicFramePr>
        <p:xfrm>
          <a:off x="304800" y="1774392"/>
          <a:ext cx="8458200" cy="2666999"/>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fr-FR" sz="1600" dirty="0" err="1" smtClean="0">
                          <a:latin typeface="Helvetica"/>
                          <a:cs typeface="Helvetica"/>
                        </a:rPr>
                        <a:t>Step</a:t>
                      </a:r>
                      <a:endParaRPr lang="fr-FR" sz="1600" dirty="0">
                        <a:latin typeface="Helvetica"/>
                        <a:cs typeface="Helvetica"/>
                      </a:endParaRPr>
                    </a:p>
                  </a:txBody>
                  <a:tcPr>
                    <a:solidFill>
                      <a:srgbClr val="E31C79"/>
                    </a:solidFill>
                  </a:tcPr>
                </a:tc>
                <a:tc>
                  <a:txBody>
                    <a:bodyPr/>
                    <a:lstStyle/>
                    <a:p>
                      <a:pPr algn="ctr"/>
                      <a:r>
                        <a:rPr lang="fr-FR" sz="1600" dirty="0" smtClean="0">
                          <a:latin typeface="Helvetica"/>
                          <a:cs typeface="Helvetica"/>
                        </a:rPr>
                        <a:t>In </a:t>
                      </a:r>
                      <a:r>
                        <a:rPr lang="fr-FR" sz="1600" dirty="0" err="1" smtClean="0">
                          <a:latin typeface="Helvetica"/>
                          <a:cs typeface="Helvetica"/>
                        </a:rPr>
                        <a:t>ServiceNow</a:t>
                      </a:r>
                      <a:endParaRPr lang="fr-FR" sz="1600" dirty="0">
                        <a:latin typeface="Helvetica"/>
                        <a:cs typeface="Helvetica"/>
                      </a:endParaRPr>
                    </a:p>
                  </a:txBody>
                  <a:tcPr>
                    <a:solidFill>
                      <a:srgbClr val="E31C79"/>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1. </a:t>
                      </a:r>
                      <a:r>
                        <a:rPr lang="en-US" sz="1400" dirty="0" smtClean="0">
                          <a:solidFill>
                            <a:schemeClr val="tx1">
                              <a:lumMod val="75000"/>
                              <a:lumOff val="25000"/>
                            </a:schemeClr>
                          </a:solidFill>
                          <a:latin typeface="Helvetica"/>
                          <a:cs typeface="Helvetica"/>
                        </a:rPr>
                        <a:t>Update the submission status</a:t>
                      </a:r>
                    </a:p>
                  </a:txBody>
                  <a:tcPr/>
                </a:tc>
                <a:tc>
                  <a:txBody>
                    <a:bodyPr/>
                    <a:lstStyle/>
                    <a:p>
                      <a:r>
                        <a:rPr lang="en-US" sz="1400" dirty="0" smtClean="0">
                          <a:solidFill>
                            <a:schemeClr val="tx1">
                              <a:lumMod val="75000"/>
                              <a:lumOff val="25000"/>
                            </a:schemeClr>
                          </a:solidFill>
                          <a:latin typeface="Helvetica"/>
                          <a:cs typeface="Helvetica"/>
                        </a:rPr>
                        <a:t>Change “Status” from</a:t>
                      </a:r>
                      <a:r>
                        <a:rPr lang="en-US" sz="1400" baseline="0" dirty="0" smtClean="0">
                          <a:solidFill>
                            <a:schemeClr val="tx1">
                              <a:lumMod val="75000"/>
                              <a:lumOff val="25000"/>
                            </a:schemeClr>
                          </a:solidFill>
                          <a:latin typeface="Helvetica"/>
                          <a:cs typeface="Helvetica"/>
                        </a:rPr>
                        <a:t> </a:t>
                      </a:r>
                      <a:r>
                        <a:rPr lang="en-US" sz="1400" dirty="0" smtClean="0">
                          <a:solidFill>
                            <a:schemeClr val="tx1">
                              <a:lumMod val="75000"/>
                              <a:lumOff val="25000"/>
                            </a:schemeClr>
                          </a:solidFill>
                          <a:latin typeface="Helvetica"/>
                          <a:cs typeface="Helvetica"/>
                        </a:rPr>
                        <a:t>“Draft” &gt;</a:t>
                      </a:r>
                      <a:r>
                        <a:rPr lang="en-US" sz="1400" baseline="0" dirty="0" smtClean="0">
                          <a:solidFill>
                            <a:schemeClr val="tx1">
                              <a:lumMod val="75000"/>
                              <a:lumOff val="25000"/>
                            </a:schemeClr>
                          </a:solidFill>
                          <a:latin typeface="Helvetica"/>
                          <a:cs typeface="Helvetica"/>
                        </a:rPr>
                        <a:t> </a:t>
                      </a:r>
                      <a:r>
                        <a:rPr lang="en-US" sz="1400" dirty="0" smtClean="0">
                          <a:solidFill>
                            <a:schemeClr val="tx1">
                              <a:lumMod val="75000"/>
                              <a:lumOff val="25000"/>
                            </a:schemeClr>
                          </a:solidFill>
                          <a:latin typeface="Helvetica"/>
                          <a:cs typeface="Helvetica"/>
                        </a:rPr>
                        <a:t>“Technical</a:t>
                      </a:r>
                      <a:r>
                        <a:rPr lang="en-US" sz="1400" baseline="0" dirty="0" smtClean="0">
                          <a:solidFill>
                            <a:schemeClr val="tx1">
                              <a:lumMod val="75000"/>
                              <a:lumOff val="25000"/>
                            </a:schemeClr>
                          </a:solidFill>
                          <a:latin typeface="Helvetica"/>
                          <a:cs typeface="Helvetica"/>
                        </a:rPr>
                        <a:t> review</a:t>
                      </a:r>
                      <a:r>
                        <a:rPr lang="en-US" sz="1400" dirty="0" smtClean="0">
                          <a:solidFill>
                            <a:schemeClr val="tx1">
                              <a:lumMod val="75000"/>
                              <a:lumOff val="25000"/>
                            </a:schemeClr>
                          </a:solidFill>
                          <a:latin typeface="Helvetica"/>
                          <a:cs typeface="Helvetica"/>
                        </a:rPr>
                        <a:t>” or “Editorial </a:t>
                      </a:r>
                      <a:r>
                        <a:rPr lang="en-US" sz="1400" baseline="0" dirty="0" smtClean="0">
                          <a:solidFill>
                            <a:schemeClr val="tx1">
                              <a:lumMod val="75000"/>
                              <a:lumOff val="25000"/>
                            </a:schemeClr>
                          </a:solidFill>
                          <a:latin typeface="Helvetica"/>
                          <a:cs typeface="Helvetica"/>
                        </a:rPr>
                        <a:t>review</a:t>
                      </a:r>
                      <a:r>
                        <a:rPr lang="en-US" sz="1400" dirty="0" smtClean="0">
                          <a:solidFill>
                            <a:schemeClr val="tx1">
                              <a:lumMod val="75000"/>
                              <a:lumOff val="25000"/>
                            </a:schemeClr>
                          </a:solidFill>
                          <a:latin typeface="Helvetica"/>
                          <a:cs typeface="Helvetica"/>
                        </a:rPr>
                        <a:t>” </a:t>
                      </a:r>
                      <a:endParaRPr lang="fr-FR" sz="1400" dirty="0">
                        <a:solidFill>
                          <a:schemeClr val="tx1">
                            <a:lumMod val="75000"/>
                            <a:lumOff val="25000"/>
                          </a:schemeClr>
                        </a:solidFill>
                        <a:latin typeface="Helvetica"/>
                        <a:cs typeface="Helvetic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2. </a:t>
                      </a:r>
                      <a:r>
                        <a:rPr lang="en-US" sz="1400" dirty="0" smtClean="0">
                          <a:solidFill>
                            <a:schemeClr val="tx1">
                              <a:lumMod val="75000"/>
                              <a:lumOff val="25000"/>
                            </a:schemeClr>
                          </a:solidFill>
                          <a:latin typeface="Helvetica"/>
                          <a:cs typeface="Helvetica"/>
                        </a:rPr>
                        <a:t>Verify topic and category</a:t>
                      </a:r>
                    </a:p>
                  </a:txBody>
                  <a:tcPr/>
                </a:tc>
                <a:tc>
                  <a:txBody>
                    <a:bodyPr/>
                    <a:lstStyle/>
                    <a:p>
                      <a:pPr lvl="0">
                        <a:buFont typeface="Arial"/>
                        <a:buNone/>
                      </a:pPr>
                      <a:r>
                        <a:rPr lang="en-US" sz="1400" dirty="0" smtClean="0">
                          <a:solidFill>
                            <a:schemeClr val="tx1">
                              <a:lumMod val="75000"/>
                              <a:lumOff val="25000"/>
                            </a:schemeClr>
                          </a:solidFill>
                          <a:latin typeface="Helvetica"/>
                          <a:cs typeface="Helvetica"/>
                        </a:rPr>
                        <a:t>Verify accuracy of selected “Topic” and “Category”</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3. </a:t>
                      </a:r>
                      <a:r>
                        <a:rPr lang="en-US" sz="1400" dirty="0" smtClean="0">
                          <a:solidFill>
                            <a:schemeClr val="tx1">
                              <a:lumMod val="75000"/>
                              <a:lumOff val="25000"/>
                            </a:schemeClr>
                          </a:solidFill>
                          <a:latin typeface="Helvetica"/>
                          <a:cs typeface="Helvetica"/>
                        </a:rPr>
                        <a:t>Verify text and metadata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dirty="0" smtClean="0">
                          <a:solidFill>
                            <a:schemeClr val="tx1">
                              <a:lumMod val="75000"/>
                              <a:lumOff val="25000"/>
                            </a:schemeClr>
                          </a:solidFill>
                          <a:latin typeface="Helvetica"/>
                          <a:cs typeface="Helvetica"/>
                        </a:rPr>
                        <a:t>Verify accuracy of associated “Text” and meta</a:t>
                      </a:r>
                      <a:r>
                        <a:rPr lang="en-US" sz="1400" baseline="0" dirty="0" smtClean="0">
                          <a:solidFill>
                            <a:schemeClr val="tx1">
                              <a:lumMod val="75000"/>
                              <a:lumOff val="25000"/>
                            </a:schemeClr>
                          </a:solidFill>
                          <a:latin typeface="Helvetica"/>
                          <a:cs typeface="Helvetica"/>
                        </a:rPr>
                        <a:t>data key words.</a:t>
                      </a:r>
                      <a:endParaRPr lang="en-US" sz="1400" dirty="0" smtClean="0">
                        <a:solidFill>
                          <a:schemeClr val="tx1">
                            <a:lumMod val="75000"/>
                            <a:lumOff val="25000"/>
                          </a:schemeClr>
                        </a:solidFill>
                        <a:latin typeface="Helvetica"/>
                        <a:cs typeface="Helvetic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5.</a:t>
                      </a:r>
                      <a:r>
                        <a:rPr lang="en-US" sz="1400" dirty="0" smtClean="0">
                          <a:solidFill>
                            <a:schemeClr val="tx1">
                              <a:lumMod val="75000"/>
                              <a:lumOff val="25000"/>
                            </a:schemeClr>
                          </a:solidFill>
                          <a:latin typeface="Helvetica"/>
                          <a:cs typeface="Helvetica"/>
                        </a:rPr>
                        <a:t> Communicate</a:t>
                      </a:r>
                      <a:r>
                        <a:rPr lang="en-US" sz="1400" baseline="0" dirty="0" smtClean="0">
                          <a:solidFill>
                            <a:schemeClr val="tx1">
                              <a:lumMod val="75000"/>
                              <a:lumOff val="25000"/>
                            </a:schemeClr>
                          </a:solidFill>
                          <a:latin typeface="Helvetica"/>
                          <a:cs typeface="Helvetica"/>
                        </a:rPr>
                        <a:t> on work performed on the submission</a:t>
                      </a:r>
                      <a:endParaRPr lang="en-US" sz="1400" dirty="0" smtClean="0">
                        <a:solidFill>
                          <a:schemeClr val="tx1">
                            <a:lumMod val="75000"/>
                            <a:lumOff val="25000"/>
                          </a:schemeClr>
                        </a:solidFill>
                        <a:latin typeface="Helvetica"/>
                        <a:cs typeface="Helvetic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dirty="0" smtClean="0">
                          <a:solidFill>
                            <a:schemeClr val="tx1">
                              <a:lumMod val="75000"/>
                              <a:lumOff val="25000"/>
                            </a:schemeClr>
                          </a:solidFill>
                          <a:latin typeface="Helvetica"/>
                          <a:cs typeface="Helvetica"/>
                        </a:rPr>
                        <a:t>Update “Work notes” with all activity</a:t>
                      </a:r>
                      <a:r>
                        <a:rPr lang="en-US" sz="1400" baseline="0" dirty="0" smtClean="0">
                          <a:solidFill>
                            <a:schemeClr val="tx1">
                              <a:lumMod val="75000"/>
                              <a:lumOff val="25000"/>
                            </a:schemeClr>
                          </a:solidFill>
                          <a:latin typeface="Helvetica"/>
                          <a:cs typeface="Helvetica"/>
                        </a:rPr>
                        <a:t> and comments</a:t>
                      </a:r>
                      <a:endParaRPr lang="en-US" sz="1400" dirty="0" smtClean="0">
                        <a:solidFill>
                          <a:schemeClr val="tx1">
                            <a:lumMod val="75000"/>
                            <a:lumOff val="25000"/>
                          </a:schemeClr>
                        </a:solidFill>
                        <a:latin typeface="Helvetica"/>
                        <a:cs typeface="Helvetica"/>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0" i="0" u="none" strike="noStrike" cap="none" normalizeH="0" baseline="0" dirty="0" smtClean="0">
                          <a:ln>
                            <a:noFill/>
                          </a:ln>
                          <a:solidFill>
                            <a:srgbClr val="DD0806"/>
                          </a:solidFill>
                          <a:effectLst/>
                          <a:latin typeface="Helvetica"/>
                          <a:ea typeface="ＭＳ Ｐゴシック" charset="0"/>
                          <a:cs typeface="Helvetica"/>
                        </a:rPr>
                        <a:t> Email notification sent to the group or assignee</a:t>
                      </a:r>
                      <a:endParaRPr kumimoji="0" lang="en-US" sz="1400" b="0" i="0" u="none" strike="noStrike" cap="none" normalizeH="0" baseline="0" dirty="0" smtClean="0">
                        <a:ln>
                          <a:noFill/>
                        </a:ln>
                        <a:solidFill>
                          <a:schemeClr val="tx1"/>
                        </a:solidFill>
                        <a:effectLst/>
                        <a:latin typeface="Helvetica"/>
                        <a:ea typeface="ＭＳ Ｐゴシック" charset="0"/>
                        <a:cs typeface="Helvetic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6. </a:t>
                      </a:r>
                      <a:r>
                        <a:rPr lang="en-US" sz="1400" dirty="0" smtClean="0">
                          <a:solidFill>
                            <a:schemeClr val="tx1">
                              <a:lumMod val="75000"/>
                              <a:lumOff val="25000"/>
                            </a:schemeClr>
                          </a:solidFill>
                          <a:latin typeface="Helvetica"/>
                          <a:cs typeface="Helvetica"/>
                        </a:rPr>
                        <a:t>Save the submission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dirty="0" smtClean="0">
                          <a:solidFill>
                            <a:schemeClr val="tx1">
                              <a:lumMod val="75000"/>
                              <a:lumOff val="25000"/>
                            </a:schemeClr>
                          </a:solidFill>
                          <a:latin typeface="Helvetica"/>
                          <a:cs typeface="Helvetica"/>
                        </a:rPr>
                        <a:t>Click on “Update” or “Save” </a:t>
                      </a:r>
                    </a:p>
                  </a:txBody>
                  <a:tcPr/>
                </a:tc>
              </a:tr>
            </a:tbl>
          </a:graphicData>
        </a:graphic>
      </p:graphicFrame>
      <p:sp>
        <p:nvSpPr>
          <p:cNvPr id="5" name="TextBox 4"/>
          <p:cNvSpPr txBox="1"/>
          <p:nvPr/>
        </p:nvSpPr>
        <p:spPr>
          <a:xfrm>
            <a:off x="351817" y="962270"/>
            <a:ext cx="8426423" cy="307777"/>
          </a:xfrm>
          <a:prstGeom prst="rect">
            <a:avLst/>
          </a:prstGeom>
          <a:noFill/>
        </p:spPr>
        <p:txBody>
          <a:bodyPr wrap="square" rtlCol="0">
            <a:spAutoFit/>
          </a:bodyPr>
          <a:lstStyle/>
          <a:p>
            <a:r>
              <a:rPr lang="en-US" sz="1400" dirty="0" smtClean="0">
                <a:solidFill>
                  <a:schemeClr val="tx1">
                    <a:lumMod val="75000"/>
                    <a:lumOff val="25000"/>
                  </a:schemeClr>
                </a:solidFill>
                <a:latin typeface="Helvetica"/>
                <a:cs typeface="Helvetica"/>
              </a:rPr>
              <a:t>Assigned people should review the submission on a technical and editorial basis.</a:t>
            </a:r>
            <a:endParaRPr lang="en-US" sz="1400" dirty="0">
              <a:solidFill>
                <a:schemeClr val="tx1">
                  <a:lumMod val="75000"/>
                  <a:lumOff val="25000"/>
                </a:schemeClr>
              </a:solidFill>
              <a:latin typeface="Helvetica"/>
              <a:cs typeface="Helvetica"/>
            </a:endParaRPr>
          </a:p>
        </p:txBody>
      </p:sp>
    </p:spTree>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ea typeface="ＭＳ Ｐゴシック" charset="0"/>
                <a:cs typeface="Helvetica"/>
              </a:rPr>
              <a:t>PUBLISHING A KB SUBMISSION</a:t>
            </a:r>
            <a:endParaRPr lang="fr-FR" dirty="0">
              <a:cs typeface="Helvetica"/>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3622780"/>
              </p:ext>
            </p:extLst>
          </p:nvPr>
        </p:nvGraphicFramePr>
        <p:xfrm>
          <a:off x="304800" y="1268413"/>
          <a:ext cx="8458200" cy="4264659"/>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fr-FR" sz="1600" dirty="0" err="1" smtClean="0">
                          <a:latin typeface="Helvetica"/>
                          <a:cs typeface="Helvetica"/>
                        </a:rPr>
                        <a:t>Step</a:t>
                      </a:r>
                      <a:endParaRPr lang="fr-FR" sz="1600" dirty="0">
                        <a:latin typeface="Helvetica"/>
                        <a:cs typeface="Helvetica"/>
                      </a:endParaRPr>
                    </a:p>
                  </a:txBody>
                  <a:tcPr>
                    <a:solidFill>
                      <a:srgbClr val="E31C79"/>
                    </a:solidFill>
                  </a:tcPr>
                </a:tc>
                <a:tc>
                  <a:txBody>
                    <a:bodyPr/>
                    <a:lstStyle/>
                    <a:p>
                      <a:pPr algn="ctr"/>
                      <a:r>
                        <a:rPr lang="fr-FR" sz="1600" dirty="0" smtClean="0">
                          <a:latin typeface="Helvetica"/>
                          <a:cs typeface="Helvetica"/>
                        </a:rPr>
                        <a:t>In </a:t>
                      </a:r>
                      <a:r>
                        <a:rPr lang="fr-FR" sz="1600" dirty="0" err="1" smtClean="0">
                          <a:latin typeface="Helvetica"/>
                          <a:cs typeface="Helvetica"/>
                        </a:rPr>
                        <a:t>ServiceNow</a:t>
                      </a:r>
                      <a:endParaRPr lang="fr-FR" sz="1600" dirty="0">
                        <a:latin typeface="Helvetica"/>
                        <a:cs typeface="Helvetica"/>
                      </a:endParaRPr>
                    </a:p>
                  </a:txBody>
                  <a:tcPr>
                    <a:solidFill>
                      <a:srgbClr val="E31C79"/>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50000"/>
                              <a:lumOff val="50000"/>
                            </a:schemeClr>
                          </a:solidFill>
                          <a:latin typeface="Helvetica"/>
                          <a:cs typeface="Helvetica"/>
                        </a:rPr>
                        <a:t>1. </a:t>
                      </a:r>
                      <a:r>
                        <a:rPr lang="en-US" sz="1400" dirty="0" smtClean="0">
                          <a:solidFill>
                            <a:srgbClr val="404040"/>
                          </a:solidFill>
                          <a:latin typeface="Helvetica"/>
                          <a:cs typeface="Helvetica"/>
                        </a:rPr>
                        <a:t>Make</a:t>
                      </a:r>
                      <a:r>
                        <a:rPr lang="en-US" sz="1400" baseline="0" dirty="0" smtClean="0">
                          <a:solidFill>
                            <a:srgbClr val="404040"/>
                          </a:solidFill>
                          <a:latin typeface="Helvetica"/>
                          <a:cs typeface="Helvetica"/>
                        </a:rPr>
                        <a:t> the submission ready for publication</a:t>
                      </a:r>
                      <a:endParaRPr lang="en-US" sz="1400" dirty="0" smtClean="0">
                        <a:solidFill>
                          <a:srgbClr val="404040"/>
                        </a:solidFill>
                        <a:latin typeface="Helvetica"/>
                        <a:cs typeface="Helvetica"/>
                      </a:endParaRPr>
                    </a:p>
                  </a:txBody>
                  <a:tcPr/>
                </a:tc>
                <a:tc>
                  <a:txBody>
                    <a:bodyPr/>
                    <a:lstStyle/>
                    <a:p>
                      <a:r>
                        <a:rPr lang="fr-FR" sz="1400" dirty="0" smtClean="0">
                          <a:solidFill>
                            <a:srgbClr val="404040"/>
                          </a:solidFill>
                          <a:latin typeface="Helvetica"/>
                          <a:cs typeface="Helvetica"/>
                        </a:rPr>
                        <a:t>Set the </a:t>
                      </a:r>
                      <a:r>
                        <a:rPr lang="fr-FR" sz="1400" dirty="0" err="1" smtClean="0">
                          <a:solidFill>
                            <a:srgbClr val="404040"/>
                          </a:solidFill>
                          <a:latin typeface="Helvetica"/>
                          <a:cs typeface="Helvetica"/>
                        </a:rPr>
                        <a:t>status</a:t>
                      </a:r>
                      <a:r>
                        <a:rPr lang="fr-FR" sz="1400" dirty="0" smtClean="0">
                          <a:solidFill>
                            <a:srgbClr val="404040"/>
                          </a:solidFill>
                          <a:latin typeface="Helvetica"/>
                          <a:cs typeface="Helvetica"/>
                        </a:rPr>
                        <a:t> of the KB</a:t>
                      </a:r>
                      <a:r>
                        <a:rPr lang="fr-FR" sz="1400" baseline="0" dirty="0" smtClean="0">
                          <a:solidFill>
                            <a:srgbClr val="404040"/>
                          </a:solidFill>
                          <a:latin typeface="Helvetica"/>
                          <a:cs typeface="Helvetica"/>
                        </a:rPr>
                        <a:t> </a:t>
                      </a:r>
                      <a:r>
                        <a:rPr lang="fr-FR" sz="1400" baseline="0" dirty="0" err="1" smtClean="0">
                          <a:solidFill>
                            <a:srgbClr val="404040"/>
                          </a:solidFill>
                          <a:latin typeface="Helvetica"/>
                          <a:cs typeface="Helvetica"/>
                        </a:rPr>
                        <a:t>Submission</a:t>
                      </a:r>
                      <a:r>
                        <a:rPr lang="fr-FR" sz="1400" baseline="0" dirty="0" smtClean="0">
                          <a:solidFill>
                            <a:srgbClr val="404040"/>
                          </a:solidFill>
                          <a:latin typeface="Helvetica"/>
                          <a:cs typeface="Helvetica"/>
                        </a:rPr>
                        <a:t> to « Editorial </a:t>
                      </a:r>
                      <a:r>
                        <a:rPr lang="fr-FR" sz="1400" baseline="0" dirty="0" err="1" smtClean="0">
                          <a:solidFill>
                            <a:srgbClr val="404040"/>
                          </a:solidFill>
                          <a:latin typeface="Helvetica"/>
                          <a:cs typeface="Helvetica"/>
                        </a:rPr>
                        <a:t>review</a:t>
                      </a:r>
                      <a:r>
                        <a:rPr lang="fr-FR" sz="1400" baseline="0" dirty="0" smtClean="0">
                          <a:solidFill>
                            <a:srgbClr val="404040"/>
                          </a:solidFill>
                          <a:latin typeface="Helvetica"/>
                          <a:cs typeface="Helvetica"/>
                        </a:rPr>
                        <a:t> »</a:t>
                      </a:r>
                      <a:endParaRPr lang="fr-FR" sz="1400" dirty="0">
                        <a:solidFill>
                          <a:srgbClr val="404040"/>
                        </a:solidFill>
                        <a:latin typeface="Helvetica"/>
                        <a:cs typeface="Helvetic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50000"/>
                              <a:lumOff val="50000"/>
                            </a:schemeClr>
                          </a:solidFill>
                          <a:latin typeface="Helvetica"/>
                          <a:cs typeface="Helvetica"/>
                        </a:rPr>
                        <a:t>2. </a:t>
                      </a:r>
                      <a:r>
                        <a:rPr lang="en-US" sz="1400" dirty="0" smtClean="0">
                          <a:solidFill>
                            <a:srgbClr val="404040"/>
                          </a:solidFill>
                          <a:latin typeface="Helvetica"/>
                          <a:cs typeface="Helvetica"/>
                        </a:rPr>
                        <a:t>Define an</a:t>
                      </a:r>
                      <a:r>
                        <a:rPr lang="en-US" sz="1400" baseline="0" dirty="0" smtClean="0">
                          <a:solidFill>
                            <a:srgbClr val="404040"/>
                          </a:solidFill>
                          <a:latin typeface="Helvetica"/>
                          <a:cs typeface="Helvetica"/>
                        </a:rPr>
                        <a:t> Owner group</a:t>
                      </a:r>
                      <a:endParaRPr lang="en-US" sz="1400" dirty="0" smtClean="0">
                        <a:solidFill>
                          <a:srgbClr val="404040"/>
                        </a:solidFill>
                        <a:latin typeface="Helvetica"/>
                        <a:cs typeface="Helvetica"/>
                      </a:endParaRPr>
                    </a:p>
                  </a:txBody>
                  <a:tcPr/>
                </a:tc>
                <a:tc>
                  <a:txBody>
                    <a:bodyPr/>
                    <a:lstStyle/>
                    <a:p>
                      <a:r>
                        <a:rPr lang="en-US" sz="1400" dirty="0" smtClean="0">
                          <a:solidFill>
                            <a:srgbClr val="404040"/>
                          </a:solidFill>
                          <a:latin typeface="Helvetica"/>
                          <a:cs typeface="Helvetica"/>
                        </a:rPr>
                        <a:t>Search</a:t>
                      </a:r>
                      <a:r>
                        <a:rPr lang="en-US" sz="1400" baseline="0" dirty="0" smtClean="0">
                          <a:solidFill>
                            <a:srgbClr val="404040"/>
                          </a:solidFill>
                          <a:latin typeface="Helvetica"/>
                          <a:cs typeface="Helvetica"/>
                        </a:rPr>
                        <a:t> and select the appropriate owner group</a:t>
                      </a:r>
                      <a:endParaRPr lang="fr-FR" sz="1400" dirty="0">
                        <a:solidFill>
                          <a:srgbClr val="404040"/>
                        </a:solidFill>
                        <a:latin typeface="Helvetica"/>
                        <a:cs typeface="Helvetic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3. </a:t>
                      </a:r>
                      <a:r>
                        <a:rPr lang="en-US" sz="1400" dirty="0" smtClean="0">
                          <a:solidFill>
                            <a:srgbClr val="404040"/>
                          </a:solidFill>
                          <a:latin typeface="Helvetica"/>
                          <a:cs typeface="Helvetica"/>
                        </a:rPr>
                        <a:t>Restrict KB Article to</a:t>
                      </a:r>
                      <a:r>
                        <a:rPr lang="en-US" sz="1400" baseline="0" dirty="0" smtClean="0">
                          <a:solidFill>
                            <a:srgbClr val="404040"/>
                          </a:solidFill>
                          <a:latin typeface="Helvetica"/>
                          <a:cs typeface="Helvetica"/>
                        </a:rPr>
                        <a:t> specific population</a:t>
                      </a:r>
                      <a:endParaRPr lang="en-US" sz="1400" dirty="0" smtClean="0">
                        <a:solidFill>
                          <a:srgbClr val="404040"/>
                        </a:solidFill>
                        <a:latin typeface="Helvetica"/>
                        <a:cs typeface="Helvetica"/>
                      </a:endParaRPr>
                    </a:p>
                  </a:txBody>
                  <a:tcPr/>
                </a:tc>
                <a:tc>
                  <a:txBody>
                    <a:bodyPr/>
                    <a:lstStyle/>
                    <a:p>
                      <a:pPr lvl="0">
                        <a:buFont typeface="Arial"/>
                        <a:buNone/>
                      </a:pPr>
                      <a:r>
                        <a:rPr lang="en-US" sz="1400" dirty="0" smtClean="0">
                          <a:solidFill>
                            <a:srgbClr val="404040"/>
                          </a:solidFill>
                          <a:latin typeface="Helvetica"/>
                          <a:cs typeface="Helvetica"/>
                        </a:rPr>
                        <a:t>Add roles if the article has to be restricted</a:t>
                      </a:r>
                      <a:r>
                        <a:rPr lang="en-US" sz="1400" baseline="0" dirty="0" smtClean="0">
                          <a:solidFill>
                            <a:srgbClr val="404040"/>
                          </a:solidFill>
                          <a:latin typeface="Helvetica"/>
                          <a:cs typeface="Helvetica"/>
                        </a:rPr>
                        <a:t> to specific roles</a:t>
                      </a:r>
                      <a:endParaRPr lang="en-US" sz="1400" dirty="0" smtClean="0">
                        <a:solidFill>
                          <a:srgbClr val="404040"/>
                        </a:solidFill>
                        <a:latin typeface="Helvetica"/>
                        <a:cs typeface="Helvetic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4. </a:t>
                      </a:r>
                      <a:r>
                        <a:rPr lang="en-US" sz="1400" dirty="0" smtClean="0">
                          <a:solidFill>
                            <a:srgbClr val="404040"/>
                          </a:solidFill>
                          <a:latin typeface="Helvetica"/>
                          <a:cs typeface="Helvetica"/>
                        </a:rPr>
                        <a:t>Preview article</a:t>
                      </a:r>
                      <a:endParaRPr lang="en-US" sz="1400" dirty="0" smtClean="0">
                        <a:solidFill>
                          <a:schemeClr val="tx1">
                            <a:lumMod val="75000"/>
                            <a:lumOff val="25000"/>
                          </a:schemeClr>
                        </a:solidFill>
                        <a:latin typeface="Helvetica"/>
                        <a:cs typeface="Helvetic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dirty="0" smtClean="0">
                          <a:solidFill>
                            <a:srgbClr val="404040"/>
                          </a:solidFill>
                          <a:latin typeface="Helvetica"/>
                          <a:cs typeface="Helvetica"/>
                        </a:rPr>
                        <a:t>Make a right click on the submission header and</a:t>
                      </a:r>
                      <a:r>
                        <a:rPr lang="en-US" sz="1400" baseline="0" dirty="0" smtClean="0">
                          <a:solidFill>
                            <a:srgbClr val="404040"/>
                          </a:solidFill>
                          <a:latin typeface="Helvetica"/>
                          <a:cs typeface="Helvetica"/>
                        </a:rPr>
                        <a:t> select “Preview” in order to check the content  display of the future article. </a:t>
                      </a:r>
                      <a:endParaRPr lang="en-US" sz="1400" dirty="0" smtClean="0">
                        <a:solidFill>
                          <a:srgbClr val="404040"/>
                        </a:solidFill>
                        <a:latin typeface="Helvetica"/>
                        <a:cs typeface="Helvetic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5.</a:t>
                      </a:r>
                      <a:r>
                        <a:rPr lang="en-US" sz="1400" dirty="0" smtClean="0">
                          <a:solidFill>
                            <a:srgbClr val="404040"/>
                          </a:solidFill>
                          <a:latin typeface="Helvetica"/>
                          <a:cs typeface="Helvetica"/>
                        </a:rPr>
                        <a:t> Provide necessary validity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dirty="0" smtClean="0">
                          <a:solidFill>
                            <a:srgbClr val="404040"/>
                          </a:solidFill>
                          <a:latin typeface="Helvetica"/>
                          <a:cs typeface="Helvetica"/>
                        </a:rPr>
                        <a:t>Confirm</a:t>
                      </a:r>
                      <a:r>
                        <a:rPr lang="en-US" sz="1400" baseline="0" dirty="0" smtClean="0">
                          <a:solidFill>
                            <a:srgbClr val="404040"/>
                          </a:solidFill>
                          <a:latin typeface="Helvetica"/>
                          <a:cs typeface="Helvetica"/>
                        </a:rPr>
                        <a:t> that the “Valid to” and “Next review date” are correct</a:t>
                      </a:r>
                      <a:endParaRPr lang="en-US" sz="1400" dirty="0" smtClean="0">
                        <a:solidFill>
                          <a:srgbClr val="404040"/>
                        </a:solidFill>
                        <a:latin typeface="Helvetica"/>
                        <a:cs typeface="Helvetic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6. </a:t>
                      </a:r>
                      <a:r>
                        <a:rPr lang="en-US" sz="1400" dirty="0" smtClean="0">
                          <a:solidFill>
                            <a:srgbClr val="404040"/>
                          </a:solidFill>
                          <a:latin typeface="Helvetica"/>
                          <a:cs typeface="Helvetica"/>
                        </a:rPr>
                        <a:t>Save the submission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dirty="0" smtClean="0">
                          <a:solidFill>
                            <a:srgbClr val="404040"/>
                          </a:solidFill>
                          <a:latin typeface="Helvetica"/>
                          <a:cs typeface="Helvetica"/>
                        </a:rPr>
                        <a:t>Click on “Update” or “Save”</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0" i="0" u="none" strike="noStrike" cap="none" normalizeH="0" baseline="0" dirty="0" smtClean="0">
                          <a:ln>
                            <a:noFill/>
                          </a:ln>
                          <a:solidFill>
                            <a:srgbClr val="404040"/>
                          </a:solidFill>
                          <a:effectLst/>
                          <a:latin typeface="Helvetica"/>
                          <a:ea typeface="ＭＳ Ｐゴシック" charset="0"/>
                          <a:cs typeface="Helvetica"/>
                        </a:rPr>
                        <a:t> Email notification sent to the group</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7. </a:t>
                      </a:r>
                      <a:r>
                        <a:rPr lang="en-US" sz="1400" dirty="0" smtClean="0">
                          <a:solidFill>
                            <a:srgbClr val="404040"/>
                          </a:solidFill>
                          <a:latin typeface="Helvetica"/>
                          <a:cs typeface="Helvetica"/>
                        </a:rPr>
                        <a:t>Publish the submission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solidFill>
                          <a:srgbClr val="404040"/>
                        </a:solidFill>
                        <a:latin typeface="Helvetica"/>
                        <a:cs typeface="Helvetic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0" i="0" u="none" strike="noStrike" cap="none" normalizeH="0" baseline="0" dirty="0" smtClean="0">
                          <a:ln>
                            <a:noFill/>
                          </a:ln>
                          <a:solidFill>
                            <a:srgbClr val="404040"/>
                          </a:solidFill>
                          <a:effectLst/>
                          <a:latin typeface="Helvetica"/>
                          <a:ea typeface="ＭＳ Ｐゴシック" charset="0"/>
                          <a:cs typeface="Helvetica"/>
                        </a:rPr>
                        <a:t>A user with the knowledge role will have the “Publish” or “Re-publish” button on top of the submission</a:t>
                      </a:r>
                    </a:p>
                  </a:txBody>
                  <a:tcPr/>
                </a:tc>
              </a:tr>
            </a:tbl>
          </a:graphicData>
        </a:graphic>
      </p:graphicFrame>
      <p:sp>
        <p:nvSpPr>
          <p:cNvPr id="5" name="TextBox 4"/>
          <p:cNvSpPr txBox="1"/>
          <p:nvPr/>
        </p:nvSpPr>
        <p:spPr>
          <a:xfrm>
            <a:off x="351817" y="867700"/>
            <a:ext cx="8426423" cy="307777"/>
          </a:xfrm>
          <a:prstGeom prst="rect">
            <a:avLst/>
          </a:prstGeom>
          <a:noFill/>
        </p:spPr>
        <p:txBody>
          <a:bodyPr wrap="square" rtlCol="0">
            <a:spAutoFit/>
          </a:bodyPr>
          <a:lstStyle/>
          <a:p>
            <a:r>
              <a:rPr lang="en-US" sz="1400" dirty="0" smtClean="0">
                <a:solidFill>
                  <a:schemeClr val="tx1">
                    <a:lumMod val="75000"/>
                    <a:lumOff val="25000"/>
                  </a:schemeClr>
                </a:solidFill>
                <a:latin typeface="Helvetica"/>
                <a:cs typeface="Helvetica"/>
              </a:rPr>
              <a:t>After a submission has been reviewed, a user with knowledge role can publish it as an article</a:t>
            </a:r>
            <a:endParaRPr lang="en-US" sz="1400" dirty="0">
              <a:solidFill>
                <a:schemeClr val="tx1">
                  <a:lumMod val="75000"/>
                  <a:lumOff val="25000"/>
                </a:schemeClr>
              </a:solidFill>
              <a:latin typeface="Helvetica"/>
              <a:cs typeface="Helvetica"/>
            </a:endParaRPr>
          </a:p>
        </p:txBody>
      </p:sp>
      <p:sp>
        <p:nvSpPr>
          <p:cNvPr id="6" name="TextBox 5"/>
          <p:cNvSpPr txBox="1"/>
          <p:nvPr/>
        </p:nvSpPr>
        <p:spPr>
          <a:xfrm>
            <a:off x="932631" y="5465806"/>
            <a:ext cx="7843507" cy="1384995"/>
          </a:xfrm>
          <a:prstGeom prst="rect">
            <a:avLst/>
          </a:prstGeom>
          <a:noFill/>
        </p:spPr>
        <p:txBody>
          <a:bodyPr wrap="square" rtlCol="0">
            <a:spAutoFit/>
          </a:bodyPr>
          <a:lstStyle/>
          <a:p>
            <a:pPr lvl="0"/>
            <a:endParaRPr lang="en-US" sz="1400" dirty="0" smtClean="0">
              <a:solidFill>
                <a:srgbClr val="404040"/>
              </a:solidFill>
              <a:latin typeface="Helvetica"/>
              <a:cs typeface="Helvetica"/>
            </a:endParaRPr>
          </a:p>
          <a:p>
            <a:r>
              <a:rPr lang="en-US" sz="1400" dirty="0" smtClean="0">
                <a:solidFill>
                  <a:srgbClr val="404040"/>
                </a:solidFill>
                <a:latin typeface="Helvetica"/>
                <a:cs typeface="Helvetica"/>
              </a:rPr>
              <a:t>When an article is published, it can be search in the KB, but at any moment a knowledge ITIL user can review it. And any reader can post a feedback. </a:t>
            </a:r>
            <a:r>
              <a:rPr lang="en-US" sz="1400" dirty="0" smtClean="0">
                <a:solidFill>
                  <a:srgbClr val="DD0806"/>
                </a:solidFill>
                <a:latin typeface="Helvetica"/>
                <a:ea typeface="ＭＳ Ｐゴシック" charset="0"/>
                <a:cs typeface="Helvetica"/>
              </a:rPr>
              <a:t>Email notification sent to the article author and group assigned</a:t>
            </a:r>
            <a:endParaRPr lang="en-US" sz="1400" dirty="0" smtClean="0">
              <a:latin typeface="Helvetica"/>
              <a:ea typeface="ＭＳ Ｐゴシック" charset="0"/>
              <a:cs typeface="Helvetica"/>
            </a:endParaRPr>
          </a:p>
          <a:p>
            <a:pPr lvl="0"/>
            <a:endParaRPr lang="en-US" sz="1400" dirty="0" smtClean="0">
              <a:solidFill>
                <a:srgbClr val="000000"/>
              </a:solidFill>
              <a:latin typeface="Helvetica"/>
              <a:cs typeface="Helvetica"/>
            </a:endParaRPr>
          </a:p>
          <a:p>
            <a:endParaRPr lang="en-US" sz="1400" dirty="0" smtClean="0">
              <a:latin typeface="Helvetica"/>
              <a:cs typeface="Helvetica"/>
            </a:endParaRPr>
          </a:p>
        </p:txBody>
      </p:sp>
    </p:spTree>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charset="0"/>
                <a:cs typeface="Helvetica"/>
              </a:rPr>
              <a:t>CLOSE A KB SUBMISSION WITHOUT PUBLISHING IT</a:t>
            </a:r>
            <a:endParaRPr lang="fr-FR" dirty="0">
              <a:cs typeface="Helvetica"/>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8678159"/>
              </p:ext>
            </p:extLst>
          </p:nvPr>
        </p:nvGraphicFramePr>
        <p:xfrm>
          <a:off x="304800" y="1268413"/>
          <a:ext cx="8458200" cy="1247139"/>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fr-FR" sz="1600" dirty="0" err="1" smtClean="0">
                          <a:latin typeface="Helvetica"/>
                          <a:cs typeface="Helvetica"/>
                        </a:rPr>
                        <a:t>Step</a:t>
                      </a:r>
                      <a:endParaRPr lang="fr-FR" sz="1600" dirty="0">
                        <a:latin typeface="Helvetica"/>
                        <a:cs typeface="Helvetica"/>
                      </a:endParaRPr>
                    </a:p>
                  </a:txBody>
                  <a:tcPr>
                    <a:solidFill>
                      <a:srgbClr val="E31C79"/>
                    </a:solidFill>
                  </a:tcPr>
                </a:tc>
                <a:tc>
                  <a:txBody>
                    <a:bodyPr/>
                    <a:lstStyle/>
                    <a:p>
                      <a:pPr algn="ctr"/>
                      <a:r>
                        <a:rPr lang="fr-FR" sz="1600" dirty="0" smtClean="0">
                          <a:latin typeface="Helvetica"/>
                          <a:cs typeface="Helvetica"/>
                        </a:rPr>
                        <a:t>In </a:t>
                      </a:r>
                      <a:r>
                        <a:rPr lang="fr-FR" sz="1600" dirty="0" err="1" smtClean="0">
                          <a:latin typeface="Helvetica"/>
                          <a:cs typeface="Helvetica"/>
                        </a:rPr>
                        <a:t>ServiceNow</a:t>
                      </a:r>
                      <a:endParaRPr lang="fr-FR" sz="1600" dirty="0">
                        <a:latin typeface="Helvetica"/>
                        <a:cs typeface="Helvetica"/>
                      </a:endParaRPr>
                    </a:p>
                  </a:txBody>
                  <a:tcPr>
                    <a:solidFill>
                      <a:srgbClr val="E31C79"/>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1. </a:t>
                      </a:r>
                      <a:r>
                        <a:rPr lang="en-US" sz="1400" dirty="0" smtClean="0">
                          <a:solidFill>
                            <a:srgbClr val="404040"/>
                          </a:solidFill>
                          <a:latin typeface="Helvetica"/>
                          <a:cs typeface="Helvetica"/>
                        </a:rPr>
                        <a:t>Close the submission</a:t>
                      </a:r>
                    </a:p>
                  </a:txBody>
                  <a:tcPr/>
                </a:tc>
                <a:tc>
                  <a:txBody>
                    <a:bodyPr/>
                    <a:lstStyle/>
                    <a:p>
                      <a:r>
                        <a:rPr lang="en-US" sz="1400" dirty="0" smtClean="0">
                          <a:solidFill>
                            <a:srgbClr val="404040"/>
                          </a:solidFill>
                          <a:latin typeface="Helvetica"/>
                          <a:cs typeface="Helvetica"/>
                        </a:rPr>
                        <a:t>Change status to</a:t>
                      </a:r>
                      <a:r>
                        <a:rPr lang="en-US" sz="1400" baseline="0" dirty="0" smtClean="0">
                          <a:solidFill>
                            <a:srgbClr val="404040"/>
                          </a:solidFill>
                          <a:latin typeface="Helvetica"/>
                          <a:cs typeface="Helvetica"/>
                        </a:rPr>
                        <a:t> “Closed”</a:t>
                      </a:r>
                      <a:endParaRPr lang="fr-FR" sz="1400" dirty="0">
                        <a:solidFill>
                          <a:srgbClr val="404040"/>
                        </a:solidFill>
                        <a:latin typeface="Helvetica"/>
                        <a:cs typeface="Helvetic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2. </a:t>
                      </a:r>
                      <a:r>
                        <a:rPr lang="en-US" sz="1400" dirty="0" smtClean="0">
                          <a:solidFill>
                            <a:srgbClr val="404040"/>
                          </a:solidFill>
                          <a:latin typeface="Helvetica"/>
                          <a:cs typeface="Helvetica"/>
                        </a:rPr>
                        <a:t>Set the</a:t>
                      </a:r>
                      <a:r>
                        <a:rPr lang="en-US" sz="1400" baseline="0" dirty="0" smtClean="0">
                          <a:solidFill>
                            <a:srgbClr val="404040"/>
                          </a:solidFill>
                          <a:latin typeface="Helvetica"/>
                          <a:cs typeface="Helvetica"/>
                        </a:rPr>
                        <a:t> close code</a:t>
                      </a:r>
                      <a:endParaRPr lang="en-US" sz="1400" dirty="0" smtClean="0">
                        <a:solidFill>
                          <a:srgbClr val="404040"/>
                        </a:solidFill>
                        <a:latin typeface="Helvetica"/>
                        <a:cs typeface="Helvetica"/>
                      </a:endParaRPr>
                    </a:p>
                  </a:txBody>
                  <a:tcPr/>
                </a:tc>
                <a:tc>
                  <a:txBody>
                    <a:bodyPr/>
                    <a:lstStyle/>
                    <a:p>
                      <a:pPr lvl="0">
                        <a:buFont typeface="Arial"/>
                        <a:buNone/>
                      </a:pPr>
                      <a:r>
                        <a:rPr lang="en-US" sz="1400" dirty="0" smtClean="0">
                          <a:solidFill>
                            <a:schemeClr val="tx1">
                              <a:lumMod val="75000"/>
                              <a:lumOff val="25000"/>
                            </a:schemeClr>
                          </a:solidFill>
                          <a:latin typeface="Helvetica"/>
                          <a:cs typeface="Helvetica"/>
                        </a:rPr>
                        <a:t>Choose the appropriate “Close code”</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0" i="0" u="none" strike="noStrike" cap="none" normalizeH="0" baseline="0" dirty="0" smtClean="0">
                          <a:ln>
                            <a:noFill/>
                          </a:ln>
                          <a:solidFill>
                            <a:srgbClr val="DD0806"/>
                          </a:solidFill>
                          <a:effectLst/>
                          <a:latin typeface="Helvetica"/>
                          <a:ea typeface="ＭＳ Ｐゴシック" charset="0"/>
                          <a:cs typeface="Helvetica"/>
                        </a:rPr>
                        <a:t> Email notification sent to submitter</a:t>
                      </a:r>
                      <a:endParaRPr kumimoji="0" lang="en-US" sz="1400" b="0" i="0" u="none" strike="noStrike" cap="none" normalizeH="0" baseline="0" dirty="0" smtClean="0">
                        <a:ln>
                          <a:noFill/>
                        </a:ln>
                        <a:solidFill>
                          <a:schemeClr val="tx1"/>
                        </a:solidFill>
                        <a:effectLst/>
                        <a:latin typeface="Helvetica"/>
                        <a:ea typeface="ＭＳ Ｐゴシック" charset="0"/>
                        <a:cs typeface="Helvetica"/>
                      </a:endParaRPr>
                    </a:p>
                  </a:txBody>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3475410337"/>
              </p:ext>
            </p:extLst>
          </p:nvPr>
        </p:nvGraphicFramePr>
        <p:xfrm>
          <a:off x="342900" y="3093165"/>
          <a:ext cx="8458200" cy="1112520"/>
        </p:xfrm>
        <a:graphic>
          <a:graphicData uri="http://schemas.openxmlformats.org/drawingml/2006/table">
            <a:tbl>
              <a:tblPr firstRow="1" bandRow="1">
                <a:tableStyleId>{5C22544A-7EE6-4342-B048-85BDC9FD1C3A}</a:tableStyleId>
              </a:tblPr>
              <a:tblGrid>
                <a:gridCol w="1802572"/>
                <a:gridCol w="6655628"/>
              </a:tblGrid>
              <a:tr h="370840">
                <a:tc>
                  <a:txBody>
                    <a:bodyPr/>
                    <a:lstStyle/>
                    <a:p>
                      <a:r>
                        <a:rPr lang="en-US" sz="1600" noProof="0" dirty="0" smtClean="0">
                          <a:latin typeface="Helvetica"/>
                          <a:cs typeface="Helvetica"/>
                        </a:rPr>
                        <a:t>Close code</a:t>
                      </a:r>
                      <a:endParaRPr lang="en-US" sz="1600" noProof="0" dirty="0">
                        <a:latin typeface="Helvetica"/>
                        <a:cs typeface="Helvetica"/>
                      </a:endParaRPr>
                    </a:p>
                  </a:txBody>
                  <a:tcPr>
                    <a:solidFill>
                      <a:srgbClr val="E31C79"/>
                    </a:solidFill>
                  </a:tcPr>
                </a:tc>
                <a:tc>
                  <a:txBody>
                    <a:bodyPr/>
                    <a:lstStyle/>
                    <a:p>
                      <a:r>
                        <a:rPr lang="en-US" sz="1600" noProof="0" dirty="0" smtClean="0">
                          <a:latin typeface="Helvetica"/>
                          <a:cs typeface="Helvetica"/>
                        </a:rPr>
                        <a:t>Description</a:t>
                      </a:r>
                      <a:endParaRPr lang="en-US" sz="1600" noProof="0" dirty="0">
                        <a:latin typeface="Helvetica"/>
                        <a:cs typeface="Helvetica"/>
                      </a:endParaRPr>
                    </a:p>
                  </a:txBody>
                  <a:tcPr>
                    <a:solidFill>
                      <a:srgbClr val="E31C79"/>
                    </a:solidFill>
                  </a:tcPr>
                </a:tc>
              </a:tr>
              <a:tr h="370840">
                <a:tc>
                  <a:txBody>
                    <a:bodyPr/>
                    <a:lstStyle/>
                    <a:p>
                      <a:r>
                        <a:rPr lang="en-US" sz="1400" noProof="0" dirty="0" smtClean="0">
                          <a:solidFill>
                            <a:srgbClr val="404040"/>
                          </a:solidFill>
                          <a:latin typeface="Helvetica"/>
                          <a:cs typeface="Helvetica"/>
                        </a:rPr>
                        <a:t>Duplicate</a:t>
                      </a:r>
                      <a:endParaRPr lang="en-US" sz="1400" noProof="0" dirty="0">
                        <a:solidFill>
                          <a:srgbClr val="404040"/>
                        </a:solidFill>
                        <a:latin typeface="Helvetica"/>
                        <a:cs typeface="Helvetica"/>
                      </a:endParaRPr>
                    </a:p>
                  </a:txBody>
                  <a:tcPr/>
                </a:tc>
                <a:tc>
                  <a:txBody>
                    <a:bodyPr/>
                    <a:lstStyle/>
                    <a:p>
                      <a:r>
                        <a:rPr lang="en-US" sz="1400" noProof="0" dirty="0" smtClean="0">
                          <a:solidFill>
                            <a:srgbClr val="404040"/>
                          </a:solidFill>
                          <a:latin typeface="Helvetica"/>
                          <a:cs typeface="Helvetica"/>
                        </a:rPr>
                        <a:t>An article already exist</a:t>
                      </a:r>
                      <a:endParaRPr lang="en-US" sz="1400" noProof="0" dirty="0">
                        <a:solidFill>
                          <a:srgbClr val="404040"/>
                        </a:solidFill>
                        <a:latin typeface="Helvetica"/>
                        <a:cs typeface="Helvetica"/>
                      </a:endParaRPr>
                    </a:p>
                  </a:txBody>
                  <a:tcPr/>
                </a:tc>
              </a:tr>
              <a:tr h="370840">
                <a:tc>
                  <a:txBody>
                    <a:bodyPr/>
                    <a:lstStyle/>
                    <a:p>
                      <a:r>
                        <a:rPr lang="en-US" sz="1400" noProof="0" dirty="0" smtClean="0">
                          <a:solidFill>
                            <a:srgbClr val="404040"/>
                          </a:solidFill>
                          <a:latin typeface="Helvetica"/>
                          <a:cs typeface="Helvetica"/>
                        </a:rPr>
                        <a:t>Invalid</a:t>
                      </a:r>
                    </a:p>
                  </a:txBody>
                  <a:tcPr/>
                </a:tc>
                <a:tc>
                  <a:txBody>
                    <a:bodyPr/>
                    <a:lstStyle/>
                    <a:p>
                      <a:r>
                        <a:rPr lang="en-US" sz="1400" noProof="0" dirty="0" smtClean="0">
                          <a:solidFill>
                            <a:srgbClr val="404040"/>
                          </a:solidFill>
                          <a:latin typeface="Helvetica"/>
                          <a:cs typeface="Helvetica"/>
                        </a:rPr>
                        <a:t>The submission is not correct, functionally or technically</a:t>
                      </a:r>
                    </a:p>
                  </a:txBody>
                  <a:tcPr/>
                </a:tc>
              </a:tr>
            </a:tbl>
          </a:graphicData>
        </a:graphic>
      </p:graphicFrame>
    </p:spTree>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charset="0"/>
                <a:cs typeface="Helvetica"/>
              </a:rPr>
              <a:t>Review and archival of Published KB Article</a:t>
            </a:r>
            <a:endParaRPr lang="fr-FR" dirty="0">
              <a:cs typeface="Helvetica"/>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2585864"/>
              </p:ext>
            </p:extLst>
          </p:nvPr>
        </p:nvGraphicFramePr>
        <p:xfrm>
          <a:off x="304800" y="1625575"/>
          <a:ext cx="8458200" cy="3142156"/>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fr-FR" sz="1600" dirty="0" err="1" smtClean="0">
                          <a:latin typeface="Helvetica"/>
                          <a:cs typeface="Helvetica"/>
                        </a:rPr>
                        <a:t>Step</a:t>
                      </a:r>
                      <a:endParaRPr lang="fr-FR" sz="1600" dirty="0">
                        <a:latin typeface="Helvetica"/>
                        <a:cs typeface="Helvetica"/>
                      </a:endParaRPr>
                    </a:p>
                  </a:txBody>
                  <a:tcPr>
                    <a:solidFill>
                      <a:srgbClr val="E31C79"/>
                    </a:solidFill>
                  </a:tcPr>
                </a:tc>
                <a:tc>
                  <a:txBody>
                    <a:bodyPr/>
                    <a:lstStyle/>
                    <a:p>
                      <a:pPr algn="ctr"/>
                      <a:r>
                        <a:rPr lang="fr-FR" sz="1600" dirty="0" smtClean="0">
                          <a:latin typeface="Helvetica"/>
                          <a:cs typeface="Helvetica"/>
                        </a:rPr>
                        <a:t>In </a:t>
                      </a:r>
                      <a:r>
                        <a:rPr lang="fr-FR" sz="1600" dirty="0" err="1" smtClean="0">
                          <a:latin typeface="Helvetica"/>
                          <a:cs typeface="Helvetica"/>
                        </a:rPr>
                        <a:t>ServiceNow</a:t>
                      </a:r>
                      <a:endParaRPr lang="fr-FR" sz="1600" dirty="0">
                        <a:latin typeface="Helvetica"/>
                        <a:cs typeface="Helvetica"/>
                      </a:endParaRPr>
                    </a:p>
                  </a:txBody>
                  <a:tcPr>
                    <a:solidFill>
                      <a:srgbClr val="E31C79"/>
                    </a:solidFill>
                  </a:tcPr>
                </a:tc>
              </a:tr>
              <a:tr h="13082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1. </a:t>
                      </a:r>
                      <a:r>
                        <a:rPr lang="en-US" sz="1400" dirty="0" smtClean="0">
                          <a:solidFill>
                            <a:srgbClr val="404040"/>
                          </a:solidFill>
                          <a:latin typeface="Helvetica"/>
                          <a:cs typeface="Helvetica"/>
                        </a:rPr>
                        <a:t>Review KB</a:t>
                      </a:r>
                      <a:r>
                        <a:rPr lang="en-US" sz="1400" baseline="0" dirty="0" smtClean="0">
                          <a:solidFill>
                            <a:srgbClr val="404040"/>
                          </a:solidFill>
                          <a:latin typeface="Helvetica"/>
                          <a:cs typeface="Helvetica"/>
                        </a:rPr>
                        <a:t> Article / Create a new KB Submission</a:t>
                      </a:r>
                      <a:endParaRPr lang="en-US" sz="1400" dirty="0" smtClean="0">
                        <a:solidFill>
                          <a:srgbClr val="404040"/>
                        </a:solidFill>
                        <a:latin typeface="Helvetica"/>
                        <a:cs typeface="Helvetica"/>
                      </a:endParaRPr>
                    </a:p>
                  </a:txBody>
                  <a:tcPr/>
                </a:tc>
                <a:tc>
                  <a:txBody>
                    <a:bodyPr/>
                    <a:lstStyle/>
                    <a:p>
                      <a:r>
                        <a:rPr lang="en-US" sz="1400" dirty="0" smtClean="0">
                          <a:solidFill>
                            <a:srgbClr val="404040"/>
                          </a:solidFill>
                          <a:latin typeface="Helvetica"/>
                          <a:cs typeface="Helvetica"/>
                        </a:rPr>
                        <a:t>Open KB Article and click on “Review” button. </a:t>
                      </a:r>
                    </a:p>
                    <a:p>
                      <a:pPr marL="0" marR="0" lvl="0" indent="0" algn="l" defTabSz="914353"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smtClean="0">
                          <a:ln>
                            <a:noFill/>
                          </a:ln>
                          <a:solidFill>
                            <a:srgbClr val="283139"/>
                          </a:solidFill>
                          <a:effectLst/>
                          <a:latin typeface="Helvetica"/>
                          <a:ea typeface="ＭＳ Ｐゴシック" charset="0"/>
                          <a:cs typeface="Helvetica"/>
                        </a:rPr>
                        <a:t> The KB Article is set into “Review” state and a related KB Submission with the same content as in the originating KB Article.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2. </a:t>
                      </a:r>
                      <a:r>
                        <a:rPr lang="en-US" sz="1400" dirty="0" smtClean="0">
                          <a:solidFill>
                            <a:srgbClr val="404040"/>
                          </a:solidFill>
                          <a:latin typeface="Helvetica"/>
                          <a:cs typeface="Helvetica"/>
                        </a:rPr>
                        <a:t>Review content</a:t>
                      </a:r>
                    </a:p>
                  </a:txBody>
                  <a:tcPr/>
                </a:tc>
                <a:tc>
                  <a:txBody>
                    <a:bodyPr/>
                    <a:lstStyle/>
                    <a:p>
                      <a:pPr lvl="0">
                        <a:buFont typeface="Arial"/>
                        <a:buNone/>
                      </a:pPr>
                      <a:r>
                        <a:rPr kumimoji="0" lang="en-US" sz="1400" b="0" i="0" u="none" strike="noStrike" cap="none" normalizeH="0" baseline="0" dirty="0" smtClean="0">
                          <a:ln>
                            <a:noFill/>
                          </a:ln>
                          <a:solidFill>
                            <a:schemeClr val="tx1"/>
                          </a:solidFill>
                          <a:effectLst/>
                          <a:latin typeface="Helvetica"/>
                          <a:ea typeface="ＭＳ Ｐゴシック" charset="0"/>
                          <a:cs typeface="Helvetica"/>
                        </a:rPr>
                        <a:t>Proceed with the KB Submission content review as in the normal KB Submission process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latin typeface="Helvetica"/>
                          <a:cs typeface="Helvetica"/>
                        </a:rPr>
                        <a:t>3. </a:t>
                      </a:r>
                      <a:r>
                        <a:rPr lang="en-US" sz="1400" dirty="0" smtClean="0">
                          <a:solidFill>
                            <a:srgbClr val="404040"/>
                          </a:solidFill>
                          <a:latin typeface="Helvetica"/>
                          <a:cs typeface="Helvetica"/>
                        </a:rPr>
                        <a:t>Re-publish</a:t>
                      </a:r>
                      <a:r>
                        <a:rPr lang="en-US" sz="1400" baseline="0" dirty="0" smtClean="0">
                          <a:solidFill>
                            <a:srgbClr val="404040"/>
                          </a:solidFill>
                          <a:latin typeface="Helvetica"/>
                          <a:cs typeface="Helvetica"/>
                        </a:rPr>
                        <a:t> article</a:t>
                      </a:r>
                      <a:endParaRPr lang="en-US" sz="1400" dirty="0" smtClean="0">
                        <a:solidFill>
                          <a:srgbClr val="404040"/>
                        </a:solidFill>
                        <a:latin typeface="Helvetica"/>
                        <a:cs typeface="Helvetic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solidFill>
                          <a:srgbClr val="404040"/>
                        </a:solidFill>
                        <a:latin typeface="Helvetica"/>
                        <a:cs typeface="Helvetica"/>
                      </a:endParaRPr>
                    </a:p>
                  </a:txBody>
                  <a:tcPr/>
                </a:tc>
                <a:tc>
                  <a:txBody>
                    <a:bodyPr/>
                    <a:lstStyle/>
                    <a:p>
                      <a:pPr lvl="0">
                        <a:buFont typeface="Arial"/>
                        <a:buNone/>
                      </a:pPr>
                      <a:r>
                        <a:rPr kumimoji="0" lang="en-US" sz="1400" b="0" i="0" u="none" strike="noStrike" cap="none" normalizeH="0" baseline="0" dirty="0" smtClean="0">
                          <a:ln>
                            <a:noFill/>
                          </a:ln>
                          <a:solidFill>
                            <a:schemeClr val="tx1"/>
                          </a:solidFill>
                          <a:effectLst/>
                          <a:latin typeface="Helvetica"/>
                          <a:ea typeface="ＭＳ Ｐゴシック" charset="0"/>
                          <a:cs typeface="Helvetica"/>
                        </a:rPr>
                        <a:t>Once technical and </a:t>
                      </a:r>
                      <a:r>
                        <a:rPr kumimoji="0" lang="en-US" sz="1400" b="0" i="0" u="none" strike="noStrike" cap="none" normalizeH="0" baseline="0" dirty="0" err="1" smtClean="0">
                          <a:ln>
                            <a:noFill/>
                          </a:ln>
                          <a:solidFill>
                            <a:schemeClr val="tx1"/>
                          </a:solidFill>
                          <a:effectLst/>
                          <a:latin typeface="Helvetica"/>
                          <a:ea typeface="ＭＳ Ｐゴシック" charset="0"/>
                          <a:cs typeface="Helvetica"/>
                        </a:rPr>
                        <a:t>editoral</a:t>
                      </a:r>
                      <a:r>
                        <a:rPr kumimoji="0" lang="en-US" sz="1400" b="0" i="0" u="none" strike="noStrike" cap="none" normalizeH="0" baseline="0" dirty="0" smtClean="0">
                          <a:ln>
                            <a:noFill/>
                          </a:ln>
                          <a:solidFill>
                            <a:schemeClr val="tx1"/>
                          </a:solidFill>
                          <a:effectLst/>
                          <a:latin typeface="Helvetica"/>
                          <a:ea typeface="ＭＳ Ｐゴシック" charset="0"/>
                          <a:cs typeface="Helvetica"/>
                        </a:rPr>
                        <a:t> review is completed, click on “Republish” in order to update the originating Article with the latest </a:t>
                      </a:r>
                      <a:r>
                        <a:rPr lang="en-US" sz="1400" kern="1200" dirty="0" smtClean="0">
                          <a:solidFill>
                            <a:srgbClr val="404040"/>
                          </a:solidFill>
                          <a:latin typeface="Helvetica"/>
                          <a:ea typeface="+mn-ea"/>
                          <a:cs typeface="Helvetica"/>
                        </a:rPr>
                        <a:t>content</a:t>
                      </a:r>
                      <a:r>
                        <a:rPr kumimoji="0" lang="en-US" sz="1400" b="0" i="0" u="none" strike="noStrike" cap="none" normalizeH="0" baseline="0" dirty="0" smtClean="0">
                          <a:ln>
                            <a:noFill/>
                          </a:ln>
                          <a:solidFill>
                            <a:schemeClr val="tx1"/>
                          </a:solidFill>
                          <a:effectLst/>
                          <a:latin typeface="Helvetica"/>
                          <a:ea typeface="ＭＳ Ｐゴシック" charset="0"/>
                          <a:cs typeface="Helvetica"/>
                        </a:rPr>
                        <a:t> and set its status to “Published”</a:t>
                      </a:r>
                    </a:p>
                  </a:txBody>
                  <a:tcPr/>
                </a:tc>
              </a:tr>
            </a:tbl>
          </a:graphicData>
        </a:graphic>
      </p:graphicFrame>
      <p:sp>
        <p:nvSpPr>
          <p:cNvPr id="5" name="TextBox 4"/>
          <p:cNvSpPr txBox="1"/>
          <p:nvPr/>
        </p:nvSpPr>
        <p:spPr>
          <a:xfrm>
            <a:off x="351817" y="954247"/>
            <a:ext cx="8389118" cy="584776"/>
          </a:xfrm>
          <a:prstGeom prst="rect">
            <a:avLst/>
          </a:prstGeom>
          <a:noFill/>
        </p:spPr>
        <p:txBody>
          <a:bodyPr wrap="square" rtlCol="0">
            <a:spAutoFit/>
          </a:bodyPr>
          <a:lstStyle/>
          <a:p>
            <a:r>
              <a:rPr lang="en-US" sz="1600" dirty="0" smtClean="0">
                <a:solidFill>
                  <a:schemeClr val="tx1">
                    <a:lumMod val="75000"/>
                    <a:lumOff val="25000"/>
                  </a:schemeClr>
                </a:solidFill>
                <a:latin typeface="Helvetica"/>
                <a:cs typeface="Helvetica"/>
              </a:rPr>
              <a:t>In order to modify the content of a Published KB Article, this latter needs to be reviewed and then re-published. </a:t>
            </a:r>
            <a:endParaRPr lang="en-US" sz="1600" dirty="0">
              <a:solidFill>
                <a:schemeClr val="tx1">
                  <a:lumMod val="75000"/>
                  <a:lumOff val="25000"/>
                </a:schemeClr>
              </a:solidFill>
              <a:latin typeface="Helvetica"/>
              <a:cs typeface="Helvetica"/>
            </a:endParaRPr>
          </a:p>
        </p:txBody>
      </p:sp>
      <p:sp>
        <p:nvSpPr>
          <p:cNvPr id="6" name="TextBox 4"/>
          <p:cNvSpPr txBox="1"/>
          <p:nvPr/>
        </p:nvSpPr>
        <p:spPr>
          <a:xfrm>
            <a:off x="305785" y="4801491"/>
            <a:ext cx="8389118" cy="1323439"/>
          </a:xfrm>
          <a:prstGeom prst="rect">
            <a:avLst/>
          </a:prstGeom>
          <a:noFill/>
        </p:spPr>
        <p:txBody>
          <a:bodyPr wrap="square" rtlCol="0">
            <a:spAutoFit/>
          </a:bodyPr>
          <a:lstStyle/>
          <a:p>
            <a:r>
              <a:rPr lang="en-US" sz="1600" dirty="0" smtClean="0">
                <a:solidFill>
                  <a:schemeClr val="tx1">
                    <a:lumMod val="75000"/>
                    <a:lumOff val="25000"/>
                  </a:schemeClr>
                </a:solidFill>
                <a:latin typeface="Helvetica"/>
                <a:cs typeface="Helvetica"/>
              </a:rPr>
              <a:t>In order to archive a published KB Article, click on the “Archive” button on the KB Article record. </a:t>
            </a:r>
            <a:endParaRPr lang="en-US" sz="1600" dirty="0">
              <a:solidFill>
                <a:schemeClr val="tx1">
                  <a:lumMod val="75000"/>
                  <a:lumOff val="25000"/>
                </a:schemeClr>
              </a:solidFill>
              <a:latin typeface="Helvetica"/>
              <a:cs typeface="Helvetica"/>
            </a:endParaRPr>
          </a:p>
          <a:p>
            <a:endParaRPr lang="en-US" sz="1600" dirty="0">
              <a:solidFill>
                <a:schemeClr val="tx1">
                  <a:lumMod val="75000"/>
                  <a:lumOff val="25000"/>
                </a:schemeClr>
              </a:solidFill>
              <a:latin typeface="Helvetica"/>
              <a:cs typeface="Helvetica"/>
            </a:endParaRPr>
          </a:p>
          <a:p>
            <a:r>
              <a:rPr lang="en-US" sz="1600" dirty="0" smtClean="0">
                <a:solidFill>
                  <a:schemeClr val="tx1">
                    <a:lumMod val="75000"/>
                    <a:lumOff val="25000"/>
                  </a:schemeClr>
                </a:solidFill>
                <a:latin typeface="Helvetica"/>
                <a:cs typeface="Helvetica"/>
              </a:rPr>
              <a:t>The KB Article status will be set to “Retired” and the Article will no longer be visible in the Knowledge base. </a:t>
            </a:r>
            <a:endParaRPr lang="en-US" sz="1600" dirty="0">
              <a:solidFill>
                <a:schemeClr val="tx1">
                  <a:lumMod val="75000"/>
                  <a:lumOff val="25000"/>
                </a:schemeClr>
              </a:solidFill>
              <a:latin typeface="Helvetica"/>
              <a:cs typeface="Helvetica"/>
            </a:endParaRPr>
          </a:p>
        </p:txBody>
      </p:sp>
    </p:spTree>
    <p:extLst>
      <p:ext uri="{BB962C8B-B14F-4D97-AF65-F5344CB8AC3E}">
        <p14:creationId xmlns:p14="http://schemas.microsoft.com/office/powerpoint/2010/main" val="2417873392"/>
      </p:ext>
    </p:extLst>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3452507"/>
              </p:ext>
            </p:extLst>
          </p:nvPr>
        </p:nvGraphicFramePr>
        <p:xfrm>
          <a:off x="304800" y="1268413"/>
          <a:ext cx="8458200" cy="1483360"/>
        </p:xfrm>
        <a:graphic>
          <a:graphicData uri="http://schemas.openxmlformats.org/drawingml/2006/table">
            <a:tbl>
              <a:tblPr firstRow="1" bandRow="1">
                <a:tableStyleId>{5C22544A-7EE6-4342-B048-85BDC9FD1C3A}</a:tableStyleId>
              </a:tblPr>
              <a:tblGrid>
                <a:gridCol w="2819400"/>
                <a:gridCol w="2819400"/>
                <a:gridCol w="2819400"/>
              </a:tblGrid>
              <a:tr h="370840">
                <a:tc>
                  <a:txBody>
                    <a:bodyPr/>
                    <a:lstStyle/>
                    <a:p>
                      <a:r>
                        <a:rPr lang="en-US" sz="1400" dirty="0" smtClean="0">
                          <a:latin typeface="Helvetica"/>
                          <a:cs typeface="Helvetica"/>
                        </a:rPr>
                        <a:t>Name</a:t>
                      </a:r>
                      <a:endParaRPr lang="en-US" sz="1400" dirty="0">
                        <a:latin typeface="Helvetica"/>
                        <a:cs typeface="Helvetica"/>
                      </a:endParaRPr>
                    </a:p>
                  </a:txBody>
                  <a:tcPr>
                    <a:solidFill>
                      <a:srgbClr val="E31C79"/>
                    </a:solidFill>
                  </a:tcPr>
                </a:tc>
                <a:tc>
                  <a:txBody>
                    <a:bodyPr/>
                    <a:lstStyle/>
                    <a:p>
                      <a:r>
                        <a:rPr lang="en-US" sz="1400" dirty="0" smtClean="0">
                          <a:latin typeface="Helvetica"/>
                          <a:cs typeface="Helvetica"/>
                        </a:rPr>
                        <a:t>Recipient</a:t>
                      </a:r>
                      <a:endParaRPr lang="en-US" sz="1400" dirty="0">
                        <a:latin typeface="Helvetica"/>
                        <a:cs typeface="Helvetica"/>
                      </a:endParaRPr>
                    </a:p>
                  </a:txBody>
                  <a:tcPr>
                    <a:solidFill>
                      <a:srgbClr val="E31C79"/>
                    </a:solidFill>
                  </a:tcPr>
                </a:tc>
                <a:tc>
                  <a:txBody>
                    <a:bodyPr/>
                    <a:lstStyle/>
                    <a:p>
                      <a:r>
                        <a:rPr lang="en-US" sz="1400" dirty="0" smtClean="0">
                          <a:latin typeface="Helvetica"/>
                          <a:cs typeface="Helvetica"/>
                        </a:rPr>
                        <a:t>Trigger</a:t>
                      </a:r>
                      <a:endParaRPr lang="en-US" sz="1400" dirty="0">
                        <a:latin typeface="Helvetica"/>
                        <a:cs typeface="Helvetica"/>
                      </a:endParaRPr>
                    </a:p>
                  </a:txBody>
                  <a:tcPr>
                    <a:solidFill>
                      <a:srgbClr val="E31C79"/>
                    </a:solidFill>
                  </a:tcPr>
                </a:tc>
              </a:tr>
              <a:tr h="370840">
                <a:tc>
                  <a:txBody>
                    <a:bodyPr/>
                    <a:lstStyle/>
                    <a:p>
                      <a:pPr algn="l" fontAlgn="b"/>
                      <a:r>
                        <a:rPr lang="en-US" sz="1400" b="0" i="0" u="none" strike="noStrike" dirty="0" smtClean="0">
                          <a:solidFill>
                            <a:srgbClr val="404040"/>
                          </a:solidFill>
                          <a:latin typeface="Helvetica"/>
                          <a:cs typeface="Helvetica"/>
                        </a:rPr>
                        <a:t>New</a:t>
                      </a:r>
                      <a:r>
                        <a:rPr lang="en-US" sz="1400" b="0" i="0" u="none" strike="noStrike" baseline="0" dirty="0" smtClean="0">
                          <a:solidFill>
                            <a:srgbClr val="404040"/>
                          </a:solidFill>
                          <a:latin typeface="Helvetica"/>
                          <a:cs typeface="Helvetica"/>
                        </a:rPr>
                        <a:t> submission</a:t>
                      </a:r>
                      <a:endParaRPr lang="en-US" sz="1400" b="0" i="0" u="none" strike="noStrike" dirty="0">
                        <a:solidFill>
                          <a:srgbClr val="404040"/>
                        </a:solidFill>
                        <a:latin typeface="Helvetica"/>
                        <a:cs typeface="Helvetica"/>
                      </a:endParaRPr>
                    </a:p>
                  </a:txBody>
                  <a:tcPr marL="12700" marR="12700" marT="12700" marB="0" anchor="b"/>
                </a:tc>
                <a:tc>
                  <a:txBody>
                    <a:bodyPr/>
                    <a:lstStyle/>
                    <a:p>
                      <a:pPr algn="l" fontAlgn="b"/>
                      <a:r>
                        <a:rPr lang="en-US" sz="1400" b="0" i="0" u="none" strike="noStrike" dirty="0" smtClean="0">
                          <a:solidFill>
                            <a:srgbClr val="404040"/>
                          </a:solidFill>
                          <a:latin typeface="Helvetica"/>
                          <a:cs typeface="Helvetica"/>
                        </a:rPr>
                        <a:t>Submitter</a:t>
                      </a:r>
                      <a:endParaRPr lang="en-US" sz="1400" b="0" i="0" u="none" strike="noStrike" dirty="0">
                        <a:solidFill>
                          <a:srgbClr val="404040"/>
                        </a:solidFill>
                        <a:latin typeface="Helvetica"/>
                        <a:cs typeface="Helvetica"/>
                      </a:endParaRPr>
                    </a:p>
                  </a:txBody>
                  <a:tcPr marL="12700" marR="12700" marT="12700" marB="0" anchor="b"/>
                </a:tc>
                <a:tc>
                  <a:txBody>
                    <a:bodyPr/>
                    <a:lstStyle/>
                    <a:p>
                      <a:pPr algn="l" fontAlgn="b"/>
                      <a:r>
                        <a:rPr lang="en-US" sz="1400" b="0" i="0" u="none" strike="noStrike" dirty="0" smtClean="0">
                          <a:solidFill>
                            <a:srgbClr val="404040"/>
                          </a:solidFill>
                          <a:latin typeface="Helvetica"/>
                          <a:cs typeface="Helvetica"/>
                        </a:rPr>
                        <a:t>KB Submission</a:t>
                      </a:r>
                      <a:r>
                        <a:rPr lang="en-US" sz="1400" b="0" i="0" u="none" strike="noStrike" baseline="0" dirty="0" smtClean="0">
                          <a:solidFill>
                            <a:srgbClr val="404040"/>
                          </a:solidFill>
                          <a:latin typeface="Helvetica"/>
                          <a:cs typeface="Helvetica"/>
                        </a:rPr>
                        <a:t> inserted</a:t>
                      </a:r>
                      <a:endParaRPr lang="en-US" sz="1400" b="0" i="0" u="none" strike="noStrike" dirty="0">
                        <a:solidFill>
                          <a:srgbClr val="404040"/>
                        </a:solidFill>
                        <a:latin typeface="Helvetica"/>
                        <a:cs typeface="Helvetica"/>
                      </a:endParaRPr>
                    </a:p>
                  </a:txBody>
                  <a:tcPr marL="12700" marR="12700" marT="12700" marB="0" anchor="b"/>
                </a:tc>
              </a:tr>
              <a:tr h="370840">
                <a:tc>
                  <a:txBody>
                    <a:bodyPr/>
                    <a:lstStyle/>
                    <a:p>
                      <a:pPr algn="l" fontAlgn="b"/>
                      <a:r>
                        <a:rPr lang="en-US" sz="1400" b="0" i="0" u="none" strike="noStrike" dirty="0" smtClean="0">
                          <a:solidFill>
                            <a:srgbClr val="404040"/>
                          </a:solidFill>
                          <a:latin typeface="Helvetica"/>
                          <a:cs typeface="Helvetica"/>
                        </a:rPr>
                        <a:t>Submission closed</a:t>
                      </a:r>
                      <a:endParaRPr lang="en-US" sz="1400" b="0" i="0" u="none" strike="noStrike" dirty="0">
                        <a:solidFill>
                          <a:srgbClr val="404040"/>
                        </a:solidFill>
                        <a:latin typeface="Helvetica"/>
                        <a:cs typeface="Helvetica"/>
                      </a:endParaRPr>
                    </a:p>
                  </a:txBody>
                  <a:tcPr marL="12700" marR="12700" marT="12700" marB="0" anchor="b"/>
                </a:tc>
                <a:tc>
                  <a:txBody>
                    <a:bodyPr/>
                    <a:lstStyle/>
                    <a:p>
                      <a:pPr algn="l" fontAlgn="b"/>
                      <a:r>
                        <a:rPr lang="en-US" sz="1400" b="0" i="0" u="none" strike="noStrike" dirty="0" smtClean="0">
                          <a:solidFill>
                            <a:srgbClr val="404040"/>
                          </a:solidFill>
                          <a:latin typeface="Helvetica"/>
                          <a:cs typeface="Helvetica"/>
                        </a:rPr>
                        <a:t>Submitter</a:t>
                      </a:r>
                      <a:endParaRPr lang="en-US" sz="1400" b="0" i="0" u="none" strike="noStrike" dirty="0">
                        <a:solidFill>
                          <a:srgbClr val="404040"/>
                        </a:solidFill>
                        <a:latin typeface="Helvetica"/>
                        <a:cs typeface="Helvetica"/>
                      </a:endParaRPr>
                    </a:p>
                  </a:txBody>
                  <a:tcPr marL="12700" marR="12700" marT="12700" marB="0" anchor="b"/>
                </a:tc>
                <a:tc>
                  <a:txBody>
                    <a:bodyPr/>
                    <a:lstStyle/>
                    <a:p>
                      <a:pPr algn="l" fontAlgn="b"/>
                      <a:r>
                        <a:rPr lang="en-US" sz="1400" b="0" i="0" u="none" strike="noStrike" dirty="0" smtClean="0">
                          <a:solidFill>
                            <a:srgbClr val="404040"/>
                          </a:solidFill>
                          <a:latin typeface="Helvetica"/>
                          <a:cs typeface="Helvetica"/>
                        </a:rPr>
                        <a:t>KB Submission invalid</a:t>
                      </a:r>
                      <a:r>
                        <a:rPr lang="en-US" sz="1400" b="0" i="0" u="none" strike="noStrike" baseline="0" dirty="0" smtClean="0">
                          <a:solidFill>
                            <a:srgbClr val="404040"/>
                          </a:solidFill>
                          <a:latin typeface="Helvetica"/>
                          <a:cs typeface="Helvetica"/>
                        </a:rPr>
                        <a:t> or duplicate</a:t>
                      </a:r>
                      <a:endParaRPr lang="en-US" sz="1400" b="0" i="0" u="none" strike="noStrike" dirty="0">
                        <a:solidFill>
                          <a:srgbClr val="404040"/>
                        </a:solidFill>
                        <a:latin typeface="Helvetica"/>
                        <a:cs typeface="Helvetica"/>
                      </a:endParaRPr>
                    </a:p>
                  </a:txBody>
                  <a:tcPr marL="12700" marR="12700" marT="12700" marB="0" anchor="b"/>
                </a:tc>
              </a:tr>
              <a:tr h="370840">
                <a:tc>
                  <a:txBody>
                    <a:bodyPr/>
                    <a:lstStyle/>
                    <a:p>
                      <a:pPr algn="l" fontAlgn="b"/>
                      <a:r>
                        <a:rPr lang="en-US" sz="1400" b="0" i="0" u="none" strike="noStrike" dirty="0" smtClean="0">
                          <a:solidFill>
                            <a:srgbClr val="404040"/>
                          </a:solidFill>
                          <a:latin typeface="Helvetica"/>
                          <a:cs typeface="Helvetica"/>
                        </a:rPr>
                        <a:t>Submission published</a:t>
                      </a:r>
                      <a:endParaRPr lang="en-US" sz="1400" b="0" i="0" u="none" strike="noStrike" dirty="0">
                        <a:solidFill>
                          <a:srgbClr val="404040"/>
                        </a:solidFill>
                        <a:latin typeface="Helvetica"/>
                        <a:cs typeface="Helvetica"/>
                      </a:endParaRPr>
                    </a:p>
                  </a:txBody>
                  <a:tcPr marL="12700" marR="12700" marT="12700" marB="0" anchor="b"/>
                </a:tc>
                <a:tc>
                  <a:txBody>
                    <a:bodyPr/>
                    <a:lstStyle/>
                    <a:p>
                      <a:pPr algn="l" fontAlgn="b"/>
                      <a:r>
                        <a:rPr lang="en-US" sz="1400" b="0" i="0" u="none" strike="noStrike" dirty="0" smtClean="0">
                          <a:solidFill>
                            <a:srgbClr val="404040"/>
                          </a:solidFill>
                          <a:latin typeface="Helvetica"/>
                          <a:cs typeface="Helvetica"/>
                        </a:rPr>
                        <a:t>Submitter</a:t>
                      </a:r>
                      <a:r>
                        <a:rPr lang="en-US" sz="1400" b="0" i="0" u="none" strike="noStrike" baseline="0" dirty="0" smtClean="0">
                          <a:solidFill>
                            <a:srgbClr val="404040"/>
                          </a:solidFill>
                          <a:latin typeface="Helvetica"/>
                          <a:cs typeface="Helvetica"/>
                        </a:rPr>
                        <a:t> and Owner group</a:t>
                      </a:r>
                      <a:endParaRPr lang="en-US" sz="1400" b="0" i="0" u="none" strike="noStrike" dirty="0">
                        <a:solidFill>
                          <a:srgbClr val="404040"/>
                        </a:solidFill>
                        <a:latin typeface="Helvetica"/>
                        <a:cs typeface="Helvetica"/>
                      </a:endParaRPr>
                    </a:p>
                  </a:txBody>
                  <a:tcPr marL="12700" marR="12700" marT="12700" marB="0" anchor="b"/>
                </a:tc>
                <a:tc>
                  <a:txBody>
                    <a:bodyPr/>
                    <a:lstStyle/>
                    <a:p>
                      <a:pPr algn="l" fontAlgn="b"/>
                      <a:r>
                        <a:rPr lang="en-US" sz="1400" b="0" i="0" u="none" strike="noStrike" dirty="0" smtClean="0">
                          <a:solidFill>
                            <a:srgbClr val="404040"/>
                          </a:solidFill>
                          <a:latin typeface="Helvetica"/>
                          <a:cs typeface="Helvetica"/>
                        </a:rPr>
                        <a:t>KB Article created</a:t>
                      </a:r>
                      <a:endParaRPr lang="en-US" sz="1400" b="0" i="0" u="none" strike="noStrike" dirty="0">
                        <a:solidFill>
                          <a:srgbClr val="404040"/>
                        </a:solidFill>
                        <a:latin typeface="Helvetica"/>
                        <a:cs typeface="Helvetica"/>
                      </a:endParaRPr>
                    </a:p>
                  </a:txBody>
                  <a:tcPr marL="12700" marR="12700" marT="12700" marB="0" anchor="b"/>
                </a:tc>
              </a:tr>
            </a:tbl>
          </a:graphicData>
        </a:graphic>
      </p:graphicFrame>
      <p:sp>
        <p:nvSpPr>
          <p:cNvPr id="5" name="TextBox 4"/>
          <p:cNvSpPr txBox="1"/>
          <p:nvPr/>
        </p:nvSpPr>
        <p:spPr>
          <a:xfrm>
            <a:off x="334180" y="801447"/>
            <a:ext cx="6399547" cy="369332"/>
          </a:xfrm>
          <a:prstGeom prst="rect">
            <a:avLst/>
          </a:prstGeom>
          <a:noFill/>
        </p:spPr>
        <p:txBody>
          <a:bodyPr wrap="square" rtlCol="0">
            <a:spAutoFit/>
          </a:bodyPr>
          <a:lstStyle/>
          <a:p>
            <a:r>
              <a:rPr lang="en-US" sz="1800" dirty="0" smtClean="0">
                <a:solidFill>
                  <a:srgbClr val="404040"/>
                </a:solidFill>
                <a:latin typeface="Helvetica"/>
                <a:cs typeface="Helvetica"/>
              </a:rPr>
              <a:t>External notification (Caller)</a:t>
            </a:r>
            <a:endParaRPr lang="en-US" sz="1800" dirty="0">
              <a:solidFill>
                <a:srgbClr val="404040"/>
              </a:solidFill>
              <a:latin typeface="Helvetica"/>
              <a:cs typeface="Helvetica"/>
            </a:endParaRPr>
          </a:p>
        </p:txBody>
      </p:sp>
      <p:graphicFrame>
        <p:nvGraphicFramePr>
          <p:cNvPr id="6" name="Content Placeholder 3"/>
          <p:cNvGraphicFramePr>
            <a:graphicFrameLocks/>
          </p:cNvGraphicFramePr>
          <p:nvPr>
            <p:extLst>
              <p:ext uri="{D42A27DB-BD31-4B8C-83A1-F6EECF244321}">
                <p14:modId xmlns:p14="http://schemas.microsoft.com/office/powerpoint/2010/main" val="705663345"/>
              </p:ext>
            </p:extLst>
          </p:nvPr>
        </p:nvGraphicFramePr>
        <p:xfrm>
          <a:off x="340274" y="3703869"/>
          <a:ext cx="8458200" cy="1689099"/>
        </p:xfrm>
        <a:graphic>
          <a:graphicData uri="http://schemas.openxmlformats.org/drawingml/2006/table">
            <a:tbl>
              <a:tblPr firstRow="1" bandRow="1">
                <a:tableStyleId>{5C22544A-7EE6-4342-B048-85BDC9FD1C3A}</a:tableStyleId>
              </a:tblPr>
              <a:tblGrid>
                <a:gridCol w="2819400"/>
                <a:gridCol w="2819400"/>
                <a:gridCol w="2819400"/>
              </a:tblGrid>
              <a:tr h="370840">
                <a:tc>
                  <a:txBody>
                    <a:bodyPr/>
                    <a:lstStyle/>
                    <a:p>
                      <a:r>
                        <a:rPr lang="en-US" sz="1400" dirty="0" smtClean="0">
                          <a:latin typeface="Helvetica"/>
                          <a:cs typeface="Helvetica"/>
                        </a:rPr>
                        <a:t>Name</a:t>
                      </a:r>
                      <a:endParaRPr lang="en-US" sz="1400" dirty="0">
                        <a:latin typeface="Helvetica"/>
                        <a:cs typeface="Helvetica"/>
                      </a:endParaRPr>
                    </a:p>
                  </a:txBody>
                  <a:tcPr>
                    <a:solidFill>
                      <a:srgbClr val="E31C79"/>
                    </a:solidFill>
                  </a:tcPr>
                </a:tc>
                <a:tc>
                  <a:txBody>
                    <a:bodyPr/>
                    <a:lstStyle/>
                    <a:p>
                      <a:r>
                        <a:rPr lang="en-US" sz="1400" dirty="0" smtClean="0">
                          <a:latin typeface="Helvetica"/>
                          <a:cs typeface="Helvetica"/>
                        </a:rPr>
                        <a:t>Recipient</a:t>
                      </a:r>
                      <a:endParaRPr lang="en-US" sz="1400" dirty="0">
                        <a:latin typeface="Helvetica"/>
                        <a:cs typeface="Helvetica"/>
                      </a:endParaRPr>
                    </a:p>
                  </a:txBody>
                  <a:tcPr>
                    <a:solidFill>
                      <a:srgbClr val="E31C79"/>
                    </a:solidFill>
                  </a:tcPr>
                </a:tc>
                <a:tc>
                  <a:txBody>
                    <a:bodyPr/>
                    <a:lstStyle/>
                    <a:p>
                      <a:r>
                        <a:rPr lang="en-US" sz="1400" dirty="0" smtClean="0">
                          <a:latin typeface="Helvetica"/>
                          <a:cs typeface="Helvetica"/>
                        </a:rPr>
                        <a:t>Trigger</a:t>
                      </a:r>
                      <a:endParaRPr lang="en-US" sz="1400" dirty="0">
                        <a:latin typeface="Helvetica"/>
                        <a:cs typeface="Helvetica"/>
                      </a:endParaRPr>
                    </a:p>
                  </a:txBody>
                  <a:tcPr>
                    <a:solidFill>
                      <a:srgbClr val="E31C79"/>
                    </a:solidFill>
                  </a:tcPr>
                </a:tc>
              </a:tr>
              <a:tr h="370840">
                <a:tc>
                  <a:txBody>
                    <a:bodyPr/>
                    <a:lstStyle/>
                    <a:p>
                      <a:pPr algn="l" fontAlgn="b"/>
                      <a:r>
                        <a:rPr lang="en-US" sz="1400" b="0" i="0" u="none" strike="noStrike" dirty="0" smtClean="0">
                          <a:solidFill>
                            <a:srgbClr val="404040"/>
                          </a:solidFill>
                          <a:latin typeface="Helvetica"/>
                          <a:cs typeface="Helvetica"/>
                        </a:rPr>
                        <a:t>Submission assigned</a:t>
                      </a:r>
                      <a:endParaRPr lang="en-US" sz="1400" b="0" i="0" u="none" strike="noStrike" dirty="0">
                        <a:solidFill>
                          <a:srgbClr val="404040"/>
                        </a:solidFill>
                        <a:latin typeface="Helvetica"/>
                        <a:cs typeface="Helvetica"/>
                      </a:endParaRPr>
                    </a:p>
                  </a:txBody>
                  <a:tcPr marL="12700" marR="12700" marT="12700" marB="0" anchor="b"/>
                </a:tc>
                <a:tc>
                  <a:txBody>
                    <a:bodyPr/>
                    <a:lstStyle/>
                    <a:p>
                      <a:pPr algn="l" fontAlgn="b"/>
                      <a:r>
                        <a:rPr lang="en-US" sz="1400" b="0" i="0" u="none" strike="noStrike" dirty="0" smtClean="0">
                          <a:solidFill>
                            <a:srgbClr val="404040"/>
                          </a:solidFill>
                          <a:latin typeface="Helvetica"/>
                          <a:cs typeface="Helvetica"/>
                        </a:rPr>
                        <a:t>Sent</a:t>
                      </a:r>
                      <a:r>
                        <a:rPr lang="en-US" sz="1400" b="0" i="0" u="none" strike="noStrike" baseline="0" dirty="0" smtClean="0">
                          <a:solidFill>
                            <a:srgbClr val="404040"/>
                          </a:solidFill>
                          <a:latin typeface="Helvetica"/>
                          <a:cs typeface="Helvetica"/>
                        </a:rPr>
                        <a:t> to the Assignee or Owner Group</a:t>
                      </a:r>
                      <a:endParaRPr lang="en-US" sz="1400" b="0" i="0" u="none" strike="noStrike" dirty="0">
                        <a:solidFill>
                          <a:srgbClr val="404040"/>
                        </a:solidFill>
                        <a:latin typeface="Helvetica"/>
                        <a:cs typeface="Helvetica"/>
                      </a:endParaRPr>
                    </a:p>
                  </a:txBody>
                  <a:tcPr marL="12700" marR="12700" marT="12700" marB="0" anchor="b"/>
                </a:tc>
                <a:tc>
                  <a:txBody>
                    <a:bodyPr/>
                    <a:lstStyle/>
                    <a:p>
                      <a:pPr algn="l" fontAlgn="b"/>
                      <a:r>
                        <a:rPr lang="en-US" sz="1400" b="0" i="0" u="none" strike="noStrike" dirty="0" smtClean="0">
                          <a:solidFill>
                            <a:srgbClr val="404040"/>
                          </a:solidFill>
                          <a:latin typeface="Helvetica"/>
                          <a:cs typeface="Helvetica"/>
                        </a:rPr>
                        <a:t>Submission assigned</a:t>
                      </a:r>
                      <a:r>
                        <a:rPr lang="en-US" sz="1400" b="0" i="0" u="none" strike="noStrike" baseline="0" dirty="0" smtClean="0">
                          <a:solidFill>
                            <a:srgbClr val="404040"/>
                          </a:solidFill>
                          <a:latin typeface="Helvetica"/>
                          <a:cs typeface="Helvetica"/>
                        </a:rPr>
                        <a:t> to a group and/or assignee.</a:t>
                      </a:r>
                      <a:endParaRPr lang="en-US" sz="1400" b="0" i="0" u="none" strike="noStrike" dirty="0">
                        <a:solidFill>
                          <a:srgbClr val="404040"/>
                        </a:solidFill>
                        <a:latin typeface="Helvetica"/>
                        <a:cs typeface="Helvetica"/>
                      </a:endParaRPr>
                    </a:p>
                  </a:txBody>
                  <a:tcPr marL="12700" marR="12700" marT="12700" marB="0" anchor="b"/>
                </a:tc>
              </a:tr>
              <a:tr h="370840">
                <a:tc>
                  <a:txBody>
                    <a:bodyPr/>
                    <a:lstStyle/>
                    <a:p>
                      <a:pPr algn="l" fontAlgn="b"/>
                      <a:r>
                        <a:rPr lang="en-US" sz="1400" b="0" i="0" u="none" strike="noStrike" dirty="0" smtClean="0">
                          <a:solidFill>
                            <a:srgbClr val="404040"/>
                          </a:solidFill>
                          <a:latin typeface="Helvetica"/>
                          <a:cs typeface="Helvetica"/>
                        </a:rPr>
                        <a:t>Submission commented</a:t>
                      </a:r>
                      <a:endParaRPr lang="en-US" sz="1400" b="0" i="0" u="none" strike="noStrike" dirty="0">
                        <a:solidFill>
                          <a:srgbClr val="404040"/>
                        </a:solidFill>
                        <a:latin typeface="Helvetica"/>
                        <a:cs typeface="Helvetica"/>
                      </a:endParaRPr>
                    </a:p>
                  </a:txBody>
                  <a:tcPr marL="12700" marR="12700" marT="12700" marB="0" anchor="b"/>
                </a:tc>
                <a:tc>
                  <a:txBody>
                    <a:bodyPr/>
                    <a:lstStyle/>
                    <a:p>
                      <a:pPr algn="l" fontAlgn="b"/>
                      <a:r>
                        <a:rPr lang="en-US" sz="1400" b="0" i="0" u="none" strike="noStrike" dirty="0" smtClean="0">
                          <a:solidFill>
                            <a:srgbClr val="404040"/>
                          </a:solidFill>
                          <a:latin typeface="Helvetica"/>
                          <a:cs typeface="Helvetica"/>
                        </a:rPr>
                        <a:t>Sent</a:t>
                      </a:r>
                      <a:r>
                        <a:rPr lang="en-US" sz="1400" b="0" i="0" u="none" strike="noStrike" baseline="0" dirty="0" smtClean="0">
                          <a:solidFill>
                            <a:srgbClr val="404040"/>
                          </a:solidFill>
                          <a:latin typeface="Helvetica"/>
                          <a:cs typeface="Helvetica"/>
                        </a:rPr>
                        <a:t> to article’s Author or</a:t>
                      </a:r>
                    </a:p>
                    <a:p>
                      <a:pPr algn="l" fontAlgn="b"/>
                      <a:r>
                        <a:rPr lang="en-US" sz="1400" b="0" i="0" u="none" strike="noStrike" baseline="0" dirty="0" smtClean="0">
                          <a:solidFill>
                            <a:srgbClr val="404040"/>
                          </a:solidFill>
                          <a:latin typeface="Helvetica"/>
                          <a:cs typeface="Helvetica"/>
                        </a:rPr>
                        <a:t>Owner Group</a:t>
                      </a:r>
                      <a:endParaRPr lang="en-US" sz="1400" b="0" i="0" u="none" strike="noStrike" dirty="0">
                        <a:solidFill>
                          <a:srgbClr val="404040"/>
                        </a:solidFill>
                        <a:latin typeface="Helvetica"/>
                        <a:cs typeface="Helvetica"/>
                      </a:endParaRPr>
                    </a:p>
                  </a:txBody>
                  <a:tcPr marL="12700" marR="12700" marT="12700" marB="0" anchor="b"/>
                </a:tc>
                <a:tc>
                  <a:txBody>
                    <a:bodyPr/>
                    <a:lstStyle/>
                    <a:p>
                      <a:pPr algn="l" fontAlgn="b"/>
                      <a:r>
                        <a:rPr lang="en-US" sz="1400" b="0" i="0" u="none" strike="noStrike" dirty="0" smtClean="0">
                          <a:solidFill>
                            <a:srgbClr val="404040"/>
                          </a:solidFill>
                          <a:latin typeface="Helvetica"/>
                          <a:cs typeface="Helvetica"/>
                        </a:rPr>
                        <a:t>Feedback about the article</a:t>
                      </a:r>
                      <a:r>
                        <a:rPr lang="en-US" sz="1400" b="0" i="0" u="none" strike="noStrike" baseline="0" dirty="0" smtClean="0">
                          <a:solidFill>
                            <a:srgbClr val="404040"/>
                          </a:solidFill>
                          <a:latin typeface="Helvetica"/>
                          <a:cs typeface="Helvetica"/>
                        </a:rPr>
                        <a:t> added</a:t>
                      </a:r>
                      <a:endParaRPr lang="en-US" sz="1400" b="0" i="0" u="none" strike="noStrike" dirty="0">
                        <a:solidFill>
                          <a:srgbClr val="404040"/>
                        </a:solidFill>
                        <a:latin typeface="Helvetica"/>
                        <a:cs typeface="Helvetica"/>
                      </a:endParaRPr>
                    </a:p>
                  </a:txBody>
                  <a:tcPr marL="12700" marR="12700" marT="12700" marB="0" anchor="b"/>
                </a:tc>
              </a:tr>
              <a:tr h="370840">
                <a:tc>
                  <a:txBody>
                    <a:bodyPr/>
                    <a:lstStyle/>
                    <a:p>
                      <a:pPr algn="l" fontAlgn="b"/>
                      <a:r>
                        <a:rPr lang="en-US" sz="1400" b="0" i="0" u="none" strike="noStrike" dirty="0" smtClean="0">
                          <a:solidFill>
                            <a:srgbClr val="404040"/>
                          </a:solidFill>
                          <a:latin typeface="Helvetica"/>
                          <a:cs typeface="Helvetica"/>
                        </a:rPr>
                        <a:t>Work note</a:t>
                      </a:r>
                      <a:r>
                        <a:rPr lang="en-US" sz="1400" b="0" i="0" u="none" strike="noStrike" baseline="0" dirty="0" smtClean="0">
                          <a:solidFill>
                            <a:srgbClr val="404040"/>
                          </a:solidFill>
                          <a:latin typeface="Helvetica"/>
                          <a:cs typeface="Helvetica"/>
                        </a:rPr>
                        <a:t> added</a:t>
                      </a:r>
                      <a:endParaRPr lang="en-US" sz="1400" b="0" i="0" u="none" strike="noStrike" dirty="0">
                        <a:solidFill>
                          <a:srgbClr val="404040"/>
                        </a:solidFill>
                        <a:latin typeface="Helvetica"/>
                        <a:cs typeface="Helvetica"/>
                      </a:endParaRPr>
                    </a:p>
                  </a:txBody>
                  <a:tcPr marL="12700" marR="12700" marT="12700" marB="0" anchor="b"/>
                </a:tc>
                <a:tc>
                  <a:txBody>
                    <a:bodyPr/>
                    <a:lstStyle/>
                    <a:p>
                      <a:pPr algn="l" fontAlgn="b"/>
                      <a:r>
                        <a:rPr lang="en-US" sz="1400" b="0" i="0" u="none" strike="noStrike" dirty="0" smtClean="0">
                          <a:solidFill>
                            <a:srgbClr val="404040"/>
                          </a:solidFill>
                          <a:latin typeface="Helvetica"/>
                          <a:cs typeface="Helvetica"/>
                        </a:rPr>
                        <a:t>Sent</a:t>
                      </a:r>
                      <a:r>
                        <a:rPr lang="en-US" sz="1400" b="0" i="0" u="none" strike="noStrike" baseline="0" dirty="0" smtClean="0">
                          <a:solidFill>
                            <a:srgbClr val="404040"/>
                          </a:solidFill>
                          <a:latin typeface="Helvetica"/>
                          <a:cs typeface="Helvetica"/>
                        </a:rPr>
                        <a:t> to the Assignee to or Owner Group</a:t>
                      </a:r>
                      <a:endParaRPr lang="en-US" sz="1400" b="0" i="0" u="none" strike="noStrike" dirty="0">
                        <a:solidFill>
                          <a:srgbClr val="404040"/>
                        </a:solidFill>
                        <a:latin typeface="Helvetica"/>
                        <a:cs typeface="Helvetica"/>
                      </a:endParaRPr>
                    </a:p>
                  </a:txBody>
                  <a:tcPr marL="12700" marR="12700" marT="12700" marB="0" anchor="b"/>
                </a:tc>
                <a:tc>
                  <a:txBody>
                    <a:bodyPr/>
                    <a:lstStyle/>
                    <a:p>
                      <a:pPr algn="l" fontAlgn="b"/>
                      <a:r>
                        <a:rPr lang="en-US" sz="1400" b="0" i="0" u="none" strike="noStrike" dirty="0" smtClean="0">
                          <a:solidFill>
                            <a:srgbClr val="404040"/>
                          </a:solidFill>
                          <a:latin typeface="Helvetica"/>
                          <a:cs typeface="Helvetica"/>
                        </a:rPr>
                        <a:t>Work notes added.</a:t>
                      </a:r>
                      <a:endParaRPr lang="en-US" sz="1400" b="0" i="0" u="none" strike="noStrike" dirty="0">
                        <a:solidFill>
                          <a:srgbClr val="404040"/>
                        </a:solidFill>
                        <a:latin typeface="Helvetica"/>
                        <a:cs typeface="Helvetica"/>
                      </a:endParaRPr>
                    </a:p>
                  </a:txBody>
                  <a:tcPr marL="12700" marR="12700" marT="12700" marB="0" anchor="b"/>
                </a:tc>
              </a:tr>
            </a:tbl>
          </a:graphicData>
        </a:graphic>
      </p:graphicFrame>
      <p:sp>
        <p:nvSpPr>
          <p:cNvPr id="7" name="TextBox 6"/>
          <p:cNvSpPr txBox="1"/>
          <p:nvPr/>
        </p:nvSpPr>
        <p:spPr>
          <a:xfrm>
            <a:off x="352908" y="3210590"/>
            <a:ext cx="6399547" cy="369332"/>
          </a:xfrm>
          <a:prstGeom prst="rect">
            <a:avLst/>
          </a:prstGeom>
          <a:noFill/>
        </p:spPr>
        <p:txBody>
          <a:bodyPr wrap="square" rtlCol="0">
            <a:spAutoFit/>
          </a:bodyPr>
          <a:lstStyle/>
          <a:p>
            <a:r>
              <a:rPr lang="en-US" sz="1800" dirty="0" smtClean="0">
                <a:solidFill>
                  <a:srgbClr val="404040"/>
                </a:solidFill>
                <a:latin typeface="Helvetica"/>
                <a:cs typeface="Helvetica"/>
              </a:rPr>
              <a:t>Internal notifications (Assignee or group)</a:t>
            </a:r>
            <a:endParaRPr lang="en-US" sz="1800" dirty="0">
              <a:solidFill>
                <a:srgbClr val="404040"/>
              </a:solidFill>
              <a:latin typeface="Helvetica"/>
              <a:cs typeface="Helvetica"/>
            </a:endParaRPr>
          </a:p>
        </p:txBody>
      </p:sp>
    </p:spTree>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Known error database</a:t>
            </a:r>
            <a:endParaRPr lang="en-GB" dirty="0"/>
          </a:p>
        </p:txBody>
      </p:sp>
      <p:sp>
        <p:nvSpPr>
          <p:cNvPr id="4" name="Espace réservé du contenu 3"/>
          <p:cNvSpPr>
            <a:spLocks noGrp="1"/>
          </p:cNvSpPr>
          <p:nvPr>
            <p:ph idx="1"/>
          </p:nvPr>
        </p:nvSpPr>
        <p:spPr>
          <a:xfrm>
            <a:off x="304800" y="3184692"/>
            <a:ext cx="8458200" cy="2911309"/>
          </a:xfrm>
        </p:spPr>
        <p:txBody>
          <a:bodyPr/>
          <a:lstStyle/>
          <a:p>
            <a:r>
              <a:rPr lang="en-GB" sz="1800" dirty="0" smtClean="0"/>
              <a:t>Known Error Database is a Topic and Category within the Knowledge base which contains articles related to Problems marked as “Known Errors”.</a:t>
            </a:r>
          </a:p>
          <a:p>
            <a:r>
              <a:rPr lang="en-GB" sz="1800" dirty="0" smtClean="0"/>
              <a:t>Known Error KB Articles are fully managed via the Problem Management process: </a:t>
            </a:r>
          </a:p>
          <a:p>
            <a:pPr lvl="1"/>
            <a:r>
              <a:rPr lang="en-GB" sz="1400" dirty="0" smtClean="0"/>
              <a:t>Known Error KB Articles can only be created from Known Error Problem records.</a:t>
            </a:r>
          </a:p>
          <a:p>
            <a:pPr lvl="1"/>
            <a:r>
              <a:rPr lang="en-GB" sz="1400" dirty="0" smtClean="0"/>
              <a:t>Known Error KB Articles can only modified by updating the related Known Error Problem records (Known Error Description and Workaround fields). </a:t>
            </a:r>
          </a:p>
          <a:p>
            <a:pPr lvl="1"/>
            <a:r>
              <a:rPr lang="en-GB" sz="1400" dirty="0" smtClean="0"/>
              <a:t>Publication or archival of Known Error KB Articles is based on the “Known Error” flag on the related Problem records.</a:t>
            </a:r>
            <a:endParaRPr lang="en-GB" sz="1400" dirty="0"/>
          </a:p>
        </p:txBody>
      </p:sp>
      <p:pic>
        <p:nvPicPr>
          <p:cNvPr id="3" name="Image 2" descr="Screen Shot 2014-07-01 at 5.00.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97" y="799738"/>
            <a:ext cx="8101825" cy="230387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33389448"/>
      </p:ext>
    </p:extLst>
  </p:cSld>
  <p:clrMapOvr>
    <a:masterClrMapping/>
  </p:clrMapOvr>
  <p:transition xmlns:p14="http://schemas.microsoft.com/office/powerpoint/2010/mai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pptio_website.png">
            <a:hlinkClick r:id="" action="ppaction://noaction"/>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6737996" y="5777981"/>
            <a:ext cx="1997549" cy="894425"/>
          </a:xfrm>
          <a:prstGeom prst="rect">
            <a:avLst/>
          </a:prstGeom>
        </p:spPr>
      </p:pic>
      <p:sp>
        <p:nvSpPr>
          <p:cNvPr id="8" name="Title 7"/>
          <p:cNvSpPr>
            <a:spLocks noGrp="1"/>
          </p:cNvSpPr>
          <p:nvPr>
            <p:ph type="title"/>
          </p:nvPr>
        </p:nvSpPr>
        <p:spPr/>
        <p:txBody>
          <a:bodyPr/>
          <a:lstStyle/>
          <a:p>
            <a:r>
              <a:rPr lang="en-US" dirty="0" smtClean="0"/>
              <a:t>Knowledge management</a:t>
            </a:r>
            <a:endParaRPr lang="en-US" dirty="0"/>
          </a:p>
        </p:txBody>
      </p:sp>
      <p:sp>
        <p:nvSpPr>
          <p:cNvPr id="9" name="Text Placeholder 8"/>
          <p:cNvSpPr>
            <a:spLocks noGrp="1"/>
          </p:cNvSpPr>
          <p:nvPr>
            <p:ph type="body" idx="1"/>
          </p:nvPr>
        </p:nvSpPr>
        <p:spPr/>
        <p:txBody>
          <a:bodyPr anchor="t"/>
          <a:lstStyle/>
          <a:p>
            <a:r>
              <a:rPr lang="en-US" dirty="0" smtClean="0"/>
              <a:t>Starter Pack Training Material</a:t>
            </a:r>
            <a:endParaRPr lang="en-US" dirty="0"/>
          </a:p>
        </p:txBody>
      </p:sp>
    </p:spTree>
    <p:extLst>
      <p:ext uri="{BB962C8B-B14F-4D97-AF65-F5344CB8AC3E}">
        <p14:creationId xmlns:p14="http://schemas.microsoft.com/office/powerpoint/2010/main" val="3302856399"/>
      </p:ext>
    </p:extLst>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 – CREATE NEW SUBMISSION</a:t>
            </a:r>
            <a:endParaRPr lang="en-US" dirty="0"/>
          </a:p>
        </p:txBody>
      </p:sp>
      <p:sp>
        <p:nvSpPr>
          <p:cNvPr id="7" name="Content Placeholder 6"/>
          <p:cNvSpPr>
            <a:spLocks noGrp="1"/>
          </p:cNvSpPr>
          <p:nvPr>
            <p:ph idx="1"/>
          </p:nvPr>
        </p:nvSpPr>
        <p:spPr>
          <a:xfrm>
            <a:off x="457200" y="1040268"/>
            <a:ext cx="8229600" cy="5085896"/>
          </a:xfrm>
        </p:spPr>
        <p:txBody>
          <a:bodyPr/>
          <a:lstStyle/>
          <a:p>
            <a:r>
              <a:rPr lang="en-US" dirty="0" smtClean="0"/>
              <a:t>Log a new submission as an ITIL user</a:t>
            </a:r>
          </a:p>
          <a:p>
            <a:pPr lvl="1"/>
            <a:r>
              <a:rPr lang="en-US" dirty="0" smtClean="0"/>
              <a:t>Log in as ITIL User</a:t>
            </a:r>
          </a:p>
          <a:p>
            <a:pPr lvl="1"/>
            <a:r>
              <a:rPr lang="en-US" dirty="0" smtClean="0"/>
              <a:t>Topic: “Desktop”</a:t>
            </a:r>
          </a:p>
          <a:p>
            <a:pPr lvl="1"/>
            <a:r>
              <a:rPr lang="en-US" dirty="0" smtClean="0"/>
              <a:t>Short description : “How to configure Outlook 2003”</a:t>
            </a:r>
          </a:p>
          <a:p>
            <a:pPr lvl="1"/>
            <a:r>
              <a:rPr lang="en-US" dirty="0" smtClean="0"/>
              <a:t>Text : Populate with a full text using format and image</a:t>
            </a:r>
          </a:p>
          <a:p>
            <a:pPr lvl="1"/>
            <a:r>
              <a:rPr lang="en-US" dirty="0" smtClean="0"/>
              <a:t>Assignment group : “Software”</a:t>
            </a:r>
          </a:p>
          <a:p>
            <a:pPr lvl="1"/>
            <a:r>
              <a:rPr lang="en-US" dirty="0" smtClean="0"/>
              <a:t>Submit</a:t>
            </a:r>
          </a:p>
        </p:txBody>
      </p:sp>
    </p:spTree>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2 – PUBLISH AN ARTICLE</a:t>
            </a:r>
            <a:endParaRPr lang="en-US" dirty="0"/>
          </a:p>
        </p:txBody>
      </p:sp>
      <p:sp>
        <p:nvSpPr>
          <p:cNvPr id="7" name="Content Placeholder 6"/>
          <p:cNvSpPr>
            <a:spLocks noGrp="1"/>
          </p:cNvSpPr>
          <p:nvPr>
            <p:ph idx="1"/>
          </p:nvPr>
        </p:nvSpPr>
        <p:spPr>
          <a:xfrm>
            <a:off x="457200" y="1026758"/>
            <a:ext cx="8229600" cy="5099406"/>
          </a:xfrm>
        </p:spPr>
        <p:txBody>
          <a:bodyPr/>
          <a:lstStyle/>
          <a:p>
            <a:r>
              <a:rPr lang="en-US" dirty="0" smtClean="0"/>
              <a:t>As ITIL Manager review the KB Submission</a:t>
            </a:r>
          </a:p>
          <a:p>
            <a:pPr lvl="1"/>
            <a:r>
              <a:rPr lang="en-US" dirty="0" smtClean="0"/>
              <a:t>Log in as ITIL Manager</a:t>
            </a:r>
          </a:p>
          <a:p>
            <a:pPr lvl="1"/>
            <a:r>
              <a:rPr lang="en-US" dirty="0" smtClean="0"/>
              <a:t>Open submission created previously</a:t>
            </a:r>
          </a:p>
          <a:p>
            <a:pPr lvl="1"/>
            <a:r>
              <a:rPr lang="en-US" dirty="0" smtClean="0"/>
              <a:t>Check “Text”, “Topic” and “Owner group”</a:t>
            </a:r>
          </a:p>
          <a:p>
            <a:pPr lvl="1"/>
            <a:r>
              <a:rPr lang="en-US" dirty="0" smtClean="0"/>
              <a:t>Populate some “Metadata” and “Work notes”</a:t>
            </a:r>
          </a:p>
          <a:p>
            <a:pPr lvl="1"/>
            <a:r>
              <a:rPr lang="en-US" dirty="0" smtClean="0"/>
              <a:t>Publish article</a:t>
            </a:r>
          </a:p>
        </p:txBody>
      </p:sp>
    </p:spTree>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idx="1"/>
          </p:nvPr>
        </p:nvSpPr>
        <p:spPr/>
        <p:txBody>
          <a:bodyPr/>
          <a:lstStyle/>
          <a:p>
            <a:endParaRPr lang="de-DE"/>
          </a:p>
        </p:txBody>
      </p:sp>
    </p:spTree>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cap="none" dirty="0">
                <a:ea typeface="ＭＳ Ｐゴシック" charset="0"/>
                <a:cs typeface="Helvetica"/>
              </a:rPr>
              <a:t>INTRODUCTION</a:t>
            </a:r>
            <a:endParaRPr lang="fr-FR" dirty="0">
              <a:cs typeface="Helvetica"/>
            </a:endParaRPr>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296537581"/>
      </p:ext>
    </p:extLst>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Knowledge Management in ITIL v3</a:t>
            </a:r>
          </a:p>
          <a:p>
            <a:r>
              <a:rPr lang="en-US" dirty="0" err="1" smtClean="0"/>
              <a:t>ServiceNow</a:t>
            </a:r>
            <a:r>
              <a:rPr lang="en-US" dirty="0" smtClean="0"/>
              <a:t> Overview</a:t>
            </a:r>
          </a:p>
          <a:p>
            <a:r>
              <a:rPr lang="en-US" dirty="0" smtClean="0"/>
              <a:t>Knowledge process</a:t>
            </a:r>
          </a:p>
          <a:p>
            <a:endParaRPr lang="en-US" dirty="0"/>
          </a:p>
        </p:txBody>
      </p:sp>
    </p:spTree>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KNOWLEDGE MANAGEMENT?</a:t>
            </a:r>
            <a:endParaRPr lang="en-US" dirty="0"/>
          </a:p>
        </p:txBody>
      </p:sp>
      <p:sp>
        <p:nvSpPr>
          <p:cNvPr id="5" name="Content Placeholder 4"/>
          <p:cNvSpPr>
            <a:spLocks noGrp="1"/>
          </p:cNvSpPr>
          <p:nvPr>
            <p:ph idx="1"/>
          </p:nvPr>
        </p:nvSpPr>
        <p:spPr>
          <a:xfrm>
            <a:off x="457200" y="987014"/>
            <a:ext cx="8229600" cy="4990540"/>
          </a:xfrm>
        </p:spPr>
        <p:txBody>
          <a:bodyPr wrap="square">
            <a:noAutofit/>
          </a:bodyPr>
          <a:lstStyle/>
          <a:p>
            <a:r>
              <a:rPr lang="en-US" sz="1700" dirty="0" smtClean="0"/>
              <a:t>Definition: </a:t>
            </a:r>
          </a:p>
          <a:p>
            <a:pPr>
              <a:buNone/>
            </a:pPr>
            <a:r>
              <a:rPr lang="en-US" sz="1700" dirty="0" smtClean="0"/>
              <a:t>	The Process responsible for gathering, </a:t>
            </a:r>
            <a:r>
              <a:rPr lang="en-US" sz="1700" dirty="0" err="1" smtClean="0"/>
              <a:t>analysing</a:t>
            </a:r>
            <a:r>
              <a:rPr lang="en-US" sz="1700" dirty="0" smtClean="0"/>
              <a:t>, storing and sharing knowledge and information within an </a:t>
            </a:r>
            <a:r>
              <a:rPr lang="en-US" sz="1700" dirty="0" err="1" smtClean="0"/>
              <a:t>Organisation</a:t>
            </a:r>
            <a:r>
              <a:rPr lang="en-US" sz="1700" dirty="0" smtClean="0"/>
              <a:t>.</a:t>
            </a:r>
          </a:p>
          <a:p>
            <a:endParaRPr lang="en-US" sz="1700" dirty="0" smtClean="0"/>
          </a:p>
          <a:p>
            <a:r>
              <a:rPr lang="en-US" sz="1700" dirty="0" smtClean="0"/>
              <a:t>The goals of the ITIL knowledge Management process are to manage knowledge and information and to improve efficiency by reducing the need to rediscover knowledge. It presents all information that an IT service provider needs to manage the full lifecycle of IT Services.</a:t>
            </a:r>
          </a:p>
          <a:p>
            <a:endParaRPr lang="en-US" sz="1700" dirty="0" smtClean="0"/>
          </a:p>
          <a:p>
            <a:r>
              <a:rPr lang="en-US" sz="1700" dirty="0" smtClean="0"/>
              <a:t>Meant to manage information and reducing the need to rediscover knowledge:</a:t>
            </a:r>
          </a:p>
          <a:p>
            <a:pPr lvl="1"/>
            <a:r>
              <a:rPr lang="en-US" sz="1700" dirty="0" smtClean="0"/>
              <a:t>Information is easily searchable</a:t>
            </a:r>
          </a:p>
          <a:p>
            <a:pPr lvl="1"/>
            <a:r>
              <a:rPr lang="en-US" sz="1700" dirty="0" smtClean="0"/>
              <a:t>Every user should have access to the appropriate knowledge</a:t>
            </a:r>
            <a:br>
              <a:rPr lang="en-US" sz="1700" dirty="0" smtClean="0"/>
            </a:br>
            <a:r>
              <a:rPr lang="en-US" sz="1700" dirty="0" smtClean="0"/>
              <a:t> content.</a:t>
            </a:r>
          </a:p>
          <a:p>
            <a:r>
              <a:rPr lang="en-US" sz="1700" dirty="0" smtClean="0"/>
              <a:t>An Article is usually handled by the associated Owner Group</a:t>
            </a:r>
          </a:p>
          <a:p>
            <a:endParaRPr lang="en-US" sz="1800" dirty="0" smtClean="0"/>
          </a:p>
        </p:txBody>
      </p:sp>
    </p:spTree>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flow</a:t>
            </a:r>
            <a:endParaRPr lang="en-US" dirty="0"/>
          </a:p>
        </p:txBody>
      </p:sp>
      <p:sp>
        <p:nvSpPr>
          <p:cNvPr id="10" name="Diamond 43"/>
          <p:cNvSpPr/>
          <p:nvPr/>
        </p:nvSpPr>
        <p:spPr bwMode="auto">
          <a:xfrm>
            <a:off x="2873266" y="1853344"/>
            <a:ext cx="1640417" cy="767387"/>
          </a:xfrm>
          <a:prstGeom prst="diamond">
            <a:avLst/>
          </a:prstGeom>
          <a:solidFill>
            <a:srgbClr val="A6D6E2"/>
          </a:solidFill>
          <a:ln w="12700" cap="flat" cmpd="sng" algn="ctr">
            <a:solidFill>
              <a:srgbClr val="E31C7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latinLnBrk="0">
              <a:lnSpc>
                <a:spcPct val="100000"/>
              </a:lnSpc>
              <a:buClrTx/>
              <a:buSzTx/>
              <a:buFontTx/>
              <a:buNone/>
              <a:tabLst/>
            </a:pPr>
            <a:r>
              <a:rPr lang="fr-CH" sz="1200" dirty="0" smtClean="0">
                <a:solidFill>
                  <a:schemeClr val="tx1">
                    <a:lumMod val="75000"/>
                    <a:lumOff val="25000"/>
                  </a:schemeClr>
                </a:solidFill>
                <a:latin typeface="Arial"/>
                <a:cs typeface="Arial"/>
              </a:rPr>
              <a:t>Technical review</a:t>
            </a:r>
          </a:p>
          <a:p>
            <a:pPr marL="0" marR="0" indent="0" algn="ctr" defTabSz="914400" latinLnBrk="0">
              <a:lnSpc>
                <a:spcPct val="100000"/>
              </a:lnSpc>
              <a:buClrTx/>
              <a:buSzTx/>
              <a:buFontTx/>
              <a:buNone/>
              <a:tabLst/>
            </a:pPr>
            <a:endParaRPr lang="fr-CH" sz="1200" dirty="0" smtClean="0">
              <a:solidFill>
                <a:schemeClr val="tx1">
                  <a:lumMod val="75000"/>
                  <a:lumOff val="25000"/>
                </a:schemeClr>
              </a:solidFill>
              <a:latin typeface="Arial"/>
              <a:cs typeface="Arial"/>
            </a:endParaRPr>
          </a:p>
        </p:txBody>
      </p:sp>
      <p:cxnSp>
        <p:nvCxnSpPr>
          <p:cNvPr id="15" name="Straight Arrow Connector 62"/>
          <p:cNvCxnSpPr>
            <a:stCxn id="101" idx="1"/>
            <a:endCxn id="10" idx="0"/>
          </p:cNvCxnSpPr>
          <p:nvPr/>
        </p:nvCxnSpPr>
        <p:spPr bwMode="auto">
          <a:xfrm flipH="1">
            <a:off x="3693475" y="1493006"/>
            <a:ext cx="1627" cy="360338"/>
          </a:xfrm>
          <a:prstGeom prst="straightConnector1">
            <a:avLst/>
          </a:prstGeom>
          <a:solidFill>
            <a:schemeClr val="accent1"/>
          </a:solidFill>
          <a:ln w="12700" cap="flat" cmpd="sng" algn="ctr">
            <a:solidFill>
              <a:srgbClr val="E31C79"/>
            </a:solidFill>
            <a:prstDash val="solid"/>
            <a:round/>
            <a:headEnd type="none" w="med" len="med"/>
            <a:tailEnd type="arrow"/>
          </a:ln>
          <a:effectLst/>
        </p:spPr>
      </p:cxnSp>
      <p:sp>
        <p:nvSpPr>
          <p:cNvPr id="17" name="Rectangle 16"/>
          <p:cNvSpPr/>
          <p:nvPr/>
        </p:nvSpPr>
        <p:spPr bwMode="auto">
          <a:xfrm>
            <a:off x="3064845" y="3954943"/>
            <a:ext cx="1257259" cy="502503"/>
          </a:xfrm>
          <a:prstGeom prst="rect">
            <a:avLst/>
          </a:prstGeom>
          <a:solidFill>
            <a:srgbClr val="A6D6E2"/>
          </a:solidFill>
          <a:ln w="12700" cap="flat" cmpd="sng" algn="ctr">
            <a:solidFill>
              <a:srgbClr val="E31C7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latinLnBrk="0">
              <a:lnSpc>
                <a:spcPct val="100000"/>
              </a:lnSpc>
              <a:buClrTx/>
              <a:buSzTx/>
              <a:buFontTx/>
              <a:buNone/>
              <a:tabLst/>
            </a:pPr>
            <a:r>
              <a:rPr lang="fr-CH" sz="1200" dirty="0" smtClean="0">
                <a:solidFill>
                  <a:schemeClr val="tx1">
                    <a:lumMod val="75000"/>
                    <a:lumOff val="25000"/>
                  </a:schemeClr>
                </a:solidFill>
                <a:latin typeface="Arial"/>
                <a:cs typeface="Arial"/>
              </a:rPr>
              <a:t>(Re-) Publish article</a:t>
            </a:r>
          </a:p>
        </p:txBody>
      </p:sp>
      <p:cxnSp>
        <p:nvCxnSpPr>
          <p:cNvPr id="18" name="Straight Arrow Connector 82"/>
          <p:cNvCxnSpPr>
            <a:stCxn id="10" idx="2"/>
            <a:endCxn id="74" idx="0"/>
          </p:cNvCxnSpPr>
          <p:nvPr/>
        </p:nvCxnSpPr>
        <p:spPr bwMode="auto">
          <a:xfrm>
            <a:off x="3693475" y="2620731"/>
            <a:ext cx="0" cy="272029"/>
          </a:xfrm>
          <a:prstGeom prst="straightConnector1">
            <a:avLst/>
          </a:prstGeom>
          <a:solidFill>
            <a:schemeClr val="accent1"/>
          </a:solidFill>
          <a:ln w="12700" cap="flat" cmpd="sng" algn="ctr">
            <a:solidFill>
              <a:srgbClr val="E31C79"/>
            </a:solidFill>
            <a:prstDash val="solid"/>
            <a:round/>
            <a:headEnd type="none" w="med" len="med"/>
            <a:tailEnd type="arrow"/>
          </a:ln>
          <a:effectLst/>
        </p:spPr>
      </p:cxnSp>
      <p:sp>
        <p:nvSpPr>
          <p:cNvPr id="27" name="TextBox 75"/>
          <p:cNvSpPr txBox="1"/>
          <p:nvPr/>
        </p:nvSpPr>
        <p:spPr>
          <a:xfrm>
            <a:off x="1594068" y="2496087"/>
            <a:ext cx="1553430" cy="461665"/>
          </a:xfrm>
          <a:prstGeom prst="rect">
            <a:avLst/>
          </a:prstGeom>
          <a:noFill/>
          <a:ln>
            <a:noFill/>
          </a:ln>
        </p:spPr>
        <p:txBody>
          <a:bodyPr wrap="none" rtlCol="0">
            <a:spAutoFit/>
          </a:bodyPr>
          <a:lstStyle/>
          <a:p>
            <a:pPr algn="ctr"/>
            <a:r>
              <a:rPr lang="fr-CH" sz="1200" dirty="0" smtClean="0">
                <a:solidFill>
                  <a:srgbClr val="404040"/>
                </a:solidFill>
                <a:latin typeface="Arial"/>
                <a:cs typeface="Arial"/>
              </a:rPr>
              <a:t>Invalid or duplicated</a:t>
            </a:r>
          </a:p>
          <a:p>
            <a:pPr algn="ctr"/>
            <a:r>
              <a:rPr lang="fr-CH" sz="1200" dirty="0" smtClean="0">
                <a:solidFill>
                  <a:srgbClr val="404040"/>
                </a:solidFill>
                <a:latin typeface="Arial"/>
                <a:cs typeface="Arial"/>
              </a:rPr>
              <a:t>Submission </a:t>
            </a:r>
            <a:endParaRPr lang="fr-CH" sz="1200" dirty="0">
              <a:solidFill>
                <a:srgbClr val="404040"/>
              </a:solidFill>
              <a:latin typeface="Arial"/>
              <a:cs typeface="Arial"/>
            </a:endParaRPr>
          </a:p>
        </p:txBody>
      </p:sp>
      <p:sp>
        <p:nvSpPr>
          <p:cNvPr id="69" name="Rectangle 68"/>
          <p:cNvSpPr/>
          <p:nvPr/>
        </p:nvSpPr>
        <p:spPr bwMode="auto">
          <a:xfrm>
            <a:off x="802537" y="2948173"/>
            <a:ext cx="1257259" cy="670452"/>
          </a:xfrm>
          <a:prstGeom prst="rect">
            <a:avLst/>
          </a:prstGeom>
          <a:solidFill>
            <a:srgbClr val="A6D6E2"/>
          </a:solidFill>
          <a:ln w="12700" cap="flat" cmpd="sng" algn="ctr">
            <a:solidFill>
              <a:srgbClr val="E31C7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latinLnBrk="0">
              <a:lnSpc>
                <a:spcPct val="100000"/>
              </a:lnSpc>
              <a:buClrTx/>
              <a:buSzTx/>
              <a:buFontTx/>
              <a:buNone/>
              <a:tabLst/>
            </a:pPr>
            <a:r>
              <a:rPr lang="fr-CH" sz="1200" dirty="0" smtClean="0">
                <a:solidFill>
                  <a:schemeClr val="tx1">
                    <a:lumMod val="75000"/>
                    <a:lumOff val="25000"/>
                  </a:schemeClr>
                </a:solidFill>
                <a:latin typeface="Arial"/>
                <a:cs typeface="Arial"/>
              </a:rPr>
              <a:t>Close as duplicate or duplicate</a:t>
            </a:r>
          </a:p>
        </p:txBody>
      </p:sp>
      <p:cxnSp>
        <p:nvCxnSpPr>
          <p:cNvPr id="70" name="Elbow Connector 60"/>
          <p:cNvCxnSpPr>
            <a:stCxn id="10" idx="1"/>
            <a:endCxn id="69" idx="0"/>
          </p:cNvCxnSpPr>
          <p:nvPr/>
        </p:nvCxnSpPr>
        <p:spPr bwMode="auto">
          <a:xfrm rot="10800000" flipV="1">
            <a:off x="1431168" y="2237037"/>
            <a:ext cx="1442099" cy="711135"/>
          </a:xfrm>
          <a:prstGeom prst="bentConnector2">
            <a:avLst/>
          </a:prstGeom>
          <a:solidFill>
            <a:schemeClr val="accent1"/>
          </a:solidFill>
          <a:ln w="12700" cap="flat" cmpd="sng" algn="ctr">
            <a:solidFill>
              <a:srgbClr val="E31C79"/>
            </a:solidFill>
            <a:prstDash val="solid"/>
            <a:round/>
            <a:headEnd type="none" w="med" len="med"/>
            <a:tailEnd type="arrow"/>
          </a:ln>
          <a:effectLst/>
        </p:spPr>
      </p:cxnSp>
      <p:sp>
        <p:nvSpPr>
          <p:cNvPr id="74" name="Diamond 43"/>
          <p:cNvSpPr/>
          <p:nvPr/>
        </p:nvSpPr>
        <p:spPr bwMode="auto">
          <a:xfrm>
            <a:off x="2873266" y="2892760"/>
            <a:ext cx="1640417" cy="767387"/>
          </a:xfrm>
          <a:prstGeom prst="diamond">
            <a:avLst/>
          </a:prstGeom>
          <a:solidFill>
            <a:srgbClr val="A6D6E2"/>
          </a:solidFill>
          <a:ln w="12700" cap="flat" cmpd="sng" algn="ctr">
            <a:solidFill>
              <a:srgbClr val="E31C7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latinLnBrk="0">
              <a:lnSpc>
                <a:spcPct val="100000"/>
              </a:lnSpc>
              <a:buClrTx/>
              <a:buSzTx/>
              <a:buFontTx/>
              <a:buNone/>
              <a:tabLst/>
            </a:pPr>
            <a:r>
              <a:rPr lang="fr-CH" sz="1200" dirty="0" smtClean="0">
                <a:solidFill>
                  <a:schemeClr val="tx1">
                    <a:lumMod val="75000"/>
                    <a:lumOff val="25000"/>
                  </a:schemeClr>
                </a:solidFill>
                <a:latin typeface="Arial"/>
                <a:cs typeface="Arial"/>
              </a:rPr>
              <a:t>Editorial review</a:t>
            </a:r>
          </a:p>
          <a:p>
            <a:pPr marL="0" marR="0" indent="0" algn="ctr" defTabSz="914400" latinLnBrk="0">
              <a:lnSpc>
                <a:spcPct val="100000"/>
              </a:lnSpc>
              <a:buClrTx/>
              <a:buSzTx/>
              <a:buFontTx/>
              <a:buNone/>
              <a:tabLst/>
            </a:pPr>
            <a:endParaRPr lang="fr-CH" sz="1200" dirty="0" smtClean="0">
              <a:solidFill>
                <a:schemeClr val="tx1">
                  <a:lumMod val="75000"/>
                  <a:lumOff val="25000"/>
                </a:schemeClr>
              </a:solidFill>
              <a:latin typeface="Arial"/>
              <a:cs typeface="Arial"/>
            </a:endParaRPr>
          </a:p>
        </p:txBody>
      </p:sp>
      <p:cxnSp>
        <p:nvCxnSpPr>
          <p:cNvPr id="78" name="Straight Arrow Connector 82"/>
          <p:cNvCxnSpPr>
            <a:stCxn id="74" idx="1"/>
            <a:endCxn id="69" idx="3"/>
          </p:cNvCxnSpPr>
          <p:nvPr/>
        </p:nvCxnSpPr>
        <p:spPr bwMode="auto">
          <a:xfrm flipH="1">
            <a:off x="2059796" y="3276454"/>
            <a:ext cx="813470" cy="6945"/>
          </a:xfrm>
          <a:prstGeom prst="straightConnector1">
            <a:avLst/>
          </a:prstGeom>
          <a:solidFill>
            <a:schemeClr val="accent1"/>
          </a:solidFill>
          <a:ln w="12700" cap="flat" cmpd="sng" algn="ctr">
            <a:solidFill>
              <a:srgbClr val="E31C79"/>
            </a:solidFill>
            <a:prstDash val="solid"/>
            <a:round/>
            <a:headEnd type="none" w="med" len="med"/>
            <a:tailEnd type="arrow"/>
          </a:ln>
          <a:effectLst/>
        </p:spPr>
      </p:cxnSp>
      <p:cxnSp>
        <p:nvCxnSpPr>
          <p:cNvPr id="94" name="Straight Arrow Connector 111"/>
          <p:cNvCxnSpPr>
            <a:stCxn id="74" idx="2"/>
            <a:endCxn id="17" idx="0"/>
          </p:cNvCxnSpPr>
          <p:nvPr/>
        </p:nvCxnSpPr>
        <p:spPr bwMode="auto">
          <a:xfrm>
            <a:off x="3693475" y="3660147"/>
            <a:ext cx="0" cy="294796"/>
          </a:xfrm>
          <a:prstGeom prst="straightConnector1">
            <a:avLst/>
          </a:prstGeom>
          <a:solidFill>
            <a:schemeClr val="accent1"/>
          </a:solidFill>
          <a:ln w="12700" cap="flat" cmpd="sng" algn="ctr">
            <a:solidFill>
              <a:srgbClr val="E31C79"/>
            </a:solidFill>
            <a:prstDash val="solid"/>
            <a:round/>
            <a:headEnd type="none" w="med" len="med"/>
            <a:tailEnd type="arrow"/>
          </a:ln>
          <a:effectLst/>
        </p:spPr>
      </p:cxnSp>
      <p:sp>
        <p:nvSpPr>
          <p:cNvPr id="99" name="Rogner un rectangle à un seul coin 98"/>
          <p:cNvSpPr/>
          <p:nvPr/>
        </p:nvSpPr>
        <p:spPr bwMode="auto">
          <a:xfrm>
            <a:off x="4780987" y="3921017"/>
            <a:ext cx="1239693" cy="564466"/>
          </a:xfrm>
          <a:prstGeom prst="snip1Rect">
            <a:avLst/>
          </a:prstGeom>
          <a:solidFill>
            <a:srgbClr val="A6D6E2"/>
          </a:solidFill>
          <a:ln w="12700" cap="flat" cmpd="sng" algn="ctr">
            <a:solidFill>
              <a:srgbClr val="E31C7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GB" sz="1200" dirty="0" smtClean="0">
                <a:solidFill>
                  <a:schemeClr val="tx1">
                    <a:lumMod val="75000"/>
                    <a:lumOff val="25000"/>
                  </a:schemeClr>
                </a:solidFill>
                <a:latin typeface="Arial"/>
                <a:cs typeface="Arial"/>
              </a:rPr>
              <a:t>Published article</a:t>
            </a:r>
          </a:p>
        </p:txBody>
      </p:sp>
      <p:sp>
        <p:nvSpPr>
          <p:cNvPr id="101" name="Rogner un rectangle à un seul coin 100"/>
          <p:cNvSpPr/>
          <p:nvPr/>
        </p:nvSpPr>
        <p:spPr bwMode="auto">
          <a:xfrm>
            <a:off x="3075255" y="928540"/>
            <a:ext cx="1239693" cy="564466"/>
          </a:xfrm>
          <a:prstGeom prst="snip1Rect">
            <a:avLst/>
          </a:prstGeom>
          <a:solidFill>
            <a:srgbClr val="A6D6E2"/>
          </a:solidFill>
          <a:ln w="12700" cap="flat" cmpd="sng" algn="ctr">
            <a:solidFill>
              <a:srgbClr val="E31C7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GB" sz="1200" dirty="0" smtClean="0">
                <a:solidFill>
                  <a:schemeClr val="tx1">
                    <a:lumMod val="75000"/>
                    <a:lumOff val="25000"/>
                  </a:schemeClr>
                </a:solidFill>
                <a:latin typeface="Arial"/>
                <a:cs typeface="Arial"/>
              </a:rPr>
              <a:t>New KB Submission</a:t>
            </a:r>
          </a:p>
        </p:txBody>
      </p:sp>
      <p:cxnSp>
        <p:nvCxnSpPr>
          <p:cNvPr id="104" name="Straight Arrow Connector 82"/>
          <p:cNvCxnSpPr>
            <a:stCxn id="17" idx="3"/>
            <a:endCxn id="99" idx="2"/>
          </p:cNvCxnSpPr>
          <p:nvPr/>
        </p:nvCxnSpPr>
        <p:spPr bwMode="auto">
          <a:xfrm flipV="1">
            <a:off x="4322104" y="4203250"/>
            <a:ext cx="458883" cy="2945"/>
          </a:xfrm>
          <a:prstGeom prst="straightConnector1">
            <a:avLst/>
          </a:prstGeom>
          <a:solidFill>
            <a:schemeClr val="accent1"/>
          </a:solidFill>
          <a:ln w="12700" cap="flat" cmpd="sng" algn="ctr">
            <a:solidFill>
              <a:srgbClr val="E31C79"/>
            </a:solidFill>
            <a:prstDash val="solid"/>
            <a:round/>
            <a:headEnd type="none" w="med" len="med"/>
            <a:tailEnd type="arrow"/>
          </a:ln>
          <a:effectLst/>
        </p:spPr>
      </p:cxnSp>
      <p:sp>
        <p:nvSpPr>
          <p:cNvPr id="107" name="Rogner un rectangle à un seul coin 106"/>
          <p:cNvSpPr/>
          <p:nvPr/>
        </p:nvSpPr>
        <p:spPr bwMode="auto">
          <a:xfrm>
            <a:off x="3075254" y="5847450"/>
            <a:ext cx="1239693" cy="564466"/>
          </a:xfrm>
          <a:prstGeom prst="snip1Rect">
            <a:avLst/>
          </a:prstGeom>
          <a:solidFill>
            <a:srgbClr val="A6D6E2"/>
          </a:solidFill>
          <a:ln w="12700" cap="flat" cmpd="sng" algn="ctr">
            <a:solidFill>
              <a:srgbClr val="E31C7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GB" sz="1200" dirty="0" smtClean="0">
                <a:solidFill>
                  <a:schemeClr val="tx1">
                    <a:lumMod val="75000"/>
                    <a:lumOff val="25000"/>
                  </a:schemeClr>
                </a:solidFill>
                <a:latin typeface="Arial"/>
                <a:cs typeface="Arial"/>
              </a:rPr>
              <a:t>Closed KB Submission</a:t>
            </a:r>
          </a:p>
        </p:txBody>
      </p:sp>
      <p:cxnSp>
        <p:nvCxnSpPr>
          <p:cNvPr id="108" name="Straight Arrow Connector 111"/>
          <p:cNvCxnSpPr>
            <a:stCxn id="17" idx="2"/>
            <a:endCxn id="107" idx="3"/>
          </p:cNvCxnSpPr>
          <p:nvPr/>
        </p:nvCxnSpPr>
        <p:spPr bwMode="auto">
          <a:xfrm>
            <a:off x="3693475" y="4457446"/>
            <a:ext cx="1626" cy="1390004"/>
          </a:xfrm>
          <a:prstGeom prst="straightConnector1">
            <a:avLst/>
          </a:prstGeom>
          <a:solidFill>
            <a:schemeClr val="accent1"/>
          </a:solidFill>
          <a:ln w="12700" cap="flat" cmpd="sng" algn="ctr">
            <a:solidFill>
              <a:srgbClr val="E31C79"/>
            </a:solidFill>
            <a:prstDash val="solid"/>
            <a:round/>
            <a:headEnd type="none" w="med" len="med"/>
            <a:tailEnd type="arrow"/>
          </a:ln>
          <a:effectLst/>
        </p:spPr>
      </p:cxnSp>
      <p:sp>
        <p:nvSpPr>
          <p:cNvPr id="113" name="Rectangle 112"/>
          <p:cNvSpPr/>
          <p:nvPr/>
        </p:nvSpPr>
        <p:spPr bwMode="auto">
          <a:xfrm>
            <a:off x="4772204" y="4913722"/>
            <a:ext cx="1257259" cy="502503"/>
          </a:xfrm>
          <a:prstGeom prst="rect">
            <a:avLst/>
          </a:prstGeom>
          <a:solidFill>
            <a:srgbClr val="A6D6E2"/>
          </a:solidFill>
          <a:ln w="12700" cap="flat" cmpd="sng" algn="ctr">
            <a:solidFill>
              <a:srgbClr val="E31C7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latinLnBrk="0">
              <a:lnSpc>
                <a:spcPct val="100000"/>
              </a:lnSpc>
              <a:buClrTx/>
              <a:buSzTx/>
              <a:buFontTx/>
              <a:buNone/>
              <a:tabLst/>
            </a:pPr>
            <a:r>
              <a:rPr lang="fr-CH" sz="1200" dirty="0" smtClean="0">
                <a:solidFill>
                  <a:schemeClr val="tx1">
                    <a:lumMod val="75000"/>
                    <a:lumOff val="25000"/>
                  </a:schemeClr>
                </a:solidFill>
                <a:latin typeface="Arial"/>
                <a:cs typeface="Arial"/>
              </a:rPr>
              <a:t>Archive KB Article</a:t>
            </a:r>
          </a:p>
        </p:txBody>
      </p:sp>
      <p:sp>
        <p:nvSpPr>
          <p:cNvPr id="114" name="Rogner un rectangle à un seul coin 113"/>
          <p:cNvSpPr/>
          <p:nvPr/>
        </p:nvSpPr>
        <p:spPr bwMode="auto">
          <a:xfrm>
            <a:off x="4780987" y="5848653"/>
            <a:ext cx="1239693" cy="564466"/>
          </a:xfrm>
          <a:prstGeom prst="snip1Rect">
            <a:avLst/>
          </a:prstGeom>
          <a:solidFill>
            <a:srgbClr val="A6D6E2"/>
          </a:solidFill>
          <a:ln w="12700" cap="flat" cmpd="sng" algn="ctr">
            <a:solidFill>
              <a:srgbClr val="E31C7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GB" sz="1200" dirty="0" smtClean="0">
                <a:solidFill>
                  <a:schemeClr val="tx1">
                    <a:lumMod val="75000"/>
                    <a:lumOff val="25000"/>
                  </a:schemeClr>
                </a:solidFill>
                <a:latin typeface="Arial"/>
                <a:cs typeface="Arial"/>
              </a:rPr>
              <a:t>Retired KB Article</a:t>
            </a:r>
          </a:p>
        </p:txBody>
      </p:sp>
      <p:cxnSp>
        <p:nvCxnSpPr>
          <p:cNvPr id="115" name="Straight Arrow Connector 111"/>
          <p:cNvCxnSpPr>
            <a:stCxn id="99" idx="1"/>
            <a:endCxn id="113" idx="0"/>
          </p:cNvCxnSpPr>
          <p:nvPr/>
        </p:nvCxnSpPr>
        <p:spPr bwMode="auto">
          <a:xfrm>
            <a:off x="5400834" y="4485483"/>
            <a:ext cx="0" cy="428239"/>
          </a:xfrm>
          <a:prstGeom prst="straightConnector1">
            <a:avLst/>
          </a:prstGeom>
          <a:solidFill>
            <a:schemeClr val="accent1"/>
          </a:solidFill>
          <a:ln w="12700" cap="flat" cmpd="sng" algn="ctr">
            <a:solidFill>
              <a:srgbClr val="E31C79"/>
            </a:solidFill>
            <a:prstDash val="solid"/>
            <a:round/>
            <a:headEnd type="none" w="med" len="med"/>
            <a:tailEnd type="arrow"/>
          </a:ln>
          <a:effectLst/>
        </p:spPr>
      </p:cxnSp>
      <p:cxnSp>
        <p:nvCxnSpPr>
          <p:cNvPr id="118" name="Straight Arrow Connector 111"/>
          <p:cNvCxnSpPr>
            <a:stCxn id="113" idx="2"/>
            <a:endCxn id="114" idx="3"/>
          </p:cNvCxnSpPr>
          <p:nvPr/>
        </p:nvCxnSpPr>
        <p:spPr bwMode="auto">
          <a:xfrm>
            <a:off x="5400834" y="5416225"/>
            <a:ext cx="0" cy="432428"/>
          </a:xfrm>
          <a:prstGeom prst="straightConnector1">
            <a:avLst/>
          </a:prstGeom>
          <a:solidFill>
            <a:schemeClr val="accent1"/>
          </a:solidFill>
          <a:ln w="12700" cap="flat" cmpd="sng" algn="ctr">
            <a:solidFill>
              <a:srgbClr val="E31C79"/>
            </a:solidFill>
            <a:prstDash val="solid"/>
            <a:round/>
            <a:headEnd type="none" w="med" len="med"/>
            <a:tailEnd type="arrow"/>
          </a:ln>
          <a:effectLst/>
        </p:spPr>
      </p:cxnSp>
      <p:sp>
        <p:nvSpPr>
          <p:cNvPr id="121" name="Rectangle 120"/>
          <p:cNvSpPr/>
          <p:nvPr/>
        </p:nvSpPr>
        <p:spPr bwMode="auto">
          <a:xfrm>
            <a:off x="6627922" y="3957351"/>
            <a:ext cx="1257259" cy="502503"/>
          </a:xfrm>
          <a:prstGeom prst="rect">
            <a:avLst/>
          </a:prstGeom>
          <a:solidFill>
            <a:srgbClr val="A6D6E2"/>
          </a:solidFill>
          <a:ln w="12700" cap="flat" cmpd="sng" algn="ctr">
            <a:solidFill>
              <a:srgbClr val="E31C7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latinLnBrk="0">
              <a:lnSpc>
                <a:spcPct val="100000"/>
              </a:lnSpc>
              <a:buClrTx/>
              <a:buSzTx/>
              <a:buFontTx/>
              <a:buNone/>
              <a:tabLst/>
            </a:pPr>
            <a:r>
              <a:rPr lang="fr-CH" sz="1200" dirty="0" smtClean="0">
                <a:solidFill>
                  <a:schemeClr val="tx1">
                    <a:lumMod val="75000"/>
                    <a:lumOff val="25000"/>
                  </a:schemeClr>
                </a:solidFill>
                <a:latin typeface="Arial"/>
                <a:cs typeface="Arial"/>
              </a:rPr>
              <a:t>Review KB Article</a:t>
            </a:r>
          </a:p>
        </p:txBody>
      </p:sp>
      <p:sp>
        <p:nvSpPr>
          <p:cNvPr id="122" name="Rogner un rectangle à un seul coin 121"/>
          <p:cNvSpPr/>
          <p:nvPr/>
        </p:nvSpPr>
        <p:spPr bwMode="auto">
          <a:xfrm>
            <a:off x="6628253" y="4912441"/>
            <a:ext cx="1239693" cy="564466"/>
          </a:xfrm>
          <a:prstGeom prst="snip1Rect">
            <a:avLst/>
          </a:prstGeom>
          <a:solidFill>
            <a:srgbClr val="A6D6E2"/>
          </a:solidFill>
          <a:ln w="12700" cap="flat" cmpd="sng" algn="ctr">
            <a:solidFill>
              <a:srgbClr val="E31C7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GB" sz="1200" dirty="0" smtClean="0">
                <a:solidFill>
                  <a:schemeClr val="tx1">
                    <a:lumMod val="75000"/>
                    <a:lumOff val="25000"/>
                  </a:schemeClr>
                </a:solidFill>
                <a:latin typeface="Arial"/>
                <a:cs typeface="Arial"/>
              </a:rPr>
              <a:t>KB Article in review status</a:t>
            </a:r>
          </a:p>
        </p:txBody>
      </p:sp>
      <p:cxnSp>
        <p:nvCxnSpPr>
          <p:cNvPr id="123" name="Straight Arrow Connector 111"/>
          <p:cNvCxnSpPr>
            <a:stCxn id="121" idx="2"/>
            <a:endCxn id="122" idx="3"/>
          </p:cNvCxnSpPr>
          <p:nvPr/>
        </p:nvCxnSpPr>
        <p:spPr bwMode="auto">
          <a:xfrm flipH="1">
            <a:off x="7248100" y="4459854"/>
            <a:ext cx="8452" cy="452587"/>
          </a:xfrm>
          <a:prstGeom prst="straightConnector1">
            <a:avLst/>
          </a:prstGeom>
          <a:solidFill>
            <a:schemeClr val="accent1"/>
          </a:solidFill>
          <a:ln w="12700" cap="flat" cmpd="sng" algn="ctr">
            <a:solidFill>
              <a:srgbClr val="E31C79"/>
            </a:solidFill>
            <a:prstDash val="solid"/>
            <a:round/>
            <a:headEnd type="none" w="med" len="med"/>
            <a:tailEnd type="arrow"/>
          </a:ln>
          <a:effectLst/>
        </p:spPr>
      </p:cxnSp>
      <p:cxnSp>
        <p:nvCxnSpPr>
          <p:cNvPr id="126" name="Straight Arrow Connector 82"/>
          <p:cNvCxnSpPr>
            <a:stCxn id="99" idx="0"/>
            <a:endCxn id="121" idx="1"/>
          </p:cNvCxnSpPr>
          <p:nvPr/>
        </p:nvCxnSpPr>
        <p:spPr bwMode="auto">
          <a:xfrm>
            <a:off x="6020680" y="4203250"/>
            <a:ext cx="607242" cy="5353"/>
          </a:xfrm>
          <a:prstGeom prst="straightConnector1">
            <a:avLst/>
          </a:prstGeom>
          <a:solidFill>
            <a:schemeClr val="accent1"/>
          </a:solidFill>
          <a:ln w="12700" cap="flat" cmpd="sng" algn="ctr">
            <a:solidFill>
              <a:srgbClr val="E31C79"/>
            </a:solidFill>
            <a:prstDash val="solid"/>
            <a:round/>
            <a:headEnd type="none" w="med" len="med"/>
            <a:tailEnd type="arrow"/>
          </a:ln>
          <a:effectLst/>
        </p:spPr>
      </p:cxnSp>
      <p:cxnSp>
        <p:nvCxnSpPr>
          <p:cNvPr id="129" name="Elbow Connector 60"/>
          <p:cNvCxnSpPr>
            <a:stCxn id="121" idx="2"/>
            <a:endCxn id="101" idx="0"/>
          </p:cNvCxnSpPr>
          <p:nvPr/>
        </p:nvCxnSpPr>
        <p:spPr bwMode="auto">
          <a:xfrm rot="5400000" flipH="1">
            <a:off x="4161209" y="1364512"/>
            <a:ext cx="3249081" cy="2941604"/>
          </a:xfrm>
          <a:prstGeom prst="bentConnector4">
            <a:avLst>
              <a:gd name="adj1" fmla="val -5204"/>
              <a:gd name="adj2" fmla="val -32406"/>
            </a:avLst>
          </a:prstGeom>
          <a:solidFill>
            <a:schemeClr val="accent1"/>
          </a:solidFill>
          <a:ln w="12700" cap="flat" cmpd="sng" algn="ctr">
            <a:solidFill>
              <a:srgbClr val="E31C79"/>
            </a:solidFill>
            <a:prstDash val="solid"/>
            <a:round/>
            <a:headEnd type="none" w="med" len="med"/>
            <a:tailEnd type="arrow"/>
          </a:ln>
          <a:effectLst/>
        </p:spPr>
      </p:cxnSp>
    </p:spTree>
    <p:extLst>
      <p:ext uri="{BB962C8B-B14F-4D97-AF65-F5344CB8AC3E}">
        <p14:creationId xmlns:p14="http://schemas.microsoft.com/office/powerpoint/2010/main" val="266905384"/>
      </p:ext>
    </p:extLst>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err="1" smtClean="0"/>
              <a:t>Servicenow</a:t>
            </a:r>
            <a:r>
              <a:rPr lang="fr-FR" dirty="0" smtClean="0"/>
              <a:t> </a:t>
            </a:r>
            <a:r>
              <a:rPr lang="fr-FR" dirty="0" err="1" smtClean="0"/>
              <a:t>overview</a:t>
            </a:r>
            <a:endParaRPr lang="fr-FR" dirty="0"/>
          </a:p>
        </p:txBody>
      </p:sp>
      <p:sp>
        <p:nvSpPr>
          <p:cNvPr id="5" name="Text Placeholder 4"/>
          <p:cNvSpPr>
            <a:spLocks noGrp="1"/>
          </p:cNvSpPr>
          <p:nvPr>
            <p:ph type="body" idx="1"/>
          </p:nvPr>
        </p:nvSpPr>
        <p:spPr/>
        <p:txBody>
          <a:bodyPr/>
          <a:lstStyle/>
          <a:p>
            <a:endParaRPr lang="fr-FR"/>
          </a:p>
        </p:txBody>
      </p:sp>
    </p:spTree>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Image 4" descr="Screen Shot 2014-07-01 at 4.18.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032" y="1298270"/>
            <a:ext cx="2641600" cy="4343400"/>
          </a:xfrm>
          <a:prstGeom prst="rect">
            <a:avLst/>
          </a:prstGeom>
          <a:effectLst>
            <a:outerShdw blurRad="50800" dist="38100" dir="2700000" algn="tl" rotWithShape="0">
              <a:prstClr val="black">
                <a:alpha val="40000"/>
              </a:prstClr>
            </a:outerShdw>
          </a:effectLst>
        </p:spPr>
      </p:pic>
      <p:sp>
        <p:nvSpPr>
          <p:cNvPr id="4" name="Title 3"/>
          <p:cNvSpPr>
            <a:spLocks noGrp="1"/>
          </p:cNvSpPr>
          <p:nvPr>
            <p:ph type="title"/>
          </p:nvPr>
        </p:nvSpPr>
        <p:spPr/>
        <p:txBody>
          <a:bodyPr/>
          <a:lstStyle/>
          <a:p>
            <a:r>
              <a:rPr lang="fr-FR" dirty="0" smtClean="0"/>
              <a:t>APPLICATION &amp; MODULES</a:t>
            </a:r>
            <a:endParaRPr lang="fr-FR" dirty="0"/>
          </a:p>
        </p:txBody>
      </p:sp>
      <p:sp>
        <p:nvSpPr>
          <p:cNvPr id="10" name="Content Placeholder 9"/>
          <p:cNvSpPr>
            <a:spLocks noGrp="1"/>
          </p:cNvSpPr>
          <p:nvPr>
            <p:ph sz="half" idx="1"/>
          </p:nvPr>
        </p:nvSpPr>
        <p:spPr>
          <a:xfrm>
            <a:off x="4571814" y="1234994"/>
            <a:ext cx="4152900" cy="4827587"/>
          </a:xfrm>
        </p:spPr>
        <p:txBody>
          <a:bodyPr/>
          <a:lstStyle/>
          <a:p>
            <a:pPr>
              <a:buAutoNum type="arabicPeriod"/>
            </a:pPr>
            <a:r>
              <a:rPr lang="en-GB" sz="2000" dirty="0" smtClean="0"/>
              <a:t>Access to the Knowledge Homepage</a:t>
            </a:r>
          </a:p>
          <a:p>
            <a:pPr>
              <a:buAutoNum type="arabicPeriod"/>
            </a:pPr>
            <a:r>
              <a:rPr lang="en-GB" sz="2000" dirty="0" smtClean="0"/>
              <a:t>Access to a blank KB Submission form</a:t>
            </a:r>
          </a:p>
          <a:p>
            <a:pPr>
              <a:buAutoNum type="arabicPeriod"/>
            </a:pPr>
            <a:r>
              <a:rPr lang="en-GB" sz="2000" dirty="0" smtClean="0"/>
              <a:t>List of Submissions records with status  “Draft”</a:t>
            </a:r>
          </a:p>
          <a:p>
            <a:pPr>
              <a:buAutoNum type="arabicPeriod"/>
            </a:pPr>
            <a:r>
              <a:rPr lang="en-GB" sz="2000" dirty="0" smtClean="0"/>
              <a:t>List of Submissions records with status  “Technical review” or “Functional review”</a:t>
            </a:r>
          </a:p>
          <a:p>
            <a:pPr>
              <a:buAutoNum type="arabicPeriod"/>
            </a:pPr>
            <a:r>
              <a:rPr lang="en-GB" sz="2000" dirty="0" smtClean="0"/>
              <a:t>List of feedback posted for an article owned by my groups</a:t>
            </a:r>
          </a:p>
          <a:p>
            <a:endParaRPr lang="en-US" sz="2000" dirty="0"/>
          </a:p>
        </p:txBody>
      </p:sp>
      <p:sp>
        <p:nvSpPr>
          <p:cNvPr id="13" name="Oval 12"/>
          <p:cNvSpPr/>
          <p:nvPr/>
        </p:nvSpPr>
        <p:spPr bwMode="auto">
          <a:xfrm>
            <a:off x="1668410" y="1741389"/>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algn="ctr"/>
            <a:r>
              <a:rPr lang="fr-FR" b="1" dirty="0" smtClean="0">
                <a:solidFill>
                  <a:schemeClr val="bg1"/>
                </a:solidFill>
                <a:latin typeface="Helvetica"/>
                <a:cs typeface="Helvetica"/>
              </a:rPr>
              <a:t>1</a:t>
            </a:r>
          </a:p>
        </p:txBody>
      </p:sp>
      <p:sp>
        <p:nvSpPr>
          <p:cNvPr id="14" name="Oval 13"/>
          <p:cNvSpPr/>
          <p:nvPr/>
        </p:nvSpPr>
        <p:spPr bwMode="auto">
          <a:xfrm>
            <a:off x="2002363" y="2240206"/>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algn="ctr"/>
            <a:r>
              <a:rPr lang="fr-FR" b="1" dirty="0" smtClean="0">
                <a:solidFill>
                  <a:schemeClr val="bg1"/>
                </a:solidFill>
                <a:latin typeface="Helvetica"/>
                <a:cs typeface="Helvetica"/>
              </a:rPr>
              <a:t>2</a:t>
            </a:r>
          </a:p>
        </p:txBody>
      </p:sp>
      <p:sp>
        <p:nvSpPr>
          <p:cNvPr id="15" name="Oval 14"/>
          <p:cNvSpPr/>
          <p:nvPr/>
        </p:nvSpPr>
        <p:spPr bwMode="auto">
          <a:xfrm>
            <a:off x="1503293" y="2536911"/>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algn="ctr"/>
            <a:r>
              <a:rPr lang="fr-FR" b="1" dirty="0" smtClean="0">
                <a:solidFill>
                  <a:schemeClr val="bg1"/>
                </a:solidFill>
                <a:latin typeface="Helvetica"/>
                <a:cs typeface="Helvetica"/>
              </a:rPr>
              <a:t>3</a:t>
            </a:r>
          </a:p>
        </p:txBody>
      </p:sp>
      <p:sp>
        <p:nvSpPr>
          <p:cNvPr id="16" name="Oval 15"/>
          <p:cNvSpPr/>
          <p:nvPr/>
        </p:nvSpPr>
        <p:spPr bwMode="auto">
          <a:xfrm>
            <a:off x="1869918" y="2822557"/>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algn="ctr"/>
            <a:r>
              <a:rPr lang="fr-FR" b="1" dirty="0" smtClean="0">
                <a:solidFill>
                  <a:schemeClr val="bg1"/>
                </a:solidFill>
                <a:latin typeface="Helvetica"/>
                <a:cs typeface="Helvetica"/>
              </a:rPr>
              <a:t>4</a:t>
            </a:r>
          </a:p>
        </p:txBody>
      </p:sp>
      <p:sp>
        <p:nvSpPr>
          <p:cNvPr id="17" name="Oval 16"/>
          <p:cNvSpPr/>
          <p:nvPr/>
        </p:nvSpPr>
        <p:spPr bwMode="auto">
          <a:xfrm>
            <a:off x="2737919" y="5294128"/>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algn="ctr"/>
            <a:r>
              <a:rPr lang="fr-FR" b="1" dirty="0" smtClean="0">
                <a:solidFill>
                  <a:schemeClr val="bg1"/>
                </a:solidFill>
                <a:latin typeface="Helvetica"/>
                <a:cs typeface="Helvetica"/>
              </a:rPr>
              <a:t>5</a:t>
            </a:r>
          </a:p>
        </p:txBody>
      </p:sp>
    </p:spTree>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Image 1" descr="Screen Shot 2014-07-01 at 4.23.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97" y="803467"/>
            <a:ext cx="7548729" cy="284858"/>
          </a:xfrm>
          <a:prstGeom prst="rect">
            <a:avLst/>
          </a:prstGeom>
          <a:effectLst>
            <a:outerShdw blurRad="50800" dist="38100" dir="2700000" algn="tl" rotWithShape="0">
              <a:prstClr val="black">
                <a:alpha val="40000"/>
              </a:prstClr>
            </a:outerShdw>
          </a:effectLst>
        </p:spPr>
      </p:pic>
      <p:pic>
        <p:nvPicPr>
          <p:cNvPr id="3" name="Image 2" descr="Screen Shot 2014-07-01 at 4.24.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197" y="1071754"/>
            <a:ext cx="7538487" cy="2269481"/>
          </a:xfrm>
          <a:prstGeom prst="rect">
            <a:avLst/>
          </a:prstGeom>
          <a:effectLst>
            <a:outerShdw blurRad="50800" dist="38100" dir="2700000" algn="tl" rotWithShape="0">
              <a:prstClr val="black">
                <a:alpha val="40000"/>
              </a:prstClr>
            </a:outerShdw>
          </a:effectLst>
        </p:spPr>
      </p:pic>
      <p:sp>
        <p:nvSpPr>
          <p:cNvPr id="6" name="Title 5"/>
          <p:cNvSpPr>
            <a:spLocks noGrp="1"/>
          </p:cNvSpPr>
          <p:nvPr>
            <p:ph type="title"/>
          </p:nvPr>
        </p:nvSpPr>
        <p:spPr/>
        <p:txBody>
          <a:bodyPr/>
          <a:lstStyle/>
          <a:p>
            <a:r>
              <a:rPr lang="fr-FR" dirty="0" smtClean="0"/>
              <a:t>KB </a:t>
            </a:r>
            <a:r>
              <a:rPr lang="fr-FR" dirty="0" err="1" smtClean="0"/>
              <a:t>Submission</a:t>
            </a:r>
            <a:r>
              <a:rPr lang="fr-FR" dirty="0" smtClean="0"/>
              <a:t> FORM &amp; FIELDS</a:t>
            </a:r>
            <a:endParaRPr lang="fr-FR" dirty="0"/>
          </a:p>
        </p:txBody>
      </p:sp>
      <p:sp>
        <p:nvSpPr>
          <p:cNvPr id="7" name="Content Placeholder 6"/>
          <p:cNvSpPr>
            <a:spLocks noGrp="1"/>
          </p:cNvSpPr>
          <p:nvPr>
            <p:ph sz="half" idx="1"/>
          </p:nvPr>
        </p:nvSpPr>
        <p:spPr>
          <a:xfrm>
            <a:off x="457200" y="3432720"/>
            <a:ext cx="4038600" cy="2693444"/>
          </a:xfrm>
        </p:spPr>
        <p:txBody>
          <a:bodyPr>
            <a:normAutofit/>
          </a:bodyPr>
          <a:lstStyle/>
          <a:p>
            <a:pPr marL="273600" indent="-363600">
              <a:buFont typeface="+mj-lt"/>
              <a:buAutoNum type="arabicPeriod"/>
            </a:pPr>
            <a:r>
              <a:rPr lang="en-US" sz="1400" dirty="0" smtClean="0">
                <a:solidFill>
                  <a:srgbClr val="FF6600"/>
                </a:solidFill>
              </a:rPr>
              <a:t>Submission Number</a:t>
            </a:r>
          </a:p>
          <a:p>
            <a:pPr marL="273600" indent="-363600">
              <a:buFont typeface="+mj-lt"/>
              <a:buAutoNum type="arabicPeriod"/>
            </a:pPr>
            <a:r>
              <a:rPr lang="en-US" sz="1400" dirty="0" smtClean="0"/>
              <a:t>Topic to which the Submission relates to</a:t>
            </a:r>
            <a:endParaRPr lang="en-US" sz="1400" dirty="0" smtClean="0">
              <a:solidFill>
                <a:schemeClr val="accent1"/>
              </a:solidFill>
            </a:endParaRPr>
          </a:p>
          <a:p>
            <a:pPr marL="273600" indent="-363600">
              <a:buFont typeface="+mj-lt"/>
              <a:buAutoNum type="arabicPeriod"/>
            </a:pPr>
            <a:r>
              <a:rPr lang="en-US" sz="1400" dirty="0" smtClean="0"/>
              <a:t>Category to which the submission relates to</a:t>
            </a:r>
          </a:p>
          <a:p>
            <a:pPr marL="273600" indent="-363600">
              <a:buFont typeface="+mj-lt"/>
              <a:buAutoNum type="arabicPeriod"/>
            </a:pPr>
            <a:r>
              <a:rPr lang="en-US" sz="1400" dirty="0" smtClean="0">
                <a:solidFill>
                  <a:srgbClr val="FF6600"/>
                </a:solidFill>
              </a:rPr>
              <a:t>Date until when the article will be valid </a:t>
            </a:r>
          </a:p>
          <a:p>
            <a:pPr marL="273600" indent="-363600">
              <a:buFont typeface="+mj-lt"/>
              <a:buAutoNum type="arabicPeriod"/>
            </a:pPr>
            <a:r>
              <a:rPr lang="en-US" sz="1400" dirty="0" smtClean="0">
                <a:solidFill>
                  <a:srgbClr val="FF6600"/>
                </a:solidFill>
              </a:rPr>
              <a:t>Date when you will have to review the article</a:t>
            </a:r>
          </a:p>
          <a:p>
            <a:pPr marL="273600" indent="-363600">
              <a:buFont typeface="+mj-lt"/>
              <a:buAutoNum type="arabicPeriod"/>
            </a:pPr>
            <a:r>
              <a:rPr lang="en-US" sz="1400" dirty="0" smtClean="0"/>
              <a:t>Task where the submission can come from</a:t>
            </a:r>
          </a:p>
          <a:p>
            <a:pPr marL="273600" indent="-363600">
              <a:buFont typeface="+mj-lt"/>
              <a:buAutoNum type="arabicPeriod"/>
            </a:pPr>
            <a:r>
              <a:rPr lang="en-US" sz="1400" dirty="0" smtClean="0">
                <a:solidFill>
                  <a:schemeClr val="accent6"/>
                </a:solidFill>
              </a:rPr>
              <a:t>Article from which the submission has been created from (when reviewing already published article</a:t>
            </a:r>
          </a:p>
        </p:txBody>
      </p:sp>
      <p:sp>
        <p:nvSpPr>
          <p:cNvPr id="8" name="Content Placeholder 7"/>
          <p:cNvSpPr>
            <a:spLocks noGrp="1"/>
          </p:cNvSpPr>
          <p:nvPr>
            <p:ph sz="half" idx="2"/>
          </p:nvPr>
        </p:nvSpPr>
        <p:spPr>
          <a:xfrm>
            <a:off x="4648200" y="3432719"/>
            <a:ext cx="4038600" cy="2693443"/>
          </a:xfrm>
        </p:spPr>
        <p:txBody>
          <a:bodyPr>
            <a:normAutofit/>
          </a:bodyPr>
          <a:lstStyle/>
          <a:p>
            <a:pPr marL="342900" indent="-342900">
              <a:buFont typeface="+mj-lt"/>
              <a:buAutoNum type="alphaLcPeriod"/>
            </a:pPr>
            <a:r>
              <a:rPr lang="en-US" sz="1400" dirty="0" smtClean="0"/>
              <a:t>Submission status</a:t>
            </a:r>
          </a:p>
          <a:p>
            <a:pPr marL="342900" indent="-342900">
              <a:buFont typeface="+mj-lt"/>
              <a:buAutoNum type="alphaLcPeriod"/>
            </a:pPr>
            <a:r>
              <a:rPr lang="en-US" sz="1400" dirty="0" smtClean="0"/>
              <a:t>Submitter identification</a:t>
            </a:r>
          </a:p>
          <a:p>
            <a:pPr marL="342900" indent="-342900">
              <a:buFont typeface="+mj-lt"/>
              <a:buAutoNum type="alphaLcPeriod"/>
            </a:pPr>
            <a:r>
              <a:rPr lang="en-US" sz="1400" dirty="0" smtClean="0"/>
              <a:t>Roles that can view the articles</a:t>
            </a:r>
          </a:p>
          <a:p>
            <a:pPr marL="342900" indent="-342900">
              <a:buFont typeface="+mj-lt"/>
              <a:buAutoNum type="alphaLcPeriod"/>
            </a:pPr>
            <a:r>
              <a:rPr lang="en-US" sz="1400" dirty="0" smtClean="0"/>
              <a:t>KB Submission assigned group</a:t>
            </a:r>
          </a:p>
          <a:p>
            <a:pPr marL="342900" indent="-342900">
              <a:buFont typeface="+mj-lt"/>
              <a:buAutoNum type="alphaLcPeriod"/>
            </a:pPr>
            <a:r>
              <a:rPr lang="en-US" sz="1400" dirty="0" smtClean="0"/>
              <a:t>KB Submission assigned person</a:t>
            </a:r>
          </a:p>
          <a:p>
            <a:pPr marL="342900" indent="-342900">
              <a:buFont typeface="+mj-lt"/>
              <a:buAutoNum type="alphaLcPeriod"/>
            </a:pPr>
            <a:r>
              <a:rPr lang="en-US" sz="1400" dirty="0" smtClean="0"/>
              <a:t>KB Article title </a:t>
            </a:r>
          </a:p>
          <a:p>
            <a:pPr marL="228600" indent="-228600">
              <a:buNone/>
            </a:pPr>
            <a:r>
              <a:rPr lang="en-US" sz="1400" b="1" dirty="0" smtClean="0">
                <a:solidFill>
                  <a:srgbClr val="FF6600"/>
                </a:solidFill>
              </a:rPr>
              <a:t>(Orange= automated fields)</a:t>
            </a:r>
            <a:endParaRPr lang="en-US" sz="1400" dirty="0" smtClean="0">
              <a:solidFill>
                <a:srgbClr val="FF6600"/>
              </a:solidFill>
            </a:endParaRPr>
          </a:p>
        </p:txBody>
      </p:sp>
      <p:sp>
        <p:nvSpPr>
          <p:cNvPr id="11" name="Oval 10"/>
          <p:cNvSpPr/>
          <p:nvPr/>
        </p:nvSpPr>
        <p:spPr bwMode="auto">
          <a:xfrm>
            <a:off x="1444436" y="1117280"/>
            <a:ext cx="206244" cy="206244"/>
          </a:xfrm>
          <a:prstGeom prst="ellipse">
            <a:avLst/>
          </a:prstGeom>
          <a:solidFill>
            <a:srgbClr val="FF6600"/>
          </a:solidFill>
          <a:ln w="12700" cap="flat" cmpd="sng" algn="ctr">
            <a:solidFill>
              <a:srgbClr val="FF66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smtClean="0">
                <a:ln>
                  <a:noFill/>
                </a:ln>
                <a:solidFill>
                  <a:srgbClr val="FFFFFF"/>
                </a:solidFill>
                <a:effectLst/>
                <a:latin typeface="Helvetica"/>
                <a:cs typeface="Helvetica"/>
              </a:rPr>
              <a:t>1</a:t>
            </a:r>
          </a:p>
        </p:txBody>
      </p:sp>
      <p:sp>
        <p:nvSpPr>
          <p:cNvPr id="12" name="Oval 11"/>
          <p:cNvSpPr/>
          <p:nvPr/>
        </p:nvSpPr>
        <p:spPr bwMode="auto">
          <a:xfrm>
            <a:off x="1557110" y="1389109"/>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smtClean="0">
                <a:solidFill>
                  <a:srgbClr val="FFFFFF"/>
                </a:solidFill>
                <a:latin typeface="Helvetica"/>
                <a:cs typeface="Helvetica"/>
              </a:rPr>
              <a:t>2</a:t>
            </a:r>
            <a:endParaRPr kumimoji="0" lang="fr-FR" sz="2400" b="1" i="0" u="none" strike="noStrike" cap="none" normalizeH="0" baseline="0" dirty="0" smtClean="0">
              <a:ln>
                <a:noFill/>
              </a:ln>
              <a:solidFill>
                <a:srgbClr val="FFFFFF"/>
              </a:solidFill>
              <a:effectLst/>
              <a:latin typeface="Helvetica"/>
              <a:cs typeface="Helvetica"/>
            </a:endParaRPr>
          </a:p>
        </p:txBody>
      </p:sp>
      <p:sp>
        <p:nvSpPr>
          <p:cNvPr id="14" name="Oval 13"/>
          <p:cNvSpPr/>
          <p:nvPr/>
        </p:nvSpPr>
        <p:spPr bwMode="auto">
          <a:xfrm>
            <a:off x="1403464" y="1654140"/>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smtClean="0">
                <a:solidFill>
                  <a:srgbClr val="FFFFFF"/>
                </a:solidFill>
                <a:latin typeface="Helvetica"/>
                <a:cs typeface="Helvetica"/>
              </a:rPr>
              <a:t>3</a:t>
            </a:r>
            <a:endParaRPr kumimoji="0" lang="fr-FR" sz="2400" b="1" i="0" u="none" strike="noStrike" cap="none" normalizeH="0" baseline="0" dirty="0" smtClean="0">
              <a:ln>
                <a:noFill/>
              </a:ln>
              <a:solidFill>
                <a:srgbClr val="FFFFFF"/>
              </a:solidFill>
              <a:effectLst/>
              <a:latin typeface="Helvetica"/>
              <a:cs typeface="Helvetica"/>
            </a:endParaRPr>
          </a:p>
        </p:txBody>
      </p:sp>
      <p:sp>
        <p:nvSpPr>
          <p:cNvPr id="17" name="Oval 16"/>
          <p:cNvSpPr/>
          <p:nvPr/>
        </p:nvSpPr>
        <p:spPr bwMode="auto">
          <a:xfrm>
            <a:off x="1454680" y="1935111"/>
            <a:ext cx="206244" cy="206244"/>
          </a:xfrm>
          <a:prstGeom prst="ellipse">
            <a:avLst/>
          </a:prstGeom>
          <a:solidFill>
            <a:srgbClr val="FF6600"/>
          </a:solidFill>
          <a:ln w="12700" cap="flat" cmpd="sng" algn="ctr">
            <a:solidFill>
              <a:srgbClr val="FF66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smtClean="0">
                <a:ln>
                  <a:noFill/>
                </a:ln>
                <a:solidFill>
                  <a:srgbClr val="FFFFFF"/>
                </a:solidFill>
                <a:effectLst/>
                <a:latin typeface="Helvetica"/>
                <a:cs typeface="Helvetica"/>
              </a:rPr>
              <a:t>4</a:t>
            </a:r>
          </a:p>
        </p:txBody>
      </p:sp>
      <p:sp>
        <p:nvSpPr>
          <p:cNvPr id="18" name="Oval 17"/>
          <p:cNvSpPr/>
          <p:nvPr/>
        </p:nvSpPr>
        <p:spPr bwMode="auto">
          <a:xfrm>
            <a:off x="1034717" y="2209519"/>
            <a:ext cx="206244" cy="206244"/>
          </a:xfrm>
          <a:prstGeom prst="ellipse">
            <a:avLst/>
          </a:prstGeom>
          <a:solidFill>
            <a:srgbClr val="FF6600"/>
          </a:solidFill>
          <a:ln w="12700" cap="flat" cmpd="sng" algn="ctr">
            <a:solidFill>
              <a:srgbClr val="FF66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smtClean="0">
                <a:solidFill>
                  <a:srgbClr val="FFFFFF"/>
                </a:solidFill>
                <a:latin typeface="Helvetica"/>
                <a:cs typeface="Helvetica"/>
              </a:rPr>
              <a:t>5</a:t>
            </a:r>
            <a:endParaRPr kumimoji="0" lang="fr-FR" sz="2400" b="1" i="0" u="none" strike="noStrike" cap="none" normalizeH="0" baseline="0" dirty="0" smtClean="0">
              <a:ln>
                <a:noFill/>
              </a:ln>
              <a:solidFill>
                <a:srgbClr val="FFFFFF"/>
              </a:solidFill>
              <a:effectLst/>
              <a:latin typeface="Helvetica"/>
              <a:cs typeface="Helvetica"/>
            </a:endParaRPr>
          </a:p>
        </p:txBody>
      </p:sp>
      <p:sp>
        <p:nvSpPr>
          <p:cNvPr id="19" name="Oval 18"/>
          <p:cNvSpPr/>
          <p:nvPr/>
        </p:nvSpPr>
        <p:spPr bwMode="auto">
          <a:xfrm>
            <a:off x="1516138" y="2486092"/>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smtClean="0">
                <a:ln>
                  <a:noFill/>
                </a:ln>
                <a:solidFill>
                  <a:srgbClr val="FFFFFF"/>
                </a:solidFill>
                <a:effectLst/>
                <a:latin typeface="Helvetica"/>
                <a:cs typeface="Helvetica"/>
              </a:rPr>
              <a:t>6</a:t>
            </a:r>
          </a:p>
        </p:txBody>
      </p:sp>
      <p:sp>
        <p:nvSpPr>
          <p:cNvPr id="21" name="Oval 20"/>
          <p:cNvSpPr/>
          <p:nvPr/>
        </p:nvSpPr>
        <p:spPr bwMode="auto">
          <a:xfrm>
            <a:off x="5288384" y="1113249"/>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smtClean="0">
                <a:ln>
                  <a:noFill/>
                </a:ln>
                <a:solidFill>
                  <a:srgbClr val="FFFFFF"/>
                </a:solidFill>
                <a:effectLst/>
                <a:latin typeface="Helvetica"/>
                <a:cs typeface="Helvetica"/>
              </a:rPr>
              <a:t>a</a:t>
            </a:r>
          </a:p>
        </p:txBody>
      </p:sp>
      <p:sp>
        <p:nvSpPr>
          <p:cNvPr id="22" name="Oval 21"/>
          <p:cNvSpPr/>
          <p:nvPr/>
        </p:nvSpPr>
        <p:spPr bwMode="auto">
          <a:xfrm>
            <a:off x="4940122" y="1437379"/>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smtClean="0">
                <a:solidFill>
                  <a:srgbClr val="FFFFFF"/>
                </a:solidFill>
                <a:latin typeface="Helvetica"/>
                <a:cs typeface="Helvetica"/>
              </a:rPr>
              <a:t>b</a:t>
            </a:r>
            <a:endParaRPr kumimoji="0" lang="fr-FR" sz="2400" b="1" i="0" u="none" strike="noStrike" cap="none" normalizeH="0" baseline="0" dirty="0" smtClean="0">
              <a:ln>
                <a:noFill/>
              </a:ln>
              <a:solidFill>
                <a:srgbClr val="FFFFFF"/>
              </a:solidFill>
              <a:effectLst/>
              <a:latin typeface="Helvetica"/>
              <a:cs typeface="Helvetica"/>
            </a:endParaRPr>
          </a:p>
        </p:txBody>
      </p:sp>
      <p:sp>
        <p:nvSpPr>
          <p:cNvPr id="23" name="Oval 22"/>
          <p:cNvSpPr/>
          <p:nvPr/>
        </p:nvSpPr>
        <p:spPr bwMode="auto">
          <a:xfrm>
            <a:off x="5308901" y="2001577"/>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smtClean="0">
                <a:solidFill>
                  <a:srgbClr val="FFFFFF"/>
                </a:solidFill>
                <a:latin typeface="Helvetica"/>
                <a:cs typeface="Helvetica"/>
              </a:rPr>
              <a:t>c</a:t>
            </a:r>
            <a:endParaRPr kumimoji="0" lang="fr-FR" sz="2400" b="1" i="0" u="none" strike="noStrike" cap="none" normalizeH="0" baseline="0" dirty="0" smtClean="0">
              <a:ln>
                <a:noFill/>
              </a:ln>
              <a:solidFill>
                <a:srgbClr val="FFFFFF"/>
              </a:solidFill>
              <a:effectLst/>
              <a:latin typeface="Helvetica"/>
              <a:cs typeface="Helvetica"/>
            </a:endParaRPr>
          </a:p>
        </p:txBody>
      </p:sp>
      <p:sp>
        <p:nvSpPr>
          <p:cNvPr id="26" name="Oval 25"/>
          <p:cNvSpPr/>
          <p:nvPr/>
        </p:nvSpPr>
        <p:spPr bwMode="auto">
          <a:xfrm>
            <a:off x="4673866" y="2258388"/>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smtClean="0">
                <a:solidFill>
                  <a:srgbClr val="FFFFFF"/>
                </a:solidFill>
                <a:latin typeface="Helvetica"/>
                <a:cs typeface="Helvetica"/>
              </a:rPr>
              <a:t>d</a:t>
            </a:r>
            <a:endParaRPr kumimoji="0" lang="fr-FR" sz="2400" b="1" i="0" u="none" strike="noStrike" cap="none" normalizeH="0" baseline="0" dirty="0" smtClean="0">
              <a:ln>
                <a:noFill/>
              </a:ln>
              <a:solidFill>
                <a:srgbClr val="FFFFFF"/>
              </a:solidFill>
              <a:effectLst/>
              <a:latin typeface="Helvetica"/>
              <a:cs typeface="Helvetica"/>
            </a:endParaRPr>
          </a:p>
        </p:txBody>
      </p:sp>
      <p:sp>
        <p:nvSpPr>
          <p:cNvPr id="27" name="Oval 26"/>
          <p:cNvSpPr/>
          <p:nvPr/>
        </p:nvSpPr>
        <p:spPr bwMode="auto">
          <a:xfrm>
            <a:off x="5001625" y="2549799"/>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smtClean="0">
                <a:solidFill>
                  <a:srgbClr val="FFFFFF"/>
                </a:solidFill>
                <a:latin typeface="Helvetica"/>
                <a:cs typeface="Helvetica"/>
              </a:rPr>
              <a:t>e</a:t>
            </a:r>
            <a:endParaRPr kumimoji="0" lang="fr-FR" sz="2400" b="1" i="0" u="none" strike="noStrike" cap="none" normalizeH="0" baseline="0" dirty="0" smtClean="0">
              <a:ln>
                <a:noFill/>
              </a:ln>
              <a:solidFill>
                <a:srgbClr val="FFFFFF"/>
              </a:solidFill>
              <a:effectLst/>
              <a:latin typeface="Helvetica"/>
              <a:cs typeface="Helvetica"/>
            </a:endParaRPr>
          </a:p>
        </p:txBody>
      </p:sp>
      <p:sp>
        <p:nvSpPr>
          <p:cNvPr id="30" name="Oval 29"/>
          <p:cNvSpPr/>
          <p:nvPr/>
        </p:nvSpPr>
        <p:spPr bwMode="auto">
          <a:xfrm>
            <a:off x="3978703" y="3072885"/>
            <a:ext cx="206244" cy="206244"/>
          </a:xfrm>
          <a:prstGeom prst="ellipse">
            <a:avLst/>
          </a:prstGeom>
          <a:solidFill>
            <a:srgbClr val="E31C79"/>
          </a:solidFill>
          <a:ln w="12700" cap="flat" cmpd="sng" algn="ctr">
            <a:solidFill>
              <a:srgbClr val="E31C79"/>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smtClean="0">
                <a:solidFill>
                  <a:srgbClr val="FFFFFF"/>
                </a:solidFill>
                <a:latin typeface="Helvetica"/>
                <a:cs typeface="Helvetica"/>
              </a:rPr>
              <a:t>f</a:t>
            </a:r>
            <a:endParaRPr kumimoji="0" lang="fr-FR" sz="2400" b="1" i="0" u="none" strike="noStrike" cap="none" normalizeH="0" baseline="0" dirty="0" smtClean="0">
              <a:ln>
                <a:noFill/>
              </a:ln>
              <a:solidFill>
                <a:srgbClr val="FFFFFF"/>
              </a:solidFill>
              <a:effectLst/>
              <a:latin typeface="Helvetica"/>
              <a:cs typeface="Helvetica"/>
            </a:endParaRPr>
          </a:p>
        </p:txBody>
      </p:sp>
      <p:sp>
        <p:nvSpPr>
          <p:cNvPr id="24" name="Oval 17"/>
          <p:cNvSpPr/>
          <p:nvPr/>
        </p:nvSpPr>
        <p:spPr bwMode="auto">
          <a:xfrm>
            <a:off x="1140723" y="2773086"/>
            <a:ext cx="206244" cy="206244"/>
          </a:xfrm>
          <a:prstGeom prst="ellipse">
            <a:avLst/>
          </a:prstGeom>
          <a:solidFill>
            <a:srgbClr val="FF6600"/>
          </a:solidFill>
          <a:ln w="12700" cap="flat" cmpd="sng" algn="ctr">
            <a:solidFill>
              <a:srgbClr val="FF66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fr-FR" b="1" dirty="0" smtClean="0">
                <a:solidFill>
                  <a:srgbClr val="FFFFFF"/>
                </a:solidFill>
                <a:latin typeface="Helvetica"/>
                <a:cs typeface="Helvetica"/>
              </a:rPr>
              <a:t>7</a:t>
            </a:r>
            <a:endParaRPr kumimoji="0" lang="fr-FR" sz="2400" b="1" i="0" u="none" strike="noStrike" cap="none" normalizeH="0" baseline="0" dirty="0" smtClean="0">
              <a:ln>
                <a:noFill/>
              </a:ln>
              <a:solidFill>
                <a:srgbClr val="FFFFFF"/>
              </a:solidFill>
              <a:effectLst/>
              <a:latin typeface="Helvetica"/>
              <a:cs typeface="Helvetica"/>
            </a:endParaRPr>
          </a:p>
        </p:txBody>
      </p:sp>
    </p:spTree>
  </p:cSld>
  <p:clrMapOvr>
    <a:masterClrMapping/>
  </p:clrMapOvr>
  <p:transition xmlns:p14="http://schemas.microsoft.com/office/powerpoint/2010/main">
    <p:circl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Knowledge Management EN v3.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diens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spediens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spediens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spediens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spediens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spediens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spediens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spediens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Knowledge Management EN v3.1.potx</Template>
  <TotalTime>231</TotalTime>
  <Words>1510</Words>
  <Application>Microsoft Macintosh PowerPoint</Application>
  <PresentationFormat>On-screen Show (4:3)</PresentationFormat>
  <Paragraphs>236</Paragraphs>
  <Slides>22</Slides>
  <Notes>2</Notes>
  <HiddenSlides>15</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Knowledge Management EN v3.1</vt:lpstr>
      <vt:lpstr>PowerPoint Presentation</vt:lpstr>
      <vt:lpstr>Knowledge management</vt:lpstr>
      <vt:lpstr>INTRODUCTION</vt:lpstr>
      <vt:lpstr>AGENDA</vt:lpstr>
      <vt:lpstr>WHAT IS KNOWLEDGE MANAGEMENT?</vt:lpstr>
      <vt:lpstr>Process flow</vt:lpstr>
      <vt:lpstr>Servicenow overview</vt:lpstr>
      <vt:lpstr>APPLICATION &amp; MODULES</vt:lpstr>
      <vt:lpstr>KB Submission FORM &amp; FIELDS</vt:lpstr>
      <vt:lpstr>ACTIONS BUTTONS &amp; TEXT FIELDS</vt:lpstr>
      <vt:lpstr>KB Article Form</vt:lpstr>
      <vt:lpstr>Knowledge process</vt:lpstr>
      <vt:lpstr>CREATING A KB SUBMISSION</vt:lpstr>
      <vt:lpstr>REVIEWING A KB SUBMISSION</vt:lpstr>
      <vt:lpstr>PUBLISHING A KB SUBMISSION</vt:lpstr>
      <vt:lpstr>CLOSE A KB SUBMISSION WITHOUT PUBLISHING IT</vt:lpstr>
      <vt:lpstr>Review and archival of Published KB Article</vt:lpstr>
      <vt:lpstr>NOTIFICATIONS</vt:lpstr>
      <vt:lpstr>Known error database</vt:lpstr>
      <vt:lpstr>EXERCISE 1 – CREATE NEW SUBMISSION</vt:lpstr>
      <vt:lpstr>EXERCISE 2 – PUBLISH AN ARTICLE</vt:lpstr>
      <vt:lpstr>THANK YOU</vt:lpstr>
    </vt:vector>
  </TitlesOfParts>
  <Company>Aspediens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Alexandre Herrero</dc:creator>
  <cp:lastModifiedBy>Aspediens</cp:lastModifiedBy>
  <cp:revision>30</cp:revision>
  <dcterms:created xsi:type="dcterms:W3CDTF">2013-07-31T07:29:11Z</dcterms:created>
  <dcterms:modified xsi:type="dcterms:W3CDTF">2014-09-13T23:11:52Z</dcterms:modified>
</cp:coreProperties>
</file>