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42"/>
  </p:notesMasterIdLst>
  <p:handoutMasterIdLst>
    <p:handoutMasterId r:id="rId43"/>
  </p:handoutMasterIdLst>
  <p:sldIdLst>
    <p:sldId id="294" r:id="rId2"/>
    <p:sldId id="295" r:id="rId3"/>
    <p:sldId id="304" r:id="rId4"/>
    <p:sldId id="262" r:id="rId5"/>
    <p:sldId id="263" r:id="rId6"/>
    <p:sldId id="292" r:id="rId7"/>
    <p:sldId id="293" r:id="rId8"/>
    <p:sldId id="270" r:id="rId9"/>
    <p:sldId id="288" r:id="rId10"/>
    <p:sldId id="265" r:id="rId11"/>
    <p:sldId id="266" r:id="rId12"/>
    <p:sldId id="299" r:id="rId13"/>
    <p:sldId id="300" r:id="rId14"/>
    <p:sldId id="315" r:id="rId15"/>
    <p:sldId id="301" r:id="rId16"/>
    <p:sldId id="281" r:id="rId17"/>
    <p:sldId id="268" r:id="rId18"/>
    <p:sldId id="269" r:id="rId19"/>
    <p:sldId id="311" r:id="rId20"/>
    <p:sldId id="290" r:id="rId21"/>
    <p:sldId id="272" r:id="rId22"/>
    <p:sldId id="278" r:id="rId23"/>
    <p:sldId id="287" r:id="rId24"/>
    <p:sldId id="289" r:id="rId25"/>
    <p:sldId id="283" r:id="rId26"/>
    <p:sldId id="291" r:id="rId27"/>
    <p:sldId id="302" r:id="rId28"/>
    <p:sldId id="305" r:id="rId29"/>
    <p:sldId id="306" r:id="rId30"/>
    <p:sldId id="312" r:id="rId31"/>
    <p:sldId id="314" r:id="rId32"/>
    <p:sldId id="313" r:id="rId33"/>
    <p:sldId id="307" r:id="rId34"/>
    <p:sldId id="309" r:id="rId35"/>
    <p:sldId id="310" r:id="rId36"/>
    <p:sldId id="308" r:id="rId37"/>
    <p:sldId id="273" r:id="rId38"/>
    <p:sldId id="274" r:id="rId39"/>
    <p:sldId id="277" r:id="rId40"/>
    <p:sldId id="29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6E2"/>
    <a:srgbClr val="E31C79"/>
    <a:srgbClr val="63666A"/>
    <a:srgbClr val="000099"/>
    <a:srgbClr val="78B324"/>
    <a:srgbClr val="FFFFFF"/>
    <a:srgbClr val="FDFAF0"/>
    <a:srgbClr val="92D050"/>
    <a:srgbClr val="283139"/>
    <a:srgbClr val="4D4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4" autoAdjust="0"/>
    <p:restoredTop sz="95205" autoAdjust="0"/>
  </p:normalViewPr>
  <p:slideViewPr>
    <p:cSldViewPr snapToGrid="0">
      <p:cViewPr varScale="1">
        <p:scale>
          <a:sx n="110" d="100"/>
          <a:sy n="110" d="100"/>
        </p:scale>
        <p:origin x="-63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224"/>
    </p:cViewPr>
  </p:sorterViewPr>
  <p:notesViewPr>
    <p:cSldViewPr snapToGrid="0">
      <p:cViewPr varScale="1">
        <p:scale>
          <a:sx n="83" d="100"/>
          <a:sy n="83" d="100"/>
        </p:scale>
        <p:origin x="-309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5CB81-45D4-594F-8120-244A6483A84A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7500360-0489-6548-BB41-110C08E76390}">
      <dgm:prSet phldrT="[Texte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fr-FR" sz="1200" dirty="0" smtClean="0">
              <a:solidFill>
                <a:srgbClr val="63666A"/>
              </a:solidFill>
              <a:latin typeface="Helvetica"/>
              <a:cs typeface="Helvetica"/>
            </a:rPr>
            <a:t>1. </a:t>
          </a:r>
          <a:r>
            <a:rPr lang="fr-FR" sz="1200" dirty="0" err="1" smtClean="0">
              <a:solidFill>
                <a:srgbClr val="63666A"/>
              </a:solidFill>
              <a:latin typeface="Helvetica"/>
              <a:cs typeface="Helvetica"/>
            </a:rPr>
            <a:t>Creation</a:t>
          </a:r>
          <a:endParaRPr lang="fr-FR" sz="1200" dirty="0">
            <a:solidFill>
              <a:srgbClr val="63666A"/>
            </a:solidFill>
            <a:latin typeface="Helvetica"/>
            <a:cs typeface="Helvetica"/>
          </a:endParaRPr>
        </a:p>
      </dgm:t>
    </dgm:pt>
    <dgm:pt modelId="{1737BEDD-7AE6-1E4B-A2C9-0262D94E6380}" type="parTrans" cxnId="{C564BF35-C7BF-9546-A751-4A2CBBF900CD}">
      <dgm:prSet/>
      <dgm:spPr/>
      <dgm:t>
        <a:bodyPr/>
        <a:lstStyle/>
        <a:p>
          <a:endParaRPr lang="fr-FR" sz="1400"/>
        </a:p>
      </dgm:t>
    </dgm:pt>
    <dgm:pt modelId="{920F4C90-59BD-EA40-AA1B-CFAF3569EA3E}" type="sibTrans" cxnId="{C564BF35-C7BF-9546-A751-4A2CBBF900CD}">
      <dgm:prSet/>
      <dgm:spPr>
        <a:ln>
          <a:solidFill>
            <a:srgbClr val="E31C79"/>
          </a:solidFill>
        </a:ln>
      </dgm:spPr>
      <dgm:t>
        <a:bodyPr/>
        <a:lstStyle/>
        <a:p>
          <a:endParaRPr lang="fr-FR" sz="1400"/>
        </a:p>
      </dgm:t>
    </dgm:pt>
    <dgm:pt modelId="{5DF27845-2F89-3440-A92F-7E3BD185C08E}">
      <dgm:prSet phldrT="[Texte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fr-FR" sz="1200" dirty="0" smtClean="0">
              <a:solidFill>
                <a:srgbClr val="63666A"/>
              </a:solidFill>
              <a:latin typeface="Helvetica"/>
              <a:cs typeface="Helvetica"/>
            </a:rPr>
            <a:t>2. Investigation and </a:t>
          </a:r>
          <a:r>
            <a:rPr lang="fr-FR" sz="1200" dirty="0" err="1" smtClean="0">
              <a:solidFill>
                <a:srgbClr val="63666A"/>
              </a:solidFill>
              <a:latin typeface="Helvetica"/>
              <a:cs typeface="Helvetica"/>
            </a:rPr>
            <a:t>Diagnosis</a:t>
          </a:r>
          <a:endParaRPr lang="fr-FR" sz="1200" dirty="0">
            <a:solidFill>
              <a:srgbClr val="63666A"/>
            </a:solidFill>
            <a:latin typeface="Helvetica"/>
            <a:cs typeface="Helvetica"/>
          </a:endParaRPr>
        </a:p>
      </dgm:t>
    </dgm:pt>
    <dgm:pt modelId="{574DDB18-80CE-824E-B52B-3BCBAB4B98DF}" type="parTrans" cxnId="{6738D8F4-2CED-3949-B6E0-6058E0D419EE}">
      <dgm:prSet/>
      <dgm:spPr/>
      <dgm:t>
        <a:bodyPr/>
        <a:lstStyle/>
        <a:p>
          <a:endParaRPr lang="fr-FR" sz="1400"/>
        </a:p>
      </dgm:t>
    </dgm:pt>
    <dgm:pt modelId="{E86B788D-3171-2842-8C84-4B5753B18C73}" type="sibTrans" cxnId="{6738D8F4-2CED-3949-B6E0-6058E0D419EE}">
      <dgm:prSet/>
      <dgm:spPr>
        <a:ln>
          <a:solidFill>
            <a:srgbClr val="E31C79"/>
          </a:solidFill>
        </a:ln>
      </dgm:spPr>
      <dgm:t>
        <a:bodyPr/>
        <a:lstStyle/>
        <a:p>
          <a:endParaRPr lang="fr-FR" sz="1400"/>
        </a:p>
      </dgm:t>
    </dgm:pt>
    <dgm:pt modelId="{24493317-C916-4F4A-BA85-0185257D6106}">
      <dgm:prSet phldrT="[Texte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fr-FR" sz="1200" dirty="0" smtClean="0">
              <a:solidFill>
                <a:srgbClr val="63666A"/>
              </a:solidFill>
              <a:latin typeface="Helvetica"/>
              <a:cs typeface="Helvetica"/>
            </a:rPr>
            <a:t>3. Change </a:t>
          </a:r>
          <a:r>
            <a:rPr lang="fr-FR" sz="1200" dirty="0" err="1" smtClean="0">
              <a:solidFill>
                <a:srgbClr val="63666A"/>
              </a:solidFill>
              <a:latin typeface="Helvetica"/>
              <a:cs typeface="Helvetica"/>
            </a:rPr>
            <a:t>needed</a:t>
          </a:r>
          <a:r>
            <a:rPr lang="fr-FR" sz="1200" dirty="0" smtClean="0">
              <a:solidFill>
                <a:srgbClr val="63666A"/>
              </a:solidFill>
              <a:latin typeface="Helvetica"/>
              <a:cs typeface="Helvetica"/>
            </a:rPr>
            <a:t>?</a:t>
          </a:r>
          <a:endParaRPr lang="fr-FR" sz="1200" dirty="0">
            <a:solidFill>
              <a:srgbClr val="63666A"/>
            </a:solidFill>
            <a:latin typeface="Helvetica"/>
            <a:cs typeface="Helvetica"/>
          </a:endParaRPr>
        </a:p>
      </dgm:t>
    </dgm:pt>
    <dgm:pt modelId="{CD11928D-FC1D-3349-BADB-6A3120E801E1}" type="parTrans" cxnId="{FEC4D9C8-1746-A249-94A8-73B354BF8F55}">
      <dgm:prSet/>
      <dgm:spPr/>
      <dgm:t>
        <a:bodyPr/>
        <a:lstStyle/>
        <a:p>
          <a:endParaRPr lang="fr-FR" sz="1400"/>
        </a:p>
      </dgm:t>
    </dgm:pt>
    <dgm:pt modelId="{08DA9F33-8EEE-974C-A125-2AB56AE4F16B}" type="sibTrans" cxnId="{FEC4D9C8-1746-A249-94A8-73B354BF8F55}">
      <dgm:prSet/>
      <dgm:spPr>
        <a:ln>
          <a:solidFill>
            <a:srgbClr val="E31C79"/>
          </a:solidFill>
        </a:ln>
      </dgm:spPr>
      <dgm:t>
        <a:bodyPr/>
        <a:lstStyle/>
        <a:p>
          <a:endParaRPr lang="fr-FR" sz="1400"/>
        </a:p>
      </dgm:t>
    </dgm:pt>
    <dgm:pt modelId="{CDFAEBC1-C03C-594C-BBCA-2E2EAACC8963}">
      <dgm:prSet phldrT="[Texte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fr-FR" sz="1200" dirty="0" smtClean="0">
              <a:solidFill>
                <a:srgbClr val="63666A"/>
              </a:solidFill>
              <a:latin typeface="Helvetica"/>
              <a:cs typeface="Helvetica"/>
            </a:rPr>
            <a:t>4. </a:t>
          </a:r>
          <a:r>
            <a:rPr lang="fr-FR" sz="1200" dirty="0" err="1" smtClean="0">
              <a:solidFill>
                <a:srgbClr val="63666A"/>
              </a:solidFill>
              <a:latin typeface="Helvetica"/>
              <a:cs typeface="Helvetica"/>
            </a:rPr>
            <a:t>Resolution</a:t>
          </a:r>
          <a:r>
            <a:rPr lang="fr-FR" sz="1200" dirty="0" smtClean="0">
              <a:solidFill>
                <a:srgbClr val="63666A"/>
              </a:solidFill>
              <a:latin typeface="Helvetica"/>
              <a:cs typeface="Helvetica"/>
            </a:rPr>
            <a:t> &amp; </a:t>
          </a:r>
          <a:r>
            <a:rPr lang="fr-FR" sz="1200" dirty="0" err="1" smtClean="0">
              <a:solidFill>
                <a:srgbClr val="63666A"/>
              </a:solidFill>
              <a:latin typeface="Helvetica"/>
              <a:cs typeface="Helvetica"/>
            </a:rPr>
            <a:t>Recovery</a:t>
          </a:r>
          <a:endParaRPr lang="fr-FR" sz="1200" dirty="0">
            <a:solidFill>
              <a:srgbClr val="63666A"/>
            </a:solidFill>
            <a:latin typeface="Helvetica"/>
            <a:cs typeface="Helvetica"/>
          </a:endParaRPr>
        </a:p>
      </dgm:t>
    </dgm:pt>
    <dgm:pt modelId="{B7ABA8E6-6C32-E842-90DB-177FB903BA3C}" type="parTrans" cxnId="{533A1E9B-53FE-0C4D-A5FA-DD7E7AA8313D}">
      <dgm:prSet/>
      <dgm:spPr/>
      <dgm:t>
        <a:bodyPr/>
        <a:lstStyle/>
        <a:p>
          <a:endParaRPr lang="fr-FR" sz="1400"/>
        </a:p>
      </dgm:t>
    </dgm:pt>
    <dgm:pt modelId="{13A0837E-2C70-A94F-AE66-20196A32C0B6}" type="sibTrans" cxnId="{533A1E9B-53FE-0C4D-A5FA-DD7E7AA8313D}">
      <dgm:prSet/>
      <dgm:spPr>
        <a:ln>
          <a:solidFill>
            <a:srgbClr val="E31C79"/>
          </a:solidFill>
        </a:ln>
      </dgm:spPr>
      <dgm:t>
        <a:bodyPr/>
        <a:lstStyle/>
        <a:p>
          <a:endParaRPr lang="fr-FR" sz="1400"/>
        </a:p>
      </dgm:t>
    </dgm:pt>
    <dgm:pt modelId="{88573957-3C28-7644-B2FE-B826A845AA31}">
      <dgm:prSet phldrT="[Texte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fr-FR" sz="1200" dirty="0" smtClean="0">
              <a:solidFill>
                <a:srgbClr val="63666A"/>
              </a:solidFill>
              <a:latin typeface="Helvetica"/>
              <a:cs typeface="Helvetica"/>
            </a:rPr>
            <a:t>5. </a:t>
          </a:r>
          <a:r>
            <a:rPr lang="fr-FR" sz="1200" dirty="0" err="1" smtClean="0">
              <a:solidFill>
                <a:srgbClr val="63666A"/>
              </a:solidFill>
              <a:latin typeface="Helvetica"/>
              <a:cs typeface="Helvetica"/>
            </a:rPr>
            <a:t>Closure</a:t>
          </a:r>
          <a:endParaRPr lang="fr-FR" sz="1200" dirty="0">
            <a:solidFill>
              <a:srgbClr val="63666A"/>
            </a:solidFill>
            <a:latin typeface="Helvetica"/>
            <a:cs typeface="Helvetica"/>
          </a:endParaRPr>
        </a:p>
      </dgm:t>
    </dgm:pt>
    <dgm:pt modelId="{E089167B-4AE5-FB4A-B249-D6F6AEB46EDF}" type="parTrans" cxnId="{3D35627C-E40F-A24A-9677-01A15BCFBA47}">
      <dgm:prSet/>
      <dgm:spPr/>
      <dgm:t>
        <a:bodyPr/>
        <a:lstStyle/>
        <a:p>
          <a:endParaRPr lang="fr-FR" sz="1400"/>
        </a:p>
      </dgm:t>
    </dgm:pt>
    <dgm:pt modelId="{A73A7490-EBA5-A544-9753-A628D94A33B0}" type="sibTrans" cxnId="{3D35627C-E40F-A24A-9677-01A15BCFBA47}">
      <dgm:prSet/>
      <dgm:spPr/>
      <dgm:t>
        <a:bodyPr/>
        <a:lstStyle/>
        <a:p>
          <a:endParaRPr lang="fr-FR" sz="1400"/>
        </a:p>
      </dgm:t>
    </dgm:pt>
    <dgm:pt modelId="{216C2052-24DA-DF49-B7AB-8D551628B836}" type="pres">
      <dgm:prSet presAssocID="{C5B5CB81-45D4-594F-8120-244A6483A84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5203C3-2884-7C4A-8BEE-E09C02178A1C}" type="pres">
      <dgm:prSet presAssocID="{37500360-0489-6548-BB41-110C08E7639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C36A3F-EBD6-4C42-BE2A-C1D288FC769E}" type="pres">
      <dgm:prSet presAssocID="{37500360-0489-6548-BB41-110C08E76390}" presName="spNode" presStyleCnt="0"/>
      <dgm:spPr/>
      <dgm:t>
        <a:bodyPr/>
        <a:lstStyle/>
        <a:p>
          <a:endParaRPr lang="en-US"/>
        </a:p>
      </dgm:t>
    </dgm:pt>
    <dgm:pt modelId="{32C9CC2C-877A-8D4A-AD70-A34FD653957A}" type="pres">
      <dgm:prSet presAssocID="{920F4C90-59BD-EA40-AA1B-CFAF3569EA3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5859E59A-7056-334E-8FE8-B60C49BAF2ED}" type="pres">
      <dgm:prSet presAssocID="{5DF27845-2F89-3440-A92F-7E3BD185C08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C86073-551A-1444-85B2-D98FA0724357}" type="pres">
      <dgm:prSet presAssocID="{5DF27845-2F89-3440-A92F-7E3BD185C08E}" presName="spNode" presStyleCnt="0"/>
      <dgm:spPr/>
      <dgm:t>
        <a:bodyPr/>
        <a:lstStyle/>
        <a:p>
          <a:endParaRPr lang="en-US"/>
        </a:p>
      </dgm:t>
    </dgm:pt>
    <dgm:pt modelId="{6D54811E-0AE1-B54C-8B73-400678471EB8}" type="pres">
      <dgm:prSet presAssocID="{E86B788D-3171-2842-8C84-4B5753B18C73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118AC2C-1A80-564B-A202-D13BE3ED2AC9}" type="pres">
      <dgm:prSet presAssocID="{24493317-C916-4F4A-BA85-0185257D610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2E093-62C8-2A4F-9DD8-10D4FC3A9720}" type="pres">
      <dgm:prSet presAssocID="{24493317-C916-4F4A-BA85-0185257D6106}" presName="spNode" presStyleCnt="0"/>
      <dgm:spPr/>
      <dgm:t>
        <a:bodyPr/>
        <a:lstStyle/>
        <a:p>
          <a:endParaRPr lang="en-US"/>
        </a:p>
      </dgm:t>
    </dgm:pt>
    <dgm:pt modelId="{A7814ABE-FF54-0A4D-9215-E0C7CDC06025}" type="pres">
      <dgm:prSet presAssocID="{08DA9F33-8EEE-974C-A125-2AB56AE4F16B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841D717-BC17-7243-B9EB-5C49D67654FE}" type="pres">
      <dgm:prSet presAssocID="{CDFAEBC1-C03C-594C-BBCA-2E2EAACC896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3EB15C-81A7-A546-AC7D-A466F72EC89B}" type="pres">
      <dgm:prSet presAssocID="{CDFAEBC1-C03C-594C-BBCA-2E2EAACC8963}" presName="spNode" presStyleCnt="0"/>
      <dgm:spPr/>
      <dgm:t>
        <a:bodyPr/>
        <a:lstStyle/>
        <a:p>
          <a:endParaRPr lang="en-US"/>
        </a:p>
      </dgm:t>
    </dgm:pt>
    <dgm:pt modelId="{6270B608-32F7-294C-B492-703FF9E90D36}" type="pres">
      <dgm:prSet presAssocID="{13A0837E-2C70-A94F-AE66-20196A32C0B6}" presName="sibTrans" presStyleLbl="sibTrans1D1" presStyleIdx="3" presStyleCnt="5"/>
      <dgm:spPr/>
      <dgm:t>
        <a:bodyPr/>
        <a:lstStyle/>
        <a:p>
          <a:endParaRPr lang="en-US"/>
        </a:p>
      </dgm:t>
    </dgm:pt>
    <dgm:pt modelId="{8CB6FE44-526A-3445-845D-07CC69CFB9F9}" type="pres">
      <dgm:prSet presAssocID="{88573957-3C28-7644-B2FE-B826A845AA3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236108-6768-6E48-8041-C264F3C51B5D}" type="pres">
      <dgm:prSet presAssocID="{88573957-3C28-7644-B2FE-B826A845AA31}" presName="spNode" presStyleCnt="0"/>
      <dgm:spPr/>
      <dgm:t>
        <a:bodyPr/>
        <a:lstStyle/>
        <a:p>
          <a:endParaRPr lang="en-US"/>
        </a:p>
      </dgm:t>
    </dgm:pt>
    <dgm:pt modelId="{5878472C-FFCD-B843-8032-C63ECACE227A}" type="pres">
      <dgm:prSet presAssocID="{A73A7490-EBA5-A544-9753-A628D94A33B0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C564BF35-C7BF-9546-A751-4A2CBBF900CD}" srcId="{C5B5CB81-45D4-594F-8120-244A6483A84A}" destId="{37500360-0489-6548-BB41-110C08E76390}" srcOrd="0" destOrd="0" parTransId="{1737BEDD-7AE6-1E4B-A2C9-0262D94E6380}" sibTransId="{920F4C90-59BD-EA40-AA1B-CFAF3569EA3E}"/>
    <dgm:cxn modelId="{C39BA670-371D-134C-9DFA-73AFA936E365}" type="presOf" srcId="{5DF27845-2F89-3440-A92F-7E3BD185C08E}" destId="{5859E59A-7056-334E-8FE8-B60C49BAF2ED}" srcOrd="0" destOrd="0" presId="urn:microsoft.com/office/officeart/2005/8/layout/cycle5"/>
    <dgm:cxn modelId="{D9B5DD50-3015-6440-AA04-5A6DF00F3D12}" type="presOf" srcId="{13A0837E-2C70-A94F-AE66-20196A32C0B6}" destId="{6270B608-32F7-294C-B492-703FF9E90D36}" srcOrd="0" destOrd="0" presId="urn:microsoft.com/office/officeart/2005/8/layout/cycle5"/>
    <dgm:cxn modelId="{533A1E9B-53FE-0C4D-A5FA-DD7E7AA8313D}" srcId="{C5B5CB81-45D4-594F-8120-244A6483A84A}" destId="{CDFAEBC1-C03C-594C-BBCA-2E2EAACC8963}" srcOrd="3" destOrd="0" parTransId="{B7ABA8E6-6C32-E842-90DB-177FB903BA3C}" sibTransId="{13A0837E-2C70-A94F-AE66-20196A32C0B6}"/>
    <dgm:cxn modelId="{119B065E-C380-BD4B-A17F-2D97F2896249}" type="presOf" srcId="{88573957-3C28-7644-B2FE-B826A845AA31}" destId="{8CB6FE44-526A-3445-845D-07CC69CFB9F9}" srcOrd="0" destOrd="0" presId="urn:microsoft.com/office/officeart/2005/8/layout/cycle5"/>
    <dgm:cxn modelId="{8D91C257-34DD-2942-B370-6B64EBB150AD}" type="presOf" srcId="{E86B788D-3171-2842-8C84-4B5753B18C73}" destId="{6D54811E-0AE1-B54C-8B73-400678471EB8}" srcOrd="0" destOrd="0" presId="urn:microsoft.com/office/officeart/2005/8/layout/cycle5"/>
    <dgm:cxn modelId="{C1BC8C3B-0BFC-564E-9EA9-DBC85F4188EB}" type="presOf" srcId="{A73A7490-EBA5-A544-9753-A628D94A33B0}" destId="{5878472C-FFCD-B843-8032-C63ECACE227A}" srcOrd="0" destOrd="0" presId="urn:microsoft.com/office/officeart/2005/8/layout/cycle5"/>
    <dgm:cxn modelId="{68778A88-7194-0443-850A-E975AC4A6946}" type="presOf" srcId="{CDFAEBC1-C03C-594C-BBCA-2E2EAACC8963}" destId="{2841D717-BC17-7243-B9EB-5C49D67654FE}" srcOrd="0" destOrd="0" presId="urn:microsoft.com/office/officeart/2005/8/layout/cycle5"/>
    <dgm:cxn modelId="{FEC4D9C8-1746-A249-94A8-73B354BF8F55}" srcId="{C5B5CB81-45D4-594F-8120-244A6483A84A}" destId="{24493317-C916-4F4A-BA85-0185257D6106}" srcOrd="2" destOrd="0" parTransId="{CD11928D-FC1D-3349-BADB-6A3120E801E1}" sibTransId="{08DA9F33-8EEE-974C-A125-2AB56AE4F16B}"/>
    <dgm:cxn modelId="{9BB62C42-0207-2B42-AE03-1AC4A70FADF4}" type="presOf" srcId="{37500360-0489-6548-BB41-110C08E76390}" destId="{745203C3-2884-7C4A-8BEE-E09C02178A1C}" srcOrd="0" destOrd="0" presId="urn:microsoft.com/office/officeart/2005/8/layout/cycle5"/>
    <dgm:cxn modelId="{F6B3503E-A61C-674D-BBA1-2AA6F7D31FC3}" type="presOf" srcId="{C5B5CB81-45D4-594F-8120-244A6483A84A}" destId="{216C2052-24DA-DF49-B7AB-8D551628B836}" srcOrd="0" destOrd="0" presId="urn:microsoft.com/office/officeart/2005/8/layout/cycle5"/>
    <dgm:cxn modelId="{6738D8F4-2CED-3949-B6E0-6058E0D419EE}" srcId="{C5B5CB81-45D4-594F-8120-244A6483A84A}" destId="{5DF27845-2F89-3440-A92F-7E3BD185C08E}" srcOrd="1" destOrd="0" parTransId="{574DDB18-80CE-824E-B52B-3BCBAB4B98DF}" sibTransId="{E86B788D-3171-2842-8C84-4B5753B18C73}"/>
    <dgm:cxn modelId="{D0DE404B-6F02-884D-B179-CFB765A9297C}" type="presOf" srcId="{920F4C90-59BD-EA40-AA1B-CFAF3569EA3E}" destId="{32C9CC2C-877A-8D4A-AD70-A34FD653957A}" srcOrd="0" destOrd="0" presId="urn:microsoft.com/office/officeart/2005/8/layout/cycle5"/>
    <dgm:cxn modelId="{06A14504-3C6E-7E47-B483-E08F29D1FA84}" type="presOf" srcId="{24493317-C916-4F4A-BA85-0185257D6106}" destId="{F118AC2C-1A80-564B-A202-D13BE3ED2AC9}" srcOrd="0" destOrd="0" presId="urn:microsoft.com/office/officeart/2005/8/layout/cycle5"/>
    <dgm:cxn modelId="{3D35627C-E40F-A24A-9677-01A15BCFBA47}" srcId="{C5B5CB81-45D4-594F-8120-244A6483A84A}" destId="{88573957-3C28-7644-B2FE-B826A845AA31}" srcOrd="4" destOrd="0" parTransId="{E089167B-4AE5-FB4A-B249-D6F6AEB46EDF}" sibTransId="{A73A7490-EBA5-A544-9753-A628D94A33B0}"/>
    <dgm:cxn modelId="{20F53316-E209-E34A-8DF0-F1A85AB28FDE}" type="presOf" srcId="{08DA9F33-8EEE-974C-A125-2AB56AE4F16B}" destId="{A7814ABE-FF54-0A4D-9215-E0C7CDC06025}" srcOrd="0" destOrd="0" presId="urn:microsoft.com/office/officeart/2005/8/layout/cycle5"/>
    <dgm:cxn modelId="{2FCDAAAB-C074-A847-B067-D7AA96C9FE70}" type="presParOf" srcId="{216C2052-24DA-DF49-B7AB-8D551628B836}" destId="{745203C3-2884-7C4A-8BEE-E09C02178A1C}" srcOrd="0" destOrd="0" presId="urn:microsoft.com/office/officeart/2005/8/layout/cycle5"/>
    <dgm:cxn modelId="{A8AE5834-273E-8F47-8A07-9E7932E88673}" type="presParOf" srcId="{216C2052-24DA-DF49-B7AB-8D551628B836}" destId="{6DC36A3F-EBD6-4C42-BE2A-C1D288FC769E}" srcOrd="1" destOrd="0" presId="urn:microsoft.com/office/officeart/2005/8/layout/cycle5"/>
    <dgm:cxn modelId="{5A173405-1B3A-BB45-8BB2-E6F7BD8AEDD2}" type="presParOf" srcId="{216C2052-24DA-DF49-B7AB-8D551628B836}" destId="{32C9CC2C-877A-8D4A-AD70-A34FD653957A}" srcOrd="2" destOrd="0" presId="urn:microsoft.com/office/officeart/2005/8/layout/cycle5"/>
    <dgm:cxn modelId="{D2870C3E-C467-A148-90EF-EFB651997B4B}" type="presParOf" srcId="{216C2052-24DA-DF49-B7AB-8D551628B836}" destId="{5859E59A-7056-334E-8FE8-B60C49BAF2ED}" srcOrd="3" destOrd="0" presId="urn:microsoft.com/office/officeart/2005/8/layout/cycle5"/>
    <dgm:cxn modelId="{01B687BD-B0C4-004F-BAF3-5F718C6DEF9D}" type="presParOf" srcId="{216C2052-24DA-DF49-B7AB-8D551628B836}" destId="{A6C86073-551A-1444-85B2-D98FA0724357}" srcOrd="4" destOrd="0" presId="urn:microsoft.com/office/officeart/2005/8/layout/cycle5"/>
    <dgm:cxn modelId="{243F4E85-D611-A947-BF47-BD310F5B9CF0}" type="presParOf" srcId="{216C2052-24DA-DF49-B7AB-8D551628B836}" destId="{6D54811E-0AE1-B54C-8B73-400678471EB8}" srcOrd="5" destOrd="0" presId="urn:microsoft.com/office/officeart/2005/8/layout/cycle5"/>
    <dgm:cxn modelId="{F6567FC3-ED50-3642-A110-680C6AC4245E}" type="presParOf" srcId="{216C2052-24DA-DF49-B7AB-8D551628B836}" destId="{F118AC2C-1A80-564B-A202-D13BE3ED2AC9}" srcOrd="6" destOrd="0" presId="urn:microsoft.com/office/officeart/2005/8/layout/cycle5"/>
    <dgm:cxn modelId="{4608B79F-0A17-1346-A28E-B0799AD60B4D}" type="presParOf" srcId="{216C2052-24DA-DF49-B7AB-8D551628B836}" destId="{93A2E093-62C8-2A4F-9DD8-10D4FC3A9720}" srcOrd="7" destOrd="0" presId="urn:microsoft.com/office/officeart/2005/8/layout/cycle5"/>
    <dgm:cxn modelId="{77435998-6863-CD4F-807F-2C6E2A8CD2C7}" type="presParOf" srcId="{216C2052-24DA-DF49-B7AB-8D551628B836}" destId="{A7814ABE-FF54-0A4D-9215-E0C7CDC06025}" srcOrd="8" destOrd="0" presId="urn:microsoft.com/office/officeart/2005/8/layout/cycle5"/>
    <dgm:cxn modelId="{C4D37B74-874D-8646-8A1C-3F14FE7E4B3F}" type="presParOf" srcId="{216C2052-24DA-DF49-B7AB-8D551628B836}" destId="{2841D717-BC17-7243-B9EB-5C49D67654FE}" srcOrd="9" destOrd="0" presId="urn:microsoft.com/office/officeart/2005/8/layout/cycle5"/>
    <dgm:cxn modelId="{2FB939F4-3EE6-1A43-AB43-397160F78C7F}" type="presParOf" srcId="{216C2052-24DA-DF49-B7AB-8D551628B836}" destId="{9B3EB15C-81A7-A546-AC7D-A466F72EC89B}" srcOrd="10" destOrd="0" presId="urn:microsoft.com/office/officeart/2005/8/layout/cycle5"/>
    <dgm:cxn modelId="{2BB83990-64F5-424D-9D12-24EBBF5FA528}" type="presParOf" srcId="{216C2052-24DA-DF49-B7AB-8D551628B836}" destId="{6270B608-32F7-294C-B492-703FF9E90D36}" srcOrd="11" destOrd="0" presId="urn:microsoft.com/office/officeart/2005/8/layout/cycle5"/>
    <dgm:cxn modelId="{464F8F72-31CB-284E-BBF4-7A3F83B07C9C}" type="presParOf" srcId="{216C2052-24DA-DF49-B7AB-8D551628B836}" destId="{8CB6FE44-526A-3445-845D-07CC69CFB9F9}" srcOrd="12" destOrd="0" presId="urn:microsoft.com/office/officeart/2005/8/layout/cycle5"/>
    <dgm:cxn modelId="{655BBBD5-24B7-F94D-ABB6-F7517F949BB2}" type="presParOf" srcId="{216C2052-24DA-DF49-B7AB-8D551628B836}" destId="{9A236108-6768-6E48-8041-C264F3C51B5D}" srcOrd="13" destOrd="0" presId="urn:microsoft.com/office/officeart/2005/8/layout/cycle5"/>
    <dgm:cxn modelId="{7218D491-5D24-594C-A650-7ADB119B2AB5}" type="presParOf" srcId="{216C2052-24DA-DF49-B7AB-8D551628B836}" destId="{5878472C-FFCD-B843-8032-C63ECACE227A}" srcOrd="14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203C3-2884-7C4A-8BEE-E09C02178A1C}">
      <dsp:nvSpPr>
        <dsp:cNvPr id="0" name=""/>
        <dsp:cNvSpPr/>
      </dsp:nvSpPr>
      <dsp:spPr>
        <a:xfrm>
          <a:off x="2766955" y="1979"/>
          <a:ext cx="1641429" cy="1066928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rgbClr val="63666A"/>
              </a:solidFill>
              <a:latin typeface="Helvetica"/>
              <a:cs typeface="Helvetica"/>
            </a:rPr>
            <a:t>1. </a:t>
          </a:r>
          <a:r>
            <a:rPr lang="fr-FR" sz="1200" kern="1200" dirty="0" err="1" smtClean="0">
              <a:solidFill>
                <a:srgbClr val="63666A"/>
              </a:solidFill>
              <a:latin typeface="Helvetica"/>
              <a:cs typeface="Helvetica"/>
            </a:rPr>
            <a:t>Creation</a:t>
          </a:r>
          <a:endParaRPr lang="fr-FR" sz="1200" kern="1200" dirty="0">
            <a:solidFill>
              <a:srgbClr val="63666A"/>
            </a:solidFill>
            <a:latin typeface="Helvetica"/>
            <a:cs typeface="Helvetica"/>
          </a:endParaRPr>
        </a:p>
      </dsp:txBody>
      <dsp:txXfrm>
        <a:off x="2819038" y="54062"/>
        <a:ext cx="1537263" cy="962762"/>
      </dsp:txXfrm>
    </dsp:sp>
    <dsp:sp modelId="{32C9CC2C-877A-8D4A-AD70-A34FD653957A}">
      <dsp:nvSpPr>
        <dsp:cNvPr id="0" name=""/>
        <dsp:cNvSpPr/>
      </dsp:nvSpPr>
      <dsp:spPr>
        <a:xfrm>
          <a:off x="1456326" y="535443"/>
          <a:ext cx="4262686" cy="4262686"/>
        </a:xfrm>
        <a:custGeom>
          <a:avLst/>
          <a:gdLst/>
          <a:ahLst/>
          <a:cxnLst/>
          <a:rect l="0" t="0" r="0" b="0"/>
          <a:pathLst>
            <a:path>
              <a:moveTo>
                <a:pt x="3171888" y="271265"/>
              </a:moveTo>
              <a:arcTo wR="2131343" hR="2131343" stAng="17953384" swAng="1211619"/>
            </a:path>
          </a:pathLst>
        </a:custGeom>
        <a:noFill/>
        <a:ln w="9525" cap="flat" cmpd="sng" algn="ctr">
          <a:solidFill>
            <a:srgbClr val="E31C79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9E59A-7056-334E-8FE8-B60C49BAF2ED}">
      <dsp:nvSpPr>
        <dsp:cNvPr id="0" name=""/>
        <dsp:cNvSpPr/>
      </dsp:nvSpPr>
      <dsp:spPr>
        <a:xfrm>
          <a:off x="4793983" y="1474701"/>
          <a:ext cx="1641429" cy="1066928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rgbClr val="63666A"/>
              </a:solidFill>
              <a:latin typeface="Helvetica"/>
              <a:cs typeface="Helvetica"/>
            </a:rPr>
            <a:t>2. Investigation and </a:t>
          </a:r>
          <a:r>
            <a:rPr lang="fr-FR" sz="1200" kern="1200" dirty="0" err="1" smtClean="0">
              <a:solidFill>
                <a:srgbClr val="63666A"/>
              </a:solidFill>
              <a:latin typeface="Helvetica"/>
              <a:cs typeface="Helvetica"/>
            </a:rPr>
            <a:t>Diagnosis</a:t>
          </a:r>
          <a:endParaRPr lang="fr-FR" sz="1200" kern="1200" dirty="0">
            <a:solidFill>
              <a:srgbClr val="63666A"/>
            </a:solidFill>
            <a:latin typeface="Helvetica"/>
            <a:cs typeface="Helvetica"/>
          </a:endParaRPr>
        </a:p>
      </dsp:txBody>
      <dsp:txXfrm>
        <a:off x="4846066" y="1526784"/>
        <a:ext cx="1537263" cy="962762"/>
      </dsp:txXfrm>
    </dsp:sp>
    <dsp:sp modelId="{6D54811E-0AE1-B54C-8B73-400678471EB8}">
      <dsp:nvSpPr>
        <dsp:cNvPr id="0" name=""/>
        <dsp:cNvSpPr/>
      </dsp:nvSpPr>
      <dsp:spPr>
        <a:xfrm>
          <a:off x="1456326" y="535443"/>
          <a:ext cx="4262686" cy="4262686"/>
        </a:xfrm>
        <a:custGeom>
          <a:avLst/>
          <a:gdLst/>
          <a:ahLst/>
          <a:cxnLst/>
          <a:rect l="0" t="0" r="0" b="0"/>
          <a:pathLst>
            <a:path>
              <a:moveTo>
                <a:pt x="4257574" y="2278865"/>
              </a:moveTo>
              <a:arcTo wR="2131343" hR="2131343" stAng="21838136" swAng="1359789"/>
            </a:path>
          </a:pathLst>
        </a:custGeom>
        <a:noFill/>
        <a:ln w="9525" cap="flat" cmpd="sng" algn="ctr">
          <a:solidFill>
            <a:srgbClr val="E31C79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8AC2C-1A80-564B-A202-D13BE3ED2AC9}">
      <dsp:nvSpPr>
        <dsp:cNvPr id="0" name=""/>
        <dsp:cNvSpPr/>
      </dsp:nvSpPr>
      <dsp:spPr>
        <a:xfrm>
          <a:off x="4019727" y="3857615"/>
          <a:ext cx="1641429" cy="1066928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rgbClr val="63666A"/>
              </a:solidFill>
              <a:latin typeface="Helvetica"/>
              <a:cs typeface="Helvetica"/>
            </a:rPr>
            <a:t>3. Change </a:t>
          </a:r>
          <a:r>
            <a:rPr lang="fr-FR" sz="1200" kern="1200" dirty="0" err="1" smtClean="0">
              <a:solidFill>
                <a:srgbClr val="63666A"/>
              </a:solidFill>
              <a:latin typeface="Helvetica"/>
              <a:cs typeface="Helvetica"/>
            </a:rPr>
            <a:t>needed</a:t>
          </a:r>
          <a:r>
            <a:rPr lang="fr-FR" sz="1200" kern="1200" dirty="0" smtClean="0">
              <a:solidFill>
                <a:srgbClr val="63666A"/>
              </a:solidFill>
              <a:latin typeface="Helvetica"/>
              <a:cs typeface="Helvetica"/>
            </a:rPr>
            <a:t>?</a:t>
          </a:r>
          <a:endParaRPr lang="fr-FR" sz="1200" kern="1200" dirty="0">
            <a:solidFill>
              <a:srgbClr val="63666A"/>
            </a:solidFill>
            <a:latin typeface="Helvetica"/>
            <a:cs typeface="Helvetica"/>
          </a:endParaRPr>
        </a:p>
      </dsp:txBody>
      <dsp:txXfrm>
        <a:off x="4071810" y="3909698"/>
        <a:ext cx="1537263" cy="962762"/>
      </dsp:txXfrm>
    </dsp:sp>
    <dsp:sp modelId="{A7814ABE-FF54-0A4D-9215-E0C7CDC06025}">
      <dsp:nvSpPr>
        <dsp:cNvPr id="0" name=""/>
        <dsp:cNvSpPr/>
      </dsp:nvSpPr>
      <dsp:spPr>
        <a:xfrm>
          <a:off x="1456326" y="535443"/>
          <a:ext cx="4262686" cy="4262686"/>
        </a:xfrm>
        <a:custGeom>
          <a:avLst/>
          <a:gdLst/>
          <a:ahLst/>
          <a:cxnLst/>
          <a:rect l="0" t="0" r="0" b="0"/>
          <a:pathLst>
            <a:path>
              <a:moveTo>
                <a:pt x="2392931" y="4246572"/>
              </a:moveTo>
              <a:arcTo wR="2131343" hR="2131343" stAng="4977005" swAng="845991"/>
            </a:path>
          </a:pathLst>
        </a:custGeom>
        <a:noFill/>
        <a:ln w="9525" cap="flat" cmpd="sng" algn="ctr">
          <a:solidFill>
            <a:srgbClr val="E31C79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1D717-BC17-7243-B9EB-5C49D67654FE}">
      <dsp:nvSpPr>
        <dsp:cNvPr id="0" name=""/>
        <dsp:cNvSpPr/>
      </dsp:nvSpPr>
      <dsp:spPr>
        <a:xfrm>
          <a:off x="1514183" y="3857615"/>
          <a:ext cx="1641429" cy="1066928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rgbClr val="63666A"/>
              </a:solidFill>
              <a:latin typeface="Helvetica"/>
              <a:cs typeface="Helvetica"/>
            </a:rPr>
            <a:t>4. </a:t>
          </a:r>
          <a:r>
            <a:rPr lang="fr-FR" sz="1200" kern="1200" dirty="0" err="1" smtClean="0">
              <a:solidFill>
                <a:srgbClr val="63666A"/>
              </a:solidFill>
              <a:latin typeface="Helvetica"/>
              <a:cs typeface="Helvetica"/>
            </a:rPr>
            <a:t>Resolution</a:t>
          </a:r>
          <a:r>
            <a:rPr lang="fr-FR" sz="1200" kern="1200" dirty="0" smtClean="0">
              <a:solidFill>
                <a:srgbClr val="63666A"/>
              </a:solidFill>
              <a:latin typeface="Helvetica"/>
              <a:cs typeface="Helvetica"/>
            </a:rPr>
            <a:t> &amp; </a:t>
          </a:r>
          <a:r>
            <a:rPr lang="fr-FR" sz="1200" kern="1200" dirty="0" err="1" smtClean="0">
              <a:solidFill>
                <a:srgbClr val="63666A"/>
              </a:solidFill>
              <a:latin typeface="Helvetica"/>
              <a:cs typeface="Helvetica"/>
            </a:rPr>
            <a:t>Recovery</a:t>
          </a:r>
          <a:endParaRPr lang="fr-FR" sz="1200" kern="1200" dirty="0">
            <a:solidFill>
              <a:srgbClr val="63666A"/>
            </a:solidFill>
            <a:latin typeface="Helvetica"/>
            <a:cs typeface="Helvetica"/>
          </a:endParaRPr>
        </a:p>
      </dsp:txBody>
      <dsp:txXfrm>
        <a:off x="1566266" y="3909698"/>
        <a:ext cx="1537263" cy="962762"/>
      </dsp:txXfrm>
    </dsp:sp>
    <dsp:sp modelId="{6270B608-32F7-294C-B492-703FF9E90D36}">
      <dsp:nvSpPr>
        <dsp:cNvPr id="0" name=""/>
        <dsp:cNvSpPr/>
      </dsp:nvSpPr>
      <dsp:spPr>
        <a:xfrm>
          <a:off x="1456326" y="535443"/>
          <a:ext cx="4262686" cy="4262686"/>
        </a:xfrm>
        <a:custGeom>
          <a:avLst/>
          <a:gdLst/>
          <a:ahLst/>
          <a:cxnLst/>
          <a:rect l="0" t="0" r="0" b="0"/>
          <a:pathLst>
            <a:path>
              <a:moveTo>
                <a:pt x="226128" y="3086738"/>
              </a:moveTo>
              <a:arcTo wR="2131343" hR="2131343" stAng="9202076" swAng="1359789"/>
            </a:path>
          </a:pathLst>
        </a:custGeom>
        <a:noFill/>
        <a:ln w="9525" cap="flat" cmpd="sng" algn="ctr">
          <a:solidFill>
            <a:srgbClr val="E31C79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6FE44-526A-3445-845D-07CC69CFB9F9}">
      <dsp:nvSpPr>
        <dsp:cNvPr id="0" name=""/>
        <dsp:cNvSpPr/>
      </dsp:nvSpPr>
      <dsp:spPr>
        <a:xfrm>
          <a:off x="739927" y="1474701"/>
          <a:ext cx="1641429" cy="1066928"/>
        </a:xfrm>
        <a:prstGeom prst="roundRect">
          <a:avLst/>
        </a:prstGeom>
        <a:solidFill>
          <a:srgbClr val="A6D6E2"/>
        </a:solidFill>
        <a:ln w="28575" cap="flat" cmpd="sng" algn="ctr">
          <a:solidFill>
            <a:srgbClr val="E31C79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rgbClr val="63666A"/>
              </a:solidFill>
              <a:latin typeface="Helvetica"/>
              <a:cs typeface="Helvetica"/>
            </a:rPr>
            <a:t>5. </a:t>
          </a:r>
          <a:r>
            <a:rPr lang="fr-FR" sz="1200" kern="1200" dirty="0" err="1" smtClean="0">
              <a:solidFill>
                <a:srgbClr val="63666A"/>
              </a:solidFill>
              <a:latin typeface="Helvetica"/>
              <a:cs typeface="Helvetica"/>
            </a:rPr>
            <a:t>Closure</a:t>
          </a:r>
          <a:endParaRPr lang="fr-FR" sz="1200" kern="1200" dirty="0">
            <a:solidFill>
              <a:srgbClr val="63666A"/>
            </a:solidFill>
            <a:latin typeface="Helvetica"/>
            <a:cs typeface="Helvetica"/>
          </a:endParaRPr>
        </a:p>
      </dsp:txBody>
      <dsp:txXfrm>
        <a:off x="792010" y="1526784"/>
        <a:ext cx="1537263" cy="962762"/>
      </dsp:txXfrm>
    </dsp:sp>
    <dsp:sp modelId="{5878472C-FFCD-B843-8032-C63ECACE227A}">
      <dsp:nvSpPr>
        <dsp:cNvPr id="0" name=""/>
        <dsp:cNvSpPr/>
      </dsp:nvSpPr>
      <dsp:spPr>
        <a:xfrm>
          <a:off x="1456326" y="535443"/>
          <a:ext cx="4262686" cy="4262686"/>
        </a:xfrm>
        <a:custGeom>
          <a:avLst/>
          <a:gdLst/>
          <a:ahLst/>
          <a:cxnLst/>
          <a:rect l="0" t="0" r="0" b="0"/>
          <a:pathLst>
            <a:path>
              <a:moveTo>
                <a:pt x="512670" y="744792"/>
              </a:moveTo>
              <a:arcTo wR="2131343" hR="2131343" stAng="13234996" swAng="121161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E6225-7C39-4064-823A-74AFBF85AF8B}" type="datetimeFigureOut">
              <a:rPr lang="en-US" smtClean="0"/>
              <a:pPr/>
              <a:t>09/13/14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E7D75-CC1D-493E-8A22-7244F687A2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5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/>
              </a:defRPr>
            </a:lvl1pPr>
          </a:lstStyle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44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DO NOT UNHIDE THIS SLIDE. There is an action button on the title slide to activate the waiting slide.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Waiting</a:t>
            </a:r>
            <a:r>
              <a:rPr lang="en-US" baseline="0" dirty="0" smtClean="0"/>
              <a:t> Slide. This is the slide displayed until everyone is ready for the presentation. Use it as a background to do some small talk, roundtable, wait for participants to arrive.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START THE PRESENTATION, click esc.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</a:t>
            </a:r>
            <a:r>
              <a:rPr lang="en-US" dirty="0" err="1" smtClean="0"/>
              <a:t>Apptio</a:t>
            </a:r>
            <a:r>
              <a:rPr lang="en-US" dirty="0" smtClean="0"/>
              <a:t> Logo to launch</a:t>
            </a:r>
            <a:r>
              <a:rPr lang="en-US" baseline="0" dirty="0" smtClean="0"/>
              <a:t> the hidden Waiting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</a:t>
            </a:r>
            <a:r>
              <a:rPr lang="en-US" dirty="0" err="1" smtClean="0"/>
              <a:t>Apptio</a:t>
            </a:r>
            <a:r>
              <a:rPr lang="en-US" dirty="0" smtClean="0"/>
              <a:t> Logo to launch</a:t>
            </a:r>
            <a:r>
              <a:rPr lang="en-US" baseline="0" dirty="0" smtClean="0"/>
              <a:t> the hidden Waiting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4352956"/>
            <a:ext cx="9144000" cy="25050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02060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fr-CH" noProof="0" smtClean="0"/>
              <a:t>Drag picture to placeholder or click icon to add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193634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4801" y="76201"/>
            <a:ext cx="8443913" cy="90487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747498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48450" y="76201"/>
            <a:ext cx="2114550" cy="6019800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1" y="76201"/>
            <a:ext cx="6191250" cy="6019800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604126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93116" y="3479542"/>
            <a:ext cx="7772400" cy="749731"/>
          </a:xfrm>
        </p:spPr>
        <p:txBody>
          <a:bodyPr anchor="b"/>
          <a:lstStyle>
            <a:lvl1pPr algn="l">
              <a:lnSpc>
                <a:spcPct val="100000"/>
              </a:lnSpc>
              <a:defRPr lang="fr-FR" sz="3200" b="1" i="0" kern="1200" baseline="0" dirty="0" smtClean="0">
                <a:solidFill>
                  <a:srgbClr val="E4166A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693116" y="4254550"/>
            <a:ext cx="7772400" cy="449556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pic>
        <p:nvPicPr>
          <p:cNvPr id="11" name="Picture 10" descr="apptio_website.png"/>
          <p:cNvPicPr>
            <a:picLocks noChangeAspect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79" y="5850805"/>
            <a:ext cx="1701800" cy="762000"/>
          </a:xfrm>
          <a:prstGeom prst="rect">
            <a:avLst/>
          </a:prstGeom>
        </p:spPr>
      </p:pic>
      <p:pic>
        <p:nvPicPr>
          <p:cNvPr id="2" name="Picture 1" descr="logo_aspediensA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41" y="634886"/>
            <a:ext cx="2963452" cy="199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1" y="5917664"/>
            <a:ext cx="1929793" cy="6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31431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3200" b="1" i="0" kern="1200" baseline="0" dirty="0" smtClean="0">
                <a:solidFill>
                  <a:srgbClr val="E4166A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87726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702697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4800" y="1268414"/>
            <a:ext cx="41529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1" y="1268414"/>
            <a:ext cx="41529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73386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432208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1473" y="1304377"/>
            <a:ext cx="403361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48441"/>
            <a:ext cx="4040188" cy="41777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53572" y="1295830"/>
            <a:ext cx="40545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939895"/>
            <a:ext cx="4041775" cy="4186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04801" y="76201"/>
            <a:ext cx="8443913" cy="90487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5110598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51766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9434286"/>
      </p:ext>
    </p:extLst>
  </p:cSld>
  <p:clrMapOvr>
    <a:masterClrMapping/>
  </p:clrMapOvr>
  <p:transition xmlns:p14="http://schemas.microsoft.com/office/powerpoint/2010/main">
    <p:zoom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68414"/>
            <a:ext cx="8458200" cy="4827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304801" y="76201"/>
            <a:ext cx="8443913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887381" y="6507870"/>
            <a:ext cx="12566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999999"/>
                </a:solidFill>
                <a:latin typeface="Helvetica Light"/>
                <a:cs typeface="Helvetica Light"/>
              </a:rPr>
              <a:t>© Aspediens 2014</a:t>
            </a:r>
            <a:endParaRPr lang="fr-CH" sz="1000" dirty="0">
              <a:solidFill>
                <a:srgbClr val="999999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33951" y="6555216"/>
            <a:ext cx="699190" cy="1410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algn="ctr" defTabSz="761844">
              <a:lnSpc>
                <a:spcPct val="90000"/>
              </a:lnSpc>
              <a:buSzPct val="120000"/>
              <a:buFont typeface="Symbol" pitchFamily="18" charset="2"/>
              <a:buNone/>
              <a:tabLst>
                <a:tab pos="4207601" algn="ctr"/>
                <a:tab pos="8343780" algn="r"/>
              </a:tabLst>
              <a:defRPr/>
            </a:pPr>
            <a:r>
              <a:rPr lang="en-US" sz="1000" u="none" kern="1200" baseline="0" dirty="0" smtClean="0">
                <a:solidFill>
                  <a:srgbClr val="999999"/>
                </a:solidFill>
                <a:latin typeface="Helvetica Light"/>
                <a:ea typeface="+mn-ea"/>
                <a:cs typeface="+mn-cs"/>
              </a:rPr>
              <a:t> </a:t>
            </a:r>
            <a:fld id="{D8FDA787-7A44-4997-BB16-9B2801D88DB6}" type="slidenum">
              <a:rPr lang="en-US" sz="1000" u="none" kern="1200" baseline="0" smtClean="0">
                <a:solidFill>
                  <a:srgbClr val="999999"/>
                </a:solidFill>
                <a:latin typeface="Helvetica Light"/>
                <a:ea typeface="+mn-ea"/>
                <a:cs typeface="+mn-cs"/>
              </a:rPr>
              <a:pPr algn="ctr" defTabSz="761844">
                <a:lnSpc>
                  <a:spcPct val="90000"/>
                </a:lnSpc>
                <a:buSzPct val="120000"/>
                <a:buFont typeface="Symbol" pitchFamily="18" charset="2"/>
                <a:buNone/>
                <a:tabLst>
                  <a:tab pos="4207601" algn="ctr"/>
                  <a:tab pos="8343780" algn="r"/>
                </a:tabLst>
                <a:defRPr/>
              </a:pPr>
              <a:t>‹#›</a:t>
            </a:fld>
            <a:endParaRPr lang="en-US" sz="1000" u="none" kern="1200" baseline="0" dirty="0">
              <a:solidFill>
                <a:srgbClr val="999999"/>
              </a:solidFill>
              <a:latin typeface="Helvetica Light"/>
              <a:ea typeface="+mn-ea"/>
              <a:cs typeface="+mn-cs"/>
            </a:endParaRPr>
          </a:p>
        </p:txBody>
      </p:sp>
      <p:pic>
        <p:nvPicPr>
          <p:cNvPr id="2" name="Picture 1" descr="icon_pink.png"/>
          <p:cNvPicPr>
            <a:picLocks noChangeAspect="1"/>
          </p:cNvPicPr>
          <p:nvPr/>
        </p:nvPicPr>
        <p:blipFill rotWithShape="1"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1" b="21030"/>
          <a:stretch/>
        </p:blipFill>
        <p:spPr>
          <a:xfrm>
            <a:off x="0" y="6090238"/>
            <a:ext cx="683626" cy="77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3200" b="1" i="0" kern="1200" cap="all" baseline="0" dirty="0" smtClean="0">
          <a:solidFill>
            <a:srgbClr val="E4166A"/>
          </a:solidFill>
          <a:latin typeface="Helvetica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5pPr>
      <a:lvl6pPr marL="4571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6pPr>
      <a:lvl7pPr marL="91435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7pPr>
      <a:lvl8pPr marL="13715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8pPr>
      <a:lvl9pPr marL="182870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9pPr>
    </p:titleStyle>
    <p:bodyStyle>
      <a:lvl1pPr marL="363520" indent="-363520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Lucida Grande"/>
        <a:buChar char="."/>
        <a:defRPr sz="3200">
          <a:solidFill>
            <a:schemeClr val="tx1">
              <a:lumMod val="75000"/>
              <a:lumOff val="25000"/>
            </a:schemeClr>
          </a:solidFill>
          <a:latin typeface="Helvetica"/>
          <a:ea typeface="+mn-ea"/>
          <a:cs typeface="Helvetica"/>
        </a:defRPr>
      </a:lvl1pPr>
      <a:lvl2pPr marL="814347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Arial" charset="0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2pPr>
      <a:lvl3pPr marL="1265173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3pPr>
      <a:lvl4pPr marL="1716000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Arial" charset="0"/>
        <a:buChar char="−"/>
        <a:defRPr sz="2000" b="1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4pPr>
      <a:lvl5pPr marL="2166827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Char char="•"/>
        <a:defRPr sz="1400" b="1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5pPr>
      <a:lvl6pPr marL="2624004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6pPr>
      <a:lvl7pPr marL="3081180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7pPr>
      <a:lvl8pPr marL="3538357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8pPr>
      <a:lvl9pPr marL="3995534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8.xml"/><Relationship Id="rId2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aspediens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36" y="2218792"/>
            <a:ext cx="3832451" cy="2584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273962"/>
            <a:ext cx="3550345" cy="5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3336920"/>
            <a:ext cx="3550344" cy="5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4414219"/>
            <a:ext cx="3550351" cy="5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2830952"/>
            <a:ext cx="3550346" cy="5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3863891"/>
            <a:ext cx="3550346" cy="5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4970884"/>
            <a:ext cx="3550352" cy="51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2262706"/>
            <a:ext cx="3550344" cy="51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756408"/>
            <a:ext cx="3550350" cy="51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5573210"/>
            <a:ext cx="3550353" cy="514800"/>
          </a:xfrm>
          <a:prstGeom prst="rect">
            <a:avLst/>
          </a:prstGeom>
        </p:spPr>
      </p:pic>
      <p:pic>
        <p:nvPicPr>
          <p:cNvPr id="17" name="Picture 16" descr="icone_pr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17" y="2215904"/>
            <a:ext cx="1926166" cy="17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5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xmlns:p14="http://schemas.microsoft.com/office/powerpoint/2010/main" advClick="0" advTm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0"/>
                            </p:stCondLst>
                            <p:childTnLst>
                              <p:par>
                                <p:cTn id="4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500"/>
                            </p:stCondLst>
                            <p:childTnLst>
                              <p:par>
                                <p:cTn id="8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8" y="818039"/>
            <a:ext cx="8304472" cy="25052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a typeface="ＭＳ Ｐゴシック" charset="0"/>
                <a:cs typeface="Helvetica"/>
              </a:rPr>
              <a:t>PROBLEM FORM</a:t>
            </a:r>
            <a:endParaRPr lang="en-GB" dirty="0">
              <a:cs typeface="Helvetic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3605076"/>
            <a:ext cx="4038600" cy="2862264"/>
          </a:xfrm>
        </p:spPr>
        <p:txBody>
          <a:bodyPr>
            <a:normAutofit/>
          </a:bodyPr>
          <a:lstStyle/>
          <a:p>
            <a:pPr marL="342900" lvl="0" indent="-342900" defTabSz="914400" eaLnBrk="0" hangingPunct="0">
              <a:spcBef>
                <a:spcPct val="50000"/>
              </a:spcBef>
              <a:spcAft>
                <a:spcPct val="0"/>
              </a:spcAft>
              <a:buClr>
                <a:srgbClr val="FF6600"/>
              </a:buClr>
              <a:buFont typeface="+mj-lt"/>
              <a:buAutoNum type="arabicPeriod"/>
            </a:pPr>
            <a:r>
              <a:rPr lang="en-US" sz="1600" dirty="0" smtClean="0">
                <a:solidFill>
                  <a:srgbClr val="FF6600"/>
                </a:solidFill>
                <a:ea typeface="ＭＳ Ｐゴシック" charset="0"/>
              </a:rPr>
              <a:t> Problem </a:t>
            </a:r>
            <a:r>
              <a:rPr lang="en-US" sz="1600" dirty="0">
                <a:solidFill>
                  <a:srgbClr val="FF6600"/>
                </a:solidFill>
                <a:ea typeface="ＭＳ Ｐゴシック" charset="0"/>
              </a:rPr>
              <a:t>Number</a:t>
            </a:r>
            <a:endParaRPr lang="en-US" sz="1600" dirty="0" smtClean="0">
              <a:solidFill>
                <a:srgbClr val="FF6600"/>
              </a:solidFill>
              <a:ea typeface="ＭＳ Ｐゴシック" charset="0"/>
            </a:endParaRPr>
          </a:p>
          <a:p>
            <a:pPr marL="342900" lvl="0" indent="-342900" defTabSz="914400" eaLnBrk="0" hangingPunct="0"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dirty="0" smtClean="0">
                <a:ea typeface="ＭＳ Ｐゴシック" charset="0"/>
              </a:rPr>
              <a:t> To </a:t>
            </a:r>
            <a:r>
              <a:rPr lang="en-US" sz="1600" dirty="0">
                <a:ea typeface="ＭＳ Ｐゴシック" charset="0"/>
              </a:rPr>
              <a:t>identify the affected manager</a:t>
            </a:r>
            <a:endParaRPr lang="en-US" sz="1600" dirty="0" smtClean="0">
              <a:ea typeface="ＭＳ Ｐゴシック" charset="0"/>
            </a:endParaRPr>
          </a:p>
          <a:p>
            <a:pPr marL="342900" lvl="0" indent="-342900" defTabSz="914400" eaLnBrk="0" hangingPunct="0"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dirty="0" smtClean="0">
                <a:ea typeface="ＭＳ Ｐゴシック" charset="0"/>
              </a:rPr>
              <a:t> To </a:t>
            </a:r>
            <a:r>
              <a:rPr lang="en-US" sz="1600" dirty="0">
                <a:ea typeface="ＭＳ Ｐゴシック" charset="0"/>
              </a:rPr>
              <a:t>identify the impacted S</a:t>
            </a:r>
            <a:r>
              <a:rPr lang="en-US" sz="1600" dirty="0" smtClean="0">
                <a:ea typeface="ＭＳ Ｐゴシック" charset="0"/>
              </a:rPr>
              <a:t>ervice</a:t>
            </a:r>
          </a:p>
          <a:p>
            <a:pPr marL="342900" lvl="0" indent="-342900" defTabSz="914400" eaLnBrk="0" hangingPunct="0"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dirty="0" smtClean="0">
                <a:ea typeface="ＭＳ Ｐゴシック" charset="0"/>
              </a:rPr>
              <a:t> To </a:t>
            </a:r>
            <a:r>
              <a:rPr lang="en-US" sz="1600" dirty="0">
                <a:ea typeface="ＭＳ Ｐゴシック" charset="0"/>
              </a:rPr>
              <a:t>identify the Configuration Item (CI)</a:t>
            </a:r>
            <a:endParaRPr lang="en-US" sz="1600" dirty="0" smtClean="0">
              <a:ea typeface="ＭＳ Ｐゴシック" charset="0"/>
            </a:endParaRPr>
          </a:p>
          <a:p>
            <a:pPr marL="342900" lvl="0" indent="-342900" defTabSz="914400" eaLnBrk="0" hangingPunct="0"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dirty="0" smtClean="0">
                <a:ea typeface="ＭＳ Ｐゴシック" charset="0"/>
              </a:rPr>
              <a:t> To </a:t>
            </a:r>
            <a:r>
              <a:rPr lang="en-US" sz="1600" dirty="0">
                <a:ea typeface="ＭＳ Ｐゴシック" charset="0"/>
              </a:rPr>
              <a:t>select the</a:t>
            </a:r>
            <a:r>
              <a:rPr lang="en-US" sz="1600" dirty="0" smtClean="0">
                <a:ea typeface="ＭＳ Ｐゴシック" charset="0"/>
              </a:rPr>
              <a:t> priority</a:t>
            </a:r>
          </a:p>
          <a:p>
            <a:pPr marL="342900" lvl="0" indent="-342900" defTabSz="914400">
              <a:spcBef>
                <a:spcPct val="5000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dirty="0" smtClean="0">
                <a:ea typeface="ＭＳ Ｐゴシック" charset="0"/>
              </a:rPr>
              <a:t> To select the type, proactive/reactive</a:t>
            </a:r>
          </a:p>
          <a:p>
            <a:endParaRPr lang="en-GB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605075"/>
            <a:ext cx="4038600" cy="2862263"/>
          </a:xfrm>
        </p:spPr>
        <p:txBody>
          <a:bodyPr>
            <a:normAutofit/>
          </a:bodyPr>
          <a:lstStyle/>
          <a:p>
            <a:pPr marL="0" lvl="0" indent="0" defTabSz="914400" eaLnBrk="0" hangingPunct="0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ＭＳ Ｐゴシック" charset="0"/>
              </a:rPr>
              <a:t>a. </a:t>
            </a:r>
            <a:r>
              <a:rPr lang="en-US" sz="1600" dirty="0" smtClean="0">
                <a:ea typeface="ＭＳ Ｐゴシック" charset="0"/>
              </a:rPr>
              <a:t>Status </a:t>
            </a:r>
            <a:r>
              <a:rPr lang="en-US" sz="1600" dirty="0">
                <a:ea typeface="ＭＳ Ｐゴシック" charset="0"/>
              </a:rPr>
              <a:t>to manage the problem </a:t>
            </a:r>
            <a:r>
              <a:rPr lang="en-US" sz="1600" dirty="0" smtClean="0">
                <a:ea typeface="ＭＳ Ｐゴシック" charset="0"/>
              </a:rPr>
              <a:t>lifecycle</a:t>
            </a:r>
          </a:p>
          <a:p>
            <a:pPr marL="0" lvl="0" indent="0" defTabSz="914400" eaLnBrk="0" hangingPunct="0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sz="1600" dirty="0" smtClean="0">
                <a:solidFill>
                  <a:srgbClr val="7F7F7F"/>
                </a:solidFill>
                <a:ea typeface="ＭＳ Ｐゴシック" charset="0"/>
              </a:rPr>
              <a:t>b. </a:t>
            </a:r>
            <a:r>
              <a:rPr lang="en-US" sz="1600" dirty="0" smtClean="0">
                <a:ea typeface="ＭＳ Ｐゴシック" charset="0"/>
              </a:rPr>
              <a:t>assign </a:t>
            </a:r>
            <a:r>
              <a:rPr lang="en-US" sz="1600" dirty="0">
                <a:ea typeface="ＭＳ Ｐゴシック" charset="0"/>
              </a:rPr>
              <a:t>the problem to a specific group</a:t>
            </a:r>
            <a:endParaRPr lang="en-US" sz="1600" dirty="0" smtClean="0">
              <a:ea typeface="ＭＳ Ｐゴシック" charset="0"/>
            </a:endParaRPr>
          </a:p>
          <a:p>
            <a:pPr marL="0" lvl="0" indent="0" defTabSz="914400" eaLnBrk="0" hangingPunct="0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sz="1600" dirty="0" smtClean="0">
                <a:solidFill>
                  <a:srgbClr val="7F7F7F"/>
                </a:solidFill>
                <a:ea typeface="ＭＳ Ｐゴシック" charset="0"/>
              </a:rPr>
              <a:t>c. </a:t>
            </a:r>
            <a:r>
              <a:rPr lang="en-US" sz="1600" dirty="0" smtClean="0">
                <a:ea typeface="ＭＳ Ｐゴシック" charset="0"/>
              </a:rPr>
              <a:t>assign </a:t>
            </a:r>
            <a:r>
              <a:rPr lang="en-US" sz="1600" dirty="0">
                <a:ea typeface="ＭＳ Ｐゴシック" charset="0"/>
              </a:rPr>
              <a:t>the problem to a specific agent</a:t>
            </a:r>
            <a:endParaRPr lang="en-US" sz="1600" dirty="0" smtClean="0">
              <a:ea typeface="ＭＳ Ｐゴシック" charset="0"/>
            </a:endParaRPr>
          </a:p>
          <a:p>
            <a:pPr marL="0" lvl="0" indent="0" defTabSz="914400" eaLnBrk="0" hangingPunct="0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sz="1600" dirty="0" smtClean="0">
                <a:solidFill>
                  <a:srgbClr val="7F7F7F"/>
                </a:solidFill>
                <a:ea typeface="ＭＳ Ｐゴシック" charset="0"/>
              </a:rPr>
              <a:t>d. </a:t>
            </a:r>
            <a:r>
              <a:rPr lang="en-US" sz="1600" dirty="0" smtClean="0">
                <a:ea typeface="ＭＳ Ｐゴシック" charset="0"/>
              </a:rPr>
              <a:t>categorize </a:t>
            </a:r>
            <a:r>
              <a:rPr lang="en-US" sz="1600" dirty="0">
                <a:ea typeface="ＭＳ Ｐゴシック" charset="0"/>
              </a:rPr>
              <a:t>the problem</a:t>
            </a:r>
            <a:endParaRPr lang="en-US" sz="1600" dirty="0" smtClean="0">
              <a:ea typeface="ＭＳ Ｐゴシック" charset="0"/>
            </a:endParaRPr>
          </a:p>
          <a:p>
            <a:pPr marL="0" lvl="0" indent="0" defTabSz="914400" eaLnBrk="0" hangingPunct="0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sz="1600" dirty="0" smtClean="0">
                <a:solidFill>
                  <a:srgbClr val="FF6600"/>
                </a:solidFill>
                <a:ea typeface="ＭＳ Ｐゴシック" charset="0"/>
              </a:rPr>
              <a:t>e. </a:t>
            </a:r>
            <a:r>
              <a:rPr lang="fr-FR" sz="1600" dirty="0" err="1" smtClean="0">
                <a:solidFill>
                  <a:srgbClr val="FF6600"/>
                </a:solidFill>
                <a:ea typeface="ＭＳ Ｐゴシック" charset="0"/>
              </a:rPr>
              <a:t>Related</a:t>
            </a:r>
            <a:r>
              <a:rPr lang="fr-FR" sz="1600" dirty="0" smtClean="0">
                <a:solidFill>
                  <a:srgbClr val="FF6600"/>
                </a:solidFill>
                <a:ea typeface="ＭＳ Ｐゴシック" charset="0"/>
              </a:rPr>
              <a:t> Incidents </a:t>
            </a:r>
            <a:r>
              <a:rPr lang="fr-FR" sz="1600" dirty="0" err="1" smtClean="0">
                <a:solidFill>
                  <a:srgbClr val="FF6600"/>
                </a:solidFill>
                <a:ea typeface="ＭＳ Ｐゴシック" charset="0"/>
              </a:rPr>
              <a:t>counter</a:t>
            </a:r>
            <a:endParaRPr lang="en-GB" sz="1600" dirty="0" smtClean="0"/>
          </a:p>
          <a:p>
            <a:pPr marL="0" indent="0" defTabSz="914400"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sz="1600" dirty="0" smtClean="0">
                <a:solidFill>
                  <a:srgbClr val="FF6600"/>
                </a:solidFill>
                <a:ea typeface="ＭＳ Ｐゴシック" charset="0"/>
              </a:rPr>
              <a:t>Orange= automated field</a:t>
            </a:r>
          </a:p>
          <a:p>
            <a:pPr marL="0" lvl="0" indent="0" defTabSz="914400" eaLnBrk="0" hangingPunct="0">
              <a:spcBef>
                <a:spcPct val="50000"/>
              </a:spcBef>
              <a:spcAft>
                <a:spcPct val="0"/>
              </a:spcAft>
              <a:buClrTx/>
              <a:buNone/>
            </a:pPr>
            <a:endParaRPr lang="en-US" sz="1600" dirty="0" smtClean="0">
              <a:solidFill>
                <a:srgbClr val="FF6600"/>
              </a:solidFill>
              <a:ea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19331" y="1121111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321640" y="140198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51957" y="1673674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21640" y="195745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4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767845" y="222713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70817" y="249034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6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5012393" y="111747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a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4420313" y="1428617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b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763548" y="170742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c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883680" y="198051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d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531863" y="2258714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e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a typeface="ＭＳ Ｐゴシック" charset="0"/>
                <a:cs typeface="Helvetica"/>
              </a:rPr>
              <a:t>PROBLEM </a:t>
            </a:r>
            <a:r>
              <a:rPr lang="en-US" cap="none" dirty="0">
                <a:ea typeface="ＭＳ Ｐゴシック" charset="0"/>
                <a:cs typeface="Helvetica"/>
              </a:rPr>
              <a:t>ACTIONS</a:t>
            </a:r>
            <a:endParaRPr lang="fr-FR" dirty="0">
              <a:cs typeface="Helvetica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3825615"/>
            <a:ext cx="4038600" cy="243046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To save the problem and go back to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To save the problem</a:t>
            </a:r>
            <a:endParaRPr lang="en-US" sz="20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3825615"/>
            <a:ext cx="4038600" cy="2430462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dirty="0" smtClean="0"/>
              <a:t>To attach documents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000" dirty="0" smtClean="0"/>
              <a:t>To move to the previous/next record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 bwMode="auto">
          <a:xfrm>
            <a:off x="6785530" y="81707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244342" y="82170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75084" y="82257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430601" y="81956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4</a:t>
            </a: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8" y="1075469"/>
            <a:ext cx="8304472" cy="25052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985490"/>
      </p:ext>
    </p:extLst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5" y="4104509"/>
            <a:ext cx="8320076" cy="14135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0424" y="65252"/>
            <a:ext cx="8801887" cy="904875"/>
          </a:xfrm>
        </p:spPr>
        <p:txBody>
          <a:bodyPr/>
          <a:lstStyle/>
          <a:p>
            <a:r>
              <a:rPr lang="en-US" dirty="0" smtClean="0"/>
              <a:t>sections: problem details /Comments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04800" y="3609551"/>
            <a:ext cx="8458200" cy="2548618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400" dirty="0" smtClean="0"/>
              <a:t>Full description </a:t>
            </a:r>
            <a:r>
              <a:rPr lang="en-US" sz="1400" dirty="0"/>
              <a:t>of the Problem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400" dirty="0" smtClean="0"/>
              <a:t>Activity formatter: all </a:t>
            </a:r>
            <a:r>
              <a:rPr lang="en-US" sz="1400" dirty="0"/>
              <a:t>actions </a:t>
            </a:r>
            <a:r>
              <a:rPr lang="en-US" sz="1400" dirty="0" smtClean="0"/>
              <a:t>on the current record are audited and displayed </a:t>
            </a:r>
            <a:r>
              <a:rPr lang="en-US" sz="1400" dirty="0"/>
              <a:t>in the Activity </a:t>
            </a:r>
            <a:r>
              <a:rPr lang="en-US" sz="1400" dirty="0" smtClean="0"/>
              <a:t>section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sz="1400" dirty="0" smtClean="0"/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sz="1400" dirty="0" smtClean="0"/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sz="14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400" dirty="0" smtClean="0"/>
              <a:t>Watch </a:t>
            </a:r>
            <a:r>
              <a:rPr lang="en-US" sz="1400" dirty="0"/>
              <a:t>List: List of people who </a:t>
            </a:r>
            <a:r>
              <a:rPr lang="en-US" sz="1400" dirty="0" smtClean="0"/>
              <a:t>will receive the notifications about the current Problem record</a:t>
            </a:r>
            <a:endParaRPr lang="en-US" sz="1400" dirty="0"/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400" dirty="0" smtClean="0"/>
              <a:t>Internal Work notes journal</a:t>
            </a:r>
            <a:endParaRPr lang="en-US" sz="1400" dirty="0"/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23" name="Oval 22"/>
          <p:cNvSpPr/>
          <p:nvPr/>
        </p:nvSpPr>
        <p:spPr bwMode="auto">
          <a:xfrm>
            <a:off x="2262595" y="462054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913363" y="499474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4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2" y="975792"/>
            <a:ext cx="8453538" cy="225375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Oval 19"/>
          <p:cNvSpPr/>
          <p:nvPr/>
        </p:nvSpPr>
        <p:spPr bwMode="auto">
          <a:xfrm>
            <a:off x="2079547" y="294124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336942" y="150544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8335527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5" y="1077767"/>
            <a:ext cx="7351911" cy="353027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r>
              <a:rPr lang="en-US" dirty="0"/>
              <a:t>: </a:t>
            </a:r>
            <a:r>
              <a:rPr lang="en-US" dirty="0" smtClean="0"/>
              <a:t>workaround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5030027"/>
            <a:ext cx="4152900" cy="1089713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smtClean="0"/>
              <a:t>Known error description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smtClean="0"/>
              <a:t>To describe the temporary workaround until a permanent solution is found.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10101" y="5006287"/>
            <a:ext cx="4152900" cy="1089713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 startAt="3"/>
            </a:pPr>
            <a:r>
              <a:rPr lang="en-US" sz="1600" dirty="0" smtClean="0">
                <a:solidFill>
                  <a:srgbClr val="FF6600"/>
                </a:solidFill>
                <a:ea typeface="ＭＳ Ｐゴシック" charset="0"/>
              </a:rPr>
              <a:t>Reference to the Known Error Knowledge Base Article (if Known Error has been published to the KB)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 bwMode="auto">
          <a:xfrm>
            <a:off x="670374" y="151052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20530" y="295937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31594" y="4411369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5573174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sections</a:t>
            </a:r>
            <a:r>
              <a:rPr lang="en-US" dirty="0"/>
              <a:t>: </a:t>
            </a:r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4800" y="3965277"/>
            <a:ext cx="4152900" cy="2154464"/>
          </a:xfrm>
        </p:spPr>
        <p:txBody>
          <a:bodyPr/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smtClean="0"/>
              <a:t>Problem’s root cause description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sz="1600" dirty="0" smtClean="0"/>
              <a:t>Problem solution description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52332" y="167140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45391" y="266495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0" y="1124633"/>
            <a:ext cx="8153651" cy="256451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008795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tasks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04800" y="921518"/>
            <a:ext cx="8458200" cy="51744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Problem Tasks can be created from Problem Tasks related list: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Problem Task form: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908027" lvl="1" indent="-457200">
              <a:buFont typeface="+mj-lt"/>
              <a:buAutoNum type="alphaLcPeriod"/>
            </a:pPr>
            <a:r>
              <a:rPr lang="en-US" sz="1400" dirty="0" smtClean="0"/>
              <a:t>Problem to which the Problem task is linked.</a:t>
            </a:r>
          </a:p>
          <a:p>
            <a:pPr marL="908027" lvl="1" indent="-457200">
              <a:buFont typeface="+mj-lt"/>
              <a:buAutoNum type="alphaLcPeriod"/>
            </a:pPr>
            <a:r>
              <a:rPr lang="en-US" sz="1400" dirty="0" smtClean="0"/>
              <a:t>Problem Task Status</a:t>
            </a:r>
          </a:p>
          <a:p>
            <a:pPr marL="908027" lvl="1" indent="-457200">
              <a:buFont typeface="+mj-lt"/>
              <a:buAutoNum type="alphaLcPeriod"/>
            </a:pPr>
            <a:r>
              <a:rPr lang="en-US" sz="1400" dirty="0" smtClean="0"/>
              <a:t>Assign Problem Task to specific Group or Agent.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47" y="192128"/>
            <a:ext cx="2076517" cy="13436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7" y="1705862"/>
            <a:ext cx="7327306" cy="31685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val 14"/>
          <p:cNvSpPr/>
          <p:nvPr/>
        </p:nvSpPr>
        <p:spPr bwMode="auto">
          <a:xfrm>
            <a:off x="8023349" y="55782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275349" y="222679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a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90963" y="1942964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b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597262" y="2308887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c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98206936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 HANDLING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PROBLEM</a:t>
            </a:r>
            <a:r>
              <a:rPr lang="fr-FR" dirty="0" smtClean="0"/>
              <a:t> LIFE-CYCLE</a:t>
            </a:r>
            <a:endParaRPr lang="fr-FR" dirty="0"/>
          </a:p>
        </p:txBody>
      </p:sp>
      <p:graphicFrame>
        <p:nvGraphicFramePr>
          <p:cNvPr id="3" name="Diagramme 2"/>
          <p:cNvGraphicFramePr/>
          <p:nvPr>
            <p:extLst>
              <p:ext uri="{D42A27DB-BD31-4B8C-83A1-F6EECF244321}">
                <p14:modId xmlns:p14="http://schemas.microsoft.com/office/powerpoint/2010/main" val="75380287"/>
              </p:ext>
            </p:extLst>
          </p:nvPr>
        </p:nvGraphicFramePr>
        <p:xfrm>
          <a:off x="740037" y="990971"/>
          <a:ext cx="7175340" cy="4997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2457726" y="1719934"/>
            <a:ext cx="965200" cy="660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60040"/>
      </p:ext>
    </p:extLst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a typeface="ＭＳ Ｐゴシック" charset="0"/>
                <a:cs typeface="Helvetica"/>
              </a:rPr>
              <a:t>1. PROBLEM CREATION</a:t>
            </a:r>
            <a:endParaRPr lang="fr-FR" dirty="0">
              <a:cs typeface="Helvetic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594739"/>
              </p:ext>
            </p:extLst>
          </p:nvPr>
        </p:nvGraphicFramePr>
        <p:xfrm>
          <a:off x="457200" y="1325563"/>
          <a:ext cx="8229600" cy="474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>
                          <a:latin typeface="Helvetica"/>
                          <a:cs typeface="Helvetica"/>
                        </a:rPr>
                        <a:t>Step</a:t>
                      </a:r>
                      <a:endParaRPr lang="fr-FR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/>
                          <a:cs typeface="Helvetica"/>
                        </a:rPr>
                        <a:t>In </a:t>
                      </a:r>
                      <a:r>
                        <a:rPr lang="fr-FR" sz="1400" dirty="0" err="1" smtClean="0">
                          <a:latin typeface="Helvetica"/>
                          <a:cs typeface="Helvetica"/>
                        </a:rPr>
                        <a:t>ServiceNow</a:t>
                      </a:r>
                      <a:endParaRPr lang="fr-FR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1a.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Create a problem from an incident (reactive). Usually logged by the Service Desk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indent="0">
                        <a:buSzPct val="60000"/>
                        <a:buFont typeface="Wingdings" charset="2"/>
                        <a:buNone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Open the related incident &gt; right-click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in the form header bar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and select “Create Problem”. Copied fields are:</a:t>
                      </a:r>
                    </a:p>
                    <a:p>
                      <a:pPr marL="628627" lvl="1" indent="-171450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charset="2"/>
                        <a:buChar char="§"/>
                      </a:pPr>
                      <a:r>
                        <a:rPr lang="fr-F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“</a:t>
                      </a:r>
                      <a:r>
                        <a:rPr lang="fr-F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Business</a:t>
                      </a:r>
                      <a:r>
                        <a:rPr lang="fr-F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Service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”</a:t>
                      </a:r>
                      <a:endParaRPr lang="fr-F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  <a:p>
                      <a:pPr marL="628627" lvl="1" indent="-171450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charset="2"/>
                        <a:buChar char="§"/>
                      </a:pPr>
                      <a:r>
                        <a:rPr lang="fr-F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“</a:t>
                      </a:r>
                      <a:r>
                        <a:rPr lang="fr-F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CI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”</a:t>
                      </a:r>
                      <a:endParaRPr lang="fr-F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  <a:p>
                      <a:pPr marL="628627" lvl="1" indent="-171450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charset="2"/>
                        <a:buChar char="§"/>
                      </a:pPr>
                      <a:r>
                        <a:rPr lang="fr-F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“</a:t>
                      </a:r>
                      <a:r>
                        <a:rPr lang="fr-F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Short Description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”</a:t>
                      </a:r>
                    </a:p>
                    <a:p>
                      <a:pPr marL="628627" lvl="1" indent="-171450"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charset="2"/>
                        <a:buChar char="§"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“Description”</a:t>
                      </a:r>
                      <a:endParaRPr lang="fr-F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1b.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Create a standalone problem (proactive). Usually logged by Problem Management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lvl="0"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"Problem" &gt; "Create New”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fr-F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In the “Business Service” field search for the impacted service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If known, select the “CI” impacted by the problem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Update the problem “Short Description”</a:t>
                      </a:r>
                      <a:endParaRPr lang="fr-F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2.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Describe the problem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Document the problem to the best level of detail based on the symptoms using the “Description Field”</a:t>
                      </a: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3.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Identify other existing incidents related to this problem (Problem Matching)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Select “edit” from the “Incidents” related list at the bottom of the problem form and “add” incidents known to be related to this problem</a:t>
                      </a: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4.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Assign the Problem to the appropriate Problem Management group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Search and Select the appropriate “Assignment Group”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D0806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 Email notification sent to the group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5.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Save and Close the Problem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Click on “Update”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D0806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 Email notification sent to problem creator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88969" marR="8896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417" y="795455"/>
            <a:ext cx="7310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3666A"/>
                </a:solidFill>
                <a:latin typeface="Helvetica"/>
                <a:cs typeface="Helvetica"/>
              </a:rPr>
              <a:t>A problem can be created from an existing incident or proactively to prevent a future issue</a:t>
            </a:r>
            <a:endParaRPr lang="en-US" sz="1400" dirty="0">
              <a:solidFill>
                <a:srgbClr val="63666A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CATEGORIZATION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819728"/>
            <a:ext cx="8458200" cy="52762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problem categorization matches the sub-categories of a “Failure incident” :</a:t>
            </a:r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98980"/>
              </p:ext>
            </p:extLst>
          </p:nvPr>
        </p:nvGraphicFramePr>
        <p:xfrm>
          <a:off x="338798" y="1340652"/>
          <a:ext cx="8551212" cy="437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5606"/>
                <a:gridCol w="4275606"/>
              </a:tblGrid>
              <a:tr h="376823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Category</a:t>
                      </a:r>
                      <a:endParaRPr kumimoji="0" lang="en-US" sz="11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5688" marR="15688" marT="15688" marB="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Description/Examples</a:t>
                      </a:r>
                      <a:endParaRPr kumimoji="0" lang="en-US" sz="11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5688" marR="15688" marT="15688" marB="0" anchor="ctr" horzOverflow="overflow">
                    <a:solidFill>
                      <a:srgbClr val="E31C79"/>
                    </a:solidFill>
                  </a:tcPr>
                </a:tc>
              </a:tr>
              <a:tr h="63674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Connectivity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Issue with network such as LAN, WAN, etc.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63674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Data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Data integrity, missing, corrupted.</a:t>
                      </a:r>
                    </a:p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incorrect data load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88634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Facilities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power generator down, Air Conditioning down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636742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Hardware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Hardware failure</a:t>
                      </a:r>
                    </a:p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computer</a:t>
                      </a: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monitor does not turn on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5998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Security</a:t>
                      </a: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Denial of service attack, virus, etc.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5998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Software</a:t>
                      </a:r>
                      <a:endParaRPr kumimoji="0" lang="en-US" sz="14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Software bug, etc.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802634"/>
      </p:ext>
    </p:extLst>
  </p:cSld>
  <p:clrMapOvr>
    <a:masterClrMapping/>
  </p:clrMapOvr>
  <p:transition xmlns:p14="http://schemas.microsoft.com/office/powerpoint/2010/main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pptio_website.png">
            <a:hlinkClick r:id="" action="ppaction://noaction"/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96" y="5777981"/>
            <a:ext cx="1997549" cy="894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management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Starter Pack Training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72211"/>
      </p:ext>
    </p:extLst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PRIORITIZATION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Problem prioritization is performed using the Priority field of the problem form.</a:t>
            </a:r>
          </a:p>
          <a:p>
            <a:endParaRPr lang="en-GB" sz="2800" dirty="0" smtClean="0"/>
          </a:p>
          <a:p>
            <a:r>
              <a:rPr lang="en-GB" sz="2800" dirty="0" smtClean="0"/>
              <a:t>5 levels of priority are available</a:t>
            </a:r>
          </a:p>
          <a:p>
            <a:pPr lvl="1"/>
            <a:r>
              <a:rPr lang="en-GB" sz="2400" dirty="0" smtClean="0"/>
              <a:t>1- Critical</a:t>
            </a:r>
          </a:p>
          <a:p>
            <a:pPr lvl="1"/>
            <a:r>
              <a:rPr lang="en-GB" sz="2400" dirty="0" smtClean="0"/>
              <a:t>2- High</a:t>
            </a:r>
          </a:p>
          <a:p>
            <a:pPr lvl="1"/>
            <a:r>
              <a:rPr lang="en-GB" sz="2400" dirty="0" smtClean="0"/>
              <a:t>3 - Moderate</a:t>
            </a:r>
          </a:p>
          <a:p>
            <a:pPr lvl="1"/>
            <a:r>
              <a:rPr lang="en-GB" sz="2400" dirty="0" smtClean="0"/>
              <a:t>4 - Low</a:t>
            </a:r>
          </a:p>
          <a:p>
            <a:pPr lvl="1"/>
            <a:r>
              <a:rPr lang="en-GB" sz="2400" dirty="0" smtClean="0"/>
              <a:t>5 - Planning</a:t>
            </a:r>
            <a:endParaRPr lang="en-GB" sz="2400" dirty="0"/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PROBLEM STATUSES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517601"/>
              </p:ext>
            </p:extLst>
          </p:nvPr>
        </p:nvGraphicFramePr>
        <p:xfrm>
          <a:off x="457200" y="1071563"/>
          <a:ext cx="82296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54"/>
                <a:gridCol w="647574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Helvetica"/>
                          <a:cs typeface="Helvetica"/>
                        </a:rPr>
                        <a:t>State</a:t>
                      </a:r>
                      <a:endParaRPr lang="fr-FR" sz="16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latin typeface="Helvetica"/>
                          <a:cs typeface="Helvetica"/>
                        </a:rPr>
                        <a:t>Description</a:t>
                      </a:r>
                      <a:endParaRPr lang="fr-FR" sz="16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New</a:t>
                      </a:r>
                      <a:endParaRPr lang="fr-FR" sz="16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 new problem has been created by the Service Desk or IT Support with a basic description and related Incidents (optionally)</a:t>
                      </a:r>
                      <a:endParaRPr lang="fr-FR" sz="16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 </a:t>
                      </a:r>
                      <a:r>
                        <a:rPr lang="fr-FR" sz="1600" dirty="0" err="1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progress</a:t>
                      </a:r>
                      <a:endParaRPr lang="fr-FR" sz="1600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The problem has been formally accepted by “Problem Management” and matched with related incidents.</a:t>
                      </a:r>
                      <a:r>
                        <a:rPr lang="en-US" sz="16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R</a:t>
                      </a:r>
                      <a:r>
                        <a:rPr lang="en-US" sz="16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oot cause analysis and provision of  solution/workarounds is in progress</a:t>
                      </a: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Awaiting</a:t>
                      </a:r>
                      <a:endParaRPr lang="fr-FR" sz="16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Status to use when you’re waiting for more information, a “Waiting for” field appears to select what the problem is waiting for</a:t>
                      </a: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Resolved</a:t>
                      </a:r>
                      <a:endParaRPr lang="fr-FR" sz="16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The Problem has been resolved. A close code is required to</a:t>
                      </a:r>
                      <a:r>
                        <a:rPr lang="en-US" sz="16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be set.</a:t>
                      </a:r>
                      <a:endParaRPr lang="fr-FR" sz="16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Closed</a:t>
                      </a:r>
                      <a:endParaRPr lang="fr-FR" sz="16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The problem is definitively closed. </a:t>
                      </a:r>
                      <a:endParaRPr lang="fr-FR" sz="160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7018" y="4739200"/>
            <a:ext cx="82308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404040"/>
                </a:solidFill>
                <a:latin typeface="Helvetica"/>
                <a:cs typeface="Helvetica"/>
              </a:rPr>
              <a:t>Known Error check box :</a:t>
            </a:r>
            <a:r>
              <a:rPr lang="en-US" sz="1600" dirty="0" smtClean="0">
                <a:solidFill>
                  <a:srgbClr val="404040"/>
                </a:solidFill>
                <a:latin typeface="Helvetica"/>
                <a:cs typeface="Helvetica"/>
              </a:rPr>
              <a:t> The Known Error description, Root cause and Workaround have to be documented to be able to save a “Known Error” Problem.</a:t>
            </a:r>
            <a:endParaRPr lang="en-US" sz="1600" dirty="0">
              <a:solidFill>
                <a:srgbClr val="404040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INVESTIGATION &amp; DIAGNOSIS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053684"/>
              </p:ext>
            </p:extLst>
          </p:nvPr>
        </p:nvGraphicFramePr>
        <p:xfrm>
          <a:off x="457200" y="1795463"/>
          <a:ext cx="82296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Step</a:t>
                      </a:r>
                      <a:endParaRPr lang="fr-FR" sz="1400" dirty="0"/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In </a:t>
                      </a:r>
                      <a:r>
                        <a:rPr lang="fr-FR" sz="1400" dirty="0" err="1" smtClean="0"/>
                        <a:t>ServiceNow</a:t>
                      </a:r>
                      <a:endParaRPr lang="fr-FR" sz="1400" dirty="0"/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Appoint a problem</a:t>
                      </a: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manager for the problem record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Update the “Problem</a:t>
                      </a: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manager</a:t>
                      </a:r>
                      <a:r>
                        <a:rPr lang="en-US" sz="1200" baseline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” field.</a:t>
                      </a:r>
                      <a:endParaRPr lang="en-US" sz="1200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2. </a:t>
                      </a: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Assign the problem record to the relevant group or/and assignee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Update  the “Assignment group” and/or  “assignee” </a:t>
                      </a:r>
                      <a:r>
                        <a:rPr lang="en-US" sz="1200" baseline="0" dirty="0" err="1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field(s</a:t>
                      </a: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)</a:t>
                      </a: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3.</a:t>
                      </a:r>
                      <a:r>
                        <a:rPr lang="en-US" sz="1200" baseline="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Verify description and related incidents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Verify “Short Description” and “Description Fields”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Verify related incidents (“Incidents” related list at bottom of problem form)</a:t>
                      </a:r>
                      <a:endParaRPr lang="en-US" sz="1200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4.</a:t>
                      </a: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Set the status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Select the relevant “Status” from the “Status” choice list</a:t>
                      </a: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5. </a:t>
                      </a: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Identify workarounds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Document workarounds using the “Workaround” text field</a:t>
                      </a: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6. </a:t>
                      </a: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Communicate a Problem workaround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Send</a:t>
                      </a: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the content of the “Workaround” field to the “Work notes” field of all related Incidents records where the Problem is referenced </a:t>
                      </a: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by using the “Communicate workaround” feature:</a:t>
                      </a:r>
                      <a:endParaRPr lang="en-US" sz="1200" baseline="0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Right-click on header bar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>
                            <a:lumMod val="50000"/>
                            <a:lumOff val="50000"/>
                          </a:schemeClr>
                        </a:buClr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Select “Communicate Workaround”</a:t>
                      </a:r>
                    </a:p>
                  </a:txBody>
                  <a:tcPr marL="88969" marR="8896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1818" y="876078"/>
            <a:ext cx="8415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3666A"/>
                </a:solidFill>
                <a:latin typeface="Helvetica"/>
                <a:cs typeface="Helvetica"/>
              </a:rPr>
              <a:t>Investigation &amp; diagnosis deals with investigating a problem in order to identify root causes. This can be done by escalating a problem record to other investigation group.</a:t>
            </a:r>
            <a:endParaRPr lang="en-US" sz="1400" dirty="0">
              <a:solidFill>
                <a:srgbClr val="63666A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CHANGE NEEDED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621533"/>
              </p:ext>
            </p:extLst>
          </p:nvPr>
        </p:nvGraphicFramePr>
        <p:xfrm>
          <a:off x="304800" y="1268413"/>
          <a:ext cx="84582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>
                          <a:latin typeface="Helvetica"/>
                          <a:cs typeface="Helvetica"/>
                        </a:rPr>
                        <a:t>Step</a:t>
                      </a:r>
                      <a:endParaRPr lang="fr-FR" sz="14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/>
                          <a:cs typeface="Helvetica"/>
                        </a:rPr>
                        <a:t>In </a:t>
                      </a:r>
                      <a:r>
                        <a:rPr lang="fr-FR" sz="1400" dirty="0" err="1" smtClean="0">
                          <a:latin typeface="Helvetica"/>
                          <a:cs typeface="Helvetica"/>
                        </a:rPr>
                        <a:t>ServiceNow</a:t>
                      </a:r>
                      <a:endParaRPr lang="fr-FR" sz="14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1.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Create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Open the related problem &gt; right-click in the form header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bar and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select “Create Change” from the contextual menu. Copied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fields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are: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“CI”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“Short Description”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“Description”</a:t>
                      </a:r>
                      <a:endParaRPr 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2.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Execute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Execute the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Change request according to the Change management process</a:t>
                      </a:r>
                      <a:endParaRPr 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RESOLUTION &amp; RECOVERY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30902"/>
              </p:ext>
            </p:extLst>
          </p:nvPr>
        </p:nvGraphicFramePr>
        <p:xfrm>
          <a:off x="304800" y="1268413"/>
          <a:ext cx="8458200" cy="200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>
                          <a:latin typeface="Helvetica"/>
                          <a:cs typeface="Helvetica"/>
                        </a:rPr>
                        <a:t>Step</a:t>
                      </a:r>
                      <a:endParaRPr lang="fr-FR" sz="14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/>
                          <a:cs typeface="Helvetica"/>
                        </a:rPr>
                        <a:t>In </a:t>
                      </a:r>
                      <a:r>
                        <a:rPr lang="fr-FR" sz="1400" dirty="0" err="1" smtClean="0">
                          <a:latin typeface="Helvetica"/>
                          <a:cs typeface="Helvetica"/>
                        </a:rPr>
                        <a:t>ServiceNow</a:t>
                      </a:r>
                      <a:endParaRPr lang="fr-FR" sz="14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When the final solution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is known, document it</a:t>
                      </a:r>
                      <a:endParaRPr 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Document the solution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in 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the “Solution” field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Check desired effect of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Change “Problem State” &gt; Resolved.</a:t>
                      </a: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D0806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 Email notification sent to Problem Manager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Resolve related incidents that are awaiting for problem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Right click on header &gt; choose “Resolve incidents” in the context menu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Note: Only the related incidents with state = “Awaiting” and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u_awaiting_for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= “Problem resolution” will be resolved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>
                <a:ea typeface="ＭＳ Ｐゴシック" charset="0"/>
                <a:cs typeface="Helvetica"/>
              </a:rPr>
              <a:t>5. PROBLEM CLOSURE</a:t>
            </a:r>
            <a:endParaRPr lang="fr-FR" dirty="0">
              <a:cs typeface="Helvetic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411521"/>
              </p:ext>
            </p:extLst>
          </p:nvPr>
        </p:nvGraphicFramePr>
        <p:xfrm>
          <a:off x="457200" y="1820863"/>
          <a:ext cx="82296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>
                          <a:latin typeface="Helvetica"/>
                          <a:cs typeface="Helvetica"/>
                        </a:rPr>
                        <a:t>Step</a:t>
                      </a:r>
                      <a:endParaRPr lang="fr-FR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Helvetica"/>
                          <a:cs typeface="Helvetica"/>
                        </a:rPr>
                        <a:t>In </a:t>
                      </a:r>
                      <a:r>
                        <a:rPr lang="fr-FR" sz="1400" dirty="0" err="1" smtClean="0">
                          <a:latin typeface="Helvetica"/>
                          <a:cs typeface="Helvetica"/>
                        </a:rPr>
                        <a:t>ServiceNow</a:t>
                      </a:r>
                      <a:endParaRPr lang="fr-FR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Helvetica"/>
                          <a:cs typeface="Helvetica"/>
                        </a:rPr>
                        <a:t>1. </a:t>
                      </a: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Close Problem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Change “Problem State” &gt; “Closed”</a:t>
                      </a: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2. </a:t>
                      </a: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Provide close code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Select the relevant “Close code” from the list.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If the “solved” close code is selected, the work notes of all related Incidents are updated with the content of the Solution field.</a:t>
                      </a:r>
                    </a:p>
                  </a:txBody>
                  <a:tcPr marL="88969" marR="88969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7F7F7F"/>
                          </a:solidFill>
                          <a:latin typeface="Helvetica"/>
                          <a:cs typeface="Helvetica"/>
                        </a:rPr>
                        <a:t>3.</a:t>
                      </a: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Save and Close the Problem</a:t>
                      </a:r>
                    </a:p>
                  </a:txBody>
                  <a:tcPr marL="88969" marR="889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Click on “Update”.</a:t>
                      </a:r>
                    </a:p>
                  </a:txBody>
                  <a:tcPr marL="88969" marR="88969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1818" y="852393"/>
            <a:ext cx="8415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63666A"/>
                </a:solidFill>
                <a:latin typeface="Helvetica"/>
                <a:cs typeface="Helvetica"/>
              </a:rPr>
              <a:t>The problem can be closed once all known errors have been eliminated and a review has been handled by the Problem Manager.</a:t>
            </a:r>
            <a:endParaRPr lang="en-US" sz="1400" dirty="0">
              <a:solidFill>
                <a:srgbClr val="63666A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2908" y="872301"/>
            <a:ext cx="63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63666A"/>
                </a:solidFill>
                <a:latin typeface="Helvetica"/>
                <a:cs typeface="Helvetica"/>
              </a:rPr>
              <a:t>Internal notifications</a:t>
            </a:r>
            <a:endParaRPr lang="en-US" sz="1800" dirty="0">
              <a:solidFill>
                <a:srgbClr val="63666A"/>
              </a:solidFill>
              <a:latin typeface="Helvetica"/>
              <a:cs typeface="Helvetica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755063"/>
              </p:ext>
            </p:extLst>
          </p:nvPr>
        </p:nvGraphicFramePr>
        <p:xfrm>
          <a:off x="368587" y="1372993"/>
          <a:ext cx="8458200" cy="413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50"/>
                <a:gridCol w="2122246"/>
                <a:gridCol w="2106854"/>
                <a:gridCol w="2114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Content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Recipient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elvetica"/>
                          <a:cs typeface="Helvetica"/>
                        </a:rPr>
                        <a:t>Trigger</a:t>
                      </a:r>
                      <a:endParaRPr lang="en-US" sz="120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created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number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, short description, impacted business service and link to problem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creator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created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assigned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marL="0" marR="0" indent="0" algn="l" defTabSz="91435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to the Assigned to or Assignment Group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assigned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to a group and/or assignee.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manager updated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Manager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assigned to Problem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Manager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Work note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added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+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Work notes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to the Assigned to or Assignment Group and Problem Manager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Work notes added.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resolved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+ open date, close code</a:t>
                      </a:r>
                    </a:p>
                    <a:p>
                      <a:pPr algn="l" fontAlgn="b"/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  without work notes 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manager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status is set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to “Resolved”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</a:tr>
              <a:tr h="9389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Task assigned (assignee)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Task number, short </a:t>
                      </a:r>
                      <a:r>
                        <a:rPr lang="en-US" sz="1200" b="0" i="0" u="none" strike="noStrik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desc</a:t>
                      </a:r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.,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Problem number, short </a:t>
                      </a:r>
                      <a:r>
                        <a:rPr lang="en-US" sz="1200" b="0" i="0" u="none" strike="noStrike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desc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., impacted business service, Problem manager, link to Problem Task and Problem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to the Assigned to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task assigned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to an assignee</a:t>
                      </a:r>
                      <a:endParaRPr lang="en-US" sz="12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Task assigned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(group)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Sent to the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Assignment group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task assigned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to a group, but not assigned to assignee</a:t>
                      </a:r>
                      <a:endParaRPr lang="en-US" sz="12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Problem Task </a:t>
                      </a:r>
                      <a:r>
                        <a:rPr lang="en-US" sz="1200" b="0" i="0" u="none" strike="noStrike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worknoted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+ Work notes</a:t>
                      </a:r>
                      <a:endParaRPr lang="en-US" sz="12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to the Assigned to or when Assigned to is empty to Assignment Group</a:t>
                      </a:r>
                      <a:endParaRPr lang="en-US" sz="12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marL="0" marR="0" indent="0" algn="l" defTabSz="914353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Work notes added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6485"/>
      </p:ext>
    </p:extLst>
  </p:cSld>
  <p:clrMapOvr>
    <a:masterClrMapping/>
  </p:clrMapOvr>
  <p:transition xmlns:p14="http://schemas.microsoft.com/office/powerpoint/2010/main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Outage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19889"/>
      </p:ext>
    </p:extLst>
  </p:cSld>
  <p:clrMapOvr>
    <a:masterClrMapping/>
  </p:clrMapOvr>
  <p:transition xmlns:p14="http://schemas.microsoft.com/office/powerpoint/2010/main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Outage detection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652539"/>
            <a:ext cx="8458200" cy="144346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>
                <a:sym typeface="Wingdings"/>
              </a:rPr>
              <a:t>When the selected Service or CI has ongoing outages, the field content is displayed in red as well as an information message.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ym typeface="Wingdings"/>
              </a:rPr>
              <a:t>The Show Outage decoration icon </a:t>
            </a:r>
            <a:r>
              <a:rPr lang="en-US" sz="1800" dirty="0" smtClean="0">
                <a:sym typeface="Wingdings"/>
              </a:rPr>
              <a:t>    </a:t>
            </a:r>
            <a:r>
              <a:rPr lang="en-US" sz="1800" dirty="0">
                <a:sym typeface="Wingdings"/>
              </a:rPr>
              <a:t>is also displayed allowing to look up the ongoing outages on the selected Service or CI</a:t>
            </a:r>
            <a:endParaRPr lang="en-GB" sz="1800" dirty="0"/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82" y="767274"/>
            <a:ext cx="5402555" cy="375450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 bwMode="auto">
          <a:xfrm>
            <a:off x="6730285" y="180480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778856" y="202568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558" y="5300905"/>
            <a:ext cx="254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21377"/>
      </p:ext>
    </p:extLst>
  </p:cSld>
  <p:clrMapOvr>
    <a:masterClrMapping/>
  </p:clrMapOvr>
  <p:transition xmlns:p14="http://schemas.microsoft.com/office/powerpoint/2010/main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ITIL </a:t>
            </a:r>
            <a:r>
              <a:rPr lang="en-US" dirty="0" smtClean="0"/>
              <a:t>Problem Management</a:t>
            </a:r>
            <a:endParaRPr lang="en-US" dirty="0"/>
          </a:p>
          <a:p>
            <a:r>
              <a:rPr lang="en-US" dirty="0" err="1"/>
              <a:t>ServiceNow</a:t>
            </a:r>
            <a:r>
              <a:rPr lang="en-US" dirty="0"/>
              <a:t> Overview</a:t>
            </a:r>
          </a:p>
          <a:p>
            <a:r>
              <a:rPr lang="en-US" dirty="0" smtClean="0"/>
              <a:t>Problem Handling</a:t>
            </a:r>
            <a:endParaRPr lang="en-US" dirty="0"/>
          </a:p>
          <a:p>
            <a:r>
              <a:rPr lang="en-US" dirty="0"/>
              <a:t>Additional Functionalities</a:t>
            </a:r>
          </a:p>
          <a:p>
            <a:r>
              <a:rPr lang="en-US" dirty="0"/>
              <a:t>Exercises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420704"/>
      </p:ext>
    </p:extLst>
  </p:cSld>
  <p:clrMapOvr>
    <a:masterClrMapping/>
  </p:clrMapOvr>
  <p:transition xmlns:p14="http://schemas.microsoft.com/office/powerpoint/2010/main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 look up and relate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1021"/>
            <a:ext cx="8458200" cy="236497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Clicking the Show Outage button       displays a list of ongoing outages on the selected Service or CI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Right-click on an Outage and select “Relate to Task” in the contextual menu to relate the selected Outage with the current </a:t>
            </a:r>
            <a:r>
              <a:rPr lang="en-US" sz="1800" dirty="0" smtClean="0"/>
              <a:t>Problem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Multiple outages can be related to the current </a:t>
            </a:r>
            <a:r>
              <a:rPr lang="en-US" sz="1800" dirty="0" smtClean="0"/>
              <a:t>Problem at </a:t>
            </a:r>
            <a:r>
              <a:rPr lang="en-US" sz="1800" dirty="0"/>
              <a:t>once using the tick boxes and the drop down action list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3" y="1234825"/>
            <a:ext cx="3866076" cy="136534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968" y="3750059"/>
            <a:ext cx="254000" cy="2667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63134" y="227389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45656" y="2352134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049" y="1691673"/>
            <a:ext cx="2032000" cy="115962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5448400" y="1701387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473253753"/>
      </p:ext>
    </p:extLst>
  </p:cSld>
  <p:clrMapOvr>
    <a:masterClrMapping/>
  </p:clrMapOvr>
  <p:transition xmlns:p14="http://schemas.microsoft.com/office/powerpoint/2010/main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7" y="923052"/>
            <a:ext cx="7917966" cy="160718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450" y="3492500"/>
            <a:ext cx="2995300" cy="1955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Outages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04800" y="3149600"/>
            <a:ext cx="5511800" cy="2946401"/>
          </a:xfrm>
        </p:spPr>
        <p:txBody>
          <a:bodyPr/>
          <a:lstStyle/>
          <a:p>
            <a:r>
              <a:rPr lang="en-GB" sz="1800" dirty="0" smtClean="0"/>
              <a:t>Related Outages are displayed in the “Outages” related list at the bottom of the Incident form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Use the “Edit” button to relate the current Problem to other existing Outage(s)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Use the </a:t>
            </a:r>
            <a:r>
              <a:rPr lang="en-GB" sz="1800" dirty="0" err="1" smtClean="0"/>
              <a:t>slushbucket</a:t>
            </a:r>
            <a:r>
              <a:rPr lang="en-GB" sz="1800" dirty="0" smtClean="0"/>
              <a:t> interface to add or remove related Outages to/from the </a:t>
            </a:r>
            <a:r>
              <a:rPr lang="en-GB" sz="1800" smtClean="0"/>
              <a:t>current Problem</a:t>
            </a:r>
            <a:endParaRPr lang="en-GB" sz="1800" dirty="0"/>
          </a:p>
        </p:txBody>
      </p:sp>
      <p:sp>
        <p:nvSpPr>
          <p:cNvPr id="9" name="Oval 8"/>
          <p:cNvSpPr/>
          <p:nvPr/>
        </p:nvSpPr>
        <p:spPr bwMode="auto">
          <a:xfrm>
            <a:off x="1669983" y="123972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Oval 10"/>
          <p:cNvSpPr/>
          <p:nvPr/>
        </p:nvSpPr>
        <p:spPr bwMode="auto">
          <a:xfrm>
            <a:off x="7387400" y="405256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17705178"/>
      </p:ext>
    </p:extLst>
  </p:cSld>
  <p:clrMapOvr>
    <a:masterClrMapping/>
  </p:clrMapOvr>
  <p:transition xmlns:p14="http://schemas.microsoft.com/office/powerpoint/2010/main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Outages creation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04800" y="4315399"/>
            <a:ext cx="4152900" cy="1780602"/>
          </a:xfrm>
        </p:spPr>
        <p:txBody>
          <a:bodyPr/>
          <a:lstStyle/>
          <a:p>
            <a:r>
              <a:rPr lang="en-GB" sz="1800" dirty="0"/>
              <a:t>Outages can also be created directly from </a:t>
            </a:r>
            <a:r>
              <a:rPr lang="en-GB" sz="1800" dirty="0" smtClean="0"/>
              <a:t>a Problem form</a:t>
            </a:r>
            <a:endParaRPr lang="en-GB" sz="1800" dirty="0"/>
          </a:p>
          <a:p>
            <a:pPr lvl="1"/>
            <a:r>
              <a:rPr lang="en-GB" sz="1600" dirty="0"/>
              <a:t>Right-click on the form header bar and select “Create Outage” in the contextual menu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10101" y="4315399"/>
            <a:ext cx="4152900" cy="1780602"/>
          </a:xfrm>
        </p:spPr>
        <p:txBody>
          <a:bodyPr/>
          <a:lstStyle/>
          <a:p>
            <a:r>
              <a:rPr lang="en-GB" sz="1800" dirty="0"/>
              <a:t>A pre-filled outage record is created using the Impacted Service.</a:t>
            </a:r>
          </a:p>
          <a:p>
            <a:r>
              <a:rPr lang="en-GB" sz="1800" dirty="0"/>
              <a:t>The created outage is automatically related to the originating </a:t>
            </a:r>
            <a:r>
              <a:rPr lang="en-GB" sz="1800" dirty="0" smtClean="0"/>
              <a:t>Problem</a:t>
            </a:r>
            <a:endParaRPr lang="en-GB" sz="1800" dirty="0"/>
          </a:p>
          <a:p>
            <a:endParaRPr lang="en-GB" sz="1800" dirty="0"/>
          </a:p>
          <a:p>
            <a:endParaRPr lang="en-US" sz="1800" dirty="0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87" y="940924"/>
            <a:ext cx="5773524" cy="28867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136337"/>
      </p:ext>
    </p:extLst>
  </p:cSld>
  <p:clrMapOvr>
    <a:masterClrMapping/>
  </p:clrMapOvr>
  <p:transition xmlns:p14="http://schemas.microsoft.com/office/powerpoint/2010/main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Known Error </a:t>
            </a:r>
            <a:r>
              <a:rPr lang="en-US" dirty="0" err="1" smtClean="0"/>
              <a:t>DataBase</a:t>
            </a:r>
            <a:r>
              <a:rPr lang="en-US" dirty="0" smtClean="0"/>
              <a:t> (KEDB)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31288"/>
      </p:ext>
    </p:extLst>
  </p:cSld>
  <p:clrMapOvr>
    <a:masterClrMapping/>
  </p:clrMapOvr>
  <p:transition xmlns:p14="http://schemas.microsoft.com/office/powerpoint/2010/main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a known error KB Article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A Known Error KB article can be created directly from a Problem record marked as a Known Error </a:t>
            </a:r>
          </a:p>
          <a:p>
            <a:pPr lvl="1"/>
            <a:r>
              <a:rPr lang="en-GB" sz="1600" dirty="0" smtClean="0"/>
              <a:t>Right-click on the form header bar and select </a:t>
            </a:r>
            <a:r>
              <a:rPr lang="en-US" sz="1600" dirty="0"/>
              <a:t>“Publish to Known Error KB</a:t>
            </a:r>
            <a:r>
              <a:rPr lang="en-US" sz="1600" dirty="0" smtClean="0"/>
              <a:t>” in the contextual menu</a:t>
            </a:r>
            <a:endParaRPr lang="en-GB" sz="1600" dirty="0" smtClean="0"/>
          </a:p>
          <a:p>
            <a:pPr lvl="1"/>
            <a:r>
              <a:rPr lang="en-GB" sz="1600" dirty="0"/>
              <a:t>The content of the Known Error description and workaround fields is used to populate the KB article (which is then referenced in the Known Error KB Article field)</a:t>
            </a:r>
          </a:p>
          <a:p>
            <a:pPr lvl="1"/>
            <a:endParaRPr lang="en-GB" sz="1800" dirty="0" smtClean="0"/>
          </a:p>
          <a:p>
            <a:r>
              <a:rPr lang="en-GB" sz="2000" dirty="0" smtClean="0"/>
              <a:t>Known Error articles can be found by IT agents in the KB “Known Error” Category and can be looked up in the Incident short description quick search function</a:t>
            </a:r>
          </a:p>
          <a:p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02" y="4462523"/>
            <a:ext cx="1831890" cy="202917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404976"/>
      </p:ext>
    </p:extLst>
  </p:cSld>
  <p:clrMapOvr>
    <a:masterClrMapping/>
  </p:clrMapOvr>
  <p:transition xmlns:p14="http://schemas.microsoft.com/office/powerpoint/2010/main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known error KB Articles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Known Error KB Articles can only be updated by updating the Problem from which it was created </a:t>
            </a:r>
          </a:p>
          <a:p>
            <a:endParaRPr lang="en-GB" sz="2000" dirty="0" smtClean="0"/>
          </a:p>
          <a:p>
            <a:r>
              <a:rPr lang="en-GB" sz="2000" dirty="0" smtClean="0"/>
              <a:t>Updating the Problem’s “Known error description” and “Workaround” automatically updates the related Known Error KB Article</a:t>
            </a:r>
          </a:p>
          <a:p>
            <a:endParaRPr lang="en-GB" sz="2000" dirty="0" smtClean="0"/>
          </a:p>
          <a:p>
            <a:r>
              <a:rPr lang="en-GB" sz="2000" dirty="0" smtClean="0"/>
              <a:t>A Known Error KB Article related to a Problem can be archived or re-published by changing the state of the “Known error” flag:</a:t>
            </a:r>
          </a:p>
          <a:p>
            <a:pPr lvl="1"/>
            <a:r>
              <a:rPr lang="en-GB" sz="1600" dirty="0" smtClean="0"/>
              <a:t>Un-checking the flag will archive the KB Article</a:t>
            </a:r>
          </a:p>
          <a:p>
            <a:pPr lvl="1"/>
            <a:r>
              <a:rPr lang="en-GB" sz="1600" dirty="0" smtClean="0"/>
              <a:t>Re-checking the flag will re-publish the KB Article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0375100"/>
      </p:ext>
    </p:extLst>
  </p:cSld>
  <p:clrMapOvr>
    <a:masterClrMapping/>
  </p:clrMapOvr>
  <p:transition xmlns:p14="http://schemas.microsoft.com/office/powerpoint/2010/main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Exercices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8496"/>
      </p:ext>
    </p:extLst>
  </p:cSld>
  <p:clrMapOvr>
    <a:masterClrMapping/>
  </p:clrMapOvr>
  <p:transition xmlns:p14="http://schemas.microsoft.com/office/powerpoint/2010/main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- Create new problem (Reactive)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Log a new problem from an incident as ITIL user</a:t>
            </a:r>
          </a:p>
          <a:p>
            <a:pPr lvl="1"/>
            <a:r>
              <a:rPr lang="en-US" sz="2400" dirty="0" smtClean="0"/>
              <a:t>Log in as ITIL User</a:t>
            </a:r>
          </a:p>
          <a:p>
            <a:pPr lvl="1"/>
            <a:r>
              <a:rPr lang="en-US" sz="2400" dirty="0" smtClean="0"/>
              <a:t>Open the related incident</a:t>
            </a:r>
          </a:p>
          <a:p>
            <a:pPr lvl="1"/>
            <a:r>
              <a:rPr lang="en-US" sz="2400" dirty="0" smtClean="0"/>
              <a:t>Mouse over “Incident” label in heading and select “Create Problem”</a:t>
            </a:r>
          </a:p>
          <a:p>
            <a:pPr lvl="1"/>
            <a:r>
              <a:rPr lang="en-US" sz="2400" dirty="0" smtClean="0"/>
              <a:t>Fields copied are: “Service”, “CI”, “Short Description”</a:t>
            </a: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- Create new problem (proactive)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new problem as ITIL user</a:t>
            </a:r>
          </a:p>
          <a:p>
            <a:pPr lvl="1"/>
            <a:r>
              <a:rPr lang="en-US" sz="2400" dirty="0" smtClean="0"/>
              <a:t>Log in as ITIL User</a:t>
            </a:r>
          </a:p>
          <a:p>
            <a:pPr lvl="1"/>
            <a:r>
              <a:rPr lang="en-US" sz="2400" dirty="0" smtClean="0"/>
              <a:t>Caller : “Joe Employee”</a:t>
            </a:r>
          </a:p>
          <a:p>
            <a:pPr lvl="1"/>
            <a:r>
              <a:rPr lang="en-US" sz="2400" dirty="0" smtClean="0"/>
              <a:t>Problem &gt; "Create New” </a:t>
            </a:r>
          </a:p>
          <a:p>
            <a:pPr lvl="1"/>
            <a:r>
              <a:rPr lang="en-US" sz="2400" dirty="0" smtClean="0"/>
              <a:t>In the “Service” field search for the impacted service </a:t>
            </a:r>
          </a:p>
          <a:p>
            <a:pPr lvl="1"/>
            <a:r>
              <a:rPr lang="en-US" sz="2400" dirty="0" smtClean="0"/>
              <a:t>If known, select the “CI” impacted by the problem</a:t>
            </a:r>
          </a:p>
          <a:p>
            <a:pPr lvl="1"/>
            <a:r>
              <a:rPr lang="en-US" sz="2400" dirty="0" smtClean="0"/>
              <a:t>Update the problem “Short Description”</a:t>
            </a: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– problem control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Review the problem as ITIL manager</a:t>
            </a:r>
          </a:p>
          <a:p>
            <a:pPr lvl="1"/>
            <a:r>
              <a:rPr lang="en-US" dirty="0" smtClean="0"/>
              <a:t>Log in as ITIL Manager</a:t>
            </a:r>
          </a:p>
          <a:p>
            <a:pPr lvl="1"/>
            <a:r>
              <a:rPr lang="en-US" dirty="0" smtClean="0"/>
              <a:t>Check the application “Problem” and Module “Open” for new problems </a:t>
            </a:r>
          </a:p>
          <a:p>
            <a:pPr lvl="1"/>
            <a:r>
              <a:rPr lang="en-US" dirty="0" smtClean="0"/>
              <a:t>Update “Assigned to” field to self </a:t>
            </a:r>
          </a:p>
          <a:p>
            <a:pPr lvl="1"/>
            <a:r>
              <a:rPr lang="en-US" dirty="0" smtClean="0"/>
              <a:t>Change “Problem Status” from “Open” &gt; “Resolved”</a:t>
            </a:r>
          </a:p>
          <a:p>
            <a:pPr lvl="1"/>
            <a:r>
              <a:rPr lang="en-US" dirty="0" smtClean="0"/>
              <a:t>Verify “Short Description” and “Description” Fields </a:t>
            </a:r>
          </a:p>
          <a:p>
            <a:pPr lvl="1"/>
            <a:r>
              <a:rPr lang="en-US" dirty="0" smtClean="0"/>
              <a:t>Verify related incidents (“Incidents” related list at bottom of problem form)</a:t>
            </a:r>
          </a:p>
          <a:p>
            <a:pPr lvl="1"/>
            <a:r>
              <a:rPr lang="en-US" dirty="0" smtClean="0"/>
              <a:t>“Priority” &gt; Select from list</a:t>
            </a:r>
          </a:p>
          <a:p>
            <a:pPr lvl="1"/>
            <a:r>
              <a:rPr lang="en-US" dirty="0" smtClean="0"/>
              <a:t>Document workarounds using the “Workaround” field and communicate using UI Actions (Communicate Workaround, Publish Known Error KB) </a:t>
            </a:r>
          </a:p>
          <a:p>
            <a:pPr lvl="1"/>
            <a:r>
              <a:rPr lang="en-US" dirty="0" smtClean="0"/>
              <a:t>Evaluate different workarounds and update “Work notes” (internal) </a:t>
            </a:r>
          </a:p>
          <a:p>
            <a:pPr lvl="1"/>
            <a:r>
              <a:rPr lang="en-US" dirty="0" smtClean="0"/>
              <a:t>Document “Root cause” </a:t>
            </a:r>
          </a:p>
          <a:p>
            <a:pPr lvl="1"/>
            <a:r>
              <a:rPr lang="en-US" dirty="0" smtClean="0"/>
              <a:t>Document permanent fix in the “Solution” field</a:t>
            </a:r>
          </a:p>
          <a:p>
            <a:pPr lvl="1"/>
            <a:r>
              <a:rPr lang="en-US" dirty="0" smtClean="0"/>
              <a:t>Tick “Known Error”</a:t>
            </a:r>
          </a:p>
          <a:p>
            <a:pPr lvl="1"/>
            <a:r>
              <a:rPr lang="en-US" dirty="0" smtClean="0"/>
              <a:t>Click on “Update”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charset="0"/>
                <a:ea typeface="ＭＳ Ｐゴシック" charset="0"/>
                <a:cs typeface="ＭＳ Ｐゴシック" charset="0"/>
              </a:rPr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37581"/>
      </p:ext>
    </p:extLst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pptio_website.png">
            <a:hlinkClick r:id="" action="ppaction://noaction"/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96" y="5777981"/>
            <a:ext cx="1997549" cy="894425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955090"/>
      </p:ext>
    </p:extLst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PROBLEM MANAGEMENT PROCESS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68414"/>
            <a:ext cx="8458200" cy="5070891"/>
          </a:xfrm>
        </p:spPr>
        <p:txBody>
          <a:bodyPr wrap="square">
            <a:noAutofit/>
          </a:bodyPr>
          <a:lstStyle/>
          <a:p>
            <a:r>
              <a:rPr lang="en-US" sz="2000" dirty="0" smtClean="0"/>
              <a:t>Problem definition: </a:t>
            </a:r>
          </a:p>
          <a:p>
            <a:pPr lvl="1"/>
            <a:r>
              <a:rPr lang="en-US" sz="1800" dirty="0" smtClean="0"/>
              <a:t>Unknown underlying cause of one or more Incidents</a:t>
            </a:r>
          </a:p>
          <a:p>
            <a:pPr lvl="1"/>
            <a:r>
              <a:rPr lang="en-US" sz="1800" dirty="0" smtClean="0"/>
              <a:t>Deviation from the expected norm</a:t>
            </a:r>
          </a:p>
          <a:p>
            <a:pPr lvl="1">
              <a:buNone/>
            </a:pPr>
            <a:endParaRPr lang="en-US" sz="1800" dirty="0" smtClean="0"/>
          </a:p>
          <a:p>
            <a:r>
              <a:rPr lang="en-US" sz="2000" dirty="0" smtClean="0"/>
              <a:t>Objectives of the ITIL Problem Management process:</a:t>
            </a:r>
          </a:p>
          <a:p>
            <a:pPr lvl="1"/>
            <a:r>
              <a:rPr lang="en-US" sz="1800" dirty="0" smtClean="0"/>
              <a:t>Minimize the adverse effect on business of Incidents and Problems caused by errors in infrastructure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2 ways to open a Problem:</a:t>
            </a:r>
          </a:p>
          <a:p>
            <a:pPr lvl="1"/>
            <a:r>
              <a:rPr lang="en-US" sz="1800" dirty="0" smtClean="0"/>
              <a:t>Proactively: Resolving Problems proactively prevent the occurrence of Incidents and Errors</a:t>
            </a:r>
          </a:p>
          <a:p>
            <a:pPr lvl="1"/>
            <a:r>
              <a:rPr lang="en-US" sz="1800" dirty="0" smtClean="0"/>
              <a:t>Reactively: When the Problem is open after one or many Incidents have been reported</a:t>
            </a: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ITIL PROCESS FLOW (1/2)</a:t>
            </a:r>
            <a:endParaRPr lang="fr-FR" dirty="0"/>
          </a:p>
        </p:txBody>
      </p:sp>
      <p:sp>
        <p:nvSpPr>
          <p:cNvPr id="37" name="Parallelogram 36"/>
          <p:cNvSpPr/>
          <p:nvPr/>
        </p:nvSpPr>
        <p:spPr bwMode="auto">
          <a:xfrm>
            <a:off x="2392639" y="1070196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Event Mgt</a:t>
            </a:r>
          </a:p>
        </p:txBody>
      </p:sp>
      <p:sp>
        <p:nvSpPr>
          <p:cNvPr id="38" name="Parallelogram 37"/>
          <p:cNvSpPr/>
          <p:nvPr/>
        </p:nvSpPr>
        <p:spPr bwMode="auto">
          <a:xfrm>
            <a:off x="3843111" y="1070200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Incident Mgt</a:t>
            </a:r>
          </a:p>
        </p:txBody>
      </p:sp>
      <p:sp>
        <p:nvSpPr>
          <p:cNvPr id="39" name="Parallelogram 38"/>
          <p:cNvSpPr/>
          <p:nvPr/>
        </p:nvSpPr>
        <p:spPr bwMode="auto">
          <a:xfrm>
            <a:off x="5239168" y="1068664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Proactive Problem Mgt</a:t>
            </a:r>
          </a:p>
        </p:txBody>
      </p:sp>
      <p:sp>
        <p:nvSpPr>
          <p:cNvPr id="40" name="Parallelogram 39"/>
          <p:cNvSpPr/>
          <p:nvPr/>
        </p:nvSpPr>
        <p:spPr bwMode="auto">
          <a:xfrm>
            <a:off x="6661657" y="1067132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Supplier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540725" y="2085503"/>
            <a:ext cx="1257259" cy="535690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Problem Detection</a:t>
            </a:r>
          </a:p>
        </p:txBody>
      </p:sp>
      <p:cxnSp>
        <p:nvCxnSpPr>
          <p:cNvPr id="53" name="Elbow Connector 52"/>
          <p:cNvCxnSpPr>
            <a:stCxn id="37" idx="3"/>
            <a:endCxn id="41" idx="0"/>
          </p:cNvCxnSpPr>
          <p:nvPr/>
        </p:nvCxnSpPr>
        <p:spPr bwMode="auto">
          <a:xfrm rot="16200000" flipH="1">
            <a:off x="3401139" y="1317287"/>
            <a:ext cx="386750" cy="11496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Elbow Connector 54"/>
          <p:cNvCxnSpPr>
            <a:stCxn id="38" idx="3"/>
            <a:endCxn id="41" idx="0"/>
          </p:cNvCxnSpPr>
          <p:nvPr/>
        </p:nvCxnSpPr>
        <p:spPr bwMode="auto">
          <a:xfrm rot="5400000">
            <a:off x="4126378" y="1741735"/>
            <a:ext cx="386746" cy="3007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Elbow Connector 58"/>
          <p:cNvCxnSpPr>
            <a:stCxn id="39" idx="4"/>
            <a:endCxn id="41" idx="0"/>
          </p:cNvCxnSpPr>
          <p:nvPr/>
        </p:nvCxnSpPr>
        <p:spPr bwMode="auto">
          <a:xfrm rot="5400000">
            <a:off x="4862923" y="1003653"/>
            <a:ext cx="388282" cy="177541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Elbow Connector 60"/>
          <p:cNvCxnSpPr>
            <a:stCxn id="40" idx="3"/>
            <a:endCxn id="41" idx="0"/>
          </p:cNvCxnSpPr>
          <p:nvPr/>
        </p:nvCxnSpPr>
        <p:spPr bwMode="auto">
          <a:xfrm rot="5400000">
            <a:off x="5534117" y="330928"/>
            <a:ext cx="389814" cy="311933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3513388" y="2903383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Problem Logging</a:t>
            </a:r>
          </a:p>
        </p:txBody>
      </p:sp>
      <p:cxnSp>
        <p:nvCxnSpPr>
          <p:cNvPr id="83" name="Straight Arrow Connector 82"/>
          <p:cNvCxnSpPr>
            <a:endCxn id="81" idx="0"/>
          </p:cNvCxnSpPr>
          <p:nvPr/>
        </p:nvCxnSpPr>
        <p:spPr bwMode="auto">
          <a:xfrm rot="16200000" flipH="1">
            <a:off x="4007942" y="2769306"/>
            <a:ext cx="265849" cy="23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81" idx="2"/>
            <a:endCxn id="62" idx="0"/>
          </p:cNvCxnSpPr>
          <p:nvPr/>
        </p:nvCxnSpPr>
        <p:spPr bwMode="auto">
          <a:xfrm rot="16200000" flipH="1">
            <a:off x="3994806" y="3553097"/>
            <a:ext cx="297407" cy="29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3516371" y="3703293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Problem Categorization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519353" y="4465847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Problem Prioritization</a:t>
            </a:r>
          </a:p>
        </p:txBody>
      </p:sp>
      <p:cxnSp>
        <p:nvCxnSpPr>
          <p:cNvPr id="68" name="Straight Arrow Connector 67"/>
          <p:cNvCxnSpPr>
            <a:stCxn id="62" idx="2"/>
            <a:endCxn id="64" idx="0"/>
          </p:cNvCxnSpPr>
          <p:nvPr/>
        </p:nvCxnSpPr>
        <p:spPr bwMode="auto">
          <a:xfrm rot="16200000" flipH="1">
            <a:off x="4016467" y="4334330"/>
            <a:ext cx="260051" cy="29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4" idx="2"/>
            <a:endCxn id="34" idx="0"/>
          </p:cNvCxnSpPr>
          <p:nvPr/>
        </p:nvCxnSpPr>
        <p:spPr bwMode="auto">
          <a:xfrm rot="16200000" flipH="1">
            <a:off x="4007982" y="5108350"/>
            <a:ext cx="291280" cy="112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98834" y="6014370"/>
            <a:ext cx="1158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Source: ITIL2011</a:t>
            </a:r>
            <a:endParaRPr lang="fr-CH" sz="10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Parallelogram 26"/>
          <p:cNvSpPr/>
          <p:nvPr/>
        </p:nvSpPr>
        <p:spPr bwMode="auto">
          <a:xfrm>
            <a:off x="999063" y="1077002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Service Desk</a:t>
            </a:r>
          </a:p>
        </p:txBody>
      </p:sp>
      <p:cxnSp>
        <p:nvCxnSpPr>
          <p:cNvPr id="28" name="Elbow Connector 27"/>
          <p:cNvCxnSpPr>
            <a:stCxn id="27" idx="3"/>
            <a:endCxn id="41" idx="0"/>
          </p:cNvCxnSpPr>
          <p:nvPr/>
        </p:nvCxnSpPr>
        <p:spPr bwMode="auto">
          <a:xfrm rot="16200000" flipH="1">
            <a:off x="2707754" y="623902"/>
            <a:ext cx="379944" cy="254325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3530632" y="5259630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Investigation &amp; Diagnosis</a:t>
            </a: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ITIL PROCESS FLOW (2/2)</a:t>
            </a:r>
            <a:endParaRPr lang="fr-FR" dirty="0"/>
          </a:p>
        </p:txBody>
      </p:sp>
      <p:sp>
        <p:nvSpPr>
          <p:cNvPr id="44" name="Diamond 43"/>
          <p:cNvSpPr/>
          <p:nvPr/>
        </p:nvSpPr>
        <p:spPr bwMode="auto">
          <a:xfrm>
            <a:off x="5251415" y="1306464"/>
            <a:ext cx="1817905" cy="672416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Work Around?</a:t>
            </a:r>
          </a:p>
        </p:txBody>
      </p:sp>
      <p:cxnSp>
        <p:nvCxnSpPr>
          <p:cNvPr id="83" name="Straight Arrow Connector 82"/>
          <p:cNvCxnSpPr>
            <a:stCxn id="44" idx="2"/>
            <a:endCxn id="36" idx="0"/>
          </p:cNvCxnSpPr>
          <p:nvPr/>
        </p:nvCxnSpPr>
        <p:spPr bwMode="auto">
          <a:xfrm rot="16200000" flipH="1">
            <a:off x="6060504" y="2078743"/>
            <a:ext cx="208681" cy="89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Diamond 35"/>
          <p:cNvSpPr/>
          <p:nvPr/>
        </p:nvSpPr>
        <p:spPr bwMode="auto">
          <a:xfrm>
            <a:off x="5260368" y="2187561"/>
            <a:ext cx="1817905" cy="638580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050" dirty="0" smtClean="0">
                <a:solidFill>
                  <a:srgbClr val="404040"/>
                </a:solidFill>
                <a:latin typeface="Arial"/>
                <a:cs typeface="Arial"/>
              </a:rPr>
              <a:t>Resolution identified?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543251" y="3134203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Define as Known Error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559063" y="5315279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Closure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5525723" y="5995224"/>
            <a:ext cx="1332301" cy="519876"/>
          </a:xfrm>
          <a:prstGeom prst="roundRect">
            <a:avLst/>
          </a:prstGeom>
          <a:noFill/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/>
                <a:cs typeface="Arial"/>
              </a:rPr>
              <a:t>END</a:t>
            </a:r>
          </a:p>
        </p:txBody>
      </p:sp>
      <p:cxnSp>
        <p:nvCxnSpPr>
          <p:cNvPr id="88" name="Straight Arrow Connector 87"/>
          <p:cNvCxnSpPr>
            <a:stCxn id="36" idx="2"/>
            <a:endCxn id="43" idx="0"/>
          </p:cNvCxnSpPr>
          <p:nvPr/>
        </p:nvCxnSpPr>
        <p:spPr bwMode="auto">
          <a:xfrm rot="16200000" flipH="1">
            <a:off x="6016570" y="2978892"/>
            <a:ext cx="308062" cy="25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7" idx="2"/>
            <a:endCxn id="57" idx="0"/>
          </p:cNvCxnSpPr>
          <p:nvPr/>
        </p:nvCxnSpPr>
        <p:spPr bwMode="auto">
          <a:xfrm rot="16200000" flipH="1">
            <a:off x="6101062" y="5904412"/>
            <a:ext cx="177442" cy="41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Elbow Connector 93"/>
          <p:cNvCxnSpPr>
            <a:stCxn id="36" idx="3"/>
            <a:endCxn id="39" idx="3"/>
          </p:cNvCxnSpPr>
          <p:nvPr/>
        </p:nvCxnSpPr>
        <p:spPr bwMode="auto">
          <a:xfrm flipH="1" flipV="1">
            <a:off x="6794428" y="815183"/>
            <a:ext cx="283845" cy="1691668"/>
          </a:xfrm>
          <a:prstGeom prst="bentConnector3">
            <a:avLst>
              <a:gd name="adj1" fmla="val -80537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6275792" y="1952442"/>
            <a:ext cx="355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336161" y="2780462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74122" y="1647614"/>
            <a:ext cx="355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8834" y="6014370"/>
            <a:ext cx="1158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Source: ITIL2011</a:t>
            </a:r>
            <a:endParaRPr lang="fr-CH" sz="1000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101174" y="1399266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Communicate workaround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537169" y="563931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Investigation &amp; Diagnosis</a:t>
            </a:r>
          </a:p>
        </p:txBody>
      </p:sp>
      <p:cxnSp>
        <p:nvCxnSpPr>
          <p:cNvPr id="51" name="Straight Arrow Connector 50"/>
          <p:cNvCxnSpPr>
            <a:stCxn id="39" idx="2"/>
            <a:endCxn id="44" idx="0"/>
          </p:cNvCxnSpPr>
          <p:nvPr/>
        </p:nvCxnSpPr>
        <p:spPr bwMode="auto">
          <a:xfrm rot="5400000">
            <a:off x="6043069" y="1183734"/>
            <a:ext cx="240030" cy="54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Diamond 54"/>
          <p:cNvSpPr/>
          <p:nvPr/>
        </p:nvSpPr>
        <p:spPr bwMode="auto">
          <a:xfrm>
            <a:off x="5271646" y="3802316"/>
            <a:ext cx="1817905" cy="638580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050" dirty="0" smtClean="0">
                <a:solidFill>
                  <a:srgbClr val="404040"/>
                </a:solidFill>
                <a:latin typeface="Arial"/>
                <a:cs typeface="Arial"/>
              </a:rPr>
              <a:t>Change Needed?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05302" y="1265265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973409" y="3932169"/>
            <a:ext cx="1170432" cy="804693"/>
            <a:chOff x="1209869" y="4313553"/>
            <a:chExt cx="1170432" cy="804693"/>
          </a:xfrm>
        </p:grpSpPr>
        <p:sp>
          <p:nvSpPr>
            <p:cNvPr id="58" name="Pentagon 57"/>
            <p:cNvSpPr/>
            <p:nvPr/>
          </p:nvSpPr>
          <p:spPr bwMode="auto">
            <a:xfrm rot="5400000">
              <a:off x="1408879" y="4179388"/>
              <a:ext cx="804693" cy="1073023"/>
            </a:xfrm>
            <a:prstGeom prst="homePlate">
              <a:avLst/>
            </a:prstGeom>
            <a:solidFill>
              <a:srgbClr val="A6D6E2"/>
            </a:solidFill>
            <a:ln w="12700" cap="flat" cmpd="sng" algn="ctr">
              <a:solidFill>
                <a:srgbClr val="E31C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r-CH" sz="1200" dirty="0" smtClean="0">
                <a:solidFill>
                  <a:srgbClr val="404040"/>
                </a:solidFill>
                <a:latin typeface="Arial"/>
                <a:cs typeface="Arial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09869" y="4325215"/>
              <a:ext cx="11704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 smtClean="0">
                  <a:solidFill>
                    <a:srgbClr val="404040"/>
                  </a:solidFill>
                  <a:latin typeface="Arial"/>
                  <a:cs typeface="Arial"/>
                </a:rPr>
                <a:t>Change Management</a:t>
              </a:r>
              <a:endParaRPr lang="fr-CH" sz="1200" dirty="0">
                <a:solidFill>
                  <a:srgbClr val="40404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5557513" y="4659533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Resolution &amp; Recovery</a:t>
            </a:r>
          </a:p>
        </p:txBody>
      </p:sp>
      <p:cxnSp>
        <p:nvCxnSpPr>
          <p:cNvPr id="64" name="Straight Arrow Connector 63"/>
          <p:cNvCxnSpPr>
            <a:stCxn id="44" idx="1"/>
            <a:endCxn id="38" idx="3"/>
          </p:cNvCxnSpPr>
          <p:nvPr/>
        </p:nvCxnSpPr>
        <p:spPr bwMode="auto">
          <a:xfrm rot="10800000" flipV="1">
            <a:off x="4358433" y="1642672"/>
            <a:ext cx="892982" cy="7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55" idx="1"/>
          </p:cNvCxnSpPr>
          <p:nvPr/>
        </p:nvCxnSpPr>
        <p:spPr bwMode="auto">
          <a:xfrm rot="10800000" flipV="1">
            <a:off x="4111278" y="4121606"/>
            <a:ext cx="1160369" cy="117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>
            <a:stCxn id="43" idx="2"/>
            <a:endCxn id="55" idx="0"/>
          </p:cNvCxnSpPr>
          <p:nvPr/>
        </p:nvCxnSpPr>
        <p:spPr bwMode="auto">
          <a:xfrm rot="16200000" flipH="1">
            <a:off x="6093435" y="3715152"/>
            <a:ext cx="165610" cy="87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55" idx="2"/>
            <a:endCxn id="61" idx="0"/>
          </p:cNvCxnSpPr>
          <p:nvPr/>
        </p:nvCxnSpPr>
        <p:spPr bwMode="auto">
          <a:xfrm rot="16200000" flipH="1">
            <a:off x="6074053" y="4547442"/>
            <a:ext cx="218637" cy="55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>
            <a:stCxn id="61" idx="2"/>
            <a:endCxn id="47" idx="0"/>
          </p:cNvCxnSpPr>
          <p:nvPr/>
        </p:nvCxnSpPr>
        <p:spPr bwMode="auto">
          <a:xfrm rot="16200000" flipH="1">
            <a:off x="6110297" y="5237882"/>
            <a:ext cx="153243" cy="15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4474379" y="3792317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61699" y="4352723"/>
            <a:ext cx="355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Servicenow</a:t>
            </a:r>
            <a:r>
              <a:rPr lang="fr-FR" dirty="0" smtClean="0"/>
              <a:t>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69" y="1740448"/>
            <a:ext cx="2689261" cy="328412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 &amp; MODULES</a:t>
            </a:r>
            <a:endParaRPr lang="fr-FR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178080" y="985225"/>
            <a:ext cx="4461610" cy="5132675"/>
          </a:xfrm>
        </p:spPr>
        <p:txBody>
          <a:bodyPr/>
          <a:lstStyle/>
          <a:p>
            <a:pPr>
              <a:buAutoNum type="arabicPeriod"/>
            </a:pPr>
            <a:r>
              <a:rPr lang="en-GB" sz="1800" dirty="0" smtClean="0"/>
              <a:t>Access to a blank problem creation form</a:t>
            </a:r>
          </a:p>
          <a:p>
            <a:pPr>
              <a:buAutoNum type="arabicPeriod"/>
            </a:pPr>
            <a:r>
              <a:rPr lang="en-GB" sz="1800" dirty="0" smtClean="0"/>
              <a:t>List of all active problems (New, In progress and Awaiting statuses)</a:t>
            </a:r>
          </a:p>
          <a:p>
            <a:pPr>
              <a:buAutoNum type="arabicPeriod"/>
            </a:pPr>
            <a:r>
              <a:rPr lang="en-GB" sz="1800" dirty="0" smtClean="0"/>
              <a:t>List of all problems the user is handling</a:t>
            </a:r>
          </a:p>
          <a:p>
            <a:pPr>
              <a:buAutoNum type="arabicPeriod"/>
            </a:pPr>
            <a:r>
              <a:rPr lang="en-GB" sz="1800" dirty="0" smtClean="0"/>
              <a:t>List of Problem records marked as “Known Errors”</a:t>
            </a:r>
          </a:p>
          <a:p>
            <a:pPr>
              <a:buAutoNum type="arabicPeriod"/>
            </a:pPr>
            <a:r>
              <a:rPr lang="en-GB" sz="1800" dirty="0" smtClean="0"/>
              <a:t>List of all inactive problems (Closed status)</a:t>
            </a:r>
          </a:p>
          <a:p>
            <a:pPr>
              <a:buAutoNum type="arabicPeriod"/>
            </a:pPr>
            <a:r>
              <a:rPr lang="en-GB" sz="1800" dirty="0" smtClean="0"/>
              <a:t>List of all problems</a:t>
            </a:r>
          </a:p>
          <a:p>
            <a:pPr>
              <a:buAutoNum type="arabicPeriod"/>
            </a:pPr>
            <a:r>
              <a:rPr lang="en-GB" sz="1800" dirty="0" smtClean="0"/>
              <a:t>Problems overview page (dashboard)</a:t>
            </a:r>
          </a:p>
          <a:p>
            <a:pPr>
              <a:buAutoNum type="arabicPeriod"/>
            </a:pPr>
            <a:r>
              <a:rPr lang="en-GB" sz="1800" dirty="0" smtClean="0"/>
              <a:t>Problem Tasks assigned to the user</a:t>
            </a:r>
          </a:p>
          <a:p>
            <a:pPr>
              <a:buAutoNum type="arabicPeriod"/>
            </a:pPr>
            <a:r>
              <a:rPr lang="en-GB" sz="1800" dirty="0" smtClean="0"/>
              <a:t>Problem Task assigned to the group of the user.</a:t>
            </a:r>
          </a:p>
          <a:p>
            <a:endParaRPr lang="en-US" sz="2000" dirty="0"/>
          </a:p>
        </p:txBody>
      </p:sp>
      <p:sp>
        <p:nvSpPr>
          <p:cNvPr id="13" name="Oval 12"/>
          <p:cNvSpPr/>
          <p:nvPr/>
        </p:nvSpPr>
        <p:spPr bwMode="auto">
          <a:xfrm>
            <a:off x="1769379" y="218644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182490" y="246568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065478" y="274638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804062" y="303598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105984" y="331272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23011" y="357860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6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1558600" y="386987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7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162050" y="441399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8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569415" y="465734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9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</p:spTree>
  </p:cSld>
  <p:clrMapOvr>
    <a:masterClrMapping/>
  </p:clrMapOvr>
  <p:transition xmlns:p14="http://schemas.microsoft.com/office/powerpoint/2010/main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oblem Management EN v3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dien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spedien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edien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 Management EN v3.1.potx</Template>
  <TotalTime>2570</TotalTime>
  <Words>2422</Words>
  <Application>Microsoft Macintosh PowerPoint</Application>
  <PresentationFormat>On-screen Show (4:3)</PresentationFormat>
  <Paragraphs>391</Paragraphs>
  <Slides>40</Slides>
  <Notes>3</Notes>
  <HiddenSlides>33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Problem Management EN v3.1</vt:lpstr>
      <vt:lpstr>PowerPoint Presentation</vt:lpstr>
      <vt:lpstr>Problem management</vt:lpstr>
      <vt:lpstr>Agenda</vt:lpstr>
      <vt:lpstr>INTRODUCTION</vt:lpstr>
      <vt:lpstr>PROBLEM MANAGEMENT PROCESS</vt:lpstr>
      <vt:lpstr>ITIL PROCESS FLOW (1/2)</vt:lpstr>
      <vt:lpstr>ITIL PROCESS FLOW (2/2)</vt:lpstr>
      <vt:lpstr>Servicenow overview</vt:lpstr>
      <vt:lpstr>APPLICATION &amp; MODULES</vt:lpstr>
      <vt:lpstr>PROBLEM FORM</vt:lpstr>
      <vt:lpstr>PROBLEM ACTIONS</vt:lpstr>
      <vt:lpstr>sections: problem details /Comments</vt:lpstr>
      <vt:lpstr>sections: workaround</vt:lpstr>
      <vt:lpstr>sections: Resolution</vt:lpstr>
      <vt:lpstr>Problem tasks</vt:lpstr>
      <vt:lpstr>Problem HANDLING</vt:lpstr>
      <vt:lpstr>PROBLEM LIFE-CYCLE</vt:lpstr>
      <vt:lpstr>1. PROBLEM CREATION</vt:lpstr>
      <vt:lpstr>CATEGORIZATION</vt:lpstr>
      <vt:lpstr>PRIORITIZATION</vt:lpstr>
      <vt:lpstr>PROBLEM STATUSES</vt:lpstr>
      <vt:lpstr>2. INVESTIGATION &amp; DIAGNOSIS</vt:lpstr>
      <vt:lpstr>3. CHANGE NEEDED</vt:lpstr>
      <vt:lpstr>4. RESOLUTION &amp; RECOVERY</vt:lpstr>
      <vt:lpstr>5. PROBLEM CLOSURE</vt:lpstr>
      <vt:lpstr>NOTIFICATIONS</vt:lpstr>
      <vt:lpstr>Additional Functionalities</vt:lpstr>
      <vt:lpstr>Additional Functionalities</vt:lpstr>
      <vt:lpstr>Outage detection</vt:lpstr>
      <vt:lpstr>Outage look up and relate</vt:lpstr>
      <vt:lpstr>Related Outages</vt:lpstr>
      <vt:lpstr>Outages creation</vt:lpstr>
      <vt:lpstr>Additional Functionalities</vt:lpstr>
      <vt:lpstr>Publishing a known error KB Article</vt:lpstr>
      <vt:lpstr>Managing known error KB Articles</vt:lpstr>
      <vt:lpstr>Exercices</vt:lpstr>
      <vt:lpstr>Exercise - Create new problem (Reactive)</vt:lpstr>
      <vt:lpstr>Exercise - Create new problem (proactive)</vt:lpstr>
      <vt:lpstr>Exercise – problem control</vt:lpstr>
      <vt:lpstr>Thank you</vt:lpstr>
    </vt:vector>
  </TitlesOfParts>
  <Company>Aspediens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Alexandre Herrero</dc:creator>
  <cp:lastModifiedBy>Aspediens</cp:lastModifiedBy>
  <cp:revision>121</cp:revision>
  <dcterms:created xsi:type="dcterms:W3CDTF">2013-07-31T11:35:24Z</dcterms:created>
  <dcterms:modified xsi:type="dcterms:W3CDTF">2014-09-13T21:13:51Z</dcterms:modified>
</cp:coreProperties>
</file>