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1"/>
  </p:notesMasterIdLst>
  <p:sldIdLst>
    <p:sldId id="280" r:id="rId5"/>
    <p:sldId id="299" r:id="rId6"/>
    <p:sldId id="312" r:id="rId7"/>
    <p:sldId id="285" r:id="rId8"/>
    <p:sldId id="284" r:id="rId9"/>
    <p:sldId id="287" r:id="rId10"/>
    <p:sldId id="304" r:id="rId11"/>
    <p:sldId id="286" r:id="rId12"/>
    <p:sldId id="316" r:id="rId13"/>
    <p:sldId id="317" r:id="rId14"/>
    <p:sldId id="291" r:id="rId15"/>
    <p:sldId id="306" r:id="rId16"/>
    <p:sldId id="296" r:id="rId17"/>
    <p:sldId id="307" r:id="rId18"/>
    <p:sldId id="298" r:id="rId19"/>
    <p:sldId id="321" r:id="rId20"/>
    <p:sldId id="293" r:id="rId21"/>
    <p:sldId id="314" r:id="rId22"/>
    <p:sldId id="311" r:id="rId23"/>
    <p:sldId id="297" r:id="rId24"/>
    <p:sldId id="308" r:id="rId25"/>
    <p:sldId id="289" r:id="rId26"/>
    <p:sldId id="313" r:id="rId27"/>
    <p:sldId id="300" r:id="rId28"/>
    <p:sldId id="315" r:id="rId29"/>
    <p:sldId id="288" r:id="rId30"/>
    <p:sldId id="319" r:id="rId31"/>
    <p:sldId id="318" r:id="rId32"/>
    <p:sldId id="292" r:id="rId33"/>
    <p:sldId id="310" r:id="rId34"/>
    <p:sldId id="320" r:id="rId35"/>
    <p:sldId id="290" r:id="rId36"/>
    <p:sldId id="309" r:id="rId37"/>
    <p:sldId id="303" r:id="rId38"/>
    <p:sldId id="283" r:id="rId39"/>
    <p:sldId id="301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0" autoAdjust="0"/>
    <p:restoredTop sz="94622" autoAdjust="0"/>
  </p:normalViewPr>
  <p:slideViewPr>
    <p:cSldViewPr>
      <p:cViewPr varScale="1">
        <p:scale>
          <a:sx n="106" d="100"/>
          <a:sy n="106" d="100"/>
        </p:scale>
        <p:origin x="9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73B7BE88-9DFD-4CC5-AB52-FEEB138BF001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661E4A6-34B9-4E14-B0CE-4104BD27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88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CD832-4C8B-4033-AEE5-A248DD49A22F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DD309-1C12-4082-B705-9A2A13A79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44034" name="Picture 2" descr="D:\work\Work\JQUERYBG\master_tit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1"/>
            <a:ext cx="9163050" cy="71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5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FA4DD-0044-40A6-B821-FF709BD27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200" y="1524000"/>
            <a:ext cx="8991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B8B32-CCF0-4FFD-BA20-DF4C38359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D86A3-1E81-4AD8-8A1F-3E8D77085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52400" y="1295400"/>
            <a:ext cx="8991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1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1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7D52F-4C2D-438B-B506-7EB6F179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991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4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70015-912E-493A-B89F-E30065000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6200" y="1524000"/>
            <a:ext cx="8991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9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6B729-3B9F-4708-9011-2790EC468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6200" y="1524000"/>
            <a:ext cx="8991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1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D0125-75E8-4A8C-9F2C-D7A56E281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D0606-A7CC-4175-AC22-6C1991D3B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3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9906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63880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6B1E5-B4C1-43F3-BC2E-5866D9EE8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fld id="{9CB989A5-8FA1-4EAB-A96E-05F1E18BFB80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wrap="square" lIns="27432" tIns="45720" rIns="4572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595959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CE25B5C-ED0C-47E0-8521-9137DD043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9691"/>
            <a:ext cx="9144000" cy="73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Segoe UI" pitchFamily="34" charset="0"/>
          <a:ea typeface="+mj-ea"/>
          <a:cs typeface="Segoe UI" pitchFamily="34" charset="0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Segoe UI" pitchFamily="34" charset="0"/>
          <a:cs typeface="Segoe UI" pitchFamily="34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Segoe UI" pitchFamily="34" charset="0"/>
          <a:cs typeface="Segoe UI" pitchFamily="34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Segoe UI" pitchFamily="34" charset="0"/>
          <a:cs typeface="Segoe UI" pitchFamily="34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Segoe UI" pitchFamily="34" charset="0"/>
          <a:cs typeface="Segoe UI" pitchFamily="34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jpe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endoui.com/mobile.aspx" TargetMode="External"/><Relationship Id="rId3" Type="http://schemas.openxmlformats.org/officeDocument/2006/relationships/hyperlink" Target="http://www.sencha.com/blog/the-making-of-fastbook-an-html5-love-story/" TargetMode="External"/><Relationship Id="rId7" Type="http://schemas.openxmlformats.org/officeDocument/2006/relationships/hyperlink" Target="http://mobiscroll.com/" TargetMode="External"/><Relationship Id="rId2" Type="http://schemas.openxmlformats.org/officeDocument/2006/relationships/hyperlink" Target="http://www.markus-falk.com/mobile-frameworks-comparison-cha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uteness.io/" TargetMode="External"/><Relationship Id="rId5" Type="http://schemas.openxmlformats.org/officeDocument/2006/relationships/hyperlink" Target="http://www.kendoui.com/blogs/teamblog/posts/13-10-31/html5-the-platform-of-perception-and-assumptions.aspx" TargetMode="External"/><Relationship Id="rId10" Type="http://schemas.openxmlformats.org/officeDocument/2006/relationships/hyperlink" Target="https://codiqa.com/demo" TargetMode="External"/><Relationship Id="rId4" Type="http://schemas.openxmlformats.org/officeDocument/2006/relationships/hyperlink" Target="http://fb.html5isready.com/" TargetMode="External"/><Relationship Id="rId9" Type="http://schemas.openxmlformats.org/officeDocument/2006/relationships/hyperlink" Target="http://www.sencha.com/products/touch/featur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8763000" cy="1295400"/>
          </a:xfrm>
        </p:spPr>
        <p:txBody>
          <a:bodyPr anchor="b"/>
          <a:lstStyle/>
          <a:p>
            <a:r>
              <a:rPr lang="en-US" sz="4000" dirty="0" smtClean="0"/>
              <a:t>$.Mobile </a:t>
            </a:r>
            <a:r>
              <a:rPr lang="en-US" sz="4000" dirty="0"/>
              <a:t>for </a:t>
            </a:r>
            <a:r>
              <a:rPr lang="en-US" sz="4000" dirty="0" smtClean="0"/>
              <a:t>the Enterprise ($) </a:t>
            </a:r>
            <a:endParaRPr lang="en-US" sz="4000" dirty="0"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2819400"/>
            <a:ext cx="8534400" cy="2133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Employees get </a:t>
            </a:r>
            <a:r>
              <a:rPr lang="en-US" sz="3000" dirty="0" smtClean="0"/>
              <a:t>mobile – </a:t>
            </a:r>
          </a:p>
          <a:p>
            <a:r>
              <a:rPr lang="en-US" sz="3000" dirty="0" smtClean="0"/>
              <a:t>business gets mobile.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87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Not enough space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02" y="1752600"/>
            <a:ext cx="6412795" cy="3607197"/>
          </a:xfrm>
        </p:spPr>
      </p:pic>
    </p:spTree>
    <p:extLst>
      <p:ext uri="{BB962C8B-B14F-4D97-AF65-F5344CB8AC3E}">
        <p14:creationId xmlns:p14="http://schemas.microsoft.com/office/powerpoint/2010/main" val="38927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Trends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Hardware advancement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Mobile devices shipments surpassing desktop pc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Tablets replace laptops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Dynamic market share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Lifestyle </a:t>
            </a:r>
            <a:r>
              <a:rPr lang="en-US" sz="2800" dirty="0">
                <a:solidFill>
                  <a:schemeClr val="tx1"/>
                </a:solidFill>
              </a:rPr>
              <a:t>blends with </a:t>
            </a:r>
            <a:r>
              <a:rPr lang="en-US" sz="2800" dirty="0" smtClean="0">
                <a:solidFill>
                  <a:schemeClr val="tx1"/>
                </a:solidFill>
              </a:rPr>
              <a:t>work style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Consumer computing is mobile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Employees, customers and partners are mobile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BYOD -&gt; </a:t>
            </a:r>
            <a:r>
              <a:rPr lang="en-US" sz="2400" dirty="0" smtClean="0">
                <a:solidFill>
                  <a:srgbClr val="0070C0"/>
                </a:solidFill>
              </a:rPr>
              <a:t>CYOD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Mobile Device and Application Management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endParaRPr lang="en-US" sz="1800" dirty="0"/>
          </a:p>
          <a:p>
            <a:pPr lvl="3"/>
            <a:endParaRPr lang="en-US" sz="24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4876800" cy="36576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Social benefits…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29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Trends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Corporate adoption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Mobile enterprise strategy – streamline operations, enhance productivity, reduce costs, keep business competitive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Mobilizing business processes and </a:t>
            </a:r>
            <a:r>
              <a:rPr lang="en-US" sz="2400" dirty="0" smtClean="0">
                <a:solidFill>
                  <a:srgbClr val="0070C0"/>
                </a:solidFill>
              </a:rPr>
              <a:t>analytics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Google – mail, maps, drive, hangout, docs, sheets, slides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Microsoft – </a:t>
            </a:r>
            <a:r>
              <a:rPr lang="en-US" sz="2400" dirty="0" err="1" smtClean="0">
                <a:solidFill>
                  <a:srgbClr val="0070C0"/>
                </a:solidFill>
              </a:rPr>
              <a:t>Xamarin</a:t>
            </a:r>
            <a:r>
              <a:rPr lang="en-US" sz="2400" dirty="0" smtClean="0">
                <a:solidFill>
                  <a:srgbClr val="0070C0"/>
                </a:solidFill>
              </a:rPr>
              <a:t> partnership, mobile SharePoint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SAP – leading  MADP solution (Gartner 2013)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endParaRPr lang="en-US" sz="1800" dirty="0"/>
          </a:p>
          <a:p>
            <a:pPr lvl="3"/>
            <a:endParaRPr lang="en-US" sz="24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6781800" cy="396311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Disaster Recovery Plan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48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Trends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Technology advancement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Native platforms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HTML5 adoption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Mobile web </a:t>
            </a:r>
            <a:endParaRPr lang="en-US" sz="2400" dirty="0">
              <a:solidFill>
                <a:srgbClr val="0070C0"/>
              </a:solidFill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Sencha Touch </a:t>
            </a:r>
            <a:r>
              <a:rPr lang="en-US" sz="2000" dirty="0">
                <a:solidFill>
                  <a:schemeClr val="tx1"/>
                </a:solidFill>
              </a:rPr>
              <a:t>- mobile web </a:t>
            </a:r>
            <a:r>
              <a:rPr lang="en-US" sz="2000" dirty="0" smtClean="0">
                <a:solidFill>
                  <a:schemeClr val="tx1"/>
                </a:solidFill>
              </a:rPr>
              <a:t>Facebook 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Kendo UI </a:t>
            </a:r>
            <a:r>
              <a:rPr lang="en-US" sz="2000" dirty="0">
                <a:solidFill>
                  <a:schemeClr val="tx1"/>
                </a:solidFill>
              </a:rPr>
              <a:t>- hybrid </a:t>
            </a:r>
            <a:r>
              <a:rPr lang="en-US" sz="2000" dirty="0" smtClean="0">
                <a:solidFill>
                  <a:schemeClr val="tx1"/>
                </a:solidFill>
              </a:rPr>
              <a:t>vs. native survey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endParaRPr lang="en-US" sz="1800" dirty="0"/>
          </a:p>
          <a:p>
            <a:pPr lvl="3"/>
            <a:endParaRPr lang="en-US" sz="24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Charts anyone?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477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Scalability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Back-end integration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Security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N</a:t>
            </a:r>
            <a:r>
              <a:rPr lang="en-US" sz="2400" dirty="0" smtClean="0">
                <a:solidFill>
                  <a:srgbClr val="0070C0"/>
                </a:solidFill>
              </a:rPr>
              <a:t>etwork </a:t>
            </a:r>
            <a:r>
              <a:rPr lang="en-US" sz="2400" dirty="0" smtClean="0">
                <a:solidFill>
                  <a:srgbClr val="0070C0"/>
                </a:solidFill>
              </a:rPr>
              <a:t>trust – Intranet / VPN / Public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Performance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Real time notifications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Client caching - storage / offline mode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Distribution channels</a:t>
            </a:r>
            <a:endParaRPr lang="en-US" sz="24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Data scope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Huge data </a:t>
            </a:r>
            <a:r>
              <a:rPr lang="en-US" sz="2400" dirty="0" smtClean="0">
                <a:solidFill>
                  <a:srgbClr val="0070C0"/>
                </a:solidFill>
              </a:rPr>
              <a:t>entry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Variety of data input types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Multiple optional content and edge </a:t>
            </a:r>
            <a:r>
              <a:rPr lang="en-US" sz="2400" dirty="0" smtClean="0">
                <a:solidFill>
                  <a:srgbClr val="0070C0"/>
                </a:solidFill>
              </a:rPr>
              <a:t>cases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Dynamic content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Client-side complex processing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3"/>
            <a:endParaRPr lang="en-US" sz="24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5581650" cy="419952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Every time I have to register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2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Why?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Enough coding for the day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Professional developers build enterprise solutions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Mobile is not emerging, it`s already overwhelming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Let’s see why &amp; how you could make it with jQuery mobile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US" sz="24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User experience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Responsive UI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Finger-friendly touch interface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App resources </a:t>
            </a:r>
          </a:p>
          <a:p>
            <a:pPr marL="457200" lvl="1" indent="0">
              <a:buNone/>
            </a:pP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Quality Assurance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Testing on actual devices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Specific device issues &amp; limitations – native or browser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5753100" cy="421005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The CTO dilemma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13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Framework Selection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Native vs. Hybrid vs. Mobile web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Business needs, app requirements, developer skills, </a:t>
            </a:r>
            <a:r>
              <a:rPr lang="en-US" sz="2400" dirty="0" smtClean="0">
                <a:solidFill>
                  <a:srgbClr val="0070C0"/>
                </a:solidFill>
              </a:rPr>
              <a:t>timeline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Free vs. Paid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Sencha Touch / KendoUI mobile</a:t>
            </a:r>
            <a:r>
              <a:rPr lang="en-US" sz="2400" dirty="0" smtClean="0">
                <a:solidFill>
                  <a:srgbClr val="0070C0"/>
                </a:solidFill>
              </a:rPr>
              <a:t> /</a:t>
            </a:r>
            <a:r>
              <a:rPr lang="en-US" sz="2400" dirty="0" smtClean="0">
                <a:solidFill>
                  <a:srgbClr val="0070C0"/>
                </a:solidFill>
              </a:rPr>
              <a:t> MobiScroll Toolkit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Commercial products are already a generation ahead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Performance – scrolling / layouting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HTML5 features &amp; better m</a:t>
            </a:r>
            <a:r>
              <a:rPr lang="en-US" sz="2000" dirty="0" smtClean="0">
                <a:solidFill>
                  <a:schemeClr val="tx1"/>
                </a:solidFill>
              </a:rPr>
              <a:t>emory management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Toolbox richness &amp; </a:t>
            </a:r>
            <a:r>
              <a:rPr lang="en-US" sz="2000" dirty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uild-in customization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Integration &amp; Support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Mobile Frameworks Comparison Chart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4000"/>
            <a:ext cx="5638800" cy="42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Framework – jQuery Mobile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en-US" sz="2800" dirty="0" smtClean="0">
                <a:solidFill>
                  <a:schemeClr val="tx1"/>
                </a:solidFill>
              </a:rPr>
              <a:t>eliability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Roadmap – current ver. 1.4 RC1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Demos &amp; API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Documentation / </a:t>
            </a:r>
            <a:r>
              <a:rPr lang="en-US" sz="2400" dirty="0">
                <a:solidFill>
                  <a:srgbClr val="0070C0"/>
                </a:solidFill>
              </a:rPr>
              <a:t>Books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Community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Free </a:t>
            </a:r>
            <a:r>
              <a:rPr lang="en-US" sz="2400" dirty="0" smtClean="0">
                <a:solidFill>
                  <a:srgbClr val="0070C0"/>
                </a:solidFill>
              </a:rPr>
              <a:t>and extensible</a:t>
            </a:r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371600"/>
            <a:ext cx="2438400" cy="10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Framework – jQuery Mobile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F</a:t>
            </a:r>
            <a:r>
              <a:rPr lang="en-US" sz="2800" dirty="0" smtClean="0">
                <a:solidFill>
                  <a:schemeClr val="tx1"/>
                </a:solidFill>
              </a:rPr>
              <a:t>eatures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Layout &amp; theming engine – progressive enhancement / fixed elements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Unobtrusive declaration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Touch friendly UI &amp; touch support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Ajaxified </a:t>
            </a:r>
            <a:r>
              <a:rPr lang="en-US" sz="2400" dirty="0">
                <a:solidFill>
                  <a:srgbClr val="0070C0"/>
                </a:solidFill>
              </a:rPr>
              <a:t>navigation – faster subsequent page load / </a:t>
            </a:r>
            <a:r>
              <a:rPr lang="en-US" sz="2400" dirty="0" smtClean="0">
                <a:solidFill>
                  <a:srgbClr val="0070C0"/>
                </a:solidFill>
              </a:rPr>
              <a:t>pre-fetching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Custom build – performance gain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Wide browser coverage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371600"/>
            <a:ext cx="2438400" cy="10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Design </a:t>
            </a:r>
            <a:r>
              <a:rPr lang="en-US" dirty="0" smtClean="0">
                <a:solidFill>
                  <a:schemeClr val="tx1"/>
                </a:solidFill>
              </a:rPr>
              <a:t>Guidelines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Do </a:t>
            </a:r>
            <a:r>
              <a:rPr lang="en-US" sz="2800" dirty="0" smtClean="0">
                <a:solidFill>
                  <a:schemeClr val="tx1"/>
                </a:solidFill>
              </a:rPr>
              <a:t>not port </a:t>
            </a:r>
            <a:r>
              <a:rPr lang="en-US" sz="2800" dirty="0" smtClean="0">
                <a:solidFill>
                  <a:schemeClr val="tx1"/>
                </a:solidFill>
              </a:rPr>
              <a:t>desktop to mobile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Focus on true mobile and field </a:t>
            </a:r>
            <a:r>
              <a:rPr lang="en-US" sz="2400" dirty="0" smtClean="0">
                <a:solidFill>
                  <a:srgbClr val="0070C0"/>
                </a:solidFill>
              </a:rPr>
              <a:t>needs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 rapid prototyping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Speed-up</a:t>
            </a:r>
            <a:r>
              <a:rPr lang="en-US" sz="2400" dirty="0" smtClean="0">
                <a:solidFill>
                  <a:srgbClr val="0070C0"/>
                </a:solidFill>
              </a:rPr>
              <a:t> feedback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Mockups from BA &amp; Solutions design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Use device capabilities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GPS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Camera </a:t>
            </a:r>
            <a:r>
              <a:rPr lang="en-US" sz="2400" dirty="0">
                <a:solidFill>
                  <a:srgbClr val="0070C0"/>
                </a:solidFill>
              </a:rPr>
              <a:t>/ local files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V</a:t>
            </a:r>
            <a:r>
              <a:rPr lang="en-US" sz="2400" dirty="0" smtClean="0">
                <a:solidFill>
                  <a:srgbClr val="0070C0"/>
                </a:solidFill>
              </a:rPr>
              <a:t>ibration*</a:t>
            </a:r>
          </a:p>
          <a:p>
            <a:pPr marL="0" indent="0">
              <a:buNone/>
            </a:pPr>
            <a:endParaRPr lang="en-US" sz="32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Quick.. and paid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21748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Design </a:t>
            </a:r>
            <a:r>
              <a:rPr lang="en-US" dirty="0" smtClean="0">
                <a:solidFill>
                  <a:schemeClr val="tx1"/>
                </a:solidFill>
              </a:rPr>
              <a:t>Guidelines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Broader </a:t>
            </a:r>
            <a:r>
              <a:rPr lang="en-US" sz="2800" dirty="0" smtClean="0">
                <a:solidFill>
                  <a:schemeClr val="tx1"/>
                </a:solidFill>
              </a:rPr>
              <a:t>device </a:t>
            </a:r>
            <a:r>
              <a:rPr lang="en-US" sz="2800" dirty="0" smtClean="0">
                <a:solidFill>
                  <a:schemeClr val="tx1"/>
                </a:solidFill>
              </a:rPr>
              <a:t>support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Device bugs and limitations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Progressive enhancement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Client-side DOM adoption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CSS media queries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Browser Feature </a:t>
            </a:r>
            <a:r>
              <a:rPr lang="en-US" sz="2800" dirty="0" smtClean="0">
                <a:solidFill>
                  <a:schemeClr val="tx1"/>
                </a:solidFill>
              </a:rPr>
              <a:t>detection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modernizr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– custom build!</a:t>
            </a:r>
            <a:endParaRPr lang="en-US" sz="2400" dirty="0">
              <a:solidFill>
                <a:srgbClr val="0070C0"/>
              </a:solidFill>
            </a:endParaRPr>
          </a:p>
          <a:p>
            <a:pPr lvl="3"/>
            <a:endParaRPr lang="en-US" sz="24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/>
              <a:t>Design </a:t>
            </a:r>
            <a:r>
              <a:rPr lang="en-US" dirty="0">
                <a:solidFill>
                  <a:schemeClr val="tx1"/>
                </a:solidFill>
              </a:rPr>
              <a:t>Guidelines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Data organization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Use only necessary </a:t>
            </a:r>
            <a:r>
              <a:rPr lang="en-US" sz="2400" dirty="0" smtClean="0">
                <a:solidFill>
                  <a:srgbClr val="0070C0"/>
                </a:solidFill>
              </a:rPr>
              <a:t>sub-set </a:t>
            </a:r>
            <a:r>
              <a:rPr lang="en-US" sz="2400" dirty="0" smtClean="0">
                <a:solidFill>
                  <a:srgbClr val="0070C0"/>
                </a:solidFill>
              </a:rPr>
              <a:t>and organize effectively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Make smart decision on organization </a:t>
            </a:r>
            <a:r>
              <a:rPr lang="en-US" sz="2400" dirty="0" smtClean="0">
                <a:solidFill>
                  <a:srgbClr val="0070C0"/>
                </a:solidFill>
              </a:rPr>
              <a:t>vs. </a:t>
            </a:r>
            <a:r>
              <a:rPr lang="en-US" sz="2400" dirty="0" smtClean="0">
                <a:solidFill>
                  <a:srgbClr val="0070C0"/>
                </a:solidFill>
              </a:rPr>
              <a:t>navigation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Minimize </a:t>
            </a:r>
            <a:r>
              <a:rPr lang="en-US" sz="2800" dirty="0" smtClean="0">
                <a:solidFill>
                  <a:schemeClr val="tx1"/>
                </a:solidFill>
              </a:rPr>
              <a:t>user input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Cache </a:t>
            </a:r>
            <a:r>
              <a:rPr lang="en-US" sz="2400" dirty="0" smtClean="0">
                <a:solidFill>
                  <a:srgbClr val="0070C0"/>
                </a:solidFill>
              </a:rPr>
              <a:t>settings </a:t>
            </a:r>
            <a:r>
              <a:rPr lang="en-US" sz="2400" dirty="0" smtClean="0">
                <a:solidFill>
                  <a:srgbClr val="0070C0"/>
                </a:solidFill>
              </a:rPr>
              <a:t>&amp; enable offline mode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Pre-fill – default values and common selections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Acquire context – </a:t>
            </a:r>
            <a:r>
              <a:rPr lang="en-US" sz="2400" dirty="0">
                <a:solidFill>
                  <a:srgbClr val="0070C0"/>
                </a:solidFill>
              </a:rPr>
              <a:t>geo location, timing, </a:t>
            </a:r>
            <a:r>
              <a:rPr lang="en-US" sz="2400" dirty="0" smtClean="0">
                <a:solidFill>
                  <a:srgbClr val="0070C0"/>
                </a:solidFill>
              </a:rPr>
              <a:t>etc.</a:t>
            </a:r>
          </a:p>
          <a:p>
            <a:r>
              <a:rPr lang="en-US" sz="2800" dirty="0">
                <a:solidFill>
                  <a:schemeClr val="tx1"/>
                </a:solidFill>
              </a:rPr>
              <a:t>Validate before submitting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lvl="1"/>
            <a:endParaRPr lang="en-US" sz="10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lvl="1"/>
            <a:endParaRPr lang="en-US" sz="1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lvl="1"/>
            <a:endParaRPr lang="en-US" sz="1000" dirty="0"/>
          </a:p>
          <a:p>
            <a:pPr lvl="3"/>
            <a:endParaRPr lang="en-US" sz="24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No code?!?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524000"/>
            <a:ext cx="59531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6365109" cy="35671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Form validation fail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65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>
                <a:solidFill>
                  <a:schemeClr val="tx1"/>
                </a:solidFill>
              </a:rPr>
              <a:t>Guidelines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Applicable improvements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JS </a:t>
            </a:r>
            <a:r>
              <a:rPr lang="en-US" sz="2400" dirty="0" smtClean="0">
                <a:solidFill>
                  <a:srgbClr val="0070C0"/>
                </a:solidFill>
              </a:rPr>
              <a:t>&amp; </a:t>
            </a:r>
            <a:r>
              <a:rPr lang="en-US" sz="2400" dirty="0" smtClean="0">
                <a:solidFill>
                  <a:srgbClr val="0070C0"/>
                </a:solidFill>
              </a:rPr>
              <a:t>CSS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compression &amp; minification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JS </a:t>
            </a:r>
            <a:r>
              <a:rPr lang="en-US" sz="2400" dirty="0" smtClean="0">
                <a:solidFill>
                  <a:srgbClr val="0070C0"/>
                </a:solidFill>
              </a:rPr>
              <a:t>AMD / CSS media queries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Evade </a:t>
            </a:r>
            <a:r>
              <a:rPr lang="en-US" sz="2400" dirty="0" err="1" smtClean="0">
                <a:solidFill>
                  <a:srgbClr val="0070C0"/>
                </a:solidFill>
              </a:rPr>
              <a:t>css</a:t>
            </a:r>
            <a:r>
              <a:rPr lang="en-US" sz="2400" dirty="0" smtClean="0">
                <a:solidFill>
                  <a:srgbClr val="0070C0"/>
                </a:solidFill>
              </a:rPr>
              <a:t> transforms &amp; transitions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Evade unnecessary </a:t>
            </a:r>
            <a:r>
              <a:rPr lang="en-US" sz="2400" dirty="0" err="1" smtClean="0">
                <a:solidFill>
                  <a:srgbClr val="0070C0"/>
                </a:solidFill>
              </a:rPr>
              <a:t>ajax</a:t>
            </a:r>
            <a:r>
              <a:rPr lang="en-US" sz="2400" dirty="0" smtClean="0">
                <a:solidFill>
                  <a:srgbClr val="0070C0"/>
                </a:solidFill>
              </a:rPr>
              <a:t> calls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Use native browser control handling – select lists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Performance testing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Yslow.org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Google PageSpeed tools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lvl="1"/>
            <a:endParaRPr lang="en-US" sz="1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lvl="1"/>
            <a:endParaRPr lang="en-US" sz="1000" dirty="0"/>
          </a:p>
          <a:p>
            <a:pPr lvl="3"/>
            <a:endParaRPr lang="en-US" sz="24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Customizations &amp; </a:t>
            </a:r>
            <a:r>
              <a:rPr lang="en-US" dirty="0">
                <a:solidFill>
                  <a:schemeClr val="tx1"/>
                </a:solidFill>
              </a:rPr>
              <a:t>Extensibility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User Interface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Theme roller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Custom sets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Widgets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Based on jQuery UI widget factory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Available 3</a:t>
            </a:r>
            <a:r>
              <a:rPr lang="en-US" sz="2400" baseline="30000" dirty="0" smtClean="0">
                <a:solidFill>
                  <a:srgbClr val="0070C0"/>
                </a:solidFill>
              </a:rPr>
              <a:t>rd</a:t>
            </a:r>
            <a:r>
              <a:rPr lang="en-US" sz="2400" dirty="0" smtClean="0">
                <a:solidFill>
                  <a:srgbClr val="0070C0"/>
                </a:solidFill>
              </a:rPr>
              <a:t> party 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endParaRPr lang="en-US" sz="1800" dirty="0"/>
          </a:p>
          <a:p>
            <a:pPr lvl="3"/>
            <a:endParaRPr lang="en-US" sz="24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Showcase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447800"/>
            <a:ext cx="5562600" cy="44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1524000"/>
            <a:ext cx="4024313" cy="41356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34" y="1544783"/>
            <a:ext cx="3913167" cy="41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algn="l"/>
            <a:r>
              <a:rPr lang="en-US" sz="3600" dirty="0" smtClean="0"/>
              <a:t>Thanks to our Sponsors: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28600" y="1576899"/>
            <a:ext cx="1868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Diamond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Sponsor: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599" y="2467115"/>
            <a:ext cx="1548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Gold Sponsors: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2" name="Picture 4" descr="part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90" y="2183925"/>
            <a:ext cx="1879478" cy="90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rtn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004" y="2160142"/>
            <a:ext cx="2571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ar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08" y="3005676"/>
            <a:ext cx="1978342" cy="73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52400" y="5605046"/>
            <a:ext cx="159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Swag Sponsors: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12128" y="5605046"/>
            <a:ext cx="1594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Segoe UI"/>
              </a:rPr>
              <a:t>Media Partners:</a:t>
            </a:r>
          </a:p>
        </p:txBody>
      </p:sp>
      <p:pic>
        <p:nvPicPr>
          <p:cNvPr id="2060" name="Picture 12" descr="partner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595969"/>
            <a:ext cx="2057400" cy="41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C:\inetpub\wwwroot\js-sat-web-with-events\images\sofia\sponsors\redga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514" y="5654063"/>
            <a:ext cx="1101426" cy="38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:\inetpub\wwwroot\js-sat-web-with-events\images\sofia\sponsors\pluralsigh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5613662"/>
            <a:ext cx="1524000" cy="4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4482230"/>
            <a:ext cx="2256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Technological Partners:</a:t>
            </a:r>
          </a:p>
        </p:txBody>
      </p:sp>
      <p:pic>
        <p:nvPicPr>
          <p:cNvPr id="22" name="Picture 8" descr="C:\inetpub\wwwroot\js-sat-web-with-events\images\sofia\sponsors\microsof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30" y="4446871"/>
            <a:ext cx="1817286" cy="43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28600" y="3892106"/>
            <a:ext cx="1601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Silver Sponsors: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partner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17" y="3774100"/>
            <a:ext cx="1475458" cy="6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arter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03" y="2303016"/>
            <a:ext cx="2571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\Work\JQUERYBG\JobTig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78" y="4929450"/>
            <a:ext cx="1603721" cy="68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8599" y="5102279"/>
            <a:ext cx="165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Bronze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Partners:</a:t>
            </a:r>
          </a:p>
        </p:txBody>
      </p:sp>
      <p:pic>
        <p:nvPicPr>
          <p:cNvPr id="5" name="Picture 2" descr="C:\inetpub\wwwroot\jquerybulgaria\images\sofia\sponsors\abilitic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035" y="3739860"/>
            <a:ext cx="2000566" cy="67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work\Work\JQUERYBG\ignite_lean_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89386"/>
            <a:ext cx="3124200" cy="7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inetpub\wwwroot\jquerybulgaria\images\sofia\sponsors\komfo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91" y="3005676"/>
            <a:ext cx="2199509" cy="73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inetpub\wwwroot\jquerybulgaria\images\sofia\sponsors\sbtech-al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90" y="4945571"/>
            <a:ext cx="1851086" cy="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querybulgaria.com/jquery2013/images/sofia/sponsors/mentormat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744" y="5065631"/>
            <a:ext cx="1843856" cy="4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inetpub\wwwroot\jquerybulgaria\images\sofia\sponsors\icb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23" y="4358002"/>
            <a:ext cx="1661127" cy="61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9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Resources &amp; Links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Technology advancements</a:t>
            </a:r>
            <a:endParaRPr lang="en-US" sz="2000" dirty="0">
              <a:hlinkClick r:id="rId2"/>
            </a:endParaRPr>
          </a:p>
          <a:p>
            <a:pPr lvl="1"/>
            <a:r>
              <a:rPr lang="en-US" sz="1400" dirty="0">
                <a:hlinkClick r:id="rId3"/>
              </a:rPr>
              <a:t>http://www.sencha.com/blog/the-making-of-fastbook-an-html5-love-story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- </a:t>
            </a:r>
            <a:r>
              <a:rPr lang="en-US" sz="1400" dirty="0" smtClean="0">
                <a:hlinkClick r:id="rId4"/>
              </a:rPr>
              <a:t>http://fb.html5isready.com </a:t>
            </a:r>
            <a:endParaRPr lang="en-US" sz="1400" dirty="0" smtClean="0"/>
          </a:p>
          <a:p>
            <a:pPr lvl="1"/>
            <a:r>
              <a:rPr lang="en-US" sz="1400" dirty="0" smtClean="0">
                <a:hlinkClick r:id="rId5"/>
              </a:rPr>
              <a:t>http://www.kendoui.com/blogs/teamblog/posts/13-10-31/html5-the-platform-of-perception-and-assumptions.aspx</a:t>
            </a:r>
            <a:r>
              <a:rPr lang="en-US" sz="1400" dirty="0" smtClean="0"/>
              <a:t> - </a:t>
            </a:r>
            <a:r>
              <a:rPr lang="en-US" sz="1400" dirty="0" smtClean="0">
                <a:hlinkClick r:id="rId6"/>
              </a:rPr>
              <a:t>http://cuteness.io</a:t>
            </a:r>
            <a:endParaRPr lang="en-US" sz="1400" dirty="0" smtClean="0">
              <a:hlinkClick r:id="rId2"/>
            </a:endParaRPr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://www.markus-falk.com/mobile-frameworks-comparison-chart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dirty="0" smtClean="0"/>
              <a:t>Commercial frameworks</a:t>
            </a:r>
          </a:p>
          <a:p>
            <a:pPr lvl="1"/>
            <a:r>
              <a:rPr lang="en-US" sz="1400" dirty="0">
                <a:hlinkClick r:id="rId7"/>
              </a:rPr>
              <a:t>http://mobiscroll.com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lvl="1"/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www.kendoui.com/mobile.aspx</a:t>
            </a:r>
            <a:endParaRPr lang="en-US" sz="1400" dirty="0" smtClean="0"/>
          </a:p>
          <a:p>
            <a:pPr lvl="1"/>
            <a:r>
              <a:rPr lang="en-US" sz="1400" dirty="0">
                <a:hlinkClick r:id="rId9"/>
              </a:rPr>
              <a:t>http://www.sencha.com/products/touch/features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r>
              <a:rPr lang="en-US" sz="2000" dirty="0" smtClean="0"/>
              <a:t>jQuery resources</a:t>
            </a:r>
          </a:p>
          <a:p>
            <a:pPr lvl="1"/>
            <a:r>
              <a:rPr lang="en-US" sz="1400" dirty="0" smtClean="0"/>
              <a:t>Prototyping - </a:t>
            </a:r>
            <a:r>
              <a:rPr lang="en-US" sz="1400" dirty="0">
                <a:hlinkClick r:id="rId10"/>
              </a:rPr>
              <a:t>https://codiqa.com/demo#</a:t>
            </a:r>
            <a:endParaRPr lang="en-US" sz="14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About 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ar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peaker = 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name</a:t>
            </a:r>
            <a:r>
              <a:rPr lang="en-US" sz="3200" dirty="0" smtClean="0">
                <a:solidFill>
                  <a:schemeClr val="tx1"/>
                </a:solidFill>
              </a:rPr>
              <a:t>: </a:t>
            </a:r>
            <a:r>
              <a:rPr lang="en-US" sz="3200" dirty="0" err="1" smtClean="0">
                <a:solidFill>
                  <a:schemeClr val="tx1"/>
                </a:solidFill>
              </a:rPr>
              <a:t>Adriyan_Vladimirov</a:t>
            </a:r>
            <a:endParaRPr lang="en-US" sz="32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t</a:t>
            </a:r>
            <a:r>
              <a:rPr lang="en-US" sz="3200" dirty="0" err="1" smtClean="0">
                <a:solidFill>
                  <a:srgbClr val="C00000"/>
                </a:solidFill>
              </a:rPr>
              <a:t>ech_interests</a:t>
            </a:r>
            <a:r>
              <a:rPr lang="en-US" sz="3200" dirty="0" smtClean="0">
                <a:solidFill>
                  <a:schemeClr val="tx1"/>
                </a:solidFill>
              </a:rPr>
              <a:t>: [ .NET, mobile, </a:t>
            </a:r>
            <a:r>
              <a:rPr lang="en-US" sz="3200" dirty="0" smtClean="0">
                <a:solidFill>
                  <a:schemeClr val="tx1"/>
                </a:solidFill>
              </a:rPr>
              <a:t>HTML5 ]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role</a:t>
            </a:r>
            <a:r>
              <a:rPr lang="en-US" sz="3200" dirty="0" smtClean="0">
                <a:solidFill>
                  <a:schemeClr val="tx1"/>
                </a:solidFill>
              </a:rPr>
              <a:t>: .NET Practice </a:t>
            </a:r>
            <a:r>
              <a:rPr lang="en-US" sz="3200" dirty="0" smtClean="0">
                <a:solidFill>
                  <a:schemeClr val="tx1"/>
                </a:solidFill>
              </a:rPr>
              <a:t>Manager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// </a:t>
            </a:r>
            <a:r>
              <a:rPr lang="en-US" sz="3200" dirty="0" err="1" smtClean="0">
                <a:solidFill>
                  <a:schemeClr val="tx1"/>
                </a:solidFill>
              </a:rPr>
              <a:t>generated_bugs</a:t>
            </a:r>
            <a:r>
              <a:rPr lang="en-US" sz="3200" dirty="0" smtClean="0">
                <a:solidFill>
                  <a:schemeClr val="tx1"/>
                </a:solidFill>
              </a:rPr>
              <a:t>: 463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}</a:t>
            </a:r>
            <a:endParaRPr lang="en-US" dirty="0"/>
          </a:p>
          <a:p>
            <a:pPr lvl="3"/>
            <a:endParaRPr lang="en-US" sz="24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26" y="4724400"/>
            <a:ext cx="315883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>
                <a:solidFill>
                  <a:srgbClr val="444444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/>
          <a:p>
            <a:pPr>
              <a:buClr>
                <a:schemeClr val="accent3"/>
              </a:buClr>
            </a:pPr>
            <a:r>
              <a:rPr lang="en-US" dirty="0" smtClean="0">
                <a:solidFill>
                  <a:schemeClr val="tx1"/>
                </a:solidFill>
              </a:rPr>
              <a:t>Framework</a:t>
            </a:r>
          </a:p>
          <a:p>
            <a:pPr>
              <a:buClr>
                <a:schemeClr val="accent3"/>
              </a:buClr>
            </a:pPr>
            <a:r>
              <a:rPr lang="en-US" dirty="0">
                <a:solidFill>
                  <a:schemeClr val="tx1"/>
                </a:solidFill>
              </a:rPr>
              <a:t>Design </a:t>
            </a:r>
            <a:r>
              <a:rPr lang="en-US" dirty="0" smtClean="0">
                <a:solidFill>
                  <a:schemeClr val="tx1"/>
                </a:solidFill>
              </a:rPr>
              <a:t>&amp; Performance Guidelines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dirty="0" smtClean="0">
                <a:solidFill>
                  <a:schemeClr val="tx1"/>
                </a:solidFill>
              </a:rPr>
              <a:t>Customizations and Extensibility</a:t>
            </a:r>
          </a:p>
          <a:p>
            <a:pPr>
              <a:buClr>
                <a:schemeClr val="accent3"/>
              </a:buClr>
            </a:pPr>
            <a:r>
              <a:rPr lang="en-US" dirty="0" smtClean="0">
                <a:solidFill>
                  <a:schemeClr val="tx1"/>
                </a:solidFill>
              </a:rPr>
              <a:t>Showcase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accent3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accent3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511040" cy="4526280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tx1"/>
                </a:solidFill>
              </a:rPr>
              <a:t>Enterprise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tx1"/>
                </a:solidFill>
              </a:rPr>
              <a:t>Mobility </a:t>
            </a:r>
            <a:r>
              <a:rPr lang="en-US" dirty="0" smtClean="0">
                <a:solidFill>
                  <a:schemeClr val="tx1"/>
                </a:solidFill>
              </a:rPr>
              <a:t>types &amp; categories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tx1"/>
                </a:solidFill>
              </a:rPr>
              <a:t>Trends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tx1"/>
                </a:solidFill>
              </a:rPr>
              <a:t>Technical and Business Challenges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Enterprise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dirty="0" smtClean="0">
                <a:solidFill>
                  <a:schemeClr val="tx1"/>
                </a:solidFill>
              </a:rPr>
              <a:t>ype – organization centric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nterconnected </a:t>
            </a: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ntegrated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Solutions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Data entry -&gt; Processing / QA / Auditing -&gt; Reporting / BI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BPM / BI / CMS / CRM / ERP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Mobile penetration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Mainframe -&gt; Client/Server -&gt; Internet -&gt; Mobile Computing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US" sz="2400" dirty="0" smtClean="0"/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4000"/>
            <a:ext cx="5581650" cy="427672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Enterprise?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32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/>
              <a:t>Mobility approach </a:t>
            </a:r>
            <a:r>
              <a:rPr lang="en-US" sz="3600" dirty="0" smtClean="0"/>
              <a:t>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Mobile connectivity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Email, calendar, communicators, news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Mobile productivity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Tools, utilities, data exchange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Field force automation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Dedicated on-site apps, offline sync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Desktop replacement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Re-designed mobile </a:t>
            </a:r>
            <a:r>
              <a:rPr lang="en-US" sz="2400" dirty="0" smtClean="0">
                <a:solidFill>
                  <a:srgbClr val="0070C0"/>
                </a:solidFill>
              </a:rPr>
              <a:t>thin clients</a:t>
            </a:r>
            <a:r>
              <a:rPr lang="en-US" sz="2400" dirty="0" smtClean="0">
                <a:solidFill>
                  <a:srgbClr val="0070C0"/>
                </a:solidFill>
              </a:rPr>
              <a:t>, intranet</a:t>
            </a:r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Mobile app </a:t>
            </a:r>
            <a:r>
              <a:rPr lang="en-US" sz="3600" dirty="0" smtClean="0"/>
              <a:t>categories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People productivity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Travel / Time / Workflow / Leave requests / Collaboration / Employee contacts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Process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LOB – Sales / HR / Field Service &amp; Industry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Analytics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Dashboard &amp; Reporting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Consumer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Payment / Banking / Marketing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2"/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jQBG">
      <a:dk1>
        <a:srgbClr val="444444"/>
      </a:dk1>
      <a:lt1>
        <a:sysClr val="window" lastClr="FFFFFF"/>
      </a:lt1>
      <a:dk2>
        <a:srgbClr val="444444"/>
      </a:dk2>
      <a:lt2>
        <a:srgbClr val="EEECE1"/>
      </a:lt2>
      <a:accent1>
        <a:srgbClr val="113763"/>
      </a:accent1>
      <a:accent2>
        <a:srgbClr val="E35D5D"/>
      </a:accent2>
      <a:accent3>
        <a:srgbClr val="84C6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5D5D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16ED9BB7BAF4DA18ECE302DD3D169" ma:contentTypeVersion="0" ma:contentTypeDescription="Create a new document." ma:contentTypeScope="" ma:versionID="5e67fa84ad8fbfba21fe43d3a2158032">
  <xsd:schema xmlns:xsd="http://www.w3.org/2001/XMLSchema" xmlns:xs="http://www.w3.org/2001/XMLSchema" xmlns:p="http://schemas.microsoft.com/office/2006/metadata/properties" xmlns:ns2="09c1d6f9-af9f-47a3-8cd7-3f46e9fc7a30" targetNamespace="http://schemas.microsoft.com/office/2006/metadata/properties" ma:root="true" ma:fieldsID="ed74b5dd3998a5c4ecd47d33318c3598" ns2:_="">
    <xsd:import namespace="09c1d6f9-af9f-47a3-8cd7-3f46e9fc7a3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c1d6f9-af9f-47a3-8cd7-3f46e9fc7a3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629E24-DC5F-4A45-8E1E-1D2C9D4A59CD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09c1d6f9-af9f-47a3-8cd7-3f46e9fc7a30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492D575-AE80-4E67-81BA-53045D626911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E4613B5F-A49F-4631-AA24-A1EA229E3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c1d6f9-af9f-47a3-8cd7-3f46e9fc7a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</TotalTime>
  <Words>799</Words>
  <Application>Microsoft Office PowerPoint</Application>
  <PresentationFormat>On-screen Show (4:3)</PresentationFormat>
  <Paragraphs>267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Palatino Linotype</vt:lpstr>
      <vt:lpstr>Segoe UI</vt:lpstr>
      <vt:lpstr>Executive</vt:lpstr>
      <vt:lpstr>$.Mobile for the Enterprise ($) </vt:lpstr>
      <vt:lpstr>Why?</vt:lpstr>
      <vt:lpstr>No code?!?</vt:lpstr>
      <vt:lpstr>About Me</vt:lpstr>
      <vt:lpstr>Agenda</vt:lpstr>
      <vt:lpstr>Enterprise</vt:lpstr>
      <vt:lpstr>Enterprise?</vt:lpstr>
      <vt:lpstr>Mobility approach types</vt:lpstr>
      <vt:lpstr>Mobile app categories</vt:lpstr>
      <vt:lpstr>Not enough space</vt:lpstr>
      <vt:lpstr>Trends</vt:lpstr>
      <vt:lpstr>Social benefits…</vt:lpstr>
      <vt:lpstr>Trends</vt:lpstr>
      <vt:lpstr>Disaster Recovery Plan</vt:lpstr>
      <vt:lpstr>Trends</vt:lpstr>
      <vt:lpstr>Charts anyone?</vt:lpstr>
      <vt:lpstr>Challenges</vt:lpstr>
      <vt:lpstr>Challenges</vt:lpstr>
      <vt:lpstr>Every time I have to register</vt:lpstr>
      <vt:lpstr>Challenges</vt:lpstr>
      <vt:lpstr>The CTO dilemma</vt:lpstr>
      <vt:lpstr>Framework Selection </vt:lpstr>
      <vt:lpstr>Mobile Frameworks Comparison Chart </vt:lpstr>
      <vt:lpstr>Framework – jQuery Mobile </vt:lpstr>
      <vt:lpstr>Framework – jQuery Mobile </vt:lpstr>
      <vt:lpstr>Design Guidelines</vt:lpstr>
      <vt:lpstr>Quick.. and paid</vt:lpstr>
      <vt:lpstr>Design Guidelines</vt:lpstr>
      <vt:lpstr>Design Guidelines</vt:lpstr>
      <vt:lpstr>Form validation fail</vt:lpstr>
      <vt:lpstr>Performance Guidelines</vt:lpstr>
      <vt:lpstr>Customizations &amp; Extensibility</vt:lpstr>
      <vt:lpstr>Showcase</vt:lpstr>
      <vt:lpstr>Questions?</vt:lpstr>
      <vt:lpstr>Thanks to our Sponsors:</vt:lpstr>
      <vt:lpstr>Resources &amp;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Damyan Petev</dc:creator>
  <cp:lastModifiedBy>ADro</cp:lastModifiedBy>
  <cp:revision>213</cp:revision>
  <dcterms:created xsi:type="dcterms:W3CDTF">2013-01-23T08:47:43Z</dcterms:created>
  <dcterms:modified xsi:type="dcterms:W3CDTF">2013-11-30T13:22:35Z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2JYJWW57FYT7-704-7</vt:lpwstr>
  </property>
  <property fmtid="{D5CDD505-2E9C-101B-9397-08002B2CF9AE}" pid="3" name="_dlc_DocIdItemGuid">
    <vt:lpwstr>c2aef0c1-f83e-440b-860e-81a659a55256</vt:lpwstr>
  </property>
  <property fmtid="{D5CDD505-2E9C-101B-9397-08002B2CF9AE}" pid="4" name="_dlc_DocIdUrl">
    <vt:lpwstr>http://corp.infragistics.local/regional/bgso/jssaturday/_layouts/DocIdRedir.aspx?ID=2JYJWW57FYT7-704-7, 2JYJWW57FYT7-704-7</vt:lpwstr>
  </property>
</Properties>
</file>