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9" r:id="rId7"/>
    <p:sldId id="280" r:id="rId8"/>
    <p:sldId id="281" r:id="rId9"/>
    <p:sldId id="272" r:id="rId10"/>
    <p:sldId id="269" r:id="rId11"/>
    <p:sldId id="270" r:id="rId12"/>
    <p:sldId id="277" r:id="rId13"/>
    <p:sldId id="278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1" autoAdjust="0"/>
    <p:restoredTop sz="78136" autoAdjust="0"/>
  </p:normalViewPr>
  <p:slideViewPr>
    <p:cSldViewPr>
      <p:cViewPr>
        <p:scale>
          <a:sx n="108" d="100"/>
          <a:sy n="108" d="100"/>
        </p:scale>
        <p:origin x="-2832" y="-97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76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46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1/5/18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1/5/18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922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200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1/5/18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1/5/18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1/5/18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1/5/18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1/5/18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1/5/18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1/5/18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88000">
              <a:schemeClr val="tx1">
                <a:lumMod val="95000"/>
              </a:schemeClr>
            </a:gs>
            <a:gs pos="100000">
              <a:schemeClr val="tx1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10412836" cy="2000251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Development of Bioinformatics Tools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590800"/>
            <a:ext cx="8735325" cy="1752600"/>
          </a:xfrm>
        </p:spPr>
        <p:txBody>
          <a:bodyPr/>
          <a:lstStyle/>
          <a:p>
            <a:r>
              <a:rPr lang="en-US" dirty="0"/>
              <a:t>ANN Le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le gall lab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JANUARY 5, </a:t>
            </a:r>
            <a:r>
              <a:rPr lang="en-US" dirty="0">
                <a:solidFill>
                  <a:schemeClr val="bg1"/>
                </a:solidFill>
              </a:rPr>
              <a:t>2017	</a:t>
            </a:r>
            <a:r>
              <a:rPr lang="en-US" dirty="0"/>
              <a:t>		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12" y="5257800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Brainstorming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Improve Python script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Take in and read multiple proteins/peptides in the text file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Print information into a separate results text file with information on secondary structure </a:t>
            </a:r>
          </a:p>
          <a:p>
            <a:pPr marL="377886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en-US" dirty="0">
                <a:solidFill>
                  <a:schemeClr val="bg1"/>
                </a:solidFill>
              </a:rPr>
              <a:t>using other software to classify by more biochemical properties and protein structure/folding predictions</a:t>
            </a:r>
          </a:p>
          <a:p>
            <a:pPr marL="377886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0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Presentation Topics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GibbsCluster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PyMOL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Future </a:t>
            </a:r>
            <a:r>
              <a:rPr lang="en-US" dirty="0" smtClean="0">
                <a:solidFill>
                  <a:schemeClr val="bg1"/>
                </a:solidFill>
              </a:rPr>
              <a:t>Steps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GibbsCluster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Peptide grouping software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Gibbscluster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02260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Software developed by Bioinformatics Dept. at Technical University of Denmark for alignment and clustering of peptide sequences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Program takes input of a list of peptide sequences and attempts to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Andreatta</a:t>
            </a:r>
            <a:r>
              <a:rPr lang="en-US" sz="2000" dirty="0">
                <a:solidFill>
                  <a:schemeClr val="bg1"/>
                </a:solidFill>
              </a:rPr>
              <a:t>, M., Lund, O., &amp; Nielsen, M. (2012). Simultaneous alignment and clustering of peptide data using a Gibbs sampling approach. Bioinformatics, 29(1), 8-14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77886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  <p:pic>
        <p:nvPicPr>
          <p:cNvPr id="7" name="Picture 6" descr="Screen Shot 2018-01-05 at 2.12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32" y="228600"/>
            <a:ext cx="3568700" cy="444500"/>
          </a:xfrm>
          <a:prstGeom prst="rect">
            <a:avLst/>
          </a:prstGeom>
        </p:spPr>
      </p:pic>
      <p:pic>
        <p:nvPicPr>
          <p:cNvPr id="8" name="Picture 7" descr="Screen Shot 2018-01-05 at 2.12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12" y="685800"/>
            <a:ext cx="5511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Protocol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17612" y="1676400"/>
            <a:ext cx="10360501" cy="44196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Refer to “User Guide for </a:t>
            </a:r>
            <a:r>
              <a:rPr lang="en-US" i="1" dirty="0" err="1">
                <a:solidFill>
                  <a:schemeClr val="bg1"/>
                </a:solidFill>
              </a:rPr>
              <a:t>Gibbscluster</a:t>
            </a:r>
            <a:r>
              <a:rPr lang="en-US" i="1" dirty="0">
                <a:solidFill>
                  <a:schemeClr val="bg1"/>
                </a:solidFill>
              </a:rPr>
              <a:t> (</a:t>
            </a:r>
            <a:r>
              <a:rPr lang="en-US" i="1" dirty="0" err="1">
                <a:solidFill>
                  <a:schemeClr val="bg1"/>
                </a:solidFill>
              </a:rPr>
              <a:t>MacOSX</a:t>
            </a:r>
            <a:r>
              <a:rPr lang="en-US" i="1" dirty="0">
                <a:solidFill>
                  <a:schemeClr val="bg1"/>
                </a:solidFill>
              </a:rPr>
              <a:t>).</a:t>
            </a:r>
            <a:r>
              <a:rPr lang="en-US" i="1" dirty="0" err="1">
                <a:solidFill>
                  <a:schemeClr val="bg1"/>
                </a:solidFill>
              </a:rPr>
              <a:t>docx</a:t>
            </a:r>
            <a:r>
              <a:rPr lang="en-US" i="1" dirty="0">
                <a:solidFill>
                  <a:schemeClr val="bg1"/>
                </a:solidFill>
              </a:rPr>
              <a:t>” inside </a:t>
            </a:r>
            <a:r>
              <a:rPr lang="en-US" i="1" dirty="0" err="1">
                <a:solidFill>
                  <a:schemeClr val="bg1"/>
                </a:solidFill>
              </a:rPr>
              <a:t>legalllab</a:t>
            </a:r>
            <a:r>
              <a:rPr lang="en-US" i="1" dirty="0">
                <a:solidFill>
                  <a:schemeClr val="bg1"/>
                </a:solidFill>
              </a:rPr>
              <a:t>/Documents/gibbscluster-2.0 </a:t>
            </a:r>
            <a:r>
              <a:rPr lang="en-US" i="1" dirty="0" smtClean="0">
                <a:solidFill>
                  <a:schemeClr val="bg1"/>
                </a:solidFill>
              </a:rPr>
              <a:t>folder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Create .txt file of peptide sequences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Using terminal, type customized command </a:t>
            </a:r>
          </a:p>
          <a:p>
            <a:pPr marL="835086" lvl="1" indent="-457200">
              <a:buFont typeface="+mj-lt"/>
              <a:buAutoNum type="alphaLcPeriod"/>
            </a:pPr>
            <a:r>
              <a:rPr lang="en-US" sz="2000" dirty="0" smtClean="0">
                <a:solidFill>
                  <a:schemeClr val="bg1"/>
                </a:solidFill>
              </a:rPr>
              <a:t>i.e</a:t>
            </a:r>
            <a:r>
              <a:rPr lang="en-US" sz="2000" dirty="0" smtClean="0">
                <a:solidFill>
                  <a:srgbClr val="000000"/>
                </a:solidFill>
              </a:rPr>
              <a:t>. </a:t>
            </a:r>
            <a:r>
              <a:rPr lang="en-US" sz="2000" b="1" dirty="0">
                <a:solidFill>
                  <a:srgbClr val="000000"/>
                </a:solidFill>
              </a:rPr>
              <a:t>../</a:t>
            </a:r>
            <a:r>
              <a:rPr lang="en-US" sz="2000" b="1" dirty="0" err="1">
                <a:solidFill>
                  <a:srgbClr val="000000"/>
                </a:solidFill>
              </a:rPr>
              <a:t>gibbscluster</a:t>
            </a:r>
            <a:r>
              <a:rPr lang="en-US" sz="2000" b="1" dirty="0">
                <a:solidFill>
                  <a:srgbClr val="000000"/>
                </a:solidFill>
              </a:rPr>
              <a:t> -f </a:t>
            </a:r>
            <a:r>
              <a:rPr lang="en-US" sz="2000" b="1" dirty="0" smtClean="0">
                <a:solidFill>
                  <a:srgbClr val="000000"/>
                </a:solidFill>
              </a:rPr>
              <a:t>JB122817</a:t>
            </a:r>
            <a:r>
              <a:rPr lang="en-US" sz="2000" b="1" dirty="0">
                <a:solidFill>
                  <a:srgbClr val="000000"/>
                </a:solidFill>
              </a:rPr>
              <a:t>.txt -P JB122817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&gt; ../results</a:t>
            </a:r>
            <a:r>
              <a:rPr lang="en-US" sz="2000" b="1" dirty="0" smtClean="0">
                <a:solidFill>
                  <a:srgbClr val="000000"/>
                </a:solidFill>
              </a:rPr>
              <a:t>/JB122817results.txt</a:t>
            </a:r>
            <a:endParaRPr lang="en-US" sz="2000" dirty="0">
              <a:solidFill>
                <a:srgbClr val="000000"/>
              </a:solidFill>
            </a:endParaRPr>
          </a:p>
          <a:p>
            <a:pPr marL="377886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Screen Shot 2018-01-05 at 2.20.4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"/>
          <a:stretch/>
        </p:blipFill>
        <p:spPr>
          <a:xfrm>
            <a:off x="1598612" y="2971800"/>
            <a:ext cx="3548148" cy="20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4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PyMOL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9269836" cy="1220933"/>
          </a:xfrm>
        </p:spPr>
        <p:txBody>
          <a:bodyPr/>
          <a:lstStyle/>
          <a:p>
            <a:r>
              <a:rPr lang="en-US" dirty="0" smtClean="0"/>
              <a:t>molecular visualization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PyMOL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56201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Open-source software to visualize molecular structures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Goal</a:t>
            </a:r>
            <a:r>
              <a:rPr lang="en-US" dirty="0" smtClean="0">
                <a:solidFill>
                  <a:schemeClr val="bg1"/>
                </a:solidFill>
              </a:rPr>
              <a:t>: Observe areas in which the targeted peptides are located within the entire protein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Some areas to question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Are the peptides commonly located on the surface or specific internal area?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Are the peptides mainly on certain secondary structures (alpha helices, beta sheets, or loops)?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  <p:pic>
        <p:nvPicPr>
          <p:cNvPr id="3" name="Picture 2" descr="Screen Shot 2018-01-05 at 2.30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304800"/>
            <a:ext cx="1447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6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Protocol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318004"/>
          </a:xfrm>
        </p:spPr>
        <p:txBody>
          <a:bodyPr>
            <a:normAutofit/>
          </a:bodyPr>
          <a:lstStyle/>
          <a:p>
            <a:pPr marL="0" indent="0">
              <a:spcBef>
                <a:spcPts val="550"/>
              </a:spcBef>
              <a:buNone/>
            </a:pPr>
            <a:r>
              <a:rPr lang="en-US" i="1" dirty="0">
                <a:solidFill>
                  <a:schemeClr val="bg1"/>
                </a:solidFill>
              </a:rPr>
              <a:t>Refer to “User Guide for </a:t>
            </a:r>
            <a:r>
              <a:rPr lang="en-US" i="1" dirty="0" err="1">
                <a:solidFill>
                  <a:schemeClr val="bg1"/>
                </a:solidFill>
              </a:rPr>
              <a:t>PyMOL</a:t>
            </a:r>
            <a:r>
              <a:rPr lang="en-US" i="1" dirty="0">
                <a:solidFill>
                  <a:schemeClr val="bg1"/>
                </a:solidFill>
              </a:rPr>
              <a:t> (</a:t>
            </a:r>
            <a:r>
              <a:rPr lang="en-US" i="1" dirty="0" err="1">
                <a:solidFill>
                  <a:schemeClr val="bg1"/>
                </a:solidFill>
              </a:rPr>
              <a:t>MacOSX</a:t>
            </a:r>
            <a:r>
              <a:rPr lang="en-US" i="1" dirty="0">
                <a:solidFill>
                  <a:schemeClr val="bg1"/>
                </a:solidFill>
              </a:rPr>
              <a:t>).</a:t>
            </a:r>
            <a:r>
              <a:rPr lang="en-US" i="1" dirty="0" err="1">
                <a:solidFill>
                  <a:schemeClr val="bg1"/>
                </a:solidFill>
              </a:rPr>
              <a:t>docx</a:t>
            </a:r>
            <a:r>
              <a:rPr lang="en-US" i="1" dirty="0">
                <a:solidFill>
                  <a:schemeClr val="bg1"/>
                </a:solidFill>
              </a:rPr>
              <a:t>” inside </a:t>
            </a:r>
            <a:r>
              <a:rPr lang="en-US" i="1" dirty="0" err="1" smtClean="0">
                <a:solidFill>
                  <a:schemeClr val="bg1"/>
                </a:solidFill>
              </a:rPr>
              <a:t>legalllab</a:t>
            </a:r>
            <a:r>
              <a:rPr lang="en-US" i="1" dirty="0" smtClean="0">
                <a:solidFill>
                  <a:schemeClr val="bg1"/>
                </a:solidFill>
              </a:rPr>
              <a:t>/Documents</a:t>
            </a:r>
            <a:r>
              <a:rPr lang="en-US" i="1" dirty="0">
                <a:solidFill>
                  <a:schemeClr val="bg1"/>
                </a:solidFill>
              </a:rPr>
              <a:t>/</a:t>
            </a:r>
            <a:r>
              <a:rPr lang="en-US" i="1" dirty="0" err="1">
                <a:solidFill>
                  <a:schemeClr val="bg1"/>
                </a:solidFill>
              </a:rPr>
              <a:t>PyMOL</a:t>
            </a:r>
            <a:r>
              <a:rPr lang="en-US" i="1" dirty="0">
                <a:solidFill>
                  <a:schemeClr val="bg1"/>
                </a:solidFill>
              </a:rPr>
              <a:t> folder</a:t>
            </a:r>
          </a:p>
          <a:p>
            <a:pPr marL="514350" indent="-514350">
              <a:spcBef>
                <a:spcPts val="550"/>
              </a:spcBef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spcBef>
                <a:spcPts val="55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Create .</a:t>
            </a:r>
            <a:r>
              <a:rPr lang="en-US" smtClean="0">
                <a:solidFill>
                  <a:schemeClr val="bg1"/>
                </a:solidFill>
              </a:rPr>
              <a:t>txt </a:t>
            </a:r>
            <a:r>
              <a:rPr lang="en-US" smtClean="0">
                <a:solidFill>
                  <a:schemeClr val="bg1"/>
                </a:solidFill>
              </a:rPr>
              <a:t>file with </a:t>
            </a:r>
            <a:r>
              <a:rPr lang="en-US" dirty="0" smtClean="0">
                <a:solidFill>
                  <a:schemeClr val="bg1"/>
                </a:solidFill>
              </a:rPr>
              <a:t>protein and corresponding peptide information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spcBef>
                <a:spcPts val="55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Open </a:t>
            </a:r>
            <a:r>
              <a:rPr lang="en-US" dirty="0" err="1" smtClean="0">
                <a:solidFill>
                  <a:schemeClr val="bg1"/>
                </a:solidFill>
              </a:rPr>
              <a:t>PyMOL</a:t>
            </a:r>
            <a:r>
              <a:rPr lang="en-US" dirty="0" smtClean="0">
                <a:solidFill>
                  <a:schemeClr val="bg1"/>
                </a:solidFill>
              </a:rPr>
              <a:t> Application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spcBef>
                <a:spcPts val="55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Edit line on Python script </a:t>
            </a:r>
          </a:p>
          <a:p>
            <a:pPr marL="514350" indent="-514350">
              <a:spcBef>
                <a:spcPts val="55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Call Python script on </a:t>
            </a:r>
            <a:r>
              <a:rPr lang="en-US" dirty="0" err="1" smtClean="0">
                <a:solidFill>
                  <a:schemeClr val="bg1"/>
                </a:solidFill>
              </a:rPr>
              <a:t>PyMOL</a:t>
            </a:r>
            <a:r>
              <a:rPr lang="en-US" dirty="0" smtClean="0">
                <a:solidFill>
                  <a:schemeClr val="bg1"/>
                </a:solidFill>
              </a:rPr>
              <a:t> command line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550"/>
              </a:spcBef>
              <a:buNone/>
            </a:pPr>
            <a:endParaRPr lang="en-US" sz="34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Ideas for </a:t>
            </a:r>
            <a:r>
              <a:rPr lang="en-US" dirty="0" smtClean="0">
                <a:solidFill>
                  <a:schemeClr val="bg1"/>
                </a:solidFill>
              </a:rPr>
              <a:t>Future Steps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6983836" cy="1220933"/>
          </a:xfrm>
        </p:spPr>
        <p:txBody>
          <a:bodyPr/>
          <a:lstStyle/>
          <a:p>
            <a:r>
              <a:rPr lang="en-US" dirty="0"/>
              <a:t>Implementing further bioinformatics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3029</TotalTime>
  <Words>323</Words>
  <Application>Microsoft Macintosh PowerPoint</Application>
  <PresentationFormat>Custom</PresentationFormat>
  <Paragraphs>55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 16x9</vt:lpstr>
      <vt:lpstr>Development of Bioinformatics Tools </vt:lpstr>
      <vt:lpstr>Presentation Topics</vt:lpstr>
      <vt:lpstr>GibbsCluster</vt:lpstr>
      <vt:lpstr>Gibbscluster </vt:lpstr>
      <vt:lpstr>Protocol Overview</vt:lpstr>
      <vt:lpstr>PyMOL</vt:lpstr>
      <vt:lpstr>PyMOL</vt:lpstr>
      <vt:lpstr>Protocol Overview</vt:lpstr>
      <vt:lpstr>Ideas for Future Steps</vt:lpstr>
      <vt:lpstr>Brainstorming Ideas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Le, Ann V.</dc:creator>
  <cp:lastModifiedBy>Le Gall Lab</cp:lastModifiedBy>
  <cp:revision>51</cp:revision>
  <dcterms:created xsi:type="dcterms:W3CDTF">2017-07-20T18:32:55Z</dcterms:created>
  <dcterms:modified xsi:type="dcterms:W3CDTF">2018-01-05T20:36:07Z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