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79" r:id="rId7"/>
    <p:sldId id="280" r:id="rId8"/>
    <p:sldId id="281" r:id="rId9"/>
    <p:sldId id="272" r:id="rId10"/>
    <p:sldId id="269" r:id="rId11"/>
    <p:sldId id="270" r:id="rId12"/>
    <p:sldId id="273" r:id="rId13"/>
    <p:sldId id="275" r:id="rId14"/>
    <p:sldId id="271" r:id="rId15"/>
    <p:sldId id="276" r:id="rId16"/>
    <p:sldId id="282" r:id="rId17"/>
    <p:sldId id="277" r:id="rId18"/>
    <p:sldId id="278" r:id="rId19"/>
    <p:sldId id="283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1" autoAdjust="0"/>
    <p:restoredTop sz="78136" autoAdjust="0"/>
  </p:normalViewPr>
  <p:slideViewPr>
    <p:cSldViewPr>
      <p:cViewPr>
        <p:scale>
          <a:sx n="108" d="100"/>
          <a:sy n="108" d="100"/>
        </p:scale>
        <p:origin x="-328" y="-3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76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46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12/19/17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12/19/17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2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17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Create scripts to automate steps instead of through VBA Macros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Copying and pasting into different sheets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Expanding number ranges </a:t>
            </a:r>
            <a:r>
              <a:rPr lang="en-US" dirty="0" err="1" smtClean="0">
                <a:solidFill>
                  <a:schemeClr val="bg1"/>
                </a:solidFill>
              </a:rPr>
              <a:t>åa</a:t>
            </a:r>
            <a:r>
              <a:rPr lang="en-US" dirty="0" smtClean="0">
                <a:solidFill>
                  <a:schemeClr val="bg1"/>
                </a:solidFill>
              </a:rPr>
              <a:t> comma-separated list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Matching similarities between comma-separated lists in two columns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Further analyze protein structure homology to pinpoint/highlight parts of proteins based on matching peptide locations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SWISS-MODEL, SWISS-PDB viewer, </a:t>
            </a:r>
            <a:r>
              <a:rPr lang="en-US" dirty="0" err="1" smtClean="0">
                <a:solidFill>
                  <a:schemeClr val="bg1"/>
                </a:solidFill>
              </a:rPr>
              <a:t>PyMOL</a:t>
            </a:r>
            <a:r>
              <a:rPr lang="en-US" dirty="0" smtClean="0">
                <a:solidFill>
                  <a:schemeClr val="bg1"/>
                </a:solidFill>
              </a:rPr>
              <a:t>, STRAP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Continue using other software to classify by more biochemical properties and protein structure/folding predictions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GibbsCluster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Phyre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smtClean="0">
              <a:solidFill>
                <a:schemeClr val="bg1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2009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12/19/17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12/19/17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12/19/17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12/19/17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12/19/17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12/19/17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12/19/17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12/19/17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12/19/17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12/19/17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12/19/17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88000">
              <a:schemeClr val="tx1">
                <a:lumMod val="95000"/>
              </a:schemeClr>
            </a:gs>
            <a:gs pos="100000">
              <a:schemeClr val="tx1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12/19/17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10412836" cy="2000251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Development of Bioinformatics Tools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590800"/>
            <a:ext cx="8735325" cy="1752600"/>
          </a:xfrm>
        </p:spPr>
        <p:txBody>
          <a:bodyPr/>
          <a:lstStyle/>
          <a:p>
            <a:r>
              <a:rPr lang="en-US" dirty="0"/>
              <a:t>ANN Le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le gall lab</a:t>
            </a:r>
          </a:p>
          <a:p>
            <a:r>
              <a:rPr lang="en-US" dirty="0">
                <a:solidFill>
                  <a:schemeClr val="bg1"/>
                </a:solidFill>
              </a:rPr>
              <a:t>July 25, 2017	</a:t>
            </a:r>
            <a:r>
              <a:rPr lang="en-US" dirty="0"/>
              <a:t>		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12" y="5257800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Secondary Structure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5620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Spatial arrangements of primary structures</a:t>
            </a:r>
          </a:p>
          <a:p>
            <a:r>
              <a:rPr lang="en-US" dirty="0">
                <a:solidFill>
                  <a:schemeClr val="bg1"/>
                </a:solidFill>
              </a:rPr>
              <a:t>Certain amino acids prefer specific folding structure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Alpha helix is mostly default; depends on chemical interactions and compatibility of amino acid side chains fitting well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  <p:pic>
        <p:nvPicPr>
          <p:cNvPr id="1026" name="Picture 2" descr="Image result for secondary structure peptid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299" y="3200400"/>
            <a:ext cx="3505200" cy="297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8228012" y="3852610"/>
            <a:ext cx="2096442" cy="9009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Oval 8"/>
          <p:cNvSpPr/>
          <p:nvPr/>
        </p:nvSpPr>
        <p:spPr>
          <a:xfrm>
            <a:off x="10431134" y="3500382"/>
            <a:ext cx="1571000" cy="11837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Rectangle 2"/>
          <p:cNvSpPr/>
          <p:nvPr/>
        </p:nvSpPr>
        <p:spPr>
          <a:xfrm>
            <a:off x="1370012" y="3852610"/>
            <a:ext cx="69750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Relative Tendencies of Secondary Structures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(2</a:t>
            </a:r>
            <a:r>
              <a:rPr lang="en-US" b="1" baseline="30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) for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Particular Amino Acids 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Alpha-helix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Glu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Ala,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Leu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Met, Lys,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Gln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His,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Phe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</a:rPr>
              <a:t>Beta-sheet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: Val, Ile, Tyr,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Cys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Trp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Thr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Turns and loops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Gly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Asn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Asp, Pro, Ser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2" name="Picture 8" descr="Image result for turns and loo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76200"/>
            <a:ext cx="2514600" cy="277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9428633" y="983651"/>
            <a:ext cx="990600" cy="8467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Oval 16"/>
          <p:cNvSpPr/>
          <p:nvPr/>
        </p:nvSpPr>
        <p:spPr>
          <a:xfrm>
            <a:off x="10808513" y="697586"/>
            <a:ext cx="1030201" cy="145292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Oval 18"/>
          <p:cNvSpPr/>
          <p:nvPr/>
        </p:nvSpPr>
        <p:spPr>
          <a:xfrm>
            <a:off x="10807085" y="326798"/>
            <a:ext cx="772299" cy="43520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5691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Aim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6"/>
            <a:ext cx="6551930" cy="477520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Question: For the intracellular peptides that are being degraded during antigen processing, where are they specifically located on the complete intact protein?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To analyze specific locations of alpha helices, beta-pleated sheets, and links/turns to be able to determine frequency of certain amino acid residues in areas that are degraded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1" y="1546478"/>
            <a:ext cx="4495801" cy="447332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0755538" y="2779107"/>
            <a:ext cx="1371600" cy="1093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9630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Protocol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5620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.txt file with </a:t>
            </a:r>
            <a:r>
              <a:rPr lang="en-US" dirty="0" err="1">
                <a:solidFill>
                  <a:schemeClr val="bg1"/>
                </a:solidFill>
              </a:rPr>
              <a:t>UniProt</a:t>
            </a:r>
            <a:r>
              <a:rPr lang="en-US" dirty="0">
                <a:solidFill>
                  <a:schemeClr val="bg1"/>
                </a:solidFill>
              </a:rPr>
              <a:t> URLS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Query </a:t>
            </a:r>
            <a:r>
              <a:rPr lang="en-US" dirty="0" err="1">
                <a:solidFill>
                  <a:schemeClr val="bg1"/>
                </a:solidFill>
              </a:rPr>
              <a:t>UniProt</a:t>
            </a:r>
            <a:r>
              <a:rPr lang="en-US" dirty="0">
                <a:solidFill>
                  <a:schemeClr val="bg1"/>
                </a:solidFill>
              </a:rPr>
              <a:t> URLS for secondary structure information onto Excel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Macros and Excel formulas on “Matching Secondary Structure.xlsm” to organize data and match peptide ranges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Refer to “Analyzing Secondary Structure Through Multiple </a:t>
            </a:r>
            <a:r>
              <a:rPr lang="en-US" i="1" dirty="0" err="1">
                <a:solidFill>
                  <a:schemeClr val="bg1"/>
                </a:solidFill>
              </a:rPr>
              <a:t>UniProt</a:t>
            </a:r>
            <a:r>
              <a:rPr lang="en-US" i="1" dirty="0">
                <a:solidFill>
                  <a:schemeClr val="bg1"/>
                </a:solidFill>
              </a:rPr>
              <a:t> URLS.doc” in “Secondary Structure” Folder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3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Intracellular Peptides from Julie’s Peptide Database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514329" cy="45620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Dataset: 7107 intracellular peptides from 1568 proteins</a:t>
            </a:r>
          </a:p>
          <a:p>
            <a:r>
              <a:rPr lang="en-US" dirty="0">
                <a:solidFill>
                  <a:schemeClr val="bg1"/>
                </a:solidFill>
              </a:rPr>
              <a:t>868 (55.36%) proteins with no, 700 (44.64%) proteins with: defined structure in </a:t>
            </a:r>
            <a:r>
              <a:rPr lang="en-US" dirty="0" err="1">
                <a:solidFill>
                  <a:schemeClr val="bg1"/>
                </a:solidFill>
              </a:rPr>
              <a:t>UniProt</a:t>
            </a:r>
            <a:r>
              <a:rPr lang="en-US" dirty="0">
                <a:solidFill>
                  <a:schemeClr val="bg1"/>
                </a:solidFill>
              </a:rPr>
              <a:t> database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3770 (53%) peptides unassigned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3337 peptides (47%) with some secondary structure assigned: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1940 peptides (58.13%) with 1 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baseline="30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structure motif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1216 (36.43%) with 2 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baseline="30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structure motifs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180 (5.4%) with 3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 str</a:t>
            </a:r>
            <a:r>
              <a:rPr lang="en-US" dirty="0" smtClean="0">
                <a:solidFill>
                  <a:schemeClr val="bg1"/>
                </a:solidFill>
              </a:rPr>
              <a:t>ucture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motifs</a:t>
            </a:r>
          </a:p>
          <a:p>
            <a:r>
              <a:rPr lang="en-US" dirty="0">
                <a:solidFill>
                  <a:schemeClr val="bg1"/>
                </a:solidFill>
              </a:rPr>
              <a:t>2421 (72.55%) peptides with alpha helix, 1876 (56.22%) peptides with beta strand, 615 (18.42%) in turns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2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Ideas for Future 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6983836" cy="1220933"/>
          </a:xfrm>
        </p:spPr>
        <p:txBody>
          <a:bodyPr/>
          <a:lstStyle/>
          <a:p>
            <a:r>
              <a:rPr lang="en-US" dirty="0"/>
              <a:t>Implementing further bioinformatics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Brainstorming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scripts to automate steps instead of through VBA Macros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Copying and pasting into different sheets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Expanding number ranges </a:t>
            </a:r>
            <a:r>
              <a:rPr lang="en-US" dirty="0" err="1" smtClean="0">
                <a:solidFill>
                  <a:schemeClr val="bg1"/>
                </a:solidFill>
              </a:rPr>
              <a:t>åa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comma-separated list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Matching similarities between comma-separated lists in two columns</a:t>
            </a:r>
          </a:p>
          <a:p>
            <a:r>
              <a:rPr lang="en-US" dirty="0">
                <a:solidFill>
                  <a:schemeClr val="bg1"/>
                </a:solidFill>
              </a:rPr>
              <a:t>Further analyze protein structure homology to pinpoint/highlight parts of proteins based on matching peptide locations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SWISS-MODEL, SWISS-PDB viewer, </a:t>
            </a:r>
            <a:r>
              <a:rPr lang="en-US" dirty="0" err="1">
                <a:solidFill>
                  <a:schemeClr val="bg1"/>
                </a:solidFill>
              </a:rPr>
              <a:t>PyMOL</a:t>
            </a:r>
            <a:r>
              <a:rPr lang="en-US" dirty="0">
                <a:solidFill>
                  <a:schemeClr val="bg1"/>
                </a:solidFill>
              </a:rPr>
              <a:t>, STRAP</a:t>
            </a:r>
          </a:p>
          <a:p>
            <a:r>
              <a:rPr lang="en-US" dirty="0">
                <a:solidFill>
                  <a:schemeClr val="bg1"/>
                </a:solidFill>
              </a:rPr>
              <a:t>Continue using other software to classify by more biochemical properties and protein structure/folding predictions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GibbsCluster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Phyre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  <p:pic>
        <p:nvPicPr>
          <p:cNvPr id="1026" name="Picture 2" descr="Image result for pym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544" y="1475409"/>
            <a:ext cx="4953000" cy="401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0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ANY QUESTIONS?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Presentation Topics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FASTA Files</a:t>
            </a:r>
          </a:p>
          <a:p>
            <a:r>
              <a:rPr lang="en-US" dirty="0">
                <a:solidFill>
                  <a:schemeClr val="bg1"/>
                </a:solidFill>
              </a:rPr>
              <a:t>BLAST+ App</a:t>
            </a:r>
          </a:p>
          <a:p>
            <a:r>
              <a:rPr lang="en-US" dirty="0">
                <a:solidFill>
                  <a:schemeClr val="bg1"/>
                </a:solidFill>
              </a:rPr>
              <a:t>Secondary Structure Tools and Results</a:t>
            </a:r>
          </a:p>
          <a:p>
            <a:r>
              <a:rPr lang="en-US" dirty="0">
                <a:solidFill>
                  <a:schemeClr val="bg1"/>
                </a:solidFill>
              </a:rPr>
              <a:t>Future Ideas/Tool Implementations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Creating FASTA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Genomic sequencing techniques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7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FASTA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302260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FASTA format: Text-based format for representing nucleotide/peptide sequences </a:t>
            </a:r>
          </a:p>
          <a:p>
            <a:r>
              <a:rPr lang="en-US" dirty="0">
                <a:solidFill>
                  <a:schemeClr val="bg1"/>
                </a:solidFill>
              </a:rPr>
              <a:t>Has become standard in bioinformatics to manipulate and parse sequences with scripting languages (i.e. Python, Perl) or software</a:t>
            </a:r>
          </a:p>
          <a:p>
            <a:r>
              <a:rPr lang="en-US" dirty="0">
                <a:solidFill>
                  <a:schemeClr val="bg1"/>
                </a:solidFill>
              </a:rPr>
              <a:t>Description line with unique identifiers starts with “&gt;” symbol followed by sequence data in next 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2" y="4697896"/>
            <a:ext cx="6762750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Protocol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Refer to “Excel to FASTA file.doc”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Macintosh HD:Users:legalllab:Desktop:Screen Shot 2017-05-15 at 11.47.21 A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/>
          <a:stretch/>
        </p:blipFill>
        <p:spPr bwMode="auto">
          <a:xfrm>
            <a:off x="1643077" y="2370833"/>
            <a:ext cx="2709738" cy="3124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Macintosh HD:Users:legalllab:Desktop:Screen Shot 2017-05-15 at 12.07.58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807" y="2819400"/>
            <a:ext cx="6551772" cy="175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4494212" y="3695700"/>
            <a:ext cx="6858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4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BLAST: Basic Local Alignment Search Tool – NCBI – NIH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9269836" cy="1220933"/>
          </a:xfrm>
        </p:spPr>
        <p:txBody>
          <a:bodyPr/>
          <a:lstStyle/>
          <a:p>
            <a:r>
              <a:rPr lang="en-US" dirty="0"/>
              <a:t>Optimization for Protein-protein batches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2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BLAST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5620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Algorithm for comparing similarities and calculating statistical significances between biological sequences </a:t>
            </a:r>
          </a:p>
          <a:p>
            <a:r>
              <a:rPr lang="en-US" dirty="0">
                <a:solidFill>
                  <a:schemeClr val="bg1"/>
                </a:solidFill>
              </a:rPr>
              <a:t>Protein-Protein BLAST in batches to assign peptides to stable identifiers (unique/primary accession numbers) from </a:t>
            </a:r>
            <a:r>
              <a:rPr lang="en-US" dirty="0" err="1">
                <a:solidFill>
                  <a:schemeClr val="bg1"/>
                </a:solidFill>
              </a:rPr>
              <a:t>UniProt</a:t>
            </a:r>
            <a:r>
              <a:rPr lang="en-US" dirty="0">
                <a:solidFill>
                  <a:schemeClr val="bg1"/>
                </a:solidFill>
              </a:rPr>
              <a:t> Knowledgebase (database of protein information)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2" y="4214937"/>
            <a:ext cx="2819400" cy="14311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883" y="4038600"/>
            <a:ext cx="4572000" cy="19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6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Protocol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31800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spcBef>
                <a:spcPts val="550"/>
              </a:spcBef>
              <a:buFont typeface="+mj-lt"/>
              <a:buAutoNum type="arabicPeriod"/>
            </a:pPr>
            <a:r>
              <a:rPr lang="en-US" sz="3400" dirty="0">
                <a:solidFill>
                  <a:schemeClr val="bg1"/>
                </a:solidFill>
              </a:rPr>
              <a:t>Create FASTA File</a:t>
            </a:r>
          </a:p>
          <a:p>
            <a:pPr marL="514350" indent="-514350">
              <a:spcBef>
                <a:spcPts val="550"/>
              </a:spcBef>
              <a:buFont typeface="+mj-lt"/>
              <a:buAutoNum type="arabicPeriod"/>
            </a:pPr>
            <a:r>
              <a:rPr lang="en-US" sz="3400" dirty="0">
                <a:solidFill>
                  <a:schemeClr val="bg1"/>
                </a:solidFill>
              </a:rPr>
              <a:t>Download BLAST</a:t>
            </a:r>
          </a:p>
          <a:p>
            <a:pPr marL="514350" indent="-514350">
              <a:spcBef>
                <a:spcPts val="550"/>
              </a:spcBef>
              <a:buFont typeface="+mj-lt"/>
              <a:buAutoNum type="arabicPeriod"/>
            </a:pPr>
            <a:r>
              <a:rPr lang="en-US" sz="3400" dirty="0">
                <a:solidFill>
                  <a:schemeClr val="bg1"/>
                </a:solidFill>
              </a:rPr>
              <a:t>Installation</a:t>
            </a:r>
          </a:p>
          <a:p>
            <a:pPr marL="514350" indent="-514350">
              <a:spcBef>
                <a:spcPts val="550"/>
              </a:spcBef>
              <a:buFont typeface="+mj-lt"/>
              <a:buAutoNum type="arabicPeriod"/>
            </a:pPr>
            <a:r>
              <a:rPr lang="en-US" sz="3400" dirty="0">
                <a:solidFill>
                  <a:schemeClr val="bg1"/>
                </a:solidFill>
              </a:rPr>
              <a:t>Configuration </a:t>
            </a:r>
            <a:endParaRPr lang="en-US" sz="3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514350" indent="-514350">
              <a:spcBef>
                <a:spcPts val="550"/>
              </a:spcBef>
              <a:buFont typeface="+mj-lt"/>
              <a:buAutoNum type="arabicPeriod"/>
            </a:pPr>
            <a:r>
              <a:rPr lang="en-US" sz="3400" dirty="0">
                <a:solidFill>
                  <a:schemeClr val="bg1"/>
                </a:solidFill>
                <a:sym typeface="Wingdings" panose="05000000000000000000" pitchFamily="2" charset="2"/>
              </a:rPr>
              <a:t>Database Download</a:t>
            </a:r>
          </a:p>
          <a:p>
            <a:pPr marL="514350" indent="-514350">
              <a:spcBef>
                <a:spcPts val="550"/>
              </a:spcBef>
              <a:buFont typeface="+mj-lt"/>
              <a:buAutoNum type="arabicPeriod"/>
            </a:pPr>
            <a:r>
              <a:rPr lang="en-US" sz="3400" dirty="0">
                <a:solidFill>
                  <a:schemeClr val="bg1"/>
                </a:solidFill>
              </a:rPr>
              <a:t>Execution and validation of BLAST Protein-Protein in Batches</a:t>
            </a:r>
          </a:p>
          <a:p>
            <a:pPr marL="514350" indent="-514350">
              <a:spcBef>
                <a:spcPts val="550"/>
              </a:spcBef>
              <a:buFont typeface="+mj-lt"/>
              <a:buAutoNum type="arabicPeriod"/>
            </a:pPr>
            <a:endParaRPr lang="en-US" sz="3400" i="1" dirty="0">
              <a:solidFill>
                <a:schemeClr val="bg1"/>
              </a:solidFill>
            </a:endParaRPr>
          </a:p>
          <a:p>
            <a:pPr marL="0" indent="0">
              <a:spcBef>
                <a:spcPts val="550"/>
              </a:spcBef>
              <a:buNone/>
            </a:pPr>
            <a:r>
              <a:rPr lang="en-US" sz="3600" i="1" dirty="0">
                <a:solidFill>
                  <a:schemeClr val="bg1"/>
                </a:solidFill>
              </a:rPr>
              <a:t>Refer to “User Guide for BLAST+ app (</a:t>
            </a:r>
            <a:r>
              <a:rPr lang="en-US" sz="3600" i="1" dirty="0" err="1">
                <a:solidFill>
                  <a:schemeClr val="bg1"/>
                </a:solidFill>
              </a:rPr>
              <a:t>MacOSX</a:t>
            </a:r>
            <a:r>
              <a:rPr lang="en-US" sz="3600" i="1" dirty="0">
                <a:solidFill>
                  <a:schemeClr val="bg1"/>
                </a:solidFill>
              </a:rPr>
              <a:t>).doc” for directions on how to configure optimized use in “Protein-Protein BLAST” Folder</a:t>
            </a:r>
          </a:p>
          <a:p>
            <a:pPr marL="0" indent="0">
              <a:spcBef>
                <a:spcPts val="550"/>
              </a:spcBef>
              <a:buNone/>
            </a:pPr>
            <a:endParaRPr lang="en-US" sz="34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Secondary Structure of Peptides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9269836" cy="1220933"/>
          </a:xfrm>
        </p:spPr>
        <p:txBody>
          <a:bodyPr/>
          <a:lstStyle/>
          <a:p>
            <a:r>
              <a:rPr lang="en-US" dirty="0"/>
              <a:t>Biochemical property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20" y="6263808"/>
            <a:ext cx="2289492" cy="4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8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2977</TotalTime>
  <Words>720</Words>
  <Application>Microsoft Macintosh PowerPoint</Application>
  <PresentationFormat>Custom</PresentationFormat>
  <Paragraphs>92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 16x9</vt:lpstr>
      <vt:lpstr>Development of Bioinformatics Tools </vt:lpstr>
      <vt:lpstr>Presentation Topics</vt:lpstr>
      <vt:lpstr>Creating FASTA Files</vt:lpstr>
      <vt:lpstr>FASTA Files</vt:lpstr>
      <vt:lpstr>Protocol Overview</vt:lpstr>
      <vt:lpstr>BLAST: Basic Local Alignment Search Tool – NCBI – NIH</vt:lpstr>
      <vt:lpstr>BLAST</vt:lpstr>
      <vt:lpstr>Protocol Overview</vt:lpstr>
      <vt:lpstr>Secondary Structure of Peptides</vt:lpstr>
      <vt:lpstr>Secondary Structure</vt:lpstr>
      <vt:lpstr>Aim</vt:lpstr>
      <vt:lpstr>Protocol Overview</vt:lpstr>
      <vt:lpstr>Intracellular Peptides from Julie’s Peptide Database</vt:lpstr>
      <vt:lpstr>Ideas for Future Tools</vt:lpstr>
      <vt:lpstr>Brainstorming Ideas</vt:lpstr>
      <vt:lpstr>ANY 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Le, Ann V.</dc:creator>
  <cp:lastModifiedBy>Le Gall Lab</cp:lastModifiedBy>
  <cp:revision>37</cp:revision>
  <dcterms:created xsi:type="dcterms:W3CDTF">2017-07-20T18:32:55Z</dcterms:created>
  <dcterms:modified xsi:type="dcterms:W3CDTF">2017-12-20T14:30:30Z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