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5"/>
      <p:bold r:id="rId16"/>
      <p:italic r:id="rId17"/>
      <p:boldItalic r:id="rId18"/>
    </p:embeddedFon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2F2C4-7FCB-CA4B-84C9-809FB12DAE2C}" v="1" dt="2019-09-05T14:54:39.966"/>
  </p1510:revLst>
</p1510:revInfo>
</file>

<file path=ppt/tableStyles.xml><?xml version="1.0" encoding="utf-8"?>
<a:tblStyleLst xmlns:a="http://schemas.openxmlformats.org/drawingml/2006/main" def="{CBC35AD8-6A47-433D-BB79-833EC25C86D6}">
  <a:tblStyle styleId="{CBC35AD8-6A47-433D-BB79-833EC25C86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63"/>
  </p:normalViewPr>
  <p:slideViewPr>
    <p:cSldViewPr snapToGrid="0">
      <p:cViewPr varScale="1">
        <p:scale>
          <a:sx n="156" d="100"/>
          <a:sy n="156" d="100"/>
        </p:scale>
        <p:origin x="2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, Ann V" userId="5d19df9b-d1be-4dc2-8c78-887f25513a0d" providerId="ADAL" clId="{43D2F2C4-7FCB-CA4B-84C9-809FB12DAE2C}"/>
    <pc:docChg chg="undo modSld sldOrd">
      <pc:chgData name="Le, Ann V" userId="5d19df9b-d1be-4dc2-8c78-887f25513a0d" providerId="ADAL" clId="{43D2F2C4-7FCB-CA4B-84C9-809FB12DAE2C}" dt="2019-09-05T14:57:36.924" v="84" actId="1076"/>
      <pc:docMkLst>
        <pc:docMk/>
      </pc:docMkLst>
      <pc:sldChg chg="modSp">
        <pc:chgData name="Le, Ann V" userId="5d19df9b-d1be-4dc2-8c78-887f25513a0d" providerId="ADAL" clId="{43D2F2C4-7FCB-CA4B-84C9-809FB12DAE2C}" dt="2019-09-05T14:57:36.924" v="84" actId="1076"/>
        <pc:sldMkLst>
          <pc:docMk/>
          <pc:sldMk cId="0" sldId="258"/>
        </pc:sldMkLst>
        <pc:spChg chg="mod">
          <ac:chgData name="Le, Ann V" userId="5d19df9b-d1be-4dc2-8c78-887f25513a0d" providerId="ADAL" clId="{43D2F2C4-7FCB-CA4B-84C9-809FB12DAE2C}" dt="2019-09-05T14:57:36.924" v="84" actId="1076"/>
          <ac:spMkLst>
            <pc:docMk/>
            <pc:sldMk cId="0" sldId="258"/>
            <ac:spMk id="147" creationId="{00000000-0000-0000-0000-000000000000}"/>
          </ac:spMkLst>
        </pc:spChg>
      </pc:sldChg>
      <pc:sldChg chg="ord">
        <pc:chgData name="Le, Ann V" userId="5d19df9b-d1be-4dc2-8c78-887f25513a0d" providerId="ADAL" clId="{43D2F2C4-7FCB-CA4B-84C9-809FB12DAE2C}" dt="2019-09-05T14:54:39.965" v="0"/>
        <pc:sldMkLst>
          <pc:docMk/>
          <pc:sldMk cId="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ea2df955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ea2df955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ea2df9552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ea2df9552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a2df9552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a2df9552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4e4d58e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4e4d58e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5c25184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5c25184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5c25184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5c25184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5c25184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5c25184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4e4d58e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e4e4d58e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ea2df95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ea2df95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ea2df955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ea2df955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a2df955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ea2df9552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721825" y="1578400"/>
            <a:ext cx="5171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Bioinformatics Tools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Ann Le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June - August 2019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950" y="3462096"/>
            <a:ext cx="1275772" cy="98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1450" y="4342024"/>
            <a:ext cx="2262277" cy="4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lphaLcParenR"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Secondary Structure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2"/>
          <p:cNvSpPr txBox="1">
            <a:spLocks noGrp="1"/>
          </p:cNvSpPr>
          <p:nvPr>
            <p:ph type="body" idx="1"/>
          </p:nvPr>
        </p:nvSpPr>
        <p:spPr>
          <a:xfrm>
            <a:off x="1297500" y="1491350"/>
            <a:ext cx="5541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Used Python, Excel macros to find ways to analyze specific locations of alpha helices, beta sheets, and turns to determine frequency of aa degradation residues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Results found from past data: 2421 peptides (72.55%) alpha helix, 1874 peptides (56.22%) beta strand, 615 peptides (18.42%) turns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Need to find a way to edit Python script to consider sequence overlaps on similar peptide sequences - more accurate read on overall frequency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767" y="1387838"/>
            <a:ext cx="2238108" cy="2367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22"/>
          <p:cNvGraphicFramePr/>
          <p:nvPr/>
        </p:nvGraphicFramePr>
        <p:xfrm>
          <a:off x="2193863" y="3987875"/>
          <a:ext cx="3748575" cy="1005750"/>
        </p:xfrm>
        <a:graphic>
          <a:graphicData uri="http://schemas.openxmlformats.org/drawingml/2006/table">
            <a:tbl>
              <a:tblPr>
                <a:noFill/>
                <a:tableStyleId>{CBC35AD8-6A47-433D-BB79-833EC25C86D6}</a:tableStyleId>
              </a:tblPr>
              <a:tblGrid>
                <a:gridCol w="220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AAHLPAEFTPAVHASL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P69905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AAHLPAEFTPAVHASLD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P69905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AAHLPAEFTPAVHASLDK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P69905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DD080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lphaLcParenR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Secondary Structure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lphaLcParenR"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Amino Acid Motifs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20500" cy="16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Using Python script and information from Swissprot/ExPASy to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Take in a .csv/.txt file of peptide sequences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Analyze where the peptides derive from on the protein of origin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Detect what is 3 aa upstream and downstream of the degraded junctions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Record any identified biochemical properties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 statistical analyses on any enrichment/depletion bias at the flanking source-protein sequences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075" y="2906925"/>
            <a:ext cx="3957300" cy="216124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/>
          <p:nvPr/>
        </p:nvSpPr>
        <p:spPr>
          <a:xfrm>
            <a:off x="1297500" y="3189950"/>
            <a:ext cx="3957300" cy="15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Similar to paper read at a June lab meeting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Upstream Position of Proline Defines Peptide-HLA Class I Repertoire Formation and CD8+ T Cell Responses (Hongo et. al. 2019).</a:t>
            </a:r>
            <a:endParaRPr sz="1000"/>
          </a:p>
        </p:txBody>
      </p:sp>
      <p:sp>
        <p:nvSpPr>
          <p:cNvPr id="240" name="Google Shape;240;p23"/>
          <p:cNvSpPr txBox="1"/>
          <p:nvPr/>
        </p:nvSpPr>
        <p:spPr>
          <a:xfrm>
            <a:off x="5336400" y="393750"/>
            <a:ext cx="2321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Access. Num: P69905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AAHLPAEFTPAVHASLDK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5047225" y="697800"/>
            <a:ext cx="50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VTL</a:t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7472500" y="697800"/>
            <a:ext cx="4371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FLA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ACKNOWLEDGEMENTS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 Gall Lab</a:t>
            </a:r>
            <a:endParaRPr sz="1800"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Sylvie Le Gall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Julie Boucau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Neelambri Joshi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Eniola Oladipo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Fabrice Renaud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450" y="4342024"/>
            <a:ext cx="2262277" cy="4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116100" y="18876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Databases using SQL/mySQL Workbench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Other continuing side projects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191366" y="58968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SQL (Structured Query Language)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Standard language to communicate for storing, manipulating, and retrieving data in databases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2675025"/>
            <a:ext cx="70389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TABLE PEOPLE (NAME CHAR (20), AGE INT(3));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INSERT INTO PEOPLE  VALUES (13, ‘Phoenix’)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SELECT * FROM PEOPLE;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mySQL Workbench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4913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An open-source relational database management system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mySQL Workbench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A visual database design tool that integrates SQL into the development of the system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851" y="2490130"/>
            <a:ext cx="3784901" cy="24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7301" y="-76198"/>
            <a:ext cx="2076700" cy="143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5">
            <a:alphaModFix/>
          </a:blip>
          <a:srcRect l="2373" t="3041" r="2288" b="3378"/>
          <a:stretch/>
        </p:blipFill>
        <p:spPr>
          <a:xfrm>
            <a:off x="869050" y="2571750"/>
            <a:ext cx="3702949" cy="23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975" y="1070575"/>
            <a:ext cx="2283525" cy="36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Peptide Degradation Database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3919900" y="1091275"/>
            <a:ext cx="4840200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Refer to “User Guide for MySQL Degradation Database.docx” protocol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Purpose of database: Store data for peptide degradation experiments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 main “manual” tables: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‘people’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‘projects’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‘input’ (information from .csv template used for ‘experiments’, ‘experiment_data’, and ‘original_peptides’)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Stored procedures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4894447" y="3070697"/>
            <a:ext cx="671400" cy="2274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1733347" y="2458047"/>
            <a:ext cx="671400" cy="2274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4894451" y="3331372"/>
            <a:ext cx="812100" cy="2274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1733351" y="2671375"/>
            <a:ext cx="812100" cy="2274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4894450" y="3592050"/>
            <a:ext cx="508800" cy="2274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1733350" y="1990250"/>
            <a:ext cx="583800" cy="2274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4894450" y="3839525"/>
            <a:ext cx="1071900" cy="227400"/>
          </a:xfrm>
          <a:prstGeom prst="rect">
            <a:avLst/>
          </a:prstGeom>
          <a:noFill/>
          <a:ln w="19050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6086863" y="3831350"/>
            <a:ext cx="1313700" cy="227400"/>
          </a:xfrm>
          <a:prstGeom prst="rect">
            <a:avLst/>
          </a:prstGeom>
          <a:noFill/>
          <a:ln w="19050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1733350" y="1535350"/>
            <a:ext cx="1320300" cy="227400"/>
          </a:xfrm>
          <a:prstGeom prst="rect">
            <a:avLst/>
          </a:prstGeom>
          <a:noFill/>
          <a:ln w="19050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1733350" y="1769250"/>
            <a:ext cx="1071900" cy="227400"/>
          </a:xfrm>
          <a:prstGeom prst="rect">
            <a:avLst/>
          </a:prstGeom>
          <a:noFill/>
          <a:ln w="19050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1733350" y="2230650"/>
            <a:ext cx="1320300" cy="227400"/>
          </a:xfrm>
          <a:prstGeom prst="rect">
            <a:avLst/>
          </a:prstGeom>
          <a:noFill/>
          <a:ln w="19050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4894450" y="4066925"/>
            <a:ext cx="1451100" cy="227400"/>
          </a:xfrm>
          <a:prstGeom prst="rect">
            <a:avLst/>
          </a:prstGeom>
          <a:noFill/>
          <a:ln w="19050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4393585" y="4316613"/>
            <a:ext cx="1590900" cy="227400"/>
          </a:xfrm>
          <a:prstGeom prst="rect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1780875" y="3112100"/>
            <a:ext cx="1313700" cy="1366800"/>
          </a:xfrm>
          <a:prstGeom prst="rect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50" y="1042600"/>
            <a:ext cx="2338675" cy="3078925"/>
          </a:xfrm>
          <a:prstGeom prst="rect">
            <a:avLst/>
          </a:prstGeom>
          <a:noFill/>
          <a:ln w="19050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Published Epitope Database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1"/>
          </p:nvPr>
        </p:nvSpPr>
        <p:spPr>
          <a:xfrm>
            <a:off x="3919900" y="1091275"/>
            <a:ext cx="4840200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Refer to “User Guide for MySQL Published Epitope Database.docx” protocol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Purpose of database: Store data for published information on epitopes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 main “manual” tables: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‘peptidelib_input’ stores info for...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‘peptide_library’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‘surfacepep_input’ stores info for…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‘paper_library’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‘surfacepep_papers’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Stored procedures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1733355" y="2458050"/>
            <a:ext cx="1590900" cy="227400"/>
          </a:xfrm>
          <a:prstGeom prst="rect">
            <a:avLst/>
          </a:prstGeom>
          <a:noFill/>
          <a:ln w="19050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1733350" y="1990250"/>
            <a:ext cx="1233600" cy="227400"/>
          </a:xfrm>
          <a:prstGeom prst="rect">
            <a:avLst/>
          </a:prstGeom>
          <a:noFill/>
          <a:ln w="19050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1733350" y="1535350"/>
            <a:ext cx="1155900" cy="227400"/>
          </a:xfrm>
          <a:prstGeom prst="rect">
            <a:avLst/>
          </a:prstGeom>
          <a:noFill/>
          <a:ln w="19050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1733350" y="1769250"/>
            <a:ext cx="1362900" cy="2274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1733350" y="2230650"/>
            <a:ext cx="1451100" cy="2274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5334175" y="4070575"/>
            <a:ext cx="1707600" cy="227400"/>
          </a:xfrm>
          <a:prstGeom prst="rect">
            <a:avLst/>
          </a:prstGeom>
          <a:noFill/>
          <a:ln w="19050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5334175" y="3822475"/>
            <a:ext cx="1155900" cy="227400"/>
          </a:xfrm>
          <a:prstGeom prst="rect">
            <a:avLst/>
          </a:prstGeom>
          <a:noFill/>
          <a:ln w="19050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5334175" y="3319125"/>
            <a:ext cx="1362900" cy="227400"/>
          </a:xfrm>
          <a:prstGeom prst="rect">
            <a:avLst/>
          </a:prstGeom>
          <a:noFill/>
          <a:ln w="19050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4909600" y="3071014"/>
            <a:ext cx="1362900" cy="2274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909600" y="3570800"/>
            <a:ext cx="1500600" cy="2274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4393585" y="4316613"/>
            <a:ext cx="1590900" cy="227400"/>
          </a:xfrm>
          <a:prstGeom prst="rect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1782525" y="2925850"/>
            <a:ext cx="1313700" cy="999000"/>
          </a:xfrm>
          <a:prstGeom prst="rect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Applications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9"/>
          <p:cNvSpPr txBox="1">
            <a:spLocks noGrp="1"/>
          </p:cNvSpPr>
          <p:nvPr>
            <p:ph type="body" idx="1"/>
          </p:nvPr>
        </p:nvSpPr>
        <p:spPr>
          <a:xfrm>
            <a:off x="1297500" y="1091275"/>
            <a:ext cx="4853100" cy="17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Big picture biology behind experiment data in databases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Antigen processing and presentation during HIV infection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HIV proteins are degraded into peptides and can be presented at the surface of immune cells by HLA class molecules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Infected cells are then detected by immune cells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6387" y="1091275"/>
            <a:ext cx="2693224" cy="26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6356438" y="3771075"/>
            <a:ext cx="2693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Endogenous and exogenous antigen processing and HLA class-I presentation. </a:t>
            </a:r>
            <a:endParaRPr sz="8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Kobayashi, K. S., &amp; Van Den Elsen, P. J. (2012).</a:t>
            </a:r>
            <a:endParaRPr sz="7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1297500" y="2700150"/>
            <a:ext cx="5006100" cy="20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Big questions: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How does the virus get degraded into peptides which are then displayed at the cell surface? What features cause peptide production to be efficient or inefficient?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Proteins → Intracellular degradation peptides → surface peptides?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How can we derive info from experiment data in databases?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Identifying patterns in big data through SQL queries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Ongoing work for the future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Other questions project focuses on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body" idx="1"/>
          </p:nvPr>
        </p:nvSpPr>
        <p:spPr>
          <a:xfrm>
            <a:off x="1297500" y="1338950"/>
            <a:ext cx="4593300" cy="12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 intracellular peptides correspond to specific 3D structures in original proteins when degraded during peptide processing?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9215" y="725923"/>
            <a:ext cx="2440060" cy="248229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/>
          <p:nvPr/>
        </p:nvSpPr>
        <p:spPr>
          <a:xfrm>
            <a:off x="6233525" y="1724906"/>
            <a:ext cx="695100" cy="618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 txBox="1"/>
          <p:nvPr/>
        </p:nvSpPr>
        <p:spPr>
          <a:xfrm>
            <a:off x="1297500" y="2959400"/>
            <a:ext cx="4593300" cy="17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LcParenR" startAt="2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Do the intracellular peptides have specific amino acid motifs at the junction or throughout the sequence where they are enriched/depleted with specific biochemical features/other kinetic properties?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5946050" y="4064075"/>
            <a:ext cx="30000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Access. Num: P69905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VTL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AAHLPAEFTPAVHASLDK </a:t>
            </a:r>
            <a:r>
              <a:rPr lang="en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FLA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6207350" y="3383000"/>
            <a:ext cx="24774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22222"/>
                </a:solidFill>
                <a:highlight>
                  <a:srgbClr val="FFFFFF"/>
                </a:highlight>
              </a:rPr>
              <a:t>Kobayashi, K. S., &amp; Van Den Elsen, P. J. (2012). NLRC5: a key regulator of MHC class I-dependent immune responses. </a:t>
            </a:r>
            <a:r>
              <a:rPr lang="en" sz="700" i="1">
                <a:solidFill>
                  <a:srgbClr val="222222"/>
                </a:solidFill>
                <a:highlight>
                  <a:srgbClr val="FFFFFF"/>
                </a:highlight>
              </a:rPr>
              <a:t>Nature Reviews Immunology</a:t>
            </a:r>
            <a:r>
              <a:rPr lang="en" sz="7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" sz="700" i="1">
                <a:solidFill>
                  <a:srgbClr val="222222"/>
                </a:solidFill>
                <a:highlight>
                  <a:srgbClr val="FFFFFF"/>
                </a:highlight>
              </a:rPr>
              <a:t>12</a:t>
            </a:r>
            <a:r>
              <a:rPr lang="en" sz="700">
                <a:solidFill>
                  <a:srgbClr val="222222"/>
                </a:solidFill>
                <a:highlight>
                  <a:srgbClr val="FFFFFF"/>
                </a:highlight>
              </a:rPr>
              <a:t>(12), 813.</a:t>
            </a:r>
            <a:endParaRPr sz="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Macintosh PowerPoint</Application>
  <PresentationFormat>On-screen Show (16:9)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Roboto</vt:lpstr>
      <vt:lpstr>Courier New</vt:lpstr>
      <vt:lpstr>Montserrat</vt:lpstr>
      <vt:lpstr>Lato</vt:lpstr>
      <vt:lpstr>Focus</vt:lpstr>
      <vt:lpstr>Bioinformatics Tools Ann Le June - August 2019  </vt:lpstr>
      <vt:lpstr>Overview</vt:lpstr>
      <vt:lpstr>SQL (Structured Query Language)</vt:lpstr>
      <vt:lpstr>mySQL Workbench </vt:lpstr>
      <vt:lpstr>Peptide Degradation Database</vt:lpstr>
      <vt:lpstr>Published Epitope Database </vt:lpstr>
      <vt:lpstr>Applications</vt:lpstr>
      <vt:lpstr>Ongoing work for the future</vt:lpstr>
      <vt:lpstr>Other questions project focuses on</vt:lpstr>
      <vt:lpstr>Secondary Structure</vt:lpstr>
      <vt:lpstr>Secondary Structure Amino Acid Motifs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Tools Ann Le June - August 2019  </dc:title>
  <cp:lastModifiedBy>Le, Ann V</cp:lastModifiedBy>
  <cp:revision>1</cp:revision>
  <dcterms:modified xsi:type="dcterms:W3CDTF">2019-09-05T14:57:39Z</dcterms:modified>
</cp:coreProperties>
</file>