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06713-4023-252D-0A0F-B21520855803}" v="12" dt="2018-08-07T01:15:02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-128" y="-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E3D5E-4DB9-4EF9-80EE-9345CF8C8E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26DB6-5C22-4499-B78F-C0088DD098BD}">
      <dgm:prSet/>
      <dgm:spPr/>
      <dgm:t>
        <a:bodyPr/>
        <a:lstStyle/>
        <a:p>
          <a:r>
            <a:rPr lang="en-US"/>
            <a:t>Python Scripts</a:t>
          </a:r>
        </a:p>
      </dgm:t>
    </dgm:pt>
    <dgm:pt modelId="{EBA37843-0801-451E-90B4-6219DAED3963}" type="parTrans" cxnId="{19E068CD-D0A6-4B84-9148-6509DF0B13FE}">
      <dgm:prSet/>
      <dgm:spPr/>
      <dgm:t>
        <a:bodyPr/>
        <a:lstStyle/>
        <a:p>
          <a:endParaRPr lang="en-US"/>
        </a:p>
      </dgm:t>
    </dgm:pt>
    <dgm:pt modelId="{200B4BA5-5271-4DB4-BFAA-D5BCCA151C7C}" type="sibTrans" cxnId="{19E068CD-D0A6-4B84-9148-6509DF0B13FE}">
      <dgm:prSet/>
      <dgm:spPr/>
      <dgm:t>
        <a:bodyPr/>
        <a:lstStyle/>
        <a:p>
          <a:endParaRPr lang="en-US"/>
        </a:p>
      </dgm:t>
    </dgm:pt>
    <dgm:pt modelId="{D50B3255-094F-461A-881F-E46DA1146FC1}">
      <dgm:prSet/>
      <dgm:spPr/>
      <dgm:t>
        <a:bodyPr/>
        <a:lstStyle/>
        <a:p>
          <a:r>
            <a:rPr lang="en-US"/>
            <a:t>Secondary Structure from Multiple Uniprot URLs improvement</a:t>
          </a:r>
        </a:p>
      </dgm:t>
    </dgm:pt>
    <dgm:pt modelId="{97FA54CD-D384-4026-8E06-3B4CCA185A66}" type="parTrans" cxnId="{A1D90CFF-559B-4282-A812-E26AE7CE3997}">
      <dgm:prSet/>
      <dgm:spPr/>
      <dgm:t>
        <a:bodyPr/>
        <a:lstStyle/>
        <a:p>
          <a:endParaRPr lang="en-US"/>
        </a:p>
      </dgm:t>
    </dgm:pt>
    <dgm:pt modelId="{90AA0E0C-4417-4C08-B726-8F7EB58CE6BB}" type="sibTrans" cxnId="{A1D90CFF-559B-4282-A812-E26AE7CE3997}">
      <dgm:prSet/>
      <dgm:spPr/>
      <dgm:t>
        <a:bodyPr/>
        <a:lstStyle/>
        <a:p>
          <a:endParaRPr lang="en-US"/>
        </a:p>
      </dgm:t>
    </dgm:pt>
    <dgm:pt modelId="{40844DD4-75A2-4F82-AA8D-85117CB99996}">
      <dgm:prSet/>
      <dgm:spPr/>
      <dgm:t>
        <a:bodyPr/>
        <a:lstStyle/>
        <a:p>
          <a:r>
            <a:rPr lang="en-US"/>
            <a:t>Fuzzy Matching</a:t>
          </a:r>
        </a:p>
      </dgm:t>
    </dgm:pt>
    <dgm:pt modelId="{99560C64-7C7B-42FC-8F5E-6B4F27479FA8}" type="parTrans" cxnId="{20D3F6A9-B11C-4006-AF06-6274A75C86A3}">
      <dgm:prSet/>
      <dgm:spPr/>
      <dgm:t>
        <a:bodyPr/>
        <a:lstStyle/>
        <a:p>
          <a:endParaRPr lang="en-US"/>
        </a:p>
      </dgm:t>
    </dgm:pt>
    <dgm:pt modelId="{55ACDDEE-F3B3-4C25-9DF1-D5EFB4975843}" type="sibTrans" cxnId="{20D3F6A9-B11C-4006-AF06-6274A75C86A3}">
      <dgm:prSet/>
      <dgm:spPr/>
      <dgm:t>
        <a:bodyPr/>
        <a:lstStyle/>
        <a:p>
          <a:endParaRPr lang="en-US"/>
        </a:p>
      </dgm:t>
    </dgm:pt>
    <dgm:pt modelId="{18B04967-D4D4-4A66-B397-745E6A1CD2E1}">
      <dgm:prSet/>
      <dgm:spPr/>
      <dgm:t>
        <a:bodyPr/>
        <a:lstStyle/>
        <a:p>
          <a:r>
            <a:rPr lang="en-US"/>
            <a:t>R Scripts</a:t>
          </a:r>
        </a:p>
      </dgm:t>
    </dgm:pt>
    <dgm:pt modelId="{4182741E-D09C-4303-9884-0ABCA42BCC69}" type="parTrans" cxnId="{0CFD209D-722F-45BC-ACC5-D88690CE7164}">
      <dgm:prSet/>
      <dgm:spPr/>
      <dgm:t>
        <a:bodyPr/>
        <a:lstStyle/>
        <a:p>
          <a:endParaRPr lang="en-US"/>
        </a:p>
      </dgm:t>
    </dgm:pt>
    <dgm:pt modelId="{CFDCCC99-B264-4B0A-B962-77D8EC49411C}" type="sibTrans" cxnId="{0CFD209D-722F-45BC-ACC5-D88690CE7164}">
      <dgm:prSet/>
      <dgm:spPr/>
      <dgm:t>
        <a:bodyPr/>
        <a:lstStyle/>
        <a:p>
          <a:endParaRPr lang="en-US"/>
        </a:p>
      </dgm:t>
    </dgm:pt>
    <dgm:pt modelId="{ED96D7B1-0FC4-4C63-B5F0-D92F4F2ABF0E}">
      <dgm:prSet/>
      <dgm:spPr/>
      <dgm:t>
        <a:bodyPr/>
        <a:lstStyle/>
        <a:p>
          <a:r>
            <a:rPr lang="en-US"/>
            <a:t>Differences Between 2 Data Sets</a:t>
          </a:r>
        </a:p>
      </dgm:t>
    </dgm:pt>
    <dgm:pt modelId="{364C1C17-8EFC-4A16-9256-E337B4703EEC}" type="parTrans" cxnId="{A085FF9A-DA10-4A7B-8274-D9A3744DDD6D}">
      <dgm:prSet/>
      <dgm:spPr/>
      <dgm:t>
        <a:bodyPr/>
        <a:lstStyle/>
        <a:p>
          <a:endParaRPr lang="en-US"/>
        </a:p>
      </dgm:t>
    </dgm:pt>
    <dgm:pt modelId="{8EDF51E1-9068-469E-83BA-6BCAAFC05E40}" type="sibTrans" cxnId="{A085FF9A-DA10-4A7B-8274-D9A3744DDD6D}">
      <dgm:prSet/>
      <dgm:spPr/>
      <dgm:t>
        <a:bodyPr/>
        <a:lstStyle/>
        <a:p>
          <a:endParaRPr lang="en-US"/>
        </a:p>
      </dgm:t>
    </dgm:pt>
    <dgm:pt modelId="{6FCEA683-E191-4CB1-937B-A53A9CD3C734}">
      <dgm:prSet/>
      <dgm:spPr/>
      <dgm:t>
        <a:bodyPr/>
        <a:lstStyle/>
        <a:p>
          <a:r>
            <a:rPr lang="en-US"/>
            <a:t>PCA/t-SNE</a:t>
          </a:r>
        </a:p>
      </dgm:t>
    </dgm:pt>
    <dgm:pt modelId="{E362D687-E057-446F-8024-82B92AFA281F}" type="parTrans" cxnId="{B2518DD2-58F8-46AD-91DC-0E9501C4AA7A}">
      <dgm:prSet/>
      <dgm:spPr/>
      <dgm:t>
        <a:bodyPr/>
        <a:lstStyle/>
        <a:p>
          <a:endParaRPr lang="en-US"/>
        </a:p>
      </dgm:t>
    </dgm:pt>
    <dgm:pt modelId="{76BF350A-1593-4B28-B0FB-0E4D3530B6AF}" type="sibTrans" cxnId="{B2518DD2-58F8-46AD-91DC-0E9501C4AA7A}">
      <dgm:prSet/>
      <dgm:spPr/>
      <dgm:t>
        <a:bodyPr/>
        <a:lstStyle/>
        <a:p>
          <a:endParaRPr lang="en-US"/>
        </a:p>
      </dgm:t>
    </dgm:pt>
    <dgm:pt modelId="{AA907634-B653-4AD2-8B09-616767D50D56}">
      <dgm:prSet/>
      <dgm:spPr/>
      <dgm:t>
        <a:bodyPr/>
        <a:lstStyle/>
        <a:p>
          <a:r>
            <a:rPr lang="en-US"/>
            <a:t>Future Plans</a:t>
          </a:r>
        </a:p>
      </dgm:t>
    </dgm:pt>
    <dgm:pt modelId="{22ED2777-6B1C-459D-A62F-A00AC26FBC56}" type="parTrans" cxnId="{DCF371B8-9159-48E3-A4E7-3F93660134F9}">
      <dgm:prSet/>
      <dgm:spPr/>
      <dgm:t>
        <a:bodyPr/>
        <a:lstStyle/>
        <a:p>
          <a:endParaRPr lang="en-US"/>
        </a:p>
      </dgm:t>
    </dgm:pt>
    <dgm:pt modelId="{6E0B0CD5-C54B-44A1-9FA4-6EEE2D1062B3}" type="sibTrans" cxnId="{DCF371B8-9159-48E3-A4E7-3F93660134F9}">
      <dgm:prSet/>
      <dgm:spPr/>
      <dgm:t>
        <a:bodyPr/>
        <a:lstStyle/>
        <a:p>
          <a:endParaRPr lang="en-US"/>
        </a:p>
      </dgm:t>
    </dgm:pt>
    <dgm:pt modelId="{5C4C5A42-9778-43B2-B80D-E73EE9CEFBD9}" type="pres">
      <dgm:prSet presAssocID="{150E3D5E-4DB9-4EF9-80EE-9345CF8C8E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E7078-F3FE-42E1-91A2-51C7EBEDB482}" type="pres">
      <dgm:prSet presAssocID="{3F026DB6-5C22-4499-B78F-C0088DD098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04636-8FCB-4D5C-878F-B9ABBE4F0DB4}" type="pres">
      <dgm:prSet presAssocID="{3F026DB6-5C22-4499-B78F-C0088DD098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24780-F7C1-48BB-9A53-EC96D03E107A}" type="pres">
      <dgm:prSet presAssocID="{18B04967-D4D4-4A66-B397-745E6A1CD2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41C3-1718-483B-BF40-C796775F3A74}" type="pres">
      <dgm:prSet presAssocID="{18B04967-D4D4-4A66-B397-745E6A1CD2E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67C0B-812C-4CF8-A8EE-BBDA25B9E15A}" type="pres">
      <dgm:prSet presAssocID="{AA907634-B653-4AD2-8B09-616767D50D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FD47A-9622-4FA0-9473-0226E409747C}" type="presOf" srcId="{150E3D5E-4DB9-4EF9-80EE-9345CF8C8E81}" destId="{5C4C5A42-9778-43B2-B80D-E73EE9CEFBD9}" srcOrd="0" destOrd="0" presId="urn:microsoft.com/office/officeart/2005/8/layout/vList2"/>
    <dgm:cxn modelId="{733F9542-BCFE-4B99-95E2-72F5499F5588}" type="presOf" srcId="{40844DD4-75A2-4F82-AA8D-85117CB99996}" destId="{23704636-8FCB-4D5C-878F-B9ABBE4F0DB4}" srcOrd="0" destOrd="1" presId="urn:microsoft.com/office/officeart/2005/8/layout/vList2"/>
    <dgm:cxn modelId="{19E068CD-D0A6-4B84-9148-6509DF0B13FE}" srcId="{150E3D5E-4DB9-4EF9-80EE-9345CF8C8E81}" destId="{3F026DB6-5C22-4499-B78F-C0088DD098BD}" srcOrd="0" destOrd="0" parTransId="{EBA37843-0801-451E-90B4-6219DAED3963}" sibTransId="{200B4BA5-5271-4DB4-BFAA-D5BCCA151C7C}"/>
    <dgm:cxn modelId="{370435C0-1A3B-4371-A43B-4340FA9639D9}" type="presOf" srcId="{D50B3255-094F-461A-881F-E46DA1146FC1}" destId="{23704636-8FCB-4D5C-878F-B9ABBE4F0DB4}" srcOrd="0" destOrd="0" presId="urn:microsoft.com/office/officeart/2005/8/layout/vList2"/>
    <dgm:cxn modelId="{20D3F6A9-B11C-4006-AF06-6274A75C86A3}" srcId="{3F026DB6-5C22-4499-B78F-C0088DD098BD}" destId="{40844DD4-75A2-4F82-AA8D-85117CB99996}" srcOrd="1" destOrd="0" parTransId="{99560C64-7C7B-42FC-8F5E-6B4F27479FA8}" sibTransId="{55ACDDEE-F3B3-4C25-9DF1-D5EFB4975843}"/>
    <dgm:cxn modelId="{72B5047C-FC82-4D9C-A0D2-AB87028E3ADC}" type="presOf" srcId="{6FCEA683-E191-4CB1-937B-A53A9CD3C734}" destId="{F46141C3-1718-483B-BF40-C796775F3A74}" srcOrd="0" destOrd="1" presId="urn:microsoft.com/office/officeart/2005/8/layout/vList2"/>
    <dgm:cxn modelId="{A085FF9A-DA10-4A7B-8274-D9A3744DDD6D}" srcId="{18B04967-D4D4-4A66-B397-745E6A1CD2E1}" destId="{ED96D7B1-0FC4-4C63-B5F0-D92F4F2ABF0E}" srcOrd="0" destOrd="0" parTransId="{364C1C17-8EFC-4A16-9256-E337B4703EEC}" sibTransId="{8EDF51E1-9068-469E-83BA-6BCAAFC05E40}"/>
    <dgm:cxn modelId="{1295539F-1115-4EBA-9774-5EE7514CDB8A}" type="presOf" srcId="{18B04967-D4D4-4A66-B397-745E6A1CD2E1}" destId="{2EB24780-F7C1-48BB-9A53-EC96D03E107A}" srcOrd="0" destOrd="0" presId="urn:microsoft.com/office/officeart/2005/8/layout/vList2"/>
    <dgm:cxn modelId="{EA477CD9-D0DE-44C5-87C1-305DE9DA2427}" type="presOf" srcId="{ED96D7B1-0FC4-4C63-B5F0-D92F4F2ABF0E}" destId="{F46141C3-1718-483B-BF40-C796775F3A74}" srcOrd="0" destOrd="0" presId="urn:microsoft.com/office/officeart/2005/8/layout/vList2"/>
    <dgm:cxn modelId="{0CFD209D-722F-45BC-ACC5-D88690CE7164}" srcId="{150E3D5E-4DB9-4EF9-80EE-9345CF8C8E81}" destId="{18B04967-D4D4-4A66-B397-745E6A1CD2E1}" srcOrd="1" destOrd="0" parTransId="{4182741E-D09C-4303-9884-0ABCA42BCC69}" sibTransId="{CFDCCC99-B264-4B0A-B962-77D8EC49411C}"/>
    <dgm:cxn modelId="{1E671744-7E61-409B-8850-E8C8BC1E2EA3}" type="presOf" srcId="{3F026DB6-5C22-4499-B78F-C0088DD098BD}" destId="{A1DE7078-F3FE-42E1-91A2-51C7EBEDB482}" srcOrd="0" destOrd="0" presId="urn:microsoft.com/office/officeart/2005/8/layout/vList2"/>
    <dgm:cxn modelId="{A1D90CFF-559B-4282-A812-E26AE7CE3997}" srcId="{3F026DB6-5C22-4499-B78F-C0088DD098BD}" destId="{D50B3255-094F-461A-881F-E46DA1146FC1}" srcOrd="0" destOrd="0" parTransId="{97FA54CD-D384-4026-8E06-3B4CCA185A66}" sibTransId="{90AA0E0C-4417-4C08-B726-8F7EB58CE6BB}"/>
    <dgm:cxn modelId="{DCF371B8-9159-48E3-A4E7-3F93660134F9}" srcId="{150E3D5E-4DB9-4EF9-80EE-9345CF8C8E81}" destId="{AA907634-B653-4AD2-8B09-616767D50D56}" srcOrd="2" destOrd="0" parTransId="{22ED2777-6B1C-459D-A62F-A00AC26FBC56}" sibTransId="{6E0B0CD5-C54B-44A1-9FA4-6EEE2D1062B3}"/>
    <dgm:cxn modelId="{B2518DD2-58F8-46AD-91DC-0E9501C4AA7A}" srcId="{18B04967-D4D4-4A66-B397-745E6A1CD2E1}" destId="{6FCEA683-E191-4CB1-937B-A53A9CD3C734}" srcOrd="1" destOrd="0" parTransId="{E362D687-E057-446F-8024-82B92AFA281F}" sibTransId="{76BF350A-1593-4B28-B0FB-0E4D3530B6AF}"/>
    <dgm:cxn modelId="{8AE3F574-9DFC-4427-8DC1-5EA3C7646767}" type="presOf" srcId="{AA907634-B653-4AD2-8B09-616767D50D56}" destId="{77B67C0B-812C-4CF8-A8EE-BBDA25B9E15A}" srcOrd="0" destOrd="0" presId="urn:microsoft.com/office/officeart/2005/8/layout/vList2"/>
    <dgm:cxn modelId="{D1E2558F-9FDE-44E9-BE80-F489D73DA442}" type="presParOf" srcId="{5C4C5A42-9778-43B2-B80D-E73EE9CEFBD9}" destId="{A1DE7078-F3FE-42E1-91A2-51C7EBEDB482}" srcOrd="0" destOrd="0" presId="urn:microsoft.com/office/officeart/2005/8/layout/vList2"/>
    <dgm:cxn modelId="{8F2C225C-8F35-4E8D-AAED-44045263528D}" type="presParOf" srcId="{5C4C5A42-9778-43B2-B80D-E73EE9CEFBD9}" destId="{23704636-8FCB-4D5C-878F-B9ABBE4F0DB4}" srcOrd="1" destOrd="0" presId="urn:microsoft.com/office/officeart/2005/8/layout/vList2"/>
    <dgm:cxn modelId="{0625F139-CBB4-419D-82EB-37255C992BEF}" type="presParOf" srcId="{5C4C5A42-9778-43B2-B80D-E73EE9CEFBD9}" destId="{2EB24780-F7C1-48BB-9A53-EC96D03E107A}" srcOrd="2" destOrd="0" presId="urn:microsoft.com/office/officeart/2005/8/layout/vList2"/>
    <dgm:cxn modelId="{A47441E2-3452-4542-956C-FE339FD5D941}" type="presParOf" srcId="{5C4C5A42-9778-43B2-B80D-E73EE9CEFBD9}" destId="{F46141C3-1718-483B-BF40-C796775F3A74}" srcOrd="3" destOrd="0" presId="urn:microsoft.com/office/officeart/2005/8/layout/vList2"/>
    <dgm:cxn modelId="{3F4BE292-3189-4E90-98B6-00ED09AF981A}" type="presParOf" srcId="{5C4C5A42-9778-43B2-B80D-E73EE9CEFBD9}" destId="{77B67C0B-812C-4CF8-A8EE-BBDA25B9E1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E7078-F3FE-42E1-91A2-51C7EBEDB482}">
      <dsp:nvSpPr>
        <dsp:cNvPr id="0" name=""/>
        <dsp:cNvSpPr/>
      </dsp:nvSpPr>
      <dsp:spPr>
        <a:xfrm>
          <a:off x="0" y="25595"/>
          <a:ext cx="6692748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Python Scripts</a:t>
          </a:r>
        </a:p>
      </dsp:txBody>
      <dsp:txXfrm>
        <a:off x="36296" y="61891"/>
        <a:ext cx="6620156" cy="670943"/>
      </dsp:txXfrm>
    </dsp:sp>
    <dsp:sp modelId="{23704636-8FCB-4D5C-878F-B9ABBE4F0DB4}">
      <dsp:nvSpPr>
        <dsp:cNvPr id="0" name=""/>
        <dsp:cNvSpPr/>
      </dsp:nvSpPr>
      <dsp:spPr>
        <a:xfrm>
          <a:off x="0" y="769130"/>
          <a:ext cx="6692748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/>
            <a:t>Secondary Structure from Multiple Uniprot URLs improvement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/>
            <a:t>Fuzzy Matching</a:t>
          </a:r>
        </a:p>
      </dsp:txBody>
      <dsp:txXfrm>
        <a:off x="0" y="769130"/>
        <a:ext cx="6692748" cy="1155060"/>
      </dsp:txXfrm>
    </dsp:sp>
    <dsp:sp modelId="{2EB24780-F7C1-48BB-9A53-EC96D03E107A}">
      <dsp:nvSpPr>
        <dsp:cNvPr id="0" name=""/>
        <dsp:cNvSpPr/>
      </dsp:nvSpPr>
      <dsp:spPr>
        <a:xfrm>
          <a:off x="0" y="1924190"/>
          <a:ext cx="6692748" cy="743535"/>
        </a:xfrm>
        <a:prstGeom prst="roundRect">
          <a:avLst/>
        </a:prstGeom>
        <a:solidFill>
          <a:schemeClr val="accent2">
            <a:hueOff val="-3277701"/>
            <a:satOff val="-3888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R Scripts</a:t>
          </a:r>
        </a:p>
      </dsp:txBody>
      <dsp:txXfrm>
        <a:off x="36296" y="1960486"/>
        <a:ext cx="6620156" cy="670943"/>
      </dsp:txXfrm>
    </dsp:sp>
    <dsp:sp modelId="{F46141C3-1718-483B-BF40-C796775F3A74}">
      <dsp:nvSpPr>
        <dsp:cNvPr id="0" name=""/>
        <dsp:cNvSpPr/>
      </dsp:nvSpPr>
      <dsp:spPr>
        <a:xfrm>
          <a:off x="0" y="2667725"/>
          <a:ext cx="6692748" cy="81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/>
            <a:t>Differences Between 2 Data Sets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/>
            <a:t>PCA/t-SNE</a:t>
          </a:r>
        </a:p>
      </dsp:txBody>
      <dsp:txXfrm>
        <a:off x="0" y="2667725"/>
        <a:ext cx="6692748" cy="818167"/>
      </dsp:txXfrm>
    </dsp:sp>
    <dsp:sp modelId="{77B67C0B-812C-4CF8-A8EE-BBDA25B9E15A}">
      <dsp:nvSpPr>
        <dsp:cNvPr id="0" name=""/>
        <dsp:cNvSpPr/>
      </dsp:nvSpPr>
      <dsp:spPr>
        <a:xfrm>
          <a:off x="0" y="3485893"/>
          <a:ext cx="6692748" cy="743535"/>
        </a:xfrm>
        <a:prstGeom prst="roundRect">
          <a:avLst/>
        </a:prstGeom>
        <a:solidFill>
          <a:schemeClr val="accent2">
            <a:hueOff val="-6555402"/>
            <a:satOff val="-7776"/>
            <a:lumOff val="-41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Future Plans</a:t>
          </a:r>
        </a:p>
      </dsp:txBody>
      <dsp:txXfrm>
        <a:off x="36296" y="3522189"/>
        <a:ext cx="6620156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E3FF2-17E0-43BB-8E0C-A1CC4614C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Bioinformatics tools 2.0 Summer 2018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AD39ED-DDE1-412B-9E2F-16FF9752B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sz="2800"/>
              <a:t>Ann Le</a:t>
            </a:r>
          </a:p>
          <a:p>
            <a:pPr>
              <a:spcBef>
                <a:spcPts val="0"/>
              </a:spcBef>
            </a:pPr>
            <a:r>
              <a:rPr lang="en-US" sz="2800"/>
              <a:t>Le gall lab at </a:t>
            </a:r>
            <a:r>
              <a:rPr lang="en-US" sz="2800" err="1"/>
              <a:t>ragon</a:t>
            </a:r>
            <a:r>
              <a:rPr lang="en-US" sz="2800"/>
              <a:t> institute of </a:t>
            </a:r>
            <a:r>
              <a:rPr lang="en-US" sz="2800" err="1"/>
              <a:t>mgh</a:t>
            </a:r>
            <a:r>
              <a:rPr lang="en-US" sz="2800"/>
              <a:t>, </a:t>
            </a:r>
            <a:r>
              <a:rPr lang="en-US" sz="2800" err="1"/>
              <a:t>mit</a:t>
            </a:r>
            <a:r>
              <a:rPr lang="en-US" sz="2800"/>
              <a:t>, and Harvard</a:t>
            </a:r>
          </a:p>
          <a:p>
            <a:pPr>
              <a:spcBef>
                <a:spcPts val="0"/>
              </a:spcBef>
            </a:pPr>
            <a:r>
              <a:rPr lang="en-US" sz="2800"/>
              <a:t>August 7, 2018</a:t>
            </a:r>
          </a:p>
        </p:txBody>
      </p:sp>
      <p:pic>
        <p:nvPicPr>
          <p:cNvPr id="1026" name="Picture 2" descr="https://lh6.googleusercontent.com/1qC7PYaI01H4ZrjtjkkYyuvQIXmDg6_Ez_ZEUWxEm7BCbTB3OreC3Ow7xa_0HD-PZ9blZN7w97WRAcPF_vaExX_LcLeFdl20RwoMplt8a95tebA0v6TehhIJQCwCl9Ukn1aqcGv_g8E">
            <a:extLst>
              <a:ext uri="{FF2B5EF4-FFF2-40B4-BE49-F238E27FC236}">
                <a16:creationId xmlns:a16="http://schemas.microsoft.com/office/drawing/2014/main" xmlns="" id="{1ECC4351-F62F-482D-AD25-1E43F26B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39" y="5936912"/>
            <a:ext cx="2942492" cy="6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6D2B6EBD-D842-4429-8B6A-D828E631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592" y="5112273"/>
            <a:ext cx="1929639" cy="6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9651D-E54C-4FDF-873C-F175E3DC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of topics</a:t>
            </a: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xmlns="" id="{891E081E-C25E-444B-B091-11501E677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6972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9524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83B5-9F9D-40D6-A385-6D8EDB2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</a:t>
            </a:r>
            <a:r>
              <a:rPr lang="en-US" cap="none"/>
              <a:t>Secondary Structure From Multiple </a:t>
            </a:r>
            <a:r>
              <a:rPr lang="en-US" cap="none" err="1"/>
              <a:t>Uniprot</a:t>
            </a:r>
            <a:r>
              <a:rPr lang="en-US" cap="none"/>
              <a:t> URLs Improvement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B778B-626E-4459-B5F4-2F4F681E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solidFill>
                  <a:srgbClr val="FFFF00"/>
                </a:solidFill>
              </a:rPr>
              <a:t>secondary_structure_through_multiple_uniprot_urls.py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Takes .txt file of multiple </a:t>
            </a:r>
            <a:r>
              <a:rPr lang="en-US" err="1"/>
              <a:t>Uniprot</a:t>
            </a:r>
            <a:r>
              <a:rPr lang="en-US"/>
              <a:t> URLs with peptide accession numbers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Takes out information on secondary structure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Addition of: Outputting the parsed peptide seq. of the secondary structure from the full peptide seq. through python code and Excel formula</a:t>
            </a:r>
            <a:endParaRPr lang="en-US">
              <a:cs typeface="Calibri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cs typeface="Calibri"/>
              </a:rPr>
              <a:t>Essentially locating the substrings within a large string based on numbered location 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i.e. Look for helices within Q9BUP3 = ALSKLREDFRM, ETGRVLLKEILEQ, etc.</a:t>
            </a:r>
          </a:p>
        </p:txBody>
      </p:sp>
    </p:spTree>
    <p:extLst>
      <p:ext uri="{BB962C8B-B14F-4D97-AF65-F5344CB8AC3E}">
        <p14:creationId xmlns:p14="http://schemas.microsoft.com/office/powerpoint/2010/main" val="33787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83B5-9F9D-40D6-A385-6D8EDB2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</a:t>
            </a:r>
            <a:r>
              <a:rPr lang="en-US" cap="none"/>
              <a:t>Fuzzy Matching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B778B-626E-4459-B5F4-2F4F681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solidFill>
                  <a:srgbClr val="FFFF00"/>
                </a:solidFill>
              </a:rPr>
              <a:t>fuzzy_match_peptides.py</a:t>
            </a: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Takes 2 .txt files (1 with peptide sequences and another with an entire database set of peptides)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Compares how many times the 1</a:t>
            </a:r>
            <a:r>
              <a:rPr lang="en-US" baseline="30000"/>
              <a:t>st</a:t>
            </a:r>
            <a:r>
              <a:rPr lang="en-US"/>
              <a:t> set of sequences appears in the 2</a:t>
            </a:r>
            <a:r>
              <a:rPr lang="en-US" baseline="30000"/>
              <a:t>nd</a:t>
            </a:r>
            <a:r>
              <a:rPr lang="en-US"/>
              <a:t> set of sequences through fuzzy/approximate matching algorithm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Produces scores for each match </a:t>
            </a:r>
          </a:p>
        </p:txBody>
      </p:sp>
    </p:spTree>
    <p:extLst>
      <p:ext uri="{BB962C8B-B14F-4D97-AF65-F5344CB8AC3E}">
        <p14:creationId xmlns:p14="http://schemas.microsoft.com/office/powerpoint/2010/main" val="5548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83B5-9F9D-40D6-A385-6D8EDB2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cap="none"/>
              <a:t>: Differences Between 2 Data Sets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B778B-626E-4459-B5F4-2F4F681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err="1">
                <a:solidFill>
                  <a:srgbClr val="FFFF00"/>
                </a:solidFill>
              </a:rPr>
              <a:t>difference_in_two_columns.R</a:t>
            </a:r>
            <a:endParaRPr lang="en-US" err="1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Reads in 2 columns from a .csv file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Prints out the unique sequences into a separate .</a:t>
            </a:r>
            <a:r>
              <a:rPr lang="en-US" err="1"/>
              <a:t>xls</a:t>
            </a:r>
            <a:r>
              <a:rPr lang="en-US"/>
              <a:t> file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83B5-9F9D-40D6-A385-6D8EDB2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cap="none"/>
              <a:t>: PCA/t-SNE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B778B-626E-4459-B5F4-2F4F681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solidFill>
                  <a:srgbClr val="FFFF00"/>
                </a:solidFill>
              </a:rPr>
              <a:t>PCA and </a:t>
            </a:r>
            <a:r>
              <a:rPr lang="en-US" err="1">
                <a:solidFill>
                  <a:srgbClr val="FFFF00"/>
                </a:solidFill>
              </a:rPr>
              <a:t>tSNE.R</a:t>
            </a:r>
            <a:endParaRPr lang="en-US" err="1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Reads a CSV file of data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Performs a PCA or t-SNE analysis and produces a corresponding graph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83B5-9F9D-40D6-A385-6D8EDB2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B778B-626E-4459-B5F4-2F4F681E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7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Currently continuing with the secondary structure analysis with extended Python scripts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cs typeface="Calibri"/>
              </a:rPr>
              <a:t>Analyze frequency of the secondary structures within different protein IDs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>
                <a:cs typeface="Calibri"/>
              </a:rPr>
              <a:t>Streamline scripts and connect certain parts of the code overtime to fit criteria of other analyses for different purposes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cs typeface="Calibri"/>
              </a:rPr>
              <a:t>Expanding the code to provide as many outputs as possible to add into </a:t>
            </a:r>
            <a:r>
              <a:rPr lang="en-US" err="1">
                <a:cs typeface="Calibri"/>
              </a:rPr>
              <a:t>metadatabase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cs typeface="Calibri"/>
              </a:rPr>
              <a:t>Continue to improve time/space efficiency of written code and updating protocols as needed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25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75AF3B-5284-4B97-9BB7-55C6FB3699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0F1F7ED-DA39-478F-85DA-317DE0894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1DAE5903-52E8-4F25-8473-93EF4837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xmlns="" id="{894835C1-32DE-4571-AD10-28D58CB8CF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xmlns="" id="{097A5B92-0B48-4251-9764-D34DF88920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xmlns="" id="{E222BF19-57E7-43F3-A2B9-2398BEF966D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xmlns="" id="{60C8836E-B7D9-48A9-8FD9-4CC52AF44D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xmlns="" id="{8504740E-456D-4FB9-9520-4317CCFA71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xmlns="" id="{1563A7B4-B1D5-4F93-AFF9-2EB78655FC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xmlns="" id="{D139ED24-FA37-4470-8B42-D0D00EDE1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xmlns="" id="{48825AA7-BB26-45C2-93A2-1AD8D9A232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xmlns="" id="{A98D0B91-D4E4-402D-8234-E96987219E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xmlns="" id="{94F1DB97-3769-4DA5-9F45-47132C3125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xmlns="" id="{A9BC86E2-B185-4D80-81B5-A8D387E67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xmlns="" id="{FA773F49-8CD0-46DC-B986-F2DB57BD72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xmlns="" id="{8C55A009-3401-4888-93C7-4ED51CBC64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xmlns="" id="{10B44829-5BB5-48C5-8492-699971FE78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xmlns="" id="{30C1F9A0-4FA6-4F6F-B2D0-A1BBA41DFC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xmlns="" id="{01BF274F-C7B8-44B4-A183-307D8619D2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xmlns="" id="{037E8930-0F22-4558-9432-F18953E32A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xmlns="" id="{9AFC3429-FF29-47FF-A4A8-317A979DB9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xmlns="" id="{91D48543-2C05-4768-80B1-ECA6F88508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xmlns="" id="{3AC527CC-154C-4370-A25B-74AC5B4A6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xmlns="" id="{798B18F5-51C9-4E50-95C5-A850EF5398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xmlns="" id="{15B4CF27-638C-4979-B0FD-6263E13074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xmlns="" id="{236C6A22-48A2-4442-B82D-30DB498272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xmlns="" id="{1BB7BCE1-0D99-412E-ABA6-81412638E9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xmlns="" id="{C20E57E0-0912-44F2-93DA-75E4D13F3B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xmlns="" id="{DF059390-54ED-44F4-983F-92FF36AD9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xmlns="" id="{42D5E9ED-595D-443D-8CDC-D8FCD4021D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B14A457-C54A-4F1E-91FB-0FEE49877D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xmlns="" id="{791F3E2E-D393-464E-84B4-9B30D071AD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xmlns="" id="{EBEEAD6F-6425-4F85-A8A8-4FF19A909B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xmlns="" id="{8AACA44E-9D6C-4708-8D61-D767B6620B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xmlns="" id="{B6E3525F-9937-463E-872C-8EB7C62D10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xmlns="" id="{BE829B0B-C602-40F1-81D1-A55332343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xmlns="" id="{92660531-24B5-4B97-A4A2-64686E235D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xmlns="" id="{6242D0CE-6FFD-4D17-AC26-BD3E481195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xmlns="" id="{61631F37-AF37-4DB9-8D98-A08586C766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xmlns="" id="{2A2597FF-2F22-40BB-A7B3-19C4DFCFFA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xmlns="" id="{DCC8773C-0113-4046-B222-C8F4080AF3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1B17CCE2-CEEF-40CA-8C4D-0DC2DCA78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83B5-9F9D-40D6-A385-6D8EDB22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Acknowledgements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xmlns="" id="{66D4F5BA-1D71-49B2-8A7F-6B4EB94D7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EAD583A-5B04-4859-B544-46FA1FE1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88647"/>
            <a:ext cx="4635583" cy="30847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B778B-626E-4459-B5F4-2F4F681E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u="sng">
                <a:solidFill>
                  <a:srgbClr val="FFFFFF"/>
                </a:solidFill>
              </a:rPr>
              <a:t>Le Gall Lab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Sylvie Le Gall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Julie Boucau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Quentin Bardin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Jianping Li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Vaughn Youngblood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Sam Patterson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Fabrice Renaud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5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Custom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Bioinformatics tools 2.0 Summer 2018 edition</vt:lpstr>
      <vt:lpstr>Overview of topics</vt:lpstr>
      <vt:lpstr>Python: Secondary Structure From Multiple Uniprot URLs Improvement</vt:lpstr>
      <vt:lpstr>Python: Fuzzy Matching</vt:lpstr>
      <vt:lpstr>R: Differences Between 2 Data Sets </vt:lpstr>
      <vt:lpstr>R: PCA/t-SNE </vt:lpstr>
      <vt:lpstr>Future Plans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tools 2.0 Summer 2018 edition</dc:title>
  <dc:creator>Ann Le</dc:creator>
  <cp:lastModifiedBy>Le Gall Lab</cp:lastModifiedBy>
  <cp:revision>2</cp:revision>
  <dcterms:modified xsi:type="dcterms:W3CDTF">2018-08-07T19:26:41Z</dcterms:modified>
</cp:coreProperties>
</file>