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0227f65e_0_2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0227f65e_0_2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c0227f65e_0_2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c0227f65e_0_2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c0227f65e_0_2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c0227f65e_0_2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c0227f65e_0_2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c0227f65e_0_2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c0227f65e_0_2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c0227f65e_0_2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c0227f65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c0227f65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0227f65e_0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0227f65e_0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c0227f6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c0227f6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c0227f65e_0_2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c0227f65e_0_2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c0227f65e_0_2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c0227f65e_0_2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c0227f65e_0_2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c0227f65e_0_2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c0227f65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c0227f65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c0227f65e_0_2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c0227f65e_0_2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c0227f65e_0_2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c0227f65e_0_2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msrc/user-training/blob/master/IntroToO2_Spring2018_v2.pdf" TargetMode="External"/><Relationship Id="rId4" Type="http://schemas.openxmlformats.org/officeDocument/2006/relationships/hyperlink" Target="https://github.com/hmsrc/user-training/blob/master/R_BioconductorSpring2018v1.pdf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Ragon Institute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Bioinformatics Workshops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Meeting 6/19/18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Gall Lab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Le, Samuel Patterson, Jiangping Li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R?</a:t>
            </a:r>
            <a:endParaRPr i="1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Statistical language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Free!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Bioconductor has packages for workflow in R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Let’s learn how to R on O2!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097" y="1152475"/>
            <a:ext cx="1966449" cy="15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on O2</a:t>
            </a:r>
            <a:endParaRPr i="1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Log into O2 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 u="sng">
                <a:solidFill>
                  <a:srgbClr val="FF0000"/>
                </a:solidFill>
              </a:rPr>
              <a:t>$ssh -XY [</a:t>
            </a:r>
            <a:r>
              <a:rPr b="1" i="1" lang="en" sz="1700" u="sng">
                <a:solidFill>
                  <a:srgbClr val="FF0000"/>
                </a:solidFill>
              </a:rPr>
              <a:t>ECommonsID</a:t>
            </a:r>
            <a:r>
              <a:rPr b="1" lang="en" sz="1700" u="sng">
                <a:solidFill>
                  <a:srgbClr val="FF0000"/>
                </a:solidFill>
              </a:rPr>
              <a:t>]@o2.hms.harvard.edu</a:t>
            </a:r>
            <a:endParaRPr b="1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Load a version of R </a:t>
            </a:r>
            <a:endParaRPr>
              <a:solidFill>
                <a:srgbClr val="FFFFFF"/>
              </a:solidFill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 u="sng">
                <a:solidFill>
                  <a:srgbClr val="FF0000"/>
                </a:solidFill>
              </a:rPr>
              <a:t>[</a:t>
            </a:r>
            <a:r>
              <a:rPr b="1" i="1" lang="en" sz="1700" u="sng">
                <a:solidFill>
                  <a:srgbClr val="FF0000"/>
                </a:solidFill>
              </a:rPr>
              <a:t>ECommonsID</a:t>
            </a:r>
            <a:r>
              <a:rPr b="1" lang="en" sz="1700" u="sng">
                <a:solidFill>
                  <a:srgbClr val="FF0000"/>
                </a:solidFill>
              </a:rPr>
              <a:t>]</a:t>
            </a:r>
            <a:r>
              <a:rPr b="1" lang="en" sz="1700" u="sng">
                <a:solidFill>
                  <a:srgbClr val="FF0000"/>
                </a:solidFill>
              </a:rPr>
              <a:t>@login01:~$module load R/version</a:t>
            </a:r>
            <a:endParaRPr b="1" sz="1700" u="sng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Set up O2 R library if first time </a:t>
            </a:r>
            <a:endParaRPr>
              <a:solidFill>
                <a:srgbClr val="FFFFFF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 u="sng">
                <a:solidFill>
                  <a:srgbClr val="FF0000"/>
                </a:solidFill>
              </a:rPr>
              <a:t>[</a:t>
            </a:r>
            <a:r>
              <a:rPr b="1" i="1" lang="en" sz="1700" u="sng">
                <a:solidFill>
                  <a:srgbClr val="FF0000"/>
                </a:solidFill>
              </a:rPr>
              <a:t>ECommonsID</a:t>
            </a:r>
            <a:r>
              <a:rPr b="1" lang="en" sz="1700" u="sng">
                <a:solidFill>
                  <a:srgbClr val="FF0000"/>
                </a:solidFill>
              </a:rPr>
              <a:t>]@login01:~$mkdir -p ~/R-version</a:t>
            </a:r>
            <a:endParaRPr b="1" sz="1700" u="sng">
              <a:solidFill>
                <a:srgbClr val="FF000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 u="sng">
                <a:solidFill>
                  <a:srgbClr val="FF0000"/>
                </a:solidFill>
              </a:rPr>
              <a:t>[</a:t>
            </a:r>
            <a:r>
              <a:rPr b="1" i="1" lang="en" sz="1700" u="sng">
                <a:solidFill>
                  <a:srgbClr val="FF0000"/>
                </a:solidFill>
              </a:rPr>
              <a:t>ECommonsID</a:t>
            </a:r>
            <a:r>
              <a:rPr b="1" lang="en" sz="1700" u="sng">
                <a:solidFill>
                  <a:srgbClr val="FF0000"/>
                </a:solidFill>
              </a:rPr>
              <a:t>]@compute-a:~$export R_LIBS_USER=”~R-version”</a:t>
            </a:r>
            <a:endParaRPr b="1" sz="1700" u="sng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Start R from an interactive session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 u="sng">
                <a:solidFill>
                  <a:srgbClr val="FF0000"/>
                </a:solidFill>
              </a:rPr>
              <a:t>[</a:t>
            </a:r>
            <a:r>
              <a:rPr i="1" lang="en" sz="1700" u="sng">
                <a:solidFill>
                  <a:srgbClr val="FF0000"/>
                </a:solidFill>
              </a:rPr>
              <a:t>ECommonsID</a:t>
            </a:r>
            <a:r>
              <a:rPr lang="en" sz="1700" u="sng">
                <a:solidFill>
                  <a:srgbClr val="FF0000"/>
                </a:solidFill>
              </a:rPr>
              <a:t>]</a:t>
            </a:r>
            <a:r>
              <a:rPr lang="en" sz="1700" u="sng">
                <a:solidFill>
                  <a:srgbClr val="FF0000"/>
                </a:solidFill>
              </a:rPr>
              <a:t>@compute-a:~</a:t>
            </a:r>
            <a:r>
              <a:rPr lang="en" sz="1700" u="sng">
                <a:solidFill>
                  <a:srgbClr val="FF0000"/>
                </a:solidFill>
              </a:rPr>
              <a:t>$R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Set up directory to store future R code in R for O2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700">
                <a:solidFill>
                  <a:srgbClr val="FF0000"/>
                </a:solidFill>
              </a:rPr>
              <a:t>&gt;setwd(“/Users/legalllab/MyDataDirectory”)</a:t>
            </a:r>
            <a:endParaRPr b="1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Packages in R</a:t>
            </a:r>
            <a:endParaRPr i="1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Install packages through Bioconductor (Provides tools for analysis and high-throughput genomic data)</a:t>
            </a:r>
            <a:endParaRPr>
              <a:solidFill>
                <a:srgbClr val="FFFFFF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>
                <a:solidFill>
                  <a:srgbClr val="FF0000"/>
                </a:solidFill>
              </a:rPr>
              <a:t>&gt;source(“http://bioconductor.org/biocLite.R”</a:t>
            </a:r>
            <a:r>
              <a:rPr lang="en" sz="1700">
                <a:solidFill>
                  <a:srgbClr val="FF0000"/>
                </a:solidFill>
              </a:rPr>
              <a:t> </a:t>
            </a:r>
            <a:r>
              <a:rPr lang="en" sz="1700">
                <a:solidFill>
                  <a:srgbClr val="FFFFFF"/>
                </a:solidFill>
              </a:rPr>
              <a:t>(</a:t>
            </a:r>
            <a:r>
              <a:rPr lang="en" sz="1800">
                <a:solidFill>
                  <a:srgbClr val="FFFFFF"/>
                </a:solidFill>
              </a:rPr>
              <a:t>Download Bioconductor first)</a:t>
            </a:r>
            <a:endParaRPr sz="1700">
              <a:solidFill>
                <a:srgbClr val="FF0000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&gt;biocLite(“nameofPackage”)</a:t>
            </a:r>
            <a:endParaRPr b="1" sz="17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Install packages through CRAN (Comprehensive R Archive Network)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>
                <a:solidFill>
                  <a:srgbClr val="FF0000"/>
                </a:solidFill>
              </a:rPr>
              <a:t>&gt;install.packages(“name-of-package”)</a:t>
            </a:r>
            <a:endParaRPr b="1" sz="17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Install packages through</a:t>
            </a:r>
            <a:r>
              <a:rPr lang="en">
                <a:solidFill>
                  <a:srgbClr val="FFFFFF"/>
                </a:solidFill>
              </a:rPr>
              <a:t> Github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>
                <a:solidFill>
                  <a:srgbClr val="FF0000"/>
                </a:solidFill>
              </a:rPr>
              <a:t>&gt;install.packages(‘devtools’)</a:t>
            </a:r>
            <a:r>
              <a:rPr lang="en" sz="1700">
                <a:solidFill>
                  <a:srgbClr val="FF0000"/>
                </a:solidFill>
              </a:rPr>
              <a:t> </a:t>
            </a:r>
            <a:r>
              <a:rPr lang="en" sz="1700">
                <a:solidFill>
                  <a:srgbClr val="FFFFFF"/>
                </a:solidFill>
              </a:rPr>
              <a:t>(Install devtools first</a:t>
            </a:r>
            <a:r>
              <a:rPr lang="en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</a:t>
            </a:r>
            <a:r>
              <a:rPr b="1" lang="en" sz="1700">
                <a:solidFill>
                  <a:srgbClr val="FF0000"/>
                </a:solidFill>
              </a:rPr>
              <a:t>&gt;install_github(“repo/package”)</a:t>
            </a:r>
            <a:endParaRPr b="1" sz="17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Confused on an R function?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>
                <a:solidFill>
                  <a:srgbClr val="FF0000"/>
                </a:solidFill>
              </a:rPr>
              <a:t>&gt;?[name_of_function]</a:t>
            </a:r>
            <a:endParaRPr b="1" sz="17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Variables and Data Types</a:t>
            </a:r>
            <a:endParaRPr i="1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FFFFFF"/>
                </a:solidFill>
              </a:rPr>
              <a:t>Assigning variables </a:t>
            </a:r>
            <a:endParaRPr>
              <a:solidFill>
                <a:srgbClr val="FFFFFF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>
                <a:solidFill>
                  <a:srgbClr val="FF0000"/>
                </a:solidFill>
              </a:rPr>
              <a:t>&gt;myX &lt;- 5</a:t>
            </a:r>
            <a:endParaRPr b="1" sz="17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Vectors: all the same data type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>
                <a:solidFill>
                  <a:srgbClr val="FF0000"/>
                </a:solidFill>
              </a:rPr>
              <a:t>&gt;myVector &lt;- c(1,2,3)</a:t>
            </a:r>
            <a:endParaRPr b="1" sz="17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Lists: mixed data type like numeric, character, logical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>
                <a:solidFill>
                  <a:srgbClr val="FF0000"/>
                </a:solidFill>
              </a:rPr>
              <a:t>&gt;myList &lt;- c(3, “TP53”, FALSE)</a:t>
            </a:r>
            <a:endParaRPr b="1" sz="17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Matrices: all the same data type and columns must have same length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>
                <a:solidFill>
                  <a:srgbClr val="FF0000"/>
                </a:solidFill>
              </a:rPr>
              <a:t>&gt;myMatrix &lt;- matrix(c(1,2,3,4,5), nrow=3, ncol=2)</a:t>
            </a:r>
            <a:endParaRPr b="1" sz="17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FFFFFF"/>
                </a:solidFill>
              </a:rPr>
              <a:t>Many others can be created </a:t>
            </a:r>
            <a:endParaRPr>
              <a:solidFill>
                <a:srgbClr val="FFFFFF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Can be manipulated by indexing, adding/joining rows/columns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Import/Export Data and Run R  </a:t>
            </a:r>
            <a:endParaRPr i="1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Text file, MS Excel, SPSS, SAS, STATA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Tutorial shown with an example from the workshop class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Reference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 to O2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https://github.com/hmsrc/user-training/blob/master/IntroToO2_Spring2018_v2.pdf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 to R/Bioconductor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https://github.com/hmsrc/user-training/blob/master/R_BioconductorSpring2018v1.pdf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O2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Weds. 6/13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Policies</a:t>
            </a:r>
            <a:endParaRPr i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HMS’s computational cluster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8000+ cores and SLURM batch system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9FC5E8"/>
                </a:solidFill>
              </a:rPr>
              <a:t>/home/user_id</a:t>
            </a:r>
            <a:endParaRPr sz="1700">
              <a:solidFill>
                <a:srgbClr val="9FC5E8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Quota: </a:t>
            </a:r>
            <a:r>
              <a:rPr lang="en" sz="1700">
                <a:solidFill>
                  <a:srgbClr val="FFFFFF"/>
                </a:solidFill>
              </a:rPr>
              <a:t>100GB per user 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Backup: Daily to 14 days, weekly  to 60 days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9FC5E8"/>
                </a:solidFill>
              </a:rPr>
              <a:t>/n/data1/institution/dept/lab/your_dir</a:t>
            </a:r>
            <a:endParaRPr sz="1700">
              <a:solidFill>
                <a:srgbClr val="9FC5E8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Quota: </a:t>
            </a:r>
            <a:r>
              <a:rPr lang="en" sz="1700">
                <a:solidFill>
                  <a:srgbClr val="FFFFFF"/>
                </a:solidFill>
              </a:rPr>
              <a:t>Expandable 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Backup: Daily to 14 days, weekly to 60 days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9FC5E8"/>
                </a:solidFill>
              </a:rPr>
              <a:t>/n/scratch2 </a:t>
            </a:r>
            <a:r>
              <a:rPr lang="en" sz="1700">
                <a:solidFill>
                  <a:srgbClr val="FFFFFF"/>
                </a:solidFill>
              </a:rPr>
              <a:t>(for data needed temporarily during analyses)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User quota: 10TB and 1 million files/directories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375" y="1561975"/>
            <a:ext cx="3509924" cy="2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388" y="654448"/>
            <a:ext cx="2577501" cy="6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</a:t>
            </a:r>
            <a:endParaRPr i="1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Accessed with an O2 account and the secure shell protocol (SSH) via command line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>
                <a:solidFill>
                  <a:srgbClr val="FFFFFF"/>
                </a:solidFill>
              </a:rPr>
              <a:t>MobaXterm </a:t>
            </a:r>
            <a:r>
              <a:rPr lang="en" sz="1700">
                <a:solidFill>
                  <a:srgbClr val="FFFFFF"/>
                </a:solidFill>
              </a:rPr>
              <a:t>(download from online)  for Windows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>
                <a:solidFill>
                  <a:srgbClr val="FFFFFF"/>
                </a:solidFill>
              </a:rPr>
              <a:t>Terminal </a:t>
            </a:r>
            <a:r>
              <a:rPr lang="en" sz="1700">
                <a:solidFill>
                  <a:srgbClr val="FFFFFF"/>
                </a:solidFill>
              </a:rPr>
              <a:t>for Macs/Linux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700" u="sng">
                <a:solidFill>
                  <a:srgbClr val="FF0000"/>
                </a:solidFill>
              </a:rPr>
              <a:t>$ssh -XY [</a:t>
            </a:r>
            <a:r>
              <a:rPr b="1" i="1" lang="en" sz="1700" u="sng">
                <a:solidFill>
                  <a:srgbClr val="FF0000"/>
                </a:solidFill>
              </a:rPr>
              <a:t>ECommonsID</a:t>
            </a:r>
            <a:r>
              <a:rPr b="1" lang="en" sz="1700" u="sng">
                <a:solidFill>
                  <a:srgbClr val="FF0000"/>
                </a:solidFill>
              </a:rPr>
              <a:t>]@o2.hms.harvard.edu </a:t>
            </a:r>
            <a:endParaRPr b="1" sz="1700" u="sng">
              <a:solidFill>
                <a:srgbClr val="FF000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Will log you into a “shell login server”  after you type in password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In home directory by symbol “tilde” = “~”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In bash </a:t>
            </a:r>
            <a:r>
              <a:rPr lang="en" sz="1700">
                <a:solidFill>
                  <a:srgbClr val="FFFFFF"/>
                </a:solidFill>
              </a:rPr>
              <a:t>environment</a:t>
            </a:r>
            <a:r>
              <a:rPr lang="en" sz="1700">
                <a:solidFill>
                  <a:srgbClr val="FFFFFF"/>
                </a:solidFill>
              </a:rPr>
              <a:t> to accept commands by symbol “$”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Session</a:t>
            </a:r>
            <a:endParaRPr i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Login servers not designed for intensive processes so have to run jobs in interactive sessions 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700" u="sng">
                <a:solidFill>
                  <a:srgbClr val="FF0000"/>
                </a:solidFill>
              </a:rPr>
              <a:t>$srun --pty -p interactive -t 0-12:00 --mem 8G bash</a:t>
            </a:r>
            <a:endParaRPr b="1" sz="1700" u="sng">
              <a:solidFill>
                <a:srgbClr val="FF0000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>
                <a:solidFill>
                  <a:srgbClr val="FF0000"/>
                </a:solidFill>
              </a:rPr>
              <a:t>srun --pty</a:t>
            </a:r>
            <a:r>
              <a:rPr lang="en" sz="1700">
                <a:solidFill>
                  <a:srgbClr val="FFFFFF"/>
                </a:solidFill>
              </a:rPr>
              <a:t> = how interactives are started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>
                <a:solidFill>
                  <a:srgbClr val="FF0000"/>
                </a:solidFill>
              </a:rPr>
              <a:t>-p interactive</a:t>
            </a:r>
            <a:r>
              <a:rPr lang="en" sz="1700">
                <a:solidFill>
                  <a:srgbClr val="FFFFFF"/>
                </a:solidFill>
              </a:rPr>
              <a:t> = partition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>
                <a:solidFill>
                  <a:srgbClr val="FF0000"/>
                </a:solidFill>
              </a:rPr>
              <a:t>-t 0;12:00</a:t>
            </a:r>
            <a:r>
              <a:rPr lang="en" sz="1700">
                <a:solidFill>
                  <a:srgbClr val="FFFFFF"/>
                </a:solidFill>
              </a:rPr>
              <a:t> = time limit of 12 hours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>
                <a:solidFill>
                  <a:srgbClr val="FF0000"/>
                </a:solidFill>
              </a:rPr>
              <a:t>--mem 8G</a:t>
            </a:r>
            <a:r>
              <a:rPr lang="en" sz="1700">
                <a:solidFill>
                  <a:srgbClr val="FFFFFF"/>
                </a:solidFill>
              </a:rPr>
              <a:t> = memory requested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Interactive sessions symbolized by “[</a:t>
            </a:r>
            <a:r>
              <a:rPr i="1" lang="en" sz="1700">
                <a:solidFill>
                  <a:srgbClr val="FFFFFF"/>
                </a:solidFill>
              </a:rPr>
              <a:t>ECommonsID</a:t>
            </a:r>
            <a:r>
              <a:rPr lang="en" sz="1700">
                <a:solidFill>
                  <a:srgbClr val="FFFFFF"/>
                </a:solidFill>
              </a:rPr>
              <a:t>]@compute-a-16-162:~$”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 i="1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>
                <a:solidFill>
                  <a:srgbClr val="FFFFFF"/>
                </a:solidFill>
              </a:rPr>
              <a:t>Commonly used software is held in a repository and loaded per session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Python, R, Perl, MATLAB</a:t>
            </a:r>
            <a:endParaRPr sz="17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Load/unloading modules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 sz="1700" u="sng">
                <a:solidFill>
                  <a:srgbClr val="FF0000"/>
                </a:solidFill>
              </a:rPr>
              <a:t>$module [un]load software/version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Installing/compiling (unzipping in </a:t>
            </a:r>
            <a:r>
              <a:rPr lang="en">
                <a:solidFill>
                  <a:srgbClr val="9FC5E8"/>
                </a:solidFill>
              </a:rPr>
              <a:t>/home </a:t>
            </a:r>
            <a:r>
              <a:rPr lang="en">
                <a:solidFill>
                  <a:srgbClr val="FFFFFF"/>
                </a:solidFill>
              </a:rPr>
              <a:t>or </a:t>
            </a:r>
            <a:r>
              <a:rPr lang="en">
                <a:solidFill>
                  <a:srgbClr val="9FC5E8"/>
                </a:solidFill>
              </a:rPr>
              <a:t>/n/groups</a:t>
            </a:r>
            <a:r>
              <a:rPr lang="en">
                <a:solidFill>
                  <a:srgbClr val="FFFFFF"/>
                </a:solidFill>
              </a:rPr>
              <a:t> directories) software: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 u="sng">
                <a:solidFill>
                  <a:srgbClr val="FF0000"/>
                </a:solidFill>
              </a:rPr>
              <a:t>$wget http://path/to/binary/mysoftware/tar/gz</a:t>
            </a:r>
            <a:endParaRPr b="1" sz="1700" u="sng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○"/>
            </a:pPr>
            <a:r>
              <a:rPr b="1" lang="en" sz="1700" u="sng">
                <a:solidFill>
                  <a:srgbClr val="FF0000"/>
                </a:solidFill>
              </a:rPr>
              <a:t>$tar -zxvf mysofrware.tar.gz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 i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 interactive session, programs can be called directly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b="1" lang="en" sz="1700" u="sng">
                <a:solidFill>
                  <a:srgbClr val="FF0000"/>
                </a:solidFill>
              </a:rPr>
              <a:t>$bowtie -n 4 hg19 file1_1.fq file1_2.fq</a:t>
            </a:r>
            <a:endParaRPr b="1" sz="1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From login shell/interactive session, programs submitted to O2 via a job 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 u="sng">
                <a:solidFill>
                  <a:srgbClr val="FF0000"/>
                </a:solidFill>
              </a:rPr>
              <a:t>$sbatch myjobsfile.run</a:t>
            </a:r>
            <a:endParaRPr sz="1700" u="sng">
              <a:solidFill>
                <a:srgbClr val="FF0000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Recommended to put parameters INSIDE shell script </a:t>
            </a:r>
            <a:r>
              <a:rPr lang="en" sz="1700">
                <a:solidFill>
                  <a:srgbClr val="FFFFFF"/>
                </a:solidFill>
              </a:rPr>
              <a:t>with “#” or “hashtag” as comment </a:t>
            </a:r>
            <a:r>
              <a:rPr lang="en" sz="1700">
                <a:solidFill>
                  <a:srgbClr val="FFFFFF"/>
                </a:solidFill>
              </a:rPr>
              <a:t>instead of writing in command line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sbatch Script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#!/bin/bash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#SBATCH -c short </a:t>
            </a:r>
            <a:r>
              <a:rPr lang="en">
                <a:solidFill>
                  <a:srgbClr val="FFFFFF"/>
                </a:solidFill>
              </a:rPr>
              <a:t>			#Partition to submit to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#SBATCH -t 0-00:01</a:t>
            </a:r>
            <a:r>
              <a:rPr lang="en">
                <a:solidFill>
                  <a:srgbClr val="FFFFFF"/>
                </a:solidFill>
              </a:rPr>
              <a:t>			#Time day-hr:min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#SBATCH -c 1</a:t>
            </a:r>
            <a:r>
              <a:rPr lang="en">
                <a:solidFill>
                  <a:srgbClr val="FFFFFF"/>
                </a:solidFill>
              </a:rPr>
              <a:t>				#Number of cores requested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#SBATCH -N 1				#Ensure that all cores are on one machine, 1 is default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#SBATCH --mem=2G</a:t>
            </a:r>
            <a:r>
              <a:rPr lang="en">
                <a:solidFill>
                  <a:srgbClr val="FFFFFF"/>
                </a:solidFill>
              </a:rPr>
              <a:t>			#Memory total in GB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#SBATCH -o hostname.%j.out	#Standard out goes to this file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#SBATCH -e hostname.%j.err	#Standard error goes to this file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srun -c 1 date &amp;</a:t>
            </a:r>
            <a:r>
              <a:rPr lang="en">
                <a:solidFill>
                  <a:srgbClr val="FFFFFF"/>
                </a:solidFill>
              </a:rPr>
              <a:t>				#Can run 1 job or many jobs in parallel! 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srun -c 1 sleep 2m &amp;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srun -c 3 date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wait	</a:t>
            </a:r>
            <a:r>
              <a:rPr lang="en">
                <a:solidFill>
                  <a:srgbClr val="FFFFFF"/>
                </a:solidFill>
              </a:rPr>
              <a:t>						#Necessary part of script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R/Bioconductor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Fri</a:t>
            </a: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6/15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00" y="4528974"/>
            <a:ext cx="2079126" cy="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