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a22f71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a22f71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0736775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0736775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Sought to analyze endolysosomal degradation patterns of inhalant allergens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0736775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0736775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Antigenic peptides are presented on MHC-I molecules to CD8+ cells and on MHC-II to CD4+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MHC-II complexes are expressed only on APCs.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0736775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0736775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081c84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081c84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15% SDS-PAGE gel.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07343f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07343f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Activated using LPS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264.7 macrophages displayed highest proteolytic activity using substrate, followed by JAWSII and A20 B cells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different between JAWSII stimulated and unstimulated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a22f7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a22f7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Allergens were digested with endolysosomal proteases from different APCs. Reactions were stopped by heat </a:t>
            </a:r>
            <a:r>
              <a:rPr lang="en"/>
              <a:t>inactivation</a:t>
            </a:r>
            <a:r>
              <a:rPr lang="en"/>
              <a:t> of protease/allergen mixture and low pH resembled pH value of late endosome.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Activated RAW macrophages showed similar activity pattern to resting cells. Bet v 1 and Amb a 1 slowly degraded, proDer p 1 </a:t>
            </a:r>
            <a:r>
              <a:rPr lang="en"/>
              <a:t>efficiently</a:t>
            </a:r>
            <a:r>
              <a:rPr lang="en"/>
              <a:t> degraded, and Der p 2 showed hardly any reductions patterns of intact protein.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a22f71a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a22f71a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a22f71a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a22f71a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8" y="994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Comparing Proteolytic Fingerprints of Antigen-Presenting Cells during Allergen Processing</a:t>
            </a:r>
            <a:endParaRPr sz="4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3046950"/>
            <a:ext cx="85206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Hofer, H., et al. International Journal of Molecular Sciences. 18(6), 1225. 6/8/2017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Ann Le, Liam Fitzgerald 6/26/17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65" name="Google Shape;265;p22"/>
          <p:cNvSpPr txBox="1"/>
          <p:nvPr>
            <p:ph idx="1" type="body"/>
          </p:nvPr>
        </p:nvSpPr>
        <p:spPr>
          <a:xfrm>
            <a:off x="471900" y="1871559"/>
            <a:ext cx="82221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Despite minor differences in processing, the overall degradation patterns were </a:t>
            </a:r>
            <a:r>
              <a:rPr lang="en"/>
              <a:t>similar across the digested allergens.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Activated macrophages show no difference in proteolytic patterns/activity when compared to unstimulated macrophages =&gt;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Allergen degradation patterns are determined by the structure of the protein being degraded, not the source of the endolysosomal proteases.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800"/>
              <a:buAutoNum type="arabicPeriod"/>
            </a:pPr>
            <a:r>
              <a:rPr i="1" lang="en"/>
              <a:t>In vitro </a:t>
            </a:r>
            <a:r>
              <a:rPr lang="en"/>
              <a:t>protein degradations using isolated endolysosomal fractions from APCs are good T cell epitope  predictors for</a:t>
            </a:r>
            <a:r>
              <a:rPr i="1" lang="en"/>
              <a:t> in vivo </a:t>
            </a:r>
            <a:r>
              <a:rPr lang="en"/>
              <a:t>degradation patterns.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care about allergen processing?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791557"/>
            <a:ext cx="85206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industrialized countries, allergies affect about 25% of the population.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treatment options are based on formulated allergen extracts -&gt; potential shift to purified extracts or epitopes.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Protein-based allergy therapeutics involves determining B and T cell-reactive regions on antigens.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Techniques for studying allergen degradation/processing can be translated to viral protein degradation and epitope processing, and later vaccine development.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433925"/>
            <a:ext cx="83352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MHC II Pathway with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Professional Antigen-Presenting Cells (APCs) </a:t>
            </a:r>
            <a:endParaRPr sz="30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125425"/>
            <a:ext cx="78561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Professional APCs include Dendritic Cells (DCs), B cells, and Macrophages.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1" name="Google Shape;81;p15"/>
          <p:cNvCxnSpPr/>
          <p:nvPr/>
        </p:nvCxnSpPr>
        <p:spPr>
          <a:xfrm flipH="1" rot="10800000">
            <a:off x="2028133" y="2555193"/>
            <a:ext cx="530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2" name="Google Shape;82;p15"/>
          <p:cNvGrpSpPr/>
          <p:nvPr/>
        </p:nvGrpSpPr>
        <p:grpSpPr>
          <a:xfrm>
            <a:off x="2866589" y="1937907"/>
            <a:ext cx="1556100" cy="1479000"/>
            <a:chOff x="2866589" y="1752216"/>
            <a:chExt cx="1556100" cy="1479000"/>
          </a:xfrm>
        </p:grpSpPr>
        <p:sp>
          <p:nvSpPr>
            <p:cNvPr id="83" name="Google Shape;83;p15"/>
            <p:cNvSpPr/>
            <p:nvPr/>
          </p:nvSpPr>
          <p:spPr>
            <a:xfrm>
              <a:off x="2866589" y="1752216"/>
              <a:ext cx="1556100" cy="14790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3005170" y="2367632"/>
              <a:ext cx="5613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/>
                <a:t>APC</a:t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709738" y="2217330"/>
              <a:ext cx="269028" cy="238950"/>
            </a:xfrm>
            <a:prstGeom prst="irregularSeal1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" name="Google Shape;86;p15"/>
          <p:cNvCxnSpPr/>
          <p:nvPr/>
        </p:nvCxnSpPr>
        <p:spPr>
          <a:xfrm flipH="1" rot="10800000">
            <a:off x="4738558" y="2555193"/>
            <a:ext cx="530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6849000" y="3924472"/>
            <a:ext cx="2142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cell activation and development of adaptive immune response</a:t>
            </a:r>
            <a:endParaRPr/>
          </a:p>
        </p:txBody>
      </p:sp>
      <p:grpSp>
        <p:nvGrpSpPr>
          <p:cNvPr id="88" name="Google Shape;88;p15"/>
          <p:cNvGrpSpPr/>
          <p:nvPr/>
        </p:nvGrpSpPr>
        <p:grpSpPr>
          <a:xfrm>
            <a:off x="223250" y="1716325"/>
            <a:ext cx="2794525" cy="1690450"/>
            <a:chOff x="451850" y="1683034"/>
            <a:chExt cx="2794525" cy="1690450"/>
          </a:xfrm>
        </p:grpSpPr>
        <p:sp>
          <p:nvSpPr>
            <p:cNvPr id="89" name="Google Shape;89;p15"/>
            <p:cNvSpPr/>
            <p:nvPr/>
          </p:nvSpPr>
          <p:spPr>
            <a:xfrm>
              <a:off x="451850" y="1894484"/>
              <a:ext cx="1556100" cy="14790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949045" y="2457709"/>
              <a:ext cx="5613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APC</a:t>
              </a:r>
              <a:endParaRPr b="1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972488" y="1996903"/>
              <a:ext cx="269028" cy="238950"/>
            </a:xfrm>
            <a:prstGeom prst="irregularSeal1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2052675" y="1683034"/>
              <a:ext cx="11937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Protein antigen</a:t>
              </a:r>
              <a:endParaRPr b="1" sz="1000"/>
            </a:p>
          </p:txBody>
        </p:sp>
        <p:cxnSp>
          <p:nvCxnSpPr>
            <p:cNvPr id="93" name="Google Shape;93;p15"/>
            <p:cNvCxnSpPr/>
            <p:nvPr/>
          </p:nvCxnSpPr>
          <p:spPr>
            <a:xfrm flipH="1" rot="10800000">
              <a:off x="2185109" y="1903528"/>
              <a:ext cx="167400" cy="14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" name="Google Shape;94;p15"/>
          <p:cNvGrpSpPr/>
          <p:nvPr/>
        </p:nvGrpSpPr>
        <p:grpSpPr>
          <a:xfrm>
            <a:off x="3565025" y="3557156"/>
            <a:ext cx="2965875" cy="1479000"/>
            <a:chOff x="4098425" y="3564184"/>
            <a:chExt cx="2965875" cy="1479000"/>
          </a:xfrm>
        </p:grpSpPr>
        <p:sp>
          <p:nvSpPr>
            <p:cNvPr id="95" name="Google Shape;95;p15"/>
            <p:cNvSpPr/>
            <p:nvPr/>
          </p:nvSpPr>
          <p:spPr>
            <a:xfrm>
              <a:off x="5929325" y="4038175"/>
              <a:ext cx="62400" cy="47100"/>
            </a:xfrm>
            <a:prstGeom prst="star4">
              <a:avLst>
                <a:gd fmla="val 125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098425" y="3564184"/>
              <a:ext cx="1556100" cy="14790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4595620" y="4127409"/>
              <a:ext cx="5613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APC</a:t>
              </a:r>
              <a:endParaRPr b="1"/>
            </a:p>
          </p:txBody>
        </p:sp>
        <p:cxnSp>
          <p:nvCxnSpPr>
            <p:cNvPr id="98" name="Google Shape;98;p15"/>
            <p:cNvCxnSpPr/>
            <p:nvPr/>
          </p:nvCxnSpPr>
          <p:spPr>
            <a:xfrm rot="10800000">
              <a:off x="5613212" y="4015322"/>
              <a:ext cx="0" cy="92803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" name="Google Shape;99;p15"/>
            <p:cNvSpPr/>
            <p:nvPr/>
          </p:nvSpPr>
          <p:spPr>
            <a:xfrm rot="4653192">
              <a:off x="5672301" y="3949353"/>
              <a:ext cx="136406" cy="169011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4653192">
              <a:off x="5797108" y="3958155"/>
              <a:ext cx="136406" cy="96578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" name="Google Shape;101;p15"/>
            <p:cNvCxnSpPr/>
            <p:nvPr/>
          </p:nvCxnSpPr>
          <p:spPr>
            <a:xfrm rot="10800000">
              <a:off x="5641898" y="4145091"/>
              <a:ext cx="0" cy="92803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" name="Google Shape;102;p15"/>
            <p:cNvSpPr/>
            <p:nvPr/>
          </p:nvSpPr>
          <p:spPr>
            <a:xfrm rot="4653192">
              <a:off x="5700988" y="4079122"/>
              <a:ext cx="136406" cy="169011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4653192">
              <a:off x="5825794" y="4087924"/>
              <a:ext cx="136406" cy="96578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" name="Google Shape;104;p15"/>
            <p:cNvCxnSpPr>
              <a:stCxn id="103" idx="7"/>
              <a:endCxn id="105" idx="0"/>
            </p:cNvCxnSpPr>
            <p:nvPr/>
          </p:nvCxnSpPr>
          <p:spPr>
            <a:xfrm>
              <a:off x="5937696" y="4175776"/>
              <a:ext cx="430500" cy="22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5"/>
            <p:cNvSpPr txBox="1"/>
            <p:nvPr/>
          </p:nvSpPr>
          <p:spPr>
            <a:xfrm>
              <a:off x="5672000" y="4401125"/>
              <a:ext cx="13923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MHC-II  molecules</a:t>
              </a:r>
              <a:endParaRPr b="1" sz="1000"/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1061451" y="3288647"/>
            <a:ext cx="1956349" cy="1747497"/>
            <a:chOff x="451851" y="3295675"/>
            <a:chExt cx="1956349" cy="1747497"/>
          </a:xfrm>
        </p:grpSpPr>
        <p:sp>
          <p:nvSpPr>
            <p:cNvPr id="107" name="Google Shape;107;p15"/>
            <p:cNvSpPr/>
            <p:nvPr/>
          </p:nvSpPr>
          <p:spPr>
            <a:xfrm>
              <a:off x="451851" y="3564172"/>
              <a:ext cx="1556100" cy="14790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949247" y="4127282"/>
              <a:ext cx="5613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APC</a:t>
              </a:r>
              <a:endParaRPr b="1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319340" y="3884523"/>
              <a:ext cx="429900" cy="318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361100" y="3974875"/>
              <a:ext cx="62400" cy="47100"/>
            </a:xfrm>
            <a:prstGeom prst="star4">
              <a:avLst>
                <a:gd fmla="val 125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551625" y="4020125"/>
              <a:ext cx="62400" cy="47100"/>
            </a:xfrm>
            <a:prstGeom prst="star4">
              <a:avLst>
                <a:gd fmla="val 125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423488" y="4058050"/>
              <a:ext cx="62400" cy="47100"/>
            </a:xfrm>
            <a:prstGeom prst="star4">
              <a:avLst>
                <a:gd fmla="val 125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503100" y="3912975"/>
              <a:ext cx="62400" cy="47100"/>
            </a:xfrm>
            <a:prstGeom prst="star4">
              <a:avLst>
                <a:gd fmla="val 125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503100" y="4127275"/>
              <a:ext cx="62400" cy="47100"/>
            </a:xfrm>
            <a:prstGeom prst="star4">
              <a:avLst>
                <a:gd fmla="val 125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614025" y="3974875"/>
              <a:ext cx="62400" cy="47100"/>
            </a:xfrm>
            <a:prstGeom prst="star4">
              <a:avLst>
                <a:gd fmla="val 125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655500" y="4065375"/>
              <a:ext cx="62400" cy="47100"/>
            </a:xfrm>
            <a:prstGeom prst="star4">
              <a:avLst>
                <a:gd fmla="val 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5"/>
            <p:cNvCxnSpPr>
              <a:stCxn id="115" idx="0"/>
            </p:cNvCxnSpPr>
            <p:nvPr/>
          </p:nvCxnSpPr>
          <p:spPr>
            <a:xfrm flipH="1" rot="10800000">
              <a:off x="1645225" y="3582775"/>
              <a:ext cx="2619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" name="Google Shape;118;p15"/>
            <p:cNvSpPr txBox="1"/>
            <p:nvPr/>
          </p:nvSpPr>
          <p:spPr>
            <a:xfrm>
              <a:off x="1655500" y="3295675"/>
              <a:ext cx="7527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Peptides</a:t>
              </a:r>
              <a:endParaRPr b="1" sz="1000"/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5432126" y="1971914"/>
            <a:ext cx="2980249" cy="1479000"/>
            <a:chOff x="5432126" y="2091022"/>
            <a:chExt cx="2980249" cy="1479000"/>
          </a:xfrm>
        </p:grpSpPr>
        <p:sp>
          <p:nvSpPr>
            <p:cNvPr id="120" name="Google Shape;120;p15"/>
            <p:cNvSpPr txBox="1"/>
            <p:nvPr/>
          </p:nvSpPr>
          <p:spPr>
            <a:xfrm>
              <a:off x="5776922" y="2509832"/>
              <a:ext cx="5613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APC</a:t>
              </a:r>
              <a:endParaRPr b="1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142190" y="2264385"/>
              <a:ext cx="429900" cy="318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222598" y="2304047"/>
              <a:ext cx="269028" cy="238950"/>
            </a:xfrm>
            <a:prstGeom prst="irregularSeal1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5432126" y="2091022"/>
              <a:ext cx="1556100" cy="14790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5929322" y="2662232"/>
              <a:ext cx="5613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APC</a:t>
              </a:r>
              <a:endParaRPr b="1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6294590" y="2416785"/>
              <a:ext cx="429900" cy="318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6374998" y="2456447"/>
              <a:ext cx="269028" cy="238950"/>
            </a:xfrm>
            <a:prstGeom prst="irregularSeal1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" name="Google Shape;127;p15"/>
            <p:cNvCxnSpPr>
              <a:stCxn id="125" idx="6"/>
            </p:cNvCxnSpPr>
            <p:nvPr/>
          </p:nvCxnSpPr>
          <p:spPr>
            <a:xfrm flipH="1" rot="10800000">
              <a:off x="6724490" y="2370735"/>
              <a:ext cx="396300" cy="2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" name="Google Shape;128;p15"/>
            <p:cNvSpPr txBox="1"/>
            <p:nvPr/>
          </p:nvSpPr>
          <p:spPr>
            <a:xfrm>
              <a:off x="7077975" y="2179600"/>
              <a:ext cx="13344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Endolysosome</a:t>
              </a:r>
              <a:endParaRPr b="1" sz="1000"/>
            </a:p>
          </p:txBody>
        </p:sp>
      </p:grpSp>
      <p:cxnSp>
        <p:nvCxnSpPr>
          <p:cNvPr id="129" name="Google Shape;129;p15"/>
          <p:cNvCxnSpPr/>
          <p:nvPr/>
        </p:nvCxnSpPr>
        <p:spPr>
          <a:xfrm flipH="1" rot="10800000">
            <a:off x="313633" y="4292874"/>
            <a:ext cx="530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5"/>
          <p:cNvCxnSpPr/>
          <p:nvPr/>
        </p:nvCxnSpPr>
        <p:spPr>
          <a:xfrm flipH="1" rot="10800000">
            <a:off x="2834983" y="4292874"/>
            <a:ext cx="530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/>
          <p:nvPr/>
        </p:nvCxnSpPr>
        <p:spPr>
          <a:xfrm flipH="1" rot="10800000">
            <a:off x="6105233" y="4292874"/>
            <a:ext cx="530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Allergens were first purified from </a:t>
            </a:r>
            <a:r>
              <a:rPr i="1" lang="en"/>
              <a:t>E. coli</a:t>
            </a:r>
            <a:r>
              <a:rPr lang="en"/>
              <a:t> and </a:t>
            </a:r>
            <a:r>
              <a:rPr i="1" lang="en"/>
              <a:t>P. pastoris</a:t>
            </a:r>
            <a:endParaRPr i="1"/>
          </a:p>
        </p:txBody>
      </p:sp>
      <p:sp>
        <p:nvSpPr>
          <p:cNvPr id="137" name="Google Shape;137;p16"/>
          <p:cNvSpPr/>
          <p:nvPr/>
        </p:nvSpPr>
        <p:spPr>
          <a:xfrm>
            <a:off x="401075" y="1783739"/>
            <a:ext cx="1568700" cy="32709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846725" y="3236489"/>
            <a:ext cx="677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E. coli</a:t>
            </a:r>
            <a:endParaRPr i="1"/>
          </a:p>
        </p:txBody>
      </p:sp>
      <p:cxnSp>
        <p:nvCxnSpPr>
          <p:cNvPr id="139" name="Google Shape;139;p16"/>
          <p:cNvCxnSpPr/>
          <p:nvPr/>
        </p:nvCxnSpPr>
        <p:spPr>
          <a:xfrm flipH="1" rot="10800000">
            <a:off x="2058775" y="2648314"/>
            <a:ext cx="588300" cy="3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2094425" y="3628614"/>
            <a:ext cx="6150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6"/>
          <p:cNvSpPr txBox="1"/>
          <p:nvPr/>
        </p:nvSpPr>
        <p:spPr>
          <a:xfrm>
            <a:off x="2647075" y="2452189"/>
            <a:ext cx="1889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 v 1 (birch pollen)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2709425" y="3601889"/>
            <a:ext cx="2290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 p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(house dust mites)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4803850" y="2336339"/>
            <a:ext cx="1782300" cy="1818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5173600" y="3062639"/>
            <a:ext cx="1042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P. pastoris</a:t>
            </a:r>
            <a:endParaRPr i="1"/>
          </a:p>
        </p:txBody>
      </p:sp>
      <p:cxnSp>
        <p:nvCxnSpPr>
          <p:cNvPr id="145" name="Google Shape;145;p16"/>
          <p:cNvCxnSpPr/>
          <p:nvPr/>
        </p:nvCxnSpPr>
        <p:spPr>
          <a:xfrm flipH="1" rot="10800000">
            <a:off x="6621850" y="2728589"/>
            <a:ext cx="48120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6"/>
          <p:cNvCxnSpPr/>
          <p:nvPr/>
        </p:nvCxnSpPr>
        <p:spPr>
          <a:xfrm>
            <a:off x="6577275" y="3664264"/>
            <a:ext cx="5259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6"/>
          <p:cNvSpPr txBox="1"/>
          <p:nvPr/>
        </p:nvSpPr>
        <p:spPr>
          <a:xfrm>
            <a:off x="7103050" y="2515134"/>
            <a:ext cx="1782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 a 1 (ragweed)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7227875" y="3815764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proDer p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(house dust mites)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Purification of Recombinant Allergens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698" y="1830750"/>
            <a:ext cx="3993375" cy="32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Endolysosomal</a:t>
            </a:r>
            <a:r>
              <a:rPr lang="en" sz="2400"/>
              <a:t> proteins were isolated from three different APCs and protease activity determined using a </a:t>
            </a:r>
            <a:r>
              <a:rPr lang="en" sz="2400"/>
              <a:t>fluorescent</a:t>
            </a:r>
            <a:r>
              <a:rPr lang="en" sz="2400"/>
              <a:t> substrate.</a:t>
            </a:r>
            <a:endParaRPr sz="2400"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11700" y="2099575"/>
            <a:ext cx="3616800" cy="16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JAWSII dendritic cells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A20 B cells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RAW 264.7 macrophages (activated and inactivated)</a:t>
            </a:r>
            <a:endParaRPr/>
          </a:p>
        </p:txBody>
      </p:sp>
      <p:grpSp>
        <p:nvGrpSpPr>
          <p:cNvPr id="161" name="Google Shape;161;p18"/>
          <p:cNvGrpSpPr/>
          <p:nvPr/>
        </p:nvGrpSpPr>
        <p:grpSpPr>
          <a:xfrm>
            <a:off x="4105460" y="1800729"/>
            <a:ext cx="4781172" cy="3235697"/>
            <a:chOff x="3873225" y="1511825"/>
            <a:chExt cx="4785000" cy="3372274"/>
          </a:xfrm>
        </p:grpSpPr>
        <p:pic>
          <p:nvPicPr>
            <p:cNvPr id="162" name="Google Shape;16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3225" y="1511825"/>
              <a:ext cx="4785000" cy="3372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8"/>
            <p:cNvSpPr/>
            <p:nvPr/>
          </p:nvSpPr>
          <p:spPr>
            <a:xfrm>
              <a:off x="5257800" y="2205050"/>
              <a:ext cx="71400" cy="71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5257800" y="2409825"/>
              <a:ext cx="71400" cy="714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262575" y="2595563"/>
              <a:ext cx="71400" cy="7140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 rot="10800000">
              <a:off x="5262613" y="2809925"/>
              <a:ext cx="71400" cy="71400"/>
            </a:xfrm>
            <a:prstGeom prst="triangle">
              <a:avLst>
                <a:gd fmla="val 50000" name="adj"/>
              </a:avLst>
            </a:prstGeom>
            <a:solidFill>
              <a:srgbClr val="43CF2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6791325" y="4057650"/>
              <a:ext cx="71400" cy="71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7081850" y="3881450"/>
              <a:ext cx="71400" cy="71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7381875" y="3476650"/>
              <a:ext cx="71400" cy="71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7677150" y="3128975"/>
              <a:ext cx="71400" cy="71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7977200" y="2452700"/>
              <a:ext cx="71400" cy="71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6791325" y="4129050"/>
              <a:ext cx="71400" cy="714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7081850" y="4105275"/>
              <a:ext cx="71400" cy="714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7381875" y="4057650"/>
              <a:ext cx="71400" cy="714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7681900" y="4057650"/>
              <a:ext cx="71400" cy="714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7977200" y="3881450"/>
              <a:ext cx="71400" cy="714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6538925" y="4014788"/>
              <a:ext cx="71400" cy="7140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6829450" y="3567113"/>
              <a:ext cx="71400" cy="7140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134238" y="2671725"/>
              <a:ext cx="71400" cy="7140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7424738" y="3157488"/>
              <a:ext cx="71400" cy="7140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7724775" y="2595563"/>
              <a:ext cx="71400" cy="7140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 rot="10800000">
              <a:off x="6538913" y="3986250"/>
              <a:ext cx="71400" cy="71400"/>
            </a:xfrm>
            <a:prstGeom prst="triangle">
              <a:avLst>
                <a:gd fmla="val 50000" name="adj"/>
              </a:avLst>
            </a:prstGeom>
            <a:solidFill>
              <a:srgbClr val="43CF2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rot="10800000">
              <a:off x="6230013" y="4105275"/>
              <a:ext cx="71400" cy="71400"/>
            </a:xfrm>
            <a:prstGeom prst="triangle">
              <a:avLst>
                <a:gd fmla="val 50000" name="adj"/>
              </a:avLst>
            </a:prstGeom>
            <a:solidFill>
              <a:srgbClr val="43CF2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10800000">
              <a:off x="7424738" y="2501988"/>
              <a:ext cx="71400" cy="71400"/>
            </a:xfrm>
            <a:prstGeom prst="triangle">
              <a:avLst>
                <a:gd fmla="val 50000" name="adj"/>
              </a:avLst>
            </a:prstGeom>
            <a:solidFill>
              <a:srgbClr val="43CF2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10800000">
              <a:off x="6838963" y="3671938"/>
              <a:ext cx="71400" cy="71400"/>
            </a:xfrm>
            <a:prstGeom prst="triangle">
              <a:avLst>
                <a:gd fmla="val 50000" name="adj"/>
              </a:avLst>
            </a:prstGeom>
            <a:solidFill>
              <a:srgbClr val="43CF2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 rot="10800000">
              <a:off x="7134238" y="3128975"/>
              <a:ext cx="71400" cy="71400"/>
            </a:xfrm>
            <a:prstGeom prst="triangle">
              <a:avLst>
                <a:gd fmla="val 50000" name="adj"/>
              </a:avLst>
            </a:prstGeom>
            <a:solidFill>
              <a:srgbClr val="43CF2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 rot="10800000">
              <a:off x="7724763" y="2681250"/>
              <a:ext cx="71400" cy="71400"/>
            </a:xfrm>
            <a:prstGeom prst="triangle">
              <a:avLst>
                <a:gd fmla="val 50000" name="adj"/>
              </a:avLst>
            </a:prstGeom>
            <a:solidFill>
              <a:srgbClr val="43CF2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249600" y="-62125"/>
            <a:ext cx="8644800" cy="13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Endolysosomal degradation of allergens were performed under reducing conditions at 37</a:t>
            </a:r>
            <a:r>
              <a:rPr b="1" lang="en" sz="2800">
                <a:solidFill>
                  <a:srgbClr val="FFFFFF"/>
                </a:solidFill>
              </a:rPr>
              <a:t>°</a:t>
            </a:r>
            <a:r>
              <a:rPr lang="en" sz="2800">
                <a:solidFill>
                  <a:srgbClr val="FFFFFF"/>
                </a:solidFill>
              </a:rPr>
              <a:t>C, </a:t>
            </a:r>
            <a:r>
              <a:rPr lang="en" sz="2800">
                <a:solidFill>
                  <a:srgbClr val="FFFFFF"/>
                </a:solidFill>
              </a:rPr>
              <a:t>pH 4.8.</a:t>
            </a:r>
            <a:endParaRPr sz="2800">
              <a:solidFill>
                <a:srgbClr val="FFFFFF"/>
              </a:solidFill>
            </a:endParaRPr>
          </a:p>
        </p:txBody>
      </p:sp>
      <p:grpSp>
        <p:nvGrpSpPr>
          <p:cNvPr id="193" name="Google Shape;193;p19"/>
          <p:cNvGrpSpPr/>
          <p:nvPr/>
        </p:nvGrpSpPr>
        <p:grpSpPr>
          <a:xfrm>
            <a:off x="-2" y="1368509"/>
            <a:ext cx="4577735" cy="3775023"/>
            <a:chOff x="115225" y="1432675"/>
            <a:chExt cx="4462600" cy="3710825"/>
          </a:xfrm>
        </p:grpSpPr>
        <p:pic>
          <p:nvPicPr>
            <p:cNvPr id="194" name="Google Shape;19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5225" y="1432675"/>
              <a:ext cx="4462600" cy="3710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19"/>
            <p:cNvSpPr/>
            <p:nvPr/>
          </p:nvSpPr>
          <p:spPr>
            <a:xfrm>
              <a:off x="3039100" y="2005275"/>
              <a:ext cx="89100" cy="89100"/>
            </a:xfrm>
            <a:prstGeom prst="flowChartConnec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039100" y="2701325"/>
              <a:ext cx="89100" cy="89100"/>
            </a:xfrm>
            <a:prstGeom prst="flowChartConnec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943975" y="1833825"/>
              <a:ext cx="89100" cy="89100"/>
            </a:xfrm>
            <a:prstGeom prst="flowChartConnec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943975" y="2843475"/>
              <a:ext cx="89100" cy="89100"/>
            </a:xfrm>
            <a:prstGeom prst="flowChartConnec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Google Shape;199;p19"/>
            <p:cNvCxnSpPr/>
            <p:nvPr/>
          </p:nvCxnSpPr>
          <p:spPr>
            <a:xfrm>
              <a:off x="2747975" y="1976450"/>
              <a:ext cx="790500" cy="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9"/>
            <p:cNvCxnSpPr/>
            <p:nvPr/>
          </p:nvCxnSpPr>
          <p:spPr>
            <a:xfrm>
              <a:off x="3629050" y="1981213"/>
              <a:ext cx="790500" cy="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9"/>
            <p:cNvCxnSpPr/>
            <p:nvPr/>
          </p:nvCxnSpPr>
          <p:spPr>
            <a:xfrm>
              <a:off x="3629050" y="2852988"/>
              <a:ext cx="790500" cy="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9"/>
            <p:cNvCxnSpPr/>
            <p:nvPr/>
          </p:nvCxnSpPr>
          <p:spPr>
            <a:xfrm>
              <a:off x="2747975" y="2852988"/>
              <a:ext cx="790500" cy="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9"/>
            <p:cNvCxnSpPr/>
            <p:nvPr/>
          </p:nvCxnSpPr>
          <p:spPr>
            <a:xfrm>
              <a:off x="2776563" y="3848113"/>
              <a:ext cx="790500" cy="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9"/>
            <p:cNvCxnSpPr/>
            <p:nvPr/>
          </p:nvCxnSpPr>
          <p:spPr>
            <a:xfrm>
              <a:off x="3629050" y="3848113"/>
              <a:ext cx="790500" cy="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9"/>
            <p:cNvCxnSpPr/>
            <p:nvPr/>
          </p:nvCxnSpPr>
          <p:spPr>
            <a:xfrm>
              <a:off x="2771813" y="4724413"/>
              <a:ext cx="790500" cy="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9"/>
            <p:cNvCxnSpPr/>
            <p:nvPr/>
          </p:nvCxnSpPr>
          <p:spPr>
            <a:xfrm>
              <a:off x="3638588" y="4724413"/>
              <a:ext cx="790500" cy="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19"/>
            <p:cNvSpPr/>
            <p:nvPr/>
          </p:nvSpPr>
          <p:spPr>
            <a:xfrm>
              <a:off x="3077200" y="3836925"/>
              <a:ext cx="89100" cy="89100"/>
            </a:xfrm>
            <a:prstGeom prst="flowChartConnec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943975" y="3724775"/>
              <a:ext cx="89100" cy="89100"/>
            </a:xfrm>
            <a:prstGeom prst="flowChartConnec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067675" y="4688275"/>
              <a:ext cx="89100" cy="89100"/>
            </a:xfrm>
            <a:prstGeom prst="flowChartConnec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943975" y="4708425"/>
              <a:ext cx="89100" cy="89100"/>
            </a:xfrm>
            <a:prstGeom prst="flowChartConnec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2957513" y="1519250"/>
              <a:ext cx="399900" cy="1524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2943275" y="3397375"/>
              <a:ext cx="399900" cy="1524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833900" y="1528775"/>
              <a:ext cx="399900" cy="152400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788575" y="3397375"/>
              <a:ext cx="399900" cy="152400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943263" y="2397488"/>
              <a:ext cx="399900" cy="152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2957513" y="4273913"/>
              <a:ext cx="399900" cy="152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748158" y="2397500"/>
              <a:ext cx="671400" cy="152400"/>
            </a:xfrm>
            <a:prstGeom prst="rect">
              <a:avLst/>
            </a:prstGeom>
            <a:noFill/>
            <a:ln cap="flat" cmpd="sng" w="9525">
              <a:solidFill>
                <a:srgbClr val="43CF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698158" y="4245338"/>
              <a:ext cx="671400" cy="152400"/>
            </a:xfrm>
            <a:prstGeom prst="rect">
              <a:avLst/>
            </a:prstGeom>
            <a:noFill/>
            <a:ln cap="flat" cmpd="sng" w="9525">
              <a:solidFill>
                <a:srgbClr val="43CF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9" name="Google Shape;2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175" y="1368500"/>
            <a:ext cx="4228796" cy="377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19"/>
          <p:cNvCxnSpPr/>
          <p:nvPr/>
        </p:nvCxnSpPr>
        <p:spPr>
          <a:xfrm>
            <a:off x="7186625" y="2094363"/>
            <a:ext cx="7905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9"/>
          <p:cNvCxnSpPr/>
          <p:nvPr/>
        </p:nvCxnSpPr>
        <p:spPr>
          <a:xfrm>
            <a:off x="7186625" y="2981338"/>
            <a:ext cx="7905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9"/>
          <p:cNvCxnSpPr/>
          <p:nvPr/>
        </p:nvCxnSpPr>
        <p:spPr>
          <a:xfrm>
            <a:off x="8010550" y="2094363"/>
            <a:ext cx="7905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9"/>
          <p:cNvCxnSpPr/>
          <p:nvPr/>
        </p:nvCxnSpPr>
        <p:spPr>
          <a:xfrm>
            <a:off x="8010550" y="2942088"/>
            <a:ext cx="7905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9"/>
          <p:cNvCxnSpPr/>
          <p:nvPr/>
        </p:nvCxnSpPr>
        <p:spPr>
          <a:xfrm>
            <a:off x="7162825" y="3890988"/>
            <a:ext cx="7905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9"/>
          <p:cNvCxnSpPr/>
          <p:nvPr/>
        </p:nvCxnSpPr>
        <p:spPr>
          <a:xfrm>
            <a:off x="8015300" y="3890988"/>
            <a:ext cx="7905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9"/>
          <p:cNvCxnSpPr/>
          <p:nvPr/>
        </p:nvCxnSpPr>
        <p:spPr>
          <a:xfrm>
            <a:off x="7162825" y="4752975"/>
            <a:ext cx="7905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9"/>
          <p:cNvCxnSpPr/>
          <p:nvPr/>
        </p:nvCxnSpPr>
        <p:spPr>
          <a:xfrm>
            <a:off x="8015300" y="4714875"/>
            <a:ext cx="7905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9"/>
          <p:cNvSpPr/>
          <p:nvPr/>
        </p:nvSpPr>
        <p:spPr>
          <a:xfrm>
            <a:off x="7644450" y="1846263"/>
            <a:ext cx="89100" cy="89100"/>
          </a:xfrm>
          <a:prstGeom prst="flowChartConnec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7634925" y="2957663"/>
            <a:ext cx="89100" cy="89100"/>
          </a:xfrm>
          <a:prstGeom prst="flowChartConnec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8463588" y="3019038"/>
            <a:ext cx="89100" cy="89100"/>
          </a:xfrm>
          <a:prstGeom prst="flowChartConnec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7358125" y="1657363"/>
            <a:ext cx="399900" cy="152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7358125" y="3443300"/>
            <a:ext cx="399900" cy="152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8162325" y="1633563"/>
            <a:ext cx="399900" cy="152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8158225" y="3443300"/>
            <a:ext cx="399900" cy="152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8458825" y="1766688"/>
            <a:ext cx="89100" cy="89100"/>
          </a:xfrm>
          <a:prstGeom prst="flowChartConnec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7358113" y="2495538"/>
            <a:ext cx="3999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7343163" y="4273913"/>
            <a:ext cx="3999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8062983" y="2495550"/>
            <a:ext cx="671400" cy="152400"/>
          </a:xfrm>
          <a:prstGeom prst="rect">
            <a:avLst/>
          </a:prstGeom>
          <a:noFill/>
          <a:ln cap="flat" cmpd="sng" w="9525">
            <a:solidFill>
              <a:srgbClr val="43CF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8062983" y="4271400"/>
            <a:ext cx="671400" cy="152400"/>
          </a:xfrm>
          <a:prstGeom prst="rect">
            <a:avLst/>
          </a:prstGeom>
          <a:noFill/>
          <a:ln cap="flat" cmpd="sng" w="9525">
            <a:solidFill>
              <a:srgbClr val="43CF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311700" y="64025"/>
            <a:ext cx="8520600" cy="11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MS performed after 6h. Degradation analysis of all 4 allergens at 6 and 24 h showed no differences between cell lines.  </a:t>
            </a:r>
            <a:endParaRPr sz="2300"/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 b="92540" l="4403" r="79815" t="0"/>
          <a:stretch/>
        </p:blipFill>
        <p:spPr>
          <a:xfrm>
            <a:off x="648700" y="1775818"/>
            <a:ext cx="704276" cy="2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 rotWithShape="1">
          <a:blip r:embed="rId4">
            <a:alphaModFix/>
          </a:blip>
          <a:srcRect b="64180" l="0" r="0" t="0"/>
          <a:stretch/>
        </p:blipFill>
        <p:spPr>
          <a:xfrm>
            <a:off x="1725775" y="1800846"/>
            <a:ext cx="5380299" cy="11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0"/>
          <p:cNvPicPr preferRelativeResize="0"/>
          <p:nvPr/>
        </p:nvPicPr>
        <p:blipFill rotWithShape="1">
          <a:blip r:embed="rId4">
            <a:alphaModFix/>
          </a:blip>
          <a:srcRect b="0" l="0" r="0" t="36151"/>
          <a:stretch/>
        </p:blipFill>
        <p:spPr>
          <a:xfrm>
            <a:off x="1725775" y="3087524"/>
            <a:ext cx="5277975" cy="20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0"/>
          <p:cNvPicPr preferRelativeResize="0"/>
          <p:nvPr/>
        </p:nvPicPr>
        <p:blipFill rotWithShape="1">
          <a:blip r:embed="rId5">
            <a:alphaModFix/>
          </a:blip>
          <a:srcRect b="23298" l="0" r="0" t="23643"/>
          <a:stretch/>
        </p:blipFill>
        <p:spPr>
          <a:xfrm>
            <a:off x="683350" y="1319025"/>
            <a:ext cx="7362825" cy="2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 rotWithShape="1">
          <a:blip r:embed="rId3">
            <a:alphaModFix/>
          </a:blip>
          <a:srcRect b="46186" l="4403" r="79815" t="48536"/>
          <a:stretch/>
        </p:blipFill>
        <p:spPr>
          <a:xfrm>
            <a:off x="648688" y="3154522"/>
            <a:ext cx="704300" cy="1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1"/>
          <p:cNvPicPr preferRelativeResize="0"/>
          <p:nvPr/>
        </p:nvPicPr>
        <p:blipFill rotWithShape="1">
          <a:blip r:embed="rId3">
            <a:alphaModFix/>
          </a:blip>
          <a:srcRect b="53477" l="0" r="0" t="0"/>
          <a:stretch/>
        </p:blipFill>
        <p:spPr>
          <a:xfrm>
            <a:off x="257871" y="1734708"/>
            <a:ext cx="8669735" cy="150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588" y="936500"/>
            <a:ext cx="73628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1"/>
          <p:cNvPicPr preferRelativeResize="0"/>
          <p:nvPr/>
        </p:nvPicPr>
        <p:blipFill rotWithShape="1">
          <a:blip r:embed="rId3">
            <a:alphaModFix/>
          </a:blip>
          <a:srcRect b="0" l="0" r="0" t="46833"/>
          <a:stretch/>
        </p:blipFill>
        <p:spPr>
          <a:xfrm>
            <a:off x="257882" y="3321494"/>
            <a:ext cx="8669724" cy="1721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/>
          <p:cNvPicPr preferRelativeResize="0"/>
          <p:nvPr/>
        </p:nvPicPr>
        <p:blipFill rotWithShape="1">
          <a:blip r:embed="rId5">
            <a:alphaModFix/>
          </a:blip>
          <a:srcRect b="92498" l="0" r="76420" t="0"/>
          <a:stretch/>
        </p:blipFill>
        <p:spPr>
          <a:xfrm>
            <a:off x="758869" y="1734725"/>
            <a:ext cx="997100" cy="28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1"/>
          <p:cNvPicPr preferRelativeResize="0"/>
          <p:nvPr/>
        </p:nvPicPr>
        <p:blipFill rotWithShape="1">
          <a:blip r:embed="rId5">
            <a:alphaModFix/>
          </a:blip>
          <a:srcRect b="38295" l="0" r="78338" t="55710"/>
          <a:stretch/>
        </p:blipFill>
        <p:spPr>
          <a:xfrm>
            <a:off x="799419" y="3421369"/>
            <a:ext cx="916024" cy="226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1"/>
          <p:cNvSpPr txBox="1"/>
          <p:nvPr/>
        </p:nvSpPr>
        <p:spPr>
          <a:xfrm>
            <a:off x="360588" y="187100"/>
            <a:ext cx="84228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(cont…)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