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0"/>
  </p:notesMasterIdLst>
  <p:sldIdLst>
    <p:sldId id="256" r:id="rId2"/>
    <p:sldId id="274" r:id="rId3"/>
    <p:sldId id="257" r:id="rId4"/>
    <p:sldId id="258" r:id="rId5"/>
    <p:sldId id="259" r:id="rId6"/>
    <p:sldId id="260" r:id="rId7"/>
    <p:sldId id="261" r:id="rId8"/>
    <p:sldId id="272" r:id="rId9"/>
    <p:sldId id="262" r:id="rId10"/>
    <p:sldId id="273" r:id="rId11"/>
    <p:sldId id="263" r:id="rId12"/>
    <p:sldId id="264" r:id="rId13"/>
    <p:sldId id="267" r:id="rId14"/>
    <p:sldId id="268" r:id="rId15"/>
    <p:sldId id="269" r:id="rId16"/>
    <p:sldId id="270" r:id="rId17"/>
    <p:sldId id="271"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2" autoAdjust="0"/>
    <p:restoredTop sz="94660"/>
  </p:normalViewPr>
  <p:slideViewPr>
    <p:cSldViewPr snapToGrid="0">
      <p:cViewPr varScale="1">
        <p:scale>
          <a:sx n="74" d="100"/>
          <a:sy n="74" d="100"/>
        </p:scale>
        <p:origin x="-45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E0122-40B9-4FB8-A6B6-46C12797121A}" type="datetimeFigureOut">
              <a:rPr lang="en-IN" smtClean="0"/>
              <a:t>12-09-2020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4BE64-E9D2-4A4C-A5B3-1A3A4347EAC6}" type="slidenum">
              <a:rPr lang="en-IN" smtClean="0"/>
              <a:t>‹#›</a:t>
            </a:fld>
            <a:endParaRPr lang="en-IN"/>
          </a:p>
        </p:txBody>
      </p:sp>
    </p:spTree>
    <p:extLst>
      <p:ext uri="{BB962C8B-B14F-4D97-AF65-F5344CB8AC3E}">
        <p14:creationId xmlns:p14="http://schemas.microsoft.com/office/powerpoint/2010/main" val="7882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38DF48-0672-4727-952F-B94A0229B5E3}"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C7DC1-90CE-4D25-A259-04FDBBC7AED7}" type="slidenum">
              <a:rPr lang="en-IN" smtClean="0"/>
              <a:t>‹#›</a:t>
            </a:fld>
            <a:endParaRPr lang="en-IN"/>
          </a:p>
        </p:txBody>
      </p:sp>
    </p:spTree>
    <p:extLst>
      <p:ext uri="{BB962C8B-B14F-4D97-AF65-F5344CB8AC3E}">
        <p14:creationId xmlns:p14="http://schemas.microsoft.com/office/powerpoint/2010/main" val="1248777483"/>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38DF48-0672-4727-952F-B94A0229B5E3}" type="datetimeFigureOut">
              <a:rPr lang="en-IN" smtClean="0"/>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FC7DC1-90CE-4D25-A259-04FDBBC7AED7}" type="slidenum">
              <a:rPr lang="en-IN" smtClean="0"/>
              <a:t>‹#›</a:t>
            </a:fld>
            <a:endParaRPr lang="en-IN"/>
          </a:p>
        </p:txBody>
      </p:sp>
    </p:spTree>
    <p:extLst>
      <p:ext uri="{BB962C8B-B14F-4D97-AF65-F5344CB8AC3E}">
        <p14:creationId xmlns:p14="http://schemas.microsoft.com/office/powerpoint/2010/main" val="212866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38DF48-0672-4727-952F-B94A0229B5E3}"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C7DC1-90CE-4D25-A259-04FDBBC7AED7}" type="slidenum">
              <a:rPr lang="en-IN" smtClean="0"/>
              <a:t>‹#›</a:t>
            </a:fld>
            <a:endParaRPr lang="en-IN"/>
          </a:p>
        </p:txBody>
      </p:sp>
    </p:spTree>
    <p:extLst>
      <p:ext uri="{BB962C8B-B14F-4D97-AF65-F5344CB8AC3E}">
        <p14:creationId xmlns:p14="http://schemas.microsoft.com/office/powerpoint/2010/main" val="1246320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38DF48-0672-4727-952F-B94A0229B5E3}"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C7DC1-90CE-4D25-A259-04FDBBC7AED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894509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38DF48-0672-4727-952F-B94A0229B5E3}"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C7DC1-90CE-4D25-A259-04FDBBC7AED7}" type="slidenum">
              <a:rPr lang="en-IN" smtClean="0"/>
              <a:t>‹#›</a:t>
            </a:fld>
            <a:endParaRPr lang="en-IN"/>
          </a:p>
        </p:txBody>
      </p:sp>
    </p:spTree>
    <p:extLst>
      <p:ext uri="{BB962C8B-B14F-4D97-AF65-F5344CB8AC3E}">
        <p14:creationId xmlns:p14="http://schemas.microsoft.com/office/powerpoint/2010/main" val="1445654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38DF48-0672-4727-952F-B94A0229B5E3}" type="datetimeFigureOut">
              <a:rPr lang="en-IN" smtClean="0"/>
              <a:t>12-09-2020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C7DC1-90CE-4D25-A259-04FDBBC7AED7}" type="slidenum">
              <a:rPr lang="en-IN" smtClean="0"/>
              <a:t>‹#›</a:t>
            </a:fld>
            <a:endParaRPr lang="en-IN"/>
          </a:p>
        </p:txBody>
      </p:sp>
    </p:spTree>
    <p:extLst>
      <p:ext uri="{BB962C8B-B14F-4D97-AF65-F5344CB8AC3E}">
        <p14:creationId xmlns:p14="http://schemas.microsoft.com/office/powerpoint/2010/main" val="3477328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38DF48-0672-4727-952F-B94A0229B5E3}" type="datetimeFigureOut">
              <a:rPr lang="en-IN" smtClean="0"/>
              <a:t>12-09-2020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C7DC1-90CE-4D25-A259-04FDBBC7AED7}" type="slidenum">
              <a:rPr lang="en-IN" smtClean="0"/>
              <a:t>‹#›</a:t>
            </a:fld>
            <a:endParaRPr lang="en-IN"/>
          </a:p>
        </p:txBody>
      </p:sp>
    </p:spTree>
    <p:extLst>
      <p:ext uri="{BB962C8B-B14F-4D97-AF65-F5344CB8AC3E}">
        <p14:creationId xmlns:p14="http://schemas.microsoft.com/office/powerpoint/2010/main" val="1172473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8DF48-0672-4727-952F-B94A0229B5E3}"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C7DC1-90CE-4D25-A259-04FDBBC7AED7}" type="slidenum">
              <a:rPr lang="en-IN" smtClean="0"/>
              <a:t>‹#›</a:t>
            </a:fld>
            <a:endParaRPr lang="en-IN"/>
          </a:p>
        </p:txBody>
      </p:sp>
    </p:spTree>
    <p:extLst>
      <p:ext uri="{BB962C8B-B14F-4D97-AF65-F5344CB8AC3E}">
        <p14:creationId xmlns:p14="http://schemas.microsoft.com/office/powerpoint/2010/main" val="3225687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8DF48-0672-4727-952F-B94A0229B5E3}"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C7DC1-90CE-4D25-A259-04FDBBC7AED7}" type="slidenum">
              <a:rPr lang="en-IN" smtClean="0"/>
              <a:t>‹#›</a:t>
            </a:fld>
            <a:endParaRPr lang="en-IN"/>
          </a:p>
        </p:txBody>
      </p:sp>
    </p:spTree>
    <p:extLst>
      <p:ext uri="{BB962C8B-B14F-4D97-AF65-F5344CB8AC3E}">
        <p14:creationId xmlns:p14="http://schemas.microsoft.com/office/powerpoint/2010/main" val="1864437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8DF48-0672-4727-952F-B94A0229B5E3}"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C7DC1-90CE-4D25-A259-04FDBBC7AED7}" type="slidenum">
              <a:rPr lang="en-IN" smtClean="0"/>
              <a:t>‹#›</a:t>
            </a:fld>
            <a:endParaRPr lang="en-IN"/>
          </a:p>
        </p:txBody>
      </p:sp>
    </p:spTree>
    <p:extLst>
      <p:ext uri="{BB962C8B-B14F-4D97-AF65-F5344CB8AC3E}">
        <p14:creationId xmlns:p14="http://schemas.microsoft.com/office/powerpoint/2010/main" val="420470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38DF48-0672-4727-952F-B94A0229B5E3}"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C7DC1-90CE-4D25-A259-04FDBBC7AED7}" type="slidenum">
              <a:rPr lang="en-IN" smtClean="0"/>
              <a:t>‹#›</a:t>
            </a:fld>
            <a:endParaRPr lang="en-IN"/>
          </a:p>
        </p:txBody>
      </p:sp>
    </p:spTree>
    <p:extLst>
      <p:ext uri="{BB962C8B-B14F-4D97-AF65-F5344CB8AC3E}">
        <p14:creationId xmlns:p14="http://schemas.microsoft.com/office/powerpoint/2010/main" val="1866051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38DF48-0672-4727-952F-B94A0229B5E3}" type="datetimeFigureOut">
              <a:rPr lang="en-IN" smtClean="0"/>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FC7DC1-90CE-4D25-A259-04FDBBC7AED7}" type="slidenum">
              <a:rPr lang="en-IN" smtClean="0"/>
              <a:t>‹#›</a:t>
            </a:fld>
            <a:endParaRPr lang="en-IN"/>
          </a:p>
        </p:txBody>
      </p:sp>
    </p:spTree>
    <p:extLst>
      <p:ext uri="{BB962C8B-B14F-4D97-AF65-F5344CB8AC3E}">
        <p14:creationId xmlns:p14="http://schemas.microsoft.com/office/powerpoint/2010/main" val="88386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38DF48-0672-4727-952F-B94A0229B5E3}" type="datetimeFigureOut">
              <a:rPr lang="en-IN" smtClean="0"/>
              <a:t>12-09-2020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FC7DC1-90CE-4D25-A259-04FDBBC7AED7}" type="slidenum">
              <a:rPr lang="en-IN" smtClean="0"/>
              <a:t>‹#›</a:t>
            </a:fld>
            <a:endParaRPr lang="en-IN"/>
          </a:p>
        </p:txBody>
      </p:sp>
    </p:spTree>
    <p:extLst>
      <p:ext uri="{BB962C8B-B14F-4D97-AF65-F5344CB8AC3E}">
        <p14:creationId xmlns:p14="http://schemas.microsoft.com/office/powerpoint/2010/main" val="111305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838DF48-0672-4727-952F-B94A0229B5E3}" type="datetimeFigureOut">
              <a:rPr lang="en-IN" smtClean="0"/>
              <a:t>12-09-2020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4FC7DC1-90CE-4D25-A259-04FDBBC7AED7}" type="slidenum">
              <a:rPr lang="en-IN" smtClean="0"/>
              <a:t>‹#›</a:t>
            </a:fld>
            <a:endParaRPr lang="en-IN"/>
          </a:p>
        </p:txBody>
      </p:sp>
    </p:spTree>
    <p:extLst>
      <p:ext uri="{BB962C8B-B14F-4D97-AF65-F5344CB8AC3E}">
        <p14:creationId xmlns:p14="http://schemas.microsoft.com/office/powerpoint/2010/main" val="3526456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838DF48-0672-4727-952F-B94A0229B5E3}" type="datetimeFigureOut">
              <a:rPr lang="en-IN" smtClean="0"/>
              <a:t>12-09-2020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4FC7DC1-90CE-4D25-A259-04FDBBC7AED7}" type="slidenum">
              <a:rPr lang="en-IN" smtClean="0"/>
              <a:t>‹#›</a:t>
            </a:fld>
            <a:endParaRPr lang="en-IN"/>
          </a:p>
        </p:txBody>
      </p:sp>
    </p:spTree>
    <p:extLst>
      <p:ext uri="{BB962C8B-B14F-4D97-AF65-F5344CB8AC3E}">
        <p14:creationId xmlns:p14="http://schemas.microsoft.com/office/powerpoint/2010/main" val="387003905"/>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838DF48-0672-4727-952F-B94A0229B5E3}" type="datetimeFigureOut">
              <a:rPr lang="en-IN" smtClean="0"/>
              <a:t>12-09-2020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4FC7DC1-90CE-4D25-A259-04FDBBC7AED7}" type="slidenum">
              <a:rPr lang="en-IN" smtClean="0"/>
              <a:t>‹#›</a:t>
            </a:fld>
            <a:endParaRPr lang="en-IN"/>
          </a:p>
        </p:txBody>
      </p:sp>
    </p:spTree>
    <p:extLst>
      <p:ext uri="{BB962C8B-B14F-4D97-AF65-F5344CB8AC3E}">
        <p14:creationId xmlns:p14="http://schemas.microsoft.com/office/powerpoint/2010/main" val="755425"/>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38DF48-0672-4727-952F-B94A0229B5E3}" type="datetimeFigureOut">
              <a:rPr lang="en-IN" smtClean="0"/>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FC7DC1-90CE-4D25-A259-04FDBBC7AED7}" type="slidenum">
              <a:rPr lang="en-IN" smtClean="0"/>
              <a:t>‹#›</a:t>
            </a:fld>
            <a:endParaRPr lang="en-IN"/>
          </a:p>
        </p:txBody>
      </p:sp>
    </p:spTree>
    <p:extLst>
      <p:ext uri="{BB962C8B-B14F-4D97-AF65-F5344CB8AC3E}">
        <p14:creationId xmlns:p14="http://schemas.microsoft.com/office/powerpoint/2010/main" val="3793993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838DF48-0672-4727-952F-B94A0229B5E3}" type="datetimeFigureOut">
              <a:rPr lang="en-IN" smtClean="0"/>
              <a:t>12-09-2020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4FC7DC1-90CE-4D25-A259-04FDBBC7AED7}" type="slidenum">
              <a:rPr lang="en-IN" smtClean="0"/>
              <a:t>‹#›</a:t>
            </a:fld>
            <a:endParaRPr lang="en-IN"/>
          </a:p>
        </p:txBody>
      </p:sp>
    </p:spTree>
    <p:extLst>
      <p:ext uri="{BB962C8B-B14F-4D97-AF65-F5344CB8AC3E}">
        <p14:creationId xmlns:p14="http://schemas.microsoft.com/office/powerpoint/2010/main" val="921093420"/>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E9262C6-8449-46BE-9B5A-E830BF523050}"/>
              </a:ext>
            </a:extLst>
          </p:cNvPr>
          <p:cNvSpPr/>
          <p:nvPr/>
        </p:nvSpPr>
        <p:spPr>
          <a:xfrm>
            <a:off x="1080116" y="756796"/>
            <a:ext cx="10031767"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DIABETES PREDICTION</a:t>
            </a:r>
          </a:p>
          <a:p>
            <a:pPr algn="ctr"/>
            <a:r>
              <a:rPr lang="en-US" sz="5400" b="1" cap="none" spc="0" dirty="0">
                <a:ln/>
                <a:solidFill>
                  <a:schemeClr val="accent4"/>
                </a:solidFill>
                <a:effectLst/>
              </a:rPr>
              <a:t>(USING CLASSIFICATION)</a:t>
            </a:r>
          </a:p>
        </p:txBody>
      </p:sp>
      <p:pic>
        <p:nvPicPr>
          <p:cNvPr id="1026" name="Picture 2" descr="Image result for images of diabetes">
            <a:extLst>
              <a:ext uri="{FF2B5EF4-FFF2-40B4-BE49-F238E27FC236}">
                <a16:creationId xmlns:a16="http://schemas.microsoft.com/office/drawing/2014/main" xmlns="" id="{FE8AD1C6-9E9E-4045-B050-6A551DAAE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681" y="2921030"/>
            <a:ext cx="3902198" cy="3714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mages of diabetes">
            <a:extLst>
              <a:ext uri="{FF2B5EF4-FFF2-40B4-BE49-F238E27FC236}">
                <a16:creationId xmlns:a16="http://schemas.microsoft.com/office/drawing/2014/main" xmlns="" id="{CC7D9F29-2E36-4C96-8511-2F8E68014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806" y="3033551"/>
            <a:ext cx="6276513" cy="3489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835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19CC869-309F-4DE0-BB1E-E7BE761B3973}"/>
              </a:ext>
            </a:extLst>
          </p:cNvPr>
          <p:cNvPicPr/>
          <p:nvPr/>
        </p:nvPicPr>
        <p:blipFill rotWithShape="1">
          <a:blip r:embed="rId2"/>
          <a:srcRect l="13562" t="31328" r="35918" b="57094"/>
          <a:stretch/>
        </p:blipFill>
        <p:spPr bwMode="auto">
          <a:xfrm>
            <a:off x="5712612" y="544052"/>
            <a:ext cx="5625948" cy="1127993"/>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xmlns="" id="{28F6A643-19B8-45F6-A3DE-E8073DBA54D2}"/>
              </a:ext>
            </a:extLst>
          </p:cNvPr>
          <p:cNvPicPr/>
          <p:nvPr/>
        </p:nvPicPr>
        <p:blipFill rotWithShape="1">
          <a:blip r:embed="rId3"/>
          <a:srcRect l="13827" t="24348" r="20895" b="11634"/>
          <a:stretch/>
        </p:blipFill>
        <p:spPr bwMode="auto">
          <a:xfrm>
            <a:off x="5825824" y="2067895"/>
            <a:ext cx="5759257" cy="4385156"/>
          </a:xfrm>
          <a:prstGeom prst="rect">
            <a:avLst/>
          </a:prstGeom>
          <a:ln>
            <a:noFill/>
          </a:ln>
          <a:extLst>
            <a:ext uri="{53640926-AAD7-44D8-BBD7-CCE9431645EC}">
              <a14:shadowObscured xmlns:a14="http://schemas.microsoft.com/office/drawing/2010/main"/>
            </a:ext>
          </a:extLst>
        </p:spPr>
      </p:pic>
      <p:sp>
        <p:nvSpPr>
          <p:cNvPr id="6" name="Speech Bubble: Rectangle with Corners Rounded 5">
            <a:extLst>
              <a:ext uri="{FF2B5EF4-FFF2-40B4-BE49-F238E27FC236}">
                <a16:creationId xmlns:a16="http://schemas.microsoft.com/office/drawing/2014/main" xmlns="" id="{57B836ED-793F-49B9-BA1C-4616770DE152}"/>
              </a:ext>
            </a:extLst>
          </p:cNvPr>
          <p:cNvSpPr/>
          <p:nvPr/>
        </p:nvSpPr>
        <p:spPr>
          <a:xfrm>
            <a:off x="278675" y="1323644"/>
            <a:ext cx="5259977" cy="4210711"/>
          </a:xfrm>
          <a:prstGeom prst="wedgeRoundRect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635D8543-74B0-43B4-BFB2-7A7E2CA66972}"/>
              </a:ext>
            </a:extLst>
          </p:cNvPr>
          <p:cNvSpPr txBox="1"/>
          <p:nvPr/>
        </p:nvSpPr>
        <p:spPr>
          <a:xfrm>
            <a:off x="609600" y="1741714"/>
            <a:ext cx="4711337" cy="3139321"/>
          </a:xfrm>
          <a:prstGeom prst="rect">
            <a:avLst/>
          </a:prstGeom>
          <a:noFill/>
        </p:spPr>
        <p:txBody>
          <a:bodyPr wrap="square" rtlCol="0">
            <a:spAutoFit/>
          </a:bodyPr>
          <a:lstStyle/>
          <a:p>
            <a:r>
              <a:rPr lang="en-IN" sz="2000" dirty="0">
                <a:solidFill>
                  <a:schemeClr val="bg1"/>
                </a:solidFill>
              </a:rPr>
              <a:t>The histogram represents: </a:t>
            </a:r>
          </a:p>
          <a:p>
            <a:endParaRPr lang="en-IN" sz="2000" dirty="0">
              <a:solidFill>
                <a:schemeClr val="bg1"/>
              </a:solidFill>
            </a:endParaRPr>
          </a:p>
          <a:p>
            <a:pPr marL="342900" indent="-342900">
              <a:buAutoNum type="arabicPeriod"/>
            </a:pPr>
            <a:r>
              <a:rPr lang="en-IN" sz="2000" dirty="0">
                <a:solidFill>
                  <a:schemeClr val="bg1"/>
                </a:solidFill>
              </a:rPr>
              <a:t>Attributes BMI, Blood Pressure, Glucose are found to be normally distributed.</a:t>
            </a:r>
          </a:p>
          <a:p>
            <a:pPr marL="342900" indent="-342900">
              <a:buAutoNum type="arabicPeriod"/>
            </a:pPr>
            <a:endParaRPr lang="en-IN" sz="2000" dirty="0">
              <a:solidFill>
                <a:schemeClr val="bg1"/>
              </a:solidFill>
            </a:endParaRPr>
          </a:p>
          <a:p>
            <a:pPr marL="342900" indent="-342900">
              <a:buAutoNum type="arabicPeriod" startAt="2"/>
            </a:pPr>
            <a:r>
              <a:rPr lang="en-IN" sz="2000" dirty="0">
                <a:solidFill>
                  <a:schemeClr val="bg1"/>
                </a:solidFill>
              </a:rPr>
              <a:t>Age, Diabetes Pedigree Function, Insulin, Pregnancies found to be exponentially distributed.</a:t>
            </a:r>
          </a:p>
          <a:p>
            <a:endParaRPr lang="en-IN" dirty="0"/>
          </a:p>
        </p:txBody>
      </p:sp>
    </p:spTree>
    <p:extLst>
      <p:ext uri="{BB962C8B-B14F-4D97-AF65-F5344CB8AC3E}">
        <p14:creationId xmlns:p14="http://schemas.microsoft.com/office/powerpoint/2010/main" val="2150174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7F2531-6400-4035-81E3-D0C00ADA235C}"/>
              </a:ext>
            </a:extLst>
          </p:cNvPr>
          <p:cNvSpPr>
            <a:spLocks noGrp="1"/>
          </p:cNvSpPr>
          <p:nvPr>
            <p:ph type="title"/>
          </p:nvPr>
        </p:nvSpPr>
        <p:spPr>
          <a:xfrm>
            <a:off x="1103312" y="324035"/>
            <a:ext cx="9404723" cy="1400530"/>
          </a:xfrm>
        </p:spPr>
        <p:txBody>
          <a:bodyPr/>
          <a:lstStyle/>
          <a:p>
            <a:r>
              <a:rPr lang="en-IN" b="1" u="sng" dirty="0"/>
              <a:t>ALGORITHM USED</a:t>
            </a:r>
          </a:p>
        </p:txBody>
      </p:sp>
      <p:sp>
        <p:nvSpPr>
          <p:cNvPr id="3" name="Content Placeholder 2">
            <a:extLst>
              <a:ext uri="{FF2B5EF4-FFF2-40B4-BE49-F238E27FC236}">
                <a16:creationId xmlns:a16="http://schemas.microsoft.com/office/drawing/2014/main" xmlns="" id="{1EBC7519-A3F9-4509-9B7A-2F13EB100B4F}"/>
              </a:ext>
            </a:extLst>
          </p:cNvPr>
          <p:cNvSpPr>
            <a:spLocks noGrp="1"/>
          </p:cNvSpPr>
          <p:nvPr>
            <p:ph idx="1"/>
          </p:nvPr>
        </p:nvSpPr>
        <p:spPr>
          <a:xfrm>
            <a:off x="440924" y="1591979"/>
            <a:ext cx="11310151" cy="5092906"/>
          </a:xfrm>
        </p:spPr>
        <p:txBody>
          <a:bodyPr>
            <a:normAutofit/>
          </a:bodyPr>
          <a:lstStyle/>
          <a:p>
            <a:pPr>
              <a:buClr>
                <a:schemeClr val="accent4"/>
              </a:buClr>
              <a:buFont typeface="Wingdings" panose="05000000000000000000" pitchFamily="2" charset="2"/>
              <a:buChar char="Ø"/>
            </a:pPr>
            <a:r>
              <a:rPr lang="en-IN" dirty="0"/>
              <a:t>Machine learning algorithm used in this project is KNN (K-nearest-</a:t>
            </a:r>
            <a:r>
              <a:rPr lang="en-IN" dirty="0" err="1"/>
              <a:t>neighbors</a:t>
            </a:r>
            <a:r>
              <a:rPr lang="en-IN" dirty="0"/>
              <a:t> algorithm).</a:t>
            </a:r>
          </a:p>
          <a:p>
            <a:pPr>
              <a:buClr>
                <a:schemeClr val="accent4"/>
              </a:buClr>
              <a:buFont typeface="Wingdings" panose="05000000000000000000" pitchFamily="2" charset="2"/>
              <a:buChar char="Ø"/>
            </a:pPr>
            <a:r>
              <a:rPr lang="en-US" dirty="0"/>
              <a:t> K-Nearest Neighbors (</a:t>
            </a:r>
            <a:r>
              <a:rPr lang="en-US" b="1" dirty="0"/>
              <a:t>KNN</a:t>
            </a:r>
            <a:r>
              <a:rPr lang="en-US" dirty="0"/>
              <a:t>) is one of the simplest algorithms used in </a:t>
            </a:r>
            <a:r>
              <a:rPr lang="en-US" b="1" dirty="0"/>
              <a:t>Machine Learning</a:t>
            </a:r>
            <a:r>
              <a:rPr lang="en-US" dirty="0"/>
              <a:t> for  a classification problem.</a:t>
            </a:r>
          </a:p>
          <a:p>
            <a:pPr>
              <a:buClr>
                <a:schemeClr val="accent4"/>
              </a:buClr>
              <a:buFont typeface="Wingdings" panose="05000000000000000000" pitchFamily="2" charset="2"/>
              <a:buChar char="Ø"/>
            </a:pPr>
            <a:r>
              <a:rPr lang="en-US" dirty="0"/>
              <a:t>KNN is a non-parametric learning algorithm, which means that it doesn't assume anything about the underlying data. This is an extremely useful feature since most of the real world data doesn't really follow any theoretical assumption.</a:t>
            </a:r>
          </a:p>
          <a:p>
            <a:pPr>
              <a:buClr>
                <a:schemeClr val="accent4"/>
              </a:buClr>
              <a:buFont typeface="Wingdings" panose="05000000000000000000" pitchFamily="2" charset="2"/>
              <a:buChar char="Ø"/>
            </a:pPr>
            <a:r>
              <a:rPr lang="en-US" dirty="0"/>
              <a:t>It does not learn any model. It make predictions just in time by calculating similarity between input sample and each training instance. All training data is needed during testing phase.</a:t>
            </a:r>
          </a:p>
          <a:p>
            <a:pPr>
              <a:buClr>
                <a:schemeClr val="accent4"/>
              </a:buClr>
              <a:buFont typeface="Wingdings" panose="05000000000000000000" pitchFamily="2" charset="2"/>
              <a:buChar char="Ø"/>
            </a:pPr>
            <a:r>
              <a:rPr lang="en-US" dirty="0"/>
              <a:t>We just need to vary the test and training size along with the K value to see how your results differ and how can you improve the accuracy of your algorithm.</a:t>
            </a:r>
            <a:endParaRPr lang="en-IN" dirty="0"/>
          </a:p>
        </p:txBody>
      </p:sp>
    </p:spTree>
    <p:extLst>
      <p:ext uri="{BB962C8B-B14F-4D97-AF65-F5344CB8AC3E}">
        <p14:creationId xmlns:p14="http://schemas.microsoft.com/office/powerpoint/2010/main" val="86485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C590DB-91B0-41C3-8705-E52513F6EC92}"/>
              </a:ext>
            </a:extLst>
          </p:cNvPr>
          <p:cNvSpPr>
            <a:spLocks noGrp="1"/>
          </p:cNvSpPr>
          <p:nvPr>
            <p:ph type="title"/>
          </p:nvPr>
        </p:nvSpPr>
        <p:spPr>
          <a:xfrm>
            <a:off x="240427" y="347101"/>
            <a:ext cx="9404723" cy="1400530"/>
          </a:xfrm>
        </p:spPr>
        <p:txBody>
          <a:bodyPr/>
          <a:lstStyle/>
          <a:p>
            <a:r>
              <a:rPr lang="en-IN" b="1" u="sng" dirty="0"/>
              <a:t>TRAIN AND TEST DATA</a:t>
            </a:r>
          </a:p>
        </p:txBody>
      </p:sp>
      <p:pic>
        <p:nvPicPr>
          <p:cNvPr id="4" name="Content Placeholder 3"/>
          <p:cNvPicPr>
            <a:picLocks noGrp="1" noChangeAspect="1"/>
          </p:cNvPicPr>
          <p:nvPr>
            <p:ph idx="1"/>
          </p:nvPr>
        </p:nvPicPr>
        <p:blipFill rotWithShape="1">
          <a:blip r:embed="rId2"/>
          <a:srcRect l="1209" r="890" b="8003"/>
          <a:stretch/>
        </p:blipFill>
        <p:spPr>
          <a:xfrm>
            <a:off x="356336" y="1243135"/>
            <a:ext cx="6259132" cy="2418512"/>
          </a:xfrm>
          <a:prstGeom prst="rect">
            <a:avLst/>
          </a:prstGeom>
        </p:spPr>
      </p:pic>
      <p:pic>
        <p:nvPicPr>
          <p:cNvPr id="7" name="Picture 6"/>
          <p:cNvPicPr>
            <a:picLocks noChangeAspect="1"/>
          </p:cNvPicPr>
          <p:nvPr/>
        </p:nvPicPr>
        <p:blipFill>
          <a:blip r:embed="rId3"/>
          <a:stretch>
            <a:fillRect/>
          </a:stretch>
        </p:blipFill>
        <p:spPr>
          <a:xfrm>
            <a:off x="6272012" y="3857416"/>
            <a:ext cx="5273965" cy="2847782"/>
          </a:xfrm>
          <a:prstGeom prst="rect">
            <a:avLst/>
          </a:prstGeom>
        </p:spPr>
      </p:pic>
      <p:sp>
        <p:nvSpPr>
          <p:cNvPr id="3" name="Speech Bubble: Oval 2">
            <a:extLst>
              <a:ext uri="{FF2B5EF4-FFF2-40B4-BE49-F238E27FC236}">
                <a16:creationId xmlns:a16="http://schemas.microsoft.com/office/drawing/2014/main" xmlns="" id="{774B7B31-EAC3-438C-8DA4-CB6D469FFC43}"/>
              </a:ext>
            </a:extLst>
          </p:cNvPr>
          <p:cNvSpPr/>
          <p:nvPr/>
        </p:nvSpPr>
        <p:spPr>
          <a:xfrm rot="1511706">
            <a:off x="6492556" y="854140"/>
            <a:ext cx="5653472" cy="2299589"/>
          </a:xfrm>
          <a:prstGeom prst="wedgeEllipseCallout">
            <a:avLst>
              <a:gd name="adj1" fmla="val -45799"/>
              <a:gd name="adj2" fmla="val 79856"/>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In the </a:t>
            </a:r>
            <a:r>
              <a:rPr lang="en-US" sz="1600" dirty="0" err="1">
                <a:solidFill>
                  <a:schemeClr val="bg1"/>
                </a:solidFill>
              </a:rPr>
              <a:t>train_test_split</a:t>
            </a:r>
            <a:r>
              <a:rPr lang="en-US" sz="1600" dirty="0">
                <a:solidFill>
                  <a:schemeClr val="bg1"/>
                </a:solidFill>
              </a:rPr>
              <a:t>() function, we passed the variable X and y that we obtained previously, along with </a:t>
            </a:r>
            <a:r>
              <a:rPr lang="en-US" sz="1600" dirty="0" err="1">
                <a:solidFill>
                  <a:schemeClr val="bg1"/>
                </a:solidFill>
              </a:rPr>
              <a:t>test_size</a:t>
            </a:r>
            <a:r>
              <a:rPr lang="en-US" sz="1600" dirty="0">
                <a:solidFill>
                  <a:schemeClr val="bg1"/>
                </a:solidFill>
              </a:rPr>
              <a:t>=0.40 which is used to indicate that the test data should be 40% of the total data and rest 60% should be train data</a:t>
            </a:r>
          </a:p>
        </p:txBody>
      </p:sp>
      <p:sp>
        <p:nvSpPr>
          <p:cNvPr id="5" name="Speech Bubble: Oval 4">
            <a:extLst>
              <a:ext uri="{FF2B5EF4-FFF2-40B4-BE49-F238E27FC236}">
                <a16:creationId xmlns:a16="http://schemas.microsoft.com/office/drawing/2014/main" xmlns="" id="{3B877C7F-A891-4291-8DDC-8C73C181DAA2}"/>
              </a:ext>
            </a:extLst>
          </p:cNvPr>
          <p:cNvSpPr/>
          <p:nvPr/>
        </p:nvSpPr>
        <p:spPr>
          <a:xfrm rot="19976420">
            <a:off x="1455938" y="4456590"/>
            <a:ext cx="3311371" cy="2054309"/>
          </a:xfrm>
          <a:prstGeom prst="wedgeEllipseCallout">
            <a:avLst>
              <a:gd name="adj1" fmla="val 90508"/>
              <a:gd name="adj2" fmla="val 7120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Finding shape of train and test dataset</a:t>
            </a:r>
          </a:p>
        </p:txBody>
      </p:sp>
    </p:spTree>
    <p:extLst>
      <p:ext uri="{BB962C8B-B14F-4D97-AF65-F5344CB8AC3E}">
        <p14:creationId xmlns:p14="http://schemas.microsoft.com/office/powerpoint/2010/main" val="371953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4809" y="187014"/>
            <a:ext cx="6316447" cy="4087113"/>
          </a:xfrm>
          <a:prstGeom prst="rect">
            <a:avLst/>
          </a:prstGeom>
        </p:spPr>
      </p:pic>
      <p:pic>
        <p:nvPicPr>
          <p:cNvPr id="2" name="Picture 1"/>
          <p:cNvPicPr>
            <a:picLocks noChangeAspect="1"/>
          </p:cNvPicPr>
          <p:nvPr/>
        </p:nvPicPr>
        <p:blipFill>
          <a:blip r:embed="rId3"/>
          <a:stretch>
            <a:fillRect/>
          </a:stretch>
        </p:blipFill>
        <p:spPr>
          <a:xfrm>
            <a:off x="533869" y="4848828"/>
            <a:ext cx="6848475" cy="1590675"/>
          </a:xfrm>
          <a:prstGeom prst="rect">
            <a:avLst/>
          </a:prstGeom>
        </p:spPr>
      </p:pic>
    </p:spTree>
    <p:extLst>
      <p:ext uri="{BB962C8B-B14F-4D97-AF65-F5344CB8AC3E}">
        <p14:creationId xmlns:p14="http://schemas.microsoft.com/office/powerpoint/2010/main" val="240983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17538"/>
          <a:stretch/>
        </p:blipFill>
        <p:spPr>
          <a:xfrm>
            <a:off x="742856" y="2873364"/>
            <a:ext cx="5590924" cy="3599623"/>
          </a:xfrm>
          <a:prstGeom prst="rect">
            <a:avLst/>
          </a:prstGeom>
        </p:spPr>
      </p:pic>
      <p:pic>
        <p:nvPicPr>
          <p:cNvPr id="5" name="Picture 4"/>
          <p:cNvPicPr>
            <a:picLocks noChangeAspect="1"/>
          </p:cNvPicPr>
          <p:nvPr/>
        </p:nvPicPr>
        <p:blipFill>
          <a:blip r:embed="rId3"/>
          <a:stretch>
            <a:fillRect/>
          </a:stretch>
        </p:blipFill>
        <p:spPr>
          <a:xfrm>
            <a:off x="494955" y="631835"/>
            <a:ext cx="5838825" cy="1857375"/>
          </a:xfrm>
          <a:prstGeom prst="rect">
            <a:avLst/>
          </a:prstGeom>
        </p:spPr>
      </p:pic>
      <p:sp>
        <p:nvSpPr>
          <p:cNvPr id="6" name="Oval 5"/>
          <p:cNvSpPr/>
          <p:nvPr/>
        </p:nvSpPr>
        <p:spPr>
          <a:xfrm>
            <a:off x="6717145" y="1091484"/>
            <a:ext cx="5173014" cy="467503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rPr>
              <a:t>This  plot shows the training and test set accuracy on the y-axis against the setting of Number of neighbors on the x-axis. The best performance is somewhere around 7 neighbors.</a:t>
            </a:r>
          </a:p>
        </p:txBody>
      </p:sp>
    </p:spTree>
    <p:extLst>
      <p:ext uri="{BB962C8B-B14F-4D97-AF65-F5344CB8AC3E}">
        <p14:creationId xmlns:p14="http://schemas.microsoft.com/office/powerpoint/2010/main" val="2932382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b="9903"/>
          <a:stretch/>
        </p:blipFill>
        <p:spPr>
          <a:xfrm>
            <a:off x="523949" y="1426599"/>
            <a:ext cx="8947150" cy="1349108"/>
          </a:xfrm>
          <a:prstGeom prst="rect">
            <a:avLst/>
          </a:prstGeom>
        </p:spPr>
      </p:pic>
      <p:pic>
        <p:nvPicPr>
          <p:cNvPr id="4" name="Picture 3"/>
          <p:cNvPicPr>
            <a:picLocks noChangeAspect="1"/>
          </p:cNvPicPr>
          <p:nvPr/>
        </p:nvPicPr>
        <p:blipFill rotWithShape="1">
          <a:blip r:embed="rId3"/>
          <a:srcRect t="10516"/>
          <a:stretch/>
        </p:blipFill>
        <p:spPr>
          <a:xfrm>
            <a:off x="586093" y="457200"/>
            <a:ext cx="5625900" cy="785844"/>
          </a:xfrm>
          <a:prstGeom prst="rect">
            <a:avLst/>
          </a:prstGeom>
        </p:spPr>
      </p:pic>
      <p:sp>
        <p:nvSpPr>
          <p:cNvPr id="2" name="Thought Bubble: Cloud 1">
            <a:extLst>
              <a:ext uri="{FF2B5EF4-FFF2-40B4-BE49-F238E27FC236}">
                <a16:creationId xmlns:a16="http://schemas.microsoft.com/office/drawing/2014/main" xmlns="" id="{D215FA57-984D-45CC-BA84-3185C90DBBC8}"/>
              </a:ext>
            </a:extLst>
          </p:cNvPr>
          <p:cNvSpPr/>
          <p:nvPr/>
        </p:nvSpPr>
        <p:spPr>
          <a:xfrm rot="10800000">
            <a:off x="1198485" y="3752165"/>
            <a:ext cx="9623395" cy="2263806"/>
          </a:xfrm>
          <a:prstGeom prst="cloudCallout">
            <a:avLst>
              <a:gd name="adj1" fmla="val -21202"/>
              <a:gd name="adj2" fmla="val 9191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EEF27815-2625-4B93-A336-C7A9D9122B91}"/>
              </a:ext>
            </a:extLst>
          </p:cNvPr>
          <p:cNvSpPr txBox="1"/>
          <p:nvPr/>
        </p:nvSpPr>
        <p:spPr>
          <a:xfrm>
            <a:off x="2106070" y="4658556"/>
            <a:ext cx="8211845" cy="646331"/>
          </a:xfrm>
          <a:prstGeom prst="rect">
            <a:avLst/>
          </a:prstGeom>
          <a:noFill/>
        </p:spPr>
        <p:txBody>
          <a:bodyPr wrap="square" rtlCol="0">
            <a:spAutoFit/>
          </a:bodyPr>
          <a:lstStyle/>
          <a:p>
            <a:r>
              <a:rPr lang="en-US" dirty="0">
                <a:solidFill>
                  <a:schemeClr val="bg1"/>
                </a:solidFill>
              </a:rPr>
              <a:t>We can observe above that we get maximum testing accuracy for k=7. So we created a </a:t>
            </a:r>
            <a:r>
              <a:rPr lang="en-US" dirty="0" err="1">
                <a:solidFill>
                  <a:schemeClr val="bg1"/>
                </a:solidFill>
              </a:rPr>
              <a:t>KNeighborsClassifier</a:t>
            </a:r>
            <a:r>
              <a:rPr lang="en-US" dirty="0">
                <a:solidFill>
                  <a:schemeClr val="bg1"/>
                </a:solidFill>
              </a:rPr>
              <a:t> with number of neighbors as 7.</a:t>
            </a:r>
          </a:p>
        </p:txBody>
      </p:sp>
    </p:spTree>
    <p:extLst>
      <p:ext uri="{BB962C8B-B14F-4D97-AF65-F5344CB8AC3E}">
        <p14:creationId xmlns:p14="http://schemas.microsoft.com/office/powerpoint/2010/main" val="1155549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649" y="349731"/>
            <a:ext cx="9404723" cy="1400530"/>
          </a:xfrm>
        </p:spPr>
        <p:txBody>
          <a:bodyPr/>
          <a:lstStyle/>
          <a:p>
            <a:r>
              <a:rPr lang="en-US" b="1" u="sng" dirty="0"/>
              <a:t>CROSS VALIDATION</a:t>
            </a:r>
          </a:p>
        </p:txBody>
      </p:sp>
      <p:sp>
        <p:nvSpPr>
          <p:cNvPr id="3" name="Content Placeholder 2"/>
          <p:cNvSpPr>
            <a:spLocks noGrp="1"/>
          </p:cNvSpPr>
          <p:nvPr>
            <p:ph idx="1"/>
          </p:nvPr>
        </p:nvSpPr>
        <p:spPr>
          <a:xfrm>
            <a:off x="701336" y="1750261"/>
            <a:ext cx="10608815" cy="4966067"/>
          </a:xfrm>
        </p:spPr>
        <p:txBody>
          <a:bodyPr>
            <a:normAutofit/>
          </a:bodyPr>
          <a:lstStyle/>
          <a:p>
            <a:pPr>
              <a:buClr>
                <a:schemeClr val="accent4"/>
              </a:buClr>
              <a:buFont typeface="Wingdings" panose="05000000000000000000" pitchFamily="2" charset="2"/>
              <a:buChar char="Ø"/>
            </a:pPr>
            <a:r>
              <a:rPr lang="en-US" dirty="0"/>
              <a:t>Cross-validation is a technique to evaluate predictive models by partitioning the original sample into a training set to train the model, and a test set to evaluate it.</a:t>
            </a:r>
          </a:p>
          <a:p>
            <a:pPr marL="0" indent="0">
              <a:buClr>
                <a:schemeClr val="accent4"/>
              </a:buClr>
              <a:buNone/>
            </a:pPr>
            <a:endParaRPr lang="en-US" dirty="0"/>
          </a:p>
          <a:p>
            <a:pPr>
              <a:buClr>
                <a:schemeClr val="accent4"/>
              </a:buClr>
              <a:buFont typeface="Wingdings" panose="05000000000000000000" pitchFamily="2" charset="2"/>
              <a:buChar char="Ø"/>
            </a:pPr>
            <a:r>
              <a:rPr lang="en-US" dirty="0"/>
              <a:t>In k-fold cross-validation, the original sample is randomly partitioned into k equal size subsamples. Of the k subsamples, a single subsample is retained as the validation data for testing the model, and the remaining k-1 subsamples are used as training data. The cross-validation process is then repeated k times (the folds), with each of the k subsamples used exactly once as the validation data. The k results from the folds can then be averaged (or otherwise combined) to produce a single estimation. The advantage of this method is that all observations are used for both training and validation, and each observation is used for validation exactly once.</a:t>
            </a:r>
          </a:p>
          <a:p>
            <a:endParaRPr lang="en-US" dirty="0"/>
          </a:p>
        </p:txBody>
      </p:sp>
    </p:spTree>
    <p:extLst>
      <p:ext uri="{BB962C8B-B14F-4D97-AF65-F5344CB8AC3E}">
        <p14:creationId xmlns:p14="http://schemas.microsoft.com/office/powerpoint/2010/main" val="1335016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0370" y="662859"/>
            <a:ext cx="8774189" cy="2288045"/>
          </a:xfrm>
          <a:prstGeom prst="rect">
            <a:avLst/>
          </a:prstGeom>
        </p:spPr>
      </p:pic>
      <p:pic>
        <p:nvPicPr>
          <p:cNvPr id="6" name="Picture 5"/>
          <p:cNvPicPr>
            <a:picLocks noChangeAspect="1"/>
          </p:cNvPicPr>
          <p:nvPr/>
        </p:nvPicPr>
        <p:blipFill>
          <a:blip r:embed="rId3"/>
          <a:stretch>
            <a:fillRect/>
          </a:stretch>
        </p:blipFill>
        <p:spPr>
          <a:xfrm>
            <a:off x="975360" y="3429000"/>
            <a:ext cx="9178834" cy="2486025"/>
          </a:xfrm>
          <a:prstGeom prst="rect">
            <a:avLst/>
          </a:prstGeom>
        </p:spPr>
      </p:pic>
    </p:spTree>
    <p:extLst>
      <p:ext uri="{BB962C8B-B14F-4D97-AF65-F5344CB8AC3E}">
        <p14:creationId xmlns:p14="http://schemas.microsoft.com/office/powerpoint/2010/main" val="214041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242FB58-1560-46B5-88D1-DD704865821D}"/>
              </a:ext>
            </a:extLst>
          </p:cNvPr>
          <p:cNvSpPr/>
          <p:nvPr/>
        </p:nvSpPr>
        <p:spPr>
          <a:xfrm>
            <a:off x="596283" y="1387109"/>
            <a:ext cx="10999433" cy="1631216"/>
          </a:xfrm>
          <a:prstGeom prst="rect">
            <a:avLst/>
          </a:prstGeom>
          <a:noFill/>
        </p:spPr>
        <p:txBody>
          <a:bodyPr wrap="square" lIns="91440" tIns="45720" rIns="91440" bIns="45720">
            <a:spAutoFit/>
          </a:bodyPr>
          <a:lstStyle/>
          <a:p>
            <a:pPr algn="ctr"/>
            <a:r>
              <a:rPr lang="en-US" sz="10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a:t>
            </a:r>
            <a:r>
              <a:rPr lang="en-US" sz="9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YOU</a:t>
            </a:r>
          </a:p>
        </p:txBody>
      </p:sp>
      <p:sp>
        <p:nvSpPr>
          <p:cNvPr id="5" name="TextBox 4">
            <a:extLst>
              <a:ext uri="{FF2B5EF4-FFF2-40B4-BE49-F238E27FC236}">
                <a16:creationId xmlns:a16="http://schemas.microsoft.com/office/drawing/2014/main" xmlns="" id="{EFD3EDF0-33BF-464D-A656-ECCB1ED499D1}"/>
              </a:ext>
            </a:extLst>
          </p:cNvPr>
          <p:cNvSpPr txBox="1"/>
          <p:nvPr/>
        </p:nvSpPr>
        <p:spPr>
          <a:xfrm>
            <a:off x="1464816" y="3586579"/>
            <a:ext cx="9800947" cy="584775"/>
          </a:xfrm>
          <a:prstGeom prst="rect">
            <a:avLst/>
          </a:prstGeom>
          <a:noFill/>
        </p:spPr>
        <p:txBody>
          <a:bodyPr wrap="square" rtlCol="0">
            <a:spAutoFit/>
          </a:bodyPr>
          <a:lstStyle/>
          <a:p>
            <a:pPr algn="ctr"/>
            <a:r>
              <a:rPr lang="en-IN" sz="3200" dirty="0"/>
              <a:t> Regards </a:t>
            </a:r>
            <a:r>
              <a:rPr lang="en-IN" sz="3200" dirty="0" err="1" smtClean="0"/>
              <a:t>Avleen</a:t>
            </a:r>
            <a:r>
              <a:rPr lang="en-IN" sz="3200" dirty="0" smtClean="0"/>
              <a:t> </a:t>
            </a:r>
            <a:r>
              <a:rPr lang="en-IN" sz="3200" dirty="0" smtClean="0"/>
              <a:t>Kaur </a:t>
            </a:r>
            <a:r>
              <a:rPr lang="en-IN" sz="3200" dirty="0" err="1" smtClean="0"/>
              <a:t>Bakshi</a:t>
            </a:r>
            <a:r>
              <a:rPr lang="en-IN" sz="3200" smtClean="0"/>
              <a:t> </a:t>
            </a:r>
            <a:endParaRPr lang="en-IN" sz="3200" dirty="0"/>
          </a:p>
        </p:txBody>
      </p:sp>
    </p:spTree>
    <p:extLst>
      <p:ext uri="{BB962C8B-B14F-4D97-AF65-F5344CB8AC3E}">
        <p14:creationId xmlns:p14="http://schemas.microsoft.com/office/powerpoint/2010/main" val="219259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PROBLEM STATEMENT</a:t>
            </a:r>
            <a:endParaRPr lang="en-US" b="1" u="sng" dirty="0"/>
          </a:p>
        </p:txBody>
      </p:sp>
      <p:sp>
        <p:nvSpPr>
          <p:cNvPr id="3" name="Content Placeholder 2"/>
          <p:cNvSpPr>
            <a:spLocks noGrp="1"/>
          </p:cNvSpPr>
          <p:nvPr>
            <p:ph idx="1"/>
          </p:nvPr>
        </p:nvSpPr>
        <p:spPr/>
        <p:txBody>
          <a:bodyPr/>
          <a:lstStyle/>
          <a:p>
            <a:pPr marL="0" indent="0">
              <a:buNone/>
            </a:pPr>
            <a:r>
              <a:rPr lang="en-US" sz="4000" dirty="0" smtClean="0"/>
              <a:t>To predict whether a person has diabetes or not using classification</a:t>
            </a:r>
            <a:r>
              <a:rPr lang="en-US" dirty="0" smtClean="0"/>
              <a:t>.</a:t>
            </a:r>
            <a:endParaRPr lang="en-US" dirty="0"/>
          </a:p>
        </p:txBody>
      </p:sp>
    </p:spTree>
    <p:extLst>
      <p:ext uri="{BB962C8B-B14F-4D97-AF65-F5344CB8AC3E}">
        <p14:creationId xmlns:p14="http://schemas.microsoft.com/office/powerpoint/2010/main" val="307371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61144A-64EE-4BE0-9B08-C6CF79B2E903}"/>
              </a:ext>
            </a:extLst>
          </p:cNvPr>
          <p:cNvSpPr>
            <a:spLocks noGrp="1"/>
          </p:cNvSpPr>
          <p:nvPr>
            <p:ph type="title"/>
          </p:nvPr>
        </p:nvSpPr>
        <p:spPr/>
        <p:txBody>
          <a:bodyPr/>
          <a:lstStyle/>
          <a:p>
            <a:pPr algn="ctr"/>
            <a:r>
              <a:rPr lang="en-IN" sz="5400" b="1" u="sng" dirty="0"/>
              <a:t>APPROACH</a:t>
            </a:r>
          </a:p>
        </p:txBody>
      </p:sp>
      <p:sp>
        <p:nvSpPr>
          <p:cNvPr id="3" name="Content Placeholder 2">
            <a:extLst>
              <a:ext uri="{FF2B5EF4-FFF2-40B4-BE49-F238E27FC236}">
                <a16:creationId xmlns:a16="http://schemas.microsoft.com/office/drawing/2014/main" xmlns="" id="{7B0488B7-3D12-4B31-8D87-C20A5A9C0C28}"/>
              </a:ext>
            </a:extLst>
          </p:cNvPr>
          <p:cNvSpPr>
            <a:spLocks noGrp="1"/>
          </p:cNvSpPr>
          <p:nvPr>
            <p:ph idx="1"/>
          </p:nvPr>
        </p:nvSpPr>
        <p:spPr>
          <a:xfrm>
            <a:off x="1343009" y="2209801"/>
            <a:ext cx="8946541" cy="4195481"/>
          </a:xfrm>
        </p:spPr>
        <p:txBody>
          <a:bodyPr/>
          <a:lstStyle/>
          <a:p>
            <a:pPr>
              <a:buClr>
                <a:srgbClr val="FFC000"/>
              </a:buClr>
              <a:buFont typeface="Wingdings" panose="05000000000000000000" pitchFamily="2" charset="2"/>
              <a:buChar char="Ø"/>
            </a:pPr>
            <a:r>
              <a:rPr lang="en-IN" sz="3600" dirty="0"/>
              <a:t> Data Exploration</a:t>
            </a:r>
          </a:p>
          <a:p>
            <a:pPr>
              <a:buClr>
                <a:srgbClr val="FFC000"/>
              </a:buClr>
              <a:buFont typeface="Wingdings" panose="05000000000000000000" pitchFamily="2" charset="2"/>
              <a:buChar char="Ø"/>
            </a:pPr>
            <a:r>
              <a:rPr lang="en-IN" sz="3600" dirty="0"/>
              <a:t> Data Visualisation</a:t>
            </a:r>
          </a:p>
          <a:p>
            <a:pPr>
              <a:buClr>
                <a:srgbClr val="FFC000"/>
              </a:buClr>
              <a:buFont typeface="Wingdings" panose="05000000000000000000" pitchFamily="2" charset="2"/>
              <a:buChar char="Ø"/>
            </a:pPr>
            <a:r>
              <a:rPr lang="en-IN" sz="3600" dirty="0"/>
              <a:t> Algorithm Used</a:t>
            </a:r>
          </a:p>
          <a:p>
            <a:pPr>
              <a:buClr>
                <a:srgbClr val="FFC000"/>
              </a:buClr>
              <a:buFont typeface="Wingdings" panose="05000000000000000000" pitchFamily="2" charset="2"/>
              <a:buChar char="Ø"/>
            </a:pPr>
            <a:r>
              <a:rPr lang="en-IN" sz="3600" dirty="0"/>
              <a:t> Train And Test Data</a:t>
            </a:r>
          </a:p>
          <a:p>
            <a:pPr>
              <a:buClr>
                <a:srgbClr val="FFC000"/>
              </a:buClr>
              <a:buFont typeface="Wingdings" panose="05000000000000000000" pitchFamily="2" charset="2"/>
              <a:buChar char="Ø"/>
            </a:pPr>
            <a:r>
              <a:rPr lang="en-IN" sz="3600" dirty="0"/>
              <a:t> Cross Validation</a:t>
            </a:r>
            <a:endParaRPr lang="en-IN" dirty="0"/>
          </a:p>
        </p:txBody>
      </p:sp>
    </p:spTree>
    <p:extLst>
      <p:ext uri="{BB962C8B-B14F-4D97-AF65-F5344CB8AC3E}">
        <p14:creationId xmlns:p14="http://schemas.microsoft.com/office/powerpoint/2010/main" val="398584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3385E6-BA4D-4DAA-8905-8C6DCB7A156A}"/>
              </a:ext>
            </a:extLst>
          </p:cNvPr>
          <p:cNvSpPr>
            <a:spLocks noGrp="1"/>
          </p:cNvSpPr>
          <p:nvPr>
            <p:ph type="title"/>
          </p:nvPr>
        </p:nvSpPr>
        <p:spPr/>
        <p:txBody>
          <a:bodyPr/>
          <a:lstStyle/>
          <a:p>
            <a:r>
              <a:rPr lang="en-IN" b="1" u="sng" dirty="0"/>
              <a:t>DATA EXPLORATION</a:t>
            </a:r>
          </a:p>
        </p:txBody>
      </p:sp>
      <p:pic>
        <p:nvPicPr>
          <p:cNvPr id="4" name="Picture 3">
            <a:extLst>
              <a:ext uri="{FF2B5EF4-FFF2-40B4-BE49-F238E27FC236}">
                <a16:creationId xmlns:a16="http://schemas.microsoft.com/office/drawing/2014/main" xmlns="" id="{21CB67FA-2BF5-4F98-A18B-E147CEBAECF0}"/>
              </a:ext>
            </a:extLst>
          </p:cNvPr>
          <p:cNvPicPr/>
          <p:nvPr/>
        </p:nvPicPr>
        <p:blipFill rotWithShape="1">
          <a:blip r:embed="rId2"/>
          <a:srcRect l="4580" t="23331" r="46794" b="58698"/>
          <a:stretch/>
        </p:blipFill>
        <p:spPr bwMode="auto">
          <a:xfrm>
            <a:off x="646111" y="1611874"/>
            <a:ext cx="4156708" cy="1184592"/>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xmlns="" id="{6E57317D-A343-4ADE-81EA-68FAE6C1C95B}"/>
              </a:ext>
            </a:extLst>
          </p:cNvPr>
          <p:cNvPicPr/>
          <p:nvPr/>
        </p:nvPicPr>
        <p:blipFill rotWithShape="1">
          <a:blip r:embed="rId3"/>
          <a:srcRect l="2792" t="23496" r="3611"/>
          <a:stretch/>
        </p:blipFill>
        <p:spPr bwMode="auto">
          <a:xfrm>
            <a:off x="520860" y="3098307"/>
            <a:ext cx="5364480" cy="3484529"/>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xmlns="" id="{F2D6472E-A5F3-499F-B2AF-E90F1907084F}"/>
              </a:ext>
            </a:extLst>
          </p:cNvPr>
          <p:cNvPicPr/>
          <p:nvPr/>
        </p:nvPicPr>
        <p:blipFill rotWithShape="1">
          <a:blip r:embed="rId4"/>
          <a:srcRect l="2260" t="22644" r="3213"/>
          <a:stretch/>
        </p:blipFill>
        <p:spPr bwMode="auto">
          <a:xfrm>
            <a:off x="6226763" y="1791105"/>
            <a:ext cx="5749214" cy="4146982"/>
          </a:xfrm>
          <a:prstGeom prst="rect">
            <a:avLst/>
          </a:prstGeom>
          <a:ln>
            <a:noFill/>
          </a:ln>
          <a:extLst>
            <a:ext uri="{53640926-AAD7-44D8-BBD7-CCE9431645EC}">
              <a14:shadowObscured xmlns:a14="http://schemas.microsoft.com/office/drawing/2010/main"/>
            </a:ext>
          </a:extLst>
        </p:spPr>
      </p:pic>
      <p:sp>
        <p:nvSpPr>
          <p:cNvPr id="7" name="Speech Bubble: Oval 6">
            <a:extLst>
              <a:ext uri="{FF2B5EF4-FFF2-40B4-BE49-F238E27FC236}">
                <a16:creationId xmlns:a16="http://schemas.microsoft.com/office/drawing/2014/main" xmlns="" id="{DEC3F718-9B24-4F77-B3A9-D555940DCBCA}"/>
              </a:ext>
            </a:extLst>
          </p:cNvPr>
          <p:cNvSpPr/>
          <p:nvPr/>
        </p:nvSpPr>
        <p:spPr>
          <a:xfrm>
            <a:off x="8495930" y="346229"/>
            <a:ext cx="2592279" cy="1660103"/>
          </a:xfrm>
          <a:prstGeom prst="wedgeEllipse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Speech Bubble: Oval 7">
            <a:extLst>
              <a:ext uri="{FF2B5EF4-FFF2-40B4-BE49-F238E27FC236}">
                <a16:creationId xmlns:a16="http://schemas.microsoft.com/office/drawing/2014/main" xmlns="" id="{57401BC6-C287-4E64-B088-B13CD95519FF}"/>
              </a:ext>
            </a:extLst>
          </p:cNvPr>
          <p:cNvSpPr/>
          <p:nvPr/>
        </p:nvSpPr>
        <p:spPr>
          <a:xfrm rot="10043126">
            <a:off x="8698395" y="5286572"/>
            <a:ext cx="2566099" cy="1424866"/>
          </a:xfrm>
          <a:prstGeom prst="wedgeEllipseCallou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xmlns="" id="{35A08B3D-8EE4-46BB-B406-2200B15DC10B}"/>
              </a:ext>
            </a:extLst>
          </p:cNvPr>
          <p:cNvSpPr txBox="1"/>
          <p:nvPr/>
        </p:nvSpPr>
        <p:spPr>
          <a:xfrm>
            <a:off x="8833282" y="754602"/>
            <a:ext cx="1997475" cy="830997"/>
          </a:xfrm>
          <a:prstGeom prst="rect">
            <a:avLst/>
          </a:prstGeom>
          <a:noFill/>
        </p:spPr>
        <p:txBody>
          <a:bodyPr wrap="square" rtlCol="0">
            <a:spAutoFit/>
          </a:bodyPr>
          <a:lstStyle/>
          <a:p>
            <a:r>
              <a:rPr lang="en-IN" sz="1600" dirty="0"/>
              <a:t>Head means showing first five rows of a dataset.</a:t>
            </a:r>
          </a:p>
        </p:txBody>
      </p:sp>
      <p:sp>
        <p:nvSpPr>
          <p:cNvPr id="10" name="TextBox 9">
            <a:extLst>
              <a:ext uri="{FF2B5EF4-FFF2-40B4-BE49-F238E27FC236}">
                <a16:creationId xmlns:a16="http://schemas.microsoft.com/office/drawing/2014/main" xmlns="" id="{874E5B63-6521-4EC8-B495-458E994F0ACA}"/>
              </a:ext>
            </a:extLst>
          </p:cNvPr>
          <p:cNvSpPr txBox="1"/>
          <p:nvPr/>
        </p:nvSpPr>
        <p:spPr>
          <a:xfrm rot="20287682">
            <a:off x="8982707" y="5491091"/>
            <a:ext cx="1997475" cy="923330"/>
          </a:xfrm>
          <a:prstGeom prst="rect">
            <a:avLst/>
          </a:prstGeom>
          <a:noFill/>
        </p:spPr>
        <p:txBody>
          <a:bodyPr wrap="square" rtlCol="0">
            <a:spAutoFit/>
          </a:bodyPr>
          <a:lstStyle/>
          <a:p>
            <a:r>
              <a:rPr lang="en-IN" dirty="0"/>
              <a:t>Tail means showing last five rows of dataset.</a:t>
            </a:r>
          </a:p>
        </p:txBody>
      </p:sp>
    </p:spTree>
    <p:extLst>
      <p:ext uri="{BB962C8B-B14F-4D97-AF65-F5344CB8AC3E}">
        <p14:creationId xmlns:p14="http://schemas.microsoft.com/office/powerpoint/2010/main" val="1064478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20DF7AC-F1A9-41DE-9B3E-A16F96209E50}"/>
              </a:ext>
            </a:extLst>
          </p:cNvPr>
          <p:cNvPicPr/>
          <p:nvPr/>
        </p:nvPicPr>
        <p:blipFill rotWithShape="1">
          <a:blip r:embed="rId2"/>
          <a:srcRect l="7438" t="27504" r="18608" b="6791"/>
          <a:stretch/>
        </p:blipFill>
        <p:spPr bwMode="auto">
          <a:xfrm>
            <a:off x="594730" y="311902"/>
            <a:ext cx="5433208" cy="3443352"/>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xmlns="" id="{301A3474-CE57-4303-A43C-0688F0B3C84D}"/>
              </a:ext>
            </a:extLst>
          </p:cNvPr>
          <p:cNvPicPr/>
          <p:nvPr/>
        </p:nvPicPr>
        <p:blipFill rotWithShape="1">
          <a:blip r:embed="rId3"/>
          <a:srcRect l="3058" t="23496" r="4277" b="31214"/>
          <a:stretch/>
        </p:blipFill>
        <p:spPr bwMode="auto">
          <a:xfrm>
            <a:off x="313270" y="3944681"/>
            <a:ext cx="6504780" cy="2758440"/>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xmlns="" id="{7BF6AD44-D164-4268-B42C-CCDA1828FA7A}"/>
              </a:ext>
            </a:extLst>
          </p:cNvPr>
          <p:cNvPicPr/>
          <p:nvPr/>
        </p:nvPicPr>
        <p:blipFill rotWithShape="1">
          <a:blip r:embed="rId4"/>
          <a:srcRect l="6249" t="23326" r="43363"/>
          <a:stretch/>
        </p:blipFill>
        <p:spPr bwMode="auto">
          <a:xfrm>
            <a:off x="7140200" y="2005391"/>
            <a:ext cx="4853940" cy="3878580"/>
          </a:xfrm>
          <a:prstGeom prst="rect">
            <a:avLst/>
          </a:prstGeom>
          <a:ln>
            <a:noFill/>
          </a:ln>
          <a:extLst>
            <a:ext uri="{53640926-AAD7-44D8-BBD7-CCE9431645EC}">
              <a14:shadowObscured xmlns:a14="http://schemas.microsoft.com/office/drawing/2010/main"/>
            </a:ext>
          </a:extLst>
        </p:spPr>
      </p:pic>
      <p:sp>
        <p:nvSpPr>
          <p:cNvPr id="2" name="Speech Bubble: Oval 1">
            <a:extLst>
              <a:ext uri="{FF2B5EF4-FFF2-40B4-BE49-F238E27FC236}">
                <a16:creationId xmlns:a16="http://schemas.microsoft.com/office/drawing/2014/main" xmlns="" id="{EFB5AFDF-3A34-41A8-8AE0-91B5BD41B274}"/>
              </a:ext>
            </a:extLst>
          </p:cNvPr>
          <p:cNvSpPr/>
          <p:nvPr/>
        </p:nvSpPr>
        <p:spPr>
          <a:xfrm>
            <a:off x="8938744" y="311902"/>
            <a:ext cx="3062795" cy="1558143"/>
          </a:xfrm>
          <a:prstGeom prst="wedgeEllipseCallou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5194487C-E800-4036-BE64-760FA7FCC60C}"/>
              </a:ext>
            </a:extLst>
          </p:cNvPr>
          <p:cNvSpPr txBox="1"/>
          <p:nvPr/>
        </p:nvSpPr>
        <p:spPr>
          <a:xfrm>
            <a:off x="8636902" y="906307"/>
            <a:ext cx="3666477" cy="523220"/>
          </a:xfrm>
          <a:prstGeom prst="rect">
            <a:avLst/>
          </a:prstGeom>
          <a:noFill/>
        </p:spPr>
        <p:txBody>
          <a:bodyPr wrap="square" rtlCol="0">
            <a:spAutoFit/>
          </a:bodyPr>
          <a:lstStyle/>
          <a:p>
            <a:pPr algn="ctr"/>
            <a:r>
              <a:rPr lang="en-IN" sz="2800" dirty="0"/>
              <a:t>INVALID CASES</a:t>
            </a:r>
          </a:p>
        </p:txBody>
      </p:sp>
    </p:spTree>
    <p:extLst>
      <p:ext uri="{BB962C8B-B14F-4D97-AF65-F5344CB8AC3E}">
        <p14:creationId xmlns:p14="http://schemas.microsoft.com/office/powerpoint/2010/main" val="327287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2927022-CC02-4FA2-8E0A-AF4CF74A8CC2}"/>
              </a:ext>
            </a:extLst>
          </p:cNvPr>
          <p:cNvPicPr/>
          <p:nvPr/>
        </p:nvPicPr>
        <p:blipFill rotWithShape="1">
          <a:blip r:embed="rId2"/>
          <a:srcRect l="6913" t="31839" r="24618" b="18956"/>
          <a:stretch/>
        </p:blipFill>
        <p:spPr bwMode="auto">
          <a:xfrm>
            <a:off x="587517" y="1788406"/>
            <a:ext cx="5508483" cy="4568006"/>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xmlns="" id="{469B69FE-E3D7-43FC-8E33-6EFD55287304}"/>
              </a:ext>
            </a:extLst>
          </p:cNvPr>
          <p:cNvPicPr/>
          <p:nvPr/>
        </p:nvPicPr>
        <p:blipFill rotWithShape="1">
          <a:blip r:embed="rId3"/>
          <a:srcRect l="6913" t="23155" r="34988" b="35641"/>
          <a:stretch/>
        </p:blipFill>
        <p:spPr bwMode="auto">
          <a:xfrm>
            <a:off x="6578353" y="573016"/>
            <a:ext cx="5220070" cy="4212048"/>
          </a:xfrm>
          <a:prstGeom prst="rect">
            <a:avLst/>
          </a:prstGeom>
          <a:ln>
            <a:noFill/>
          </a:ln>
          <a:extLst>
            <a:ext uri="{53640926-AAD7-44D8-BBD7-CCE9431645EC}">
              <a14:shadowObscured xmlns:a14="http://schemas.microsoft.com/office/drawing/2010/main"/>
            </a:ext>
          </a:extLst>
        </p:spPr>
      </p:pic>
      <p:sp>
        <p:nvSpPr>
          <p:cNvPr id="6" name="Speech Bubble: Oval 5">
            <a:extLst>
              <a:ext uri="{FF2B5EF4-FFF2-40B4-BE49-F238E27FC236}">
                <a16:creationId xmlns:a16="http://schemas.microsoft.com/office/drawing/2014/main" xmlns="" id="{F32B8DAE-8492-4C63-A1A6-8D9971B09FA8}"/>
              </a:ext>
            </a:extLst>
          </p:cNvPr>
          <p:cNvSpPr/>
          <p:nvPr/>
        </p:nvSpPr>
        <p:spPr>
          <a:xfrm>
            <a:off x="1136342" y="372417"/>
            <a:ext cx="4139955" cy="1415989"/>
          </a:xfrm>
          <a:prstGeom prst="wedgeEllipseCallou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peech Bubble: Oval 6">
            <a:extLst>
              <a:ext uri="{FF2B5EF4-FFF2-40B4-BE49-F238E27FC236}">
                <a16:creationId xmlns:a16="http://schemas.microsoft.com/office/drawing/2014/main" xmlns="" id="{45C02BA4-59FB-4FBF-92ED-34EECE64B3CF}"/>
              </a:ext>
            </a:extLst>
          </p:cNvPr>
          <p:cNvSpPr/>
          <p:nvPr/>
        </p:nvSpPr>
        <p:spPr>
          <a:xfrm rot="9813101">
            <a:off x="7270811" y="4873840"/>
            <a:ext cx="4305670" cy="1713391"/>
          </a:xfrm>
          <a:prstGeom prst="wedgeEllipseCallou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EA1AA99C-497D-41B4-B1A5-59ECF7D3535A}"/>
              </a:ext>
            </a:extLst>
          </p:cNvPr>
          <p:cNvSpPr txBox="1"/>
          <p:nvPr/>
        </p:nvSpPr>
        <p:spPr>
          <a:xfrm>
            <a:off x="1532878" y="705072"/>
            <a:ext cx="3346881" cy="646331"/>
          </a:xfrm>
          <a:prstGeom prst="rect">
            <a:avLst/>
          </a:prstGeom>
          <a:noFill/>
        </p:spPr>
        <p:txBody>
          <a:bodyPr wrap="square" rtlCol="0">
            <a:spAutoFit/>
          </a:bodyPr>
          <a:lstStyle/>
          <a:p>
            <a:pPr algn="ctr"/>
            <a:r>
              <a:rPr lang="en-IN" sz="3600" b="1" dirty="0"/>
              <a:t>AGE BUCKET </a:t>
            </a:r>
          </a:p>
        </p:txBody>
      </p:sp>
      <p:sp>
        <p:nvSpPr>
          <p:cNvPr id="9" name="TextBox 8">
            <a:extLst>
              <a:ext uri="{FF2B5EF4-FFF2-40B4-BE49-F238E27FC236}">
                <a16:creationId xmlns:a16="http://schemas.microsoft.com/office/drawing/2014/main" xmlns="" id="{41575224-0F42-4A6E-B9F5-1B536BC81593}"/>
              </a:ext>
            </a:extLst>
          </p:cNvPr>
          <p:cNvSpPr txBox="1"/>
          <p:nvPr/>
        </p:nvSpPr>
        <p:spPr>
          <a:xfrm rot="20106646">
            <a:off x="7603724" y="5407835"/>
            <a:ext cx="3639844" cy="523220"/>
          </a:xfrm>
          <a:prstGeom prst="rect">
            <a:avLst/>
          </a:prstGeom>
          <a:noFill/>
        </p:spPr>
        <p:txBody>
          <a:bodyPr wrap="square" rtlCol="0">
            <a:spAutoFit/>
          </a:bodyPr>
          <a:lstStyle/>
          <a:p>
            <a:pPr algn="ctr"/>
            <a:r>
              <a:rPr lang="en-IN" sz="2800" b="1" dirty="0"/>
              <a:t>GLUCOSE BUCKET</a:t>
            </a:r>
          </a:p>
        </p:txBody>
      </p:sp>
    </p:spTree>
    <p:extLst>
      <p:ext uri="{BB962C8B-B14F-4D97-AF65-F5344CB8AC3E}">
        <p14:creationId xmlns:p14="http://schemas.microsoft.com/office/powerpoint/2010/main" val="142340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F6C872-A2A5-435B-903D-9F322298E669}"/>
              </a:ext>
            </a:extLst>
          </p:cNvPr>
          <p:cNvSpPr>
            <a:spLocks noGrp="1"/>
          </p:cNvSpPr>
          <p:nvPr>
            <p:ph type="title"/>
          </p:nvPr>
        </p:nvSpPr>
        <p:spPr/>
        <p:txBody>
          <a:bodyPr/>
          <a:lstStyle/>
          <a:p>
            <a:r>
              <a:rPr lang="en-IN" b="1" u="sng" dirty="0"/>
              <a:t>DATA VISUALISATION</a:t>
            </a:r>
          </a:p>
        </p:txBody>
      </p:sp>
      <p:pic>
        <p:nvPicPr>
          <p:cNvPr id="4" name="Picture 3">
            <a:extLst>
              <a:ext uri="{FF2B5EF4-FFF2-40B4-BE49-F238E27FC236}">
                <a16:creationId xmlns:a16="http://schemas.microsoft.com/office/drawing/2014/main" xmlns="" id="{55880561-E931-4681-9DEA-24A200087A70}"/>
              </a:ext>
            </a:extLst>
          </p:cNvPr>
          <p:cNvPicPr/>
          <p:nvPr/>
        </p:nvPicPr>
        <p:blipFill rotWithShape="1">
          <a:blip r:embed="rId2"/>
          <a:srcRect l="7312" t="25710" r="28872" b="23722"/>
          <a:stretch/>
        </p:blipFill>
        <p:spPr bwMode="auto">
          <a:xfrm>
            <a:off x="708255" y="1960668"/>
            <a:ext cx="5067300" cy="3969615"/>
          </a:xfrm>
          <a:prstGeom prst="rect">
            <a:avLst/>
          </a:prstGeom>
          <a:ln>
            <a:noFill/>
          </a:ln>
          <a:extLst>
            <a:ext uri="{53640926-AAD7-44D8-BBD7-CCE9431645EC}">
              <a14:shadowObscured xmlns:a14="http://schemas.microsoft.com/office/drawing/2010/main"/>
            </a:ext>
          </a:extLst>
        </p:spPr>
      </p:pic>
      <p:sp>
        <p:nvSpPr>
          <p:cNvPr id="3" name="Thought Bubble: Cloud 2">
            <a:extLst>
              <a:ext uri="{FF2B5EF4-FFF2-40B4-BE49-F238E27FC236}">
                <a16:creationId xmlns:a16="http://schemas.microsoft.com/office/drawing/2014/main" xmlns="" id="{926A015B-B967-4B78-930A-DAC43955058B}"/>
              </a:ext>
            </a:extLst>
          </p:cNvPr>
          <p:cNvSpPr/>
          <p:nvPr/>
        </p:nvSpPr>
        <p:spPr>
          <a:xfrm rot="2064136">
            <a:off x="5948038" y="1180731"/>
            <a:ext cx="5983549" cy="4625266"/>
          </a:xfrm>
          <a:prstGeom prst="cloudCallou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137BC45C-B963-40BB-ABE8-176287309431}"/>
              </a:ext>
            </a:extLst>
          </p:cNvPr>
          <p:cNvSpPr txBox="1"/>
          <p:nvPr/>
        </p:nvSpPr>
        <p:spPr>
          <a:xfrm>
            <a:off x="6889071" y="1959780"/>
            <a:ext cx="4447713" cy="2585323"/>
          </a:xfrm>
          <a:prstGeom prst="rect">
            <a:avLst/>
          </a:prstGeom>
          <a:noFill/>
        </p:spPr>
        <p:txBody>
          <a:bodyPr wrap="square" rtlCol="0">
            <a:spAutoFit/>
          </a:bodyPr>
          <a:lstStyle/>
          <a:p>
            <a:r>
              <a:rPr lang="en-IN" dirty="0">
                <a:solidFill>
                  <a:schemeClr val="bg1"/>
                </a:solidFill>
              </a:rPr>
              <a:t>Scatter plot is a 2-D graph</a:t>
            </a:r>
          </a:p>
          <a:p>
            <a:r>
              <a:rPr lang="en-IN" dirty="0">
                <a:solidFill>
                  <a:schemeClr val="bg1"/>
                </a:solidFill>
              </a:rPr>
              <a:t>That depicts correlation between 2 variables (i.e. Age and Outcome</a:t>
            </a:r>
          </a:p>
          <a:p>
            <a:r>
              <a:rPr lang="en-IN" dirty="0">
                <a:solidFill>
                  <a:schemeClr val="bg1"/>
                </a:solidFill>
              </a:rPr>
              <a:t>In this case ).</a:t>
            </a:r>
          </a:p>
          <a:p>
            <a:endParaRPr lang="en-IN" dirty="0">
              <a:solidFill>
                <a:schemeClr val="bg1"/>
              </a:solidFill>
            </a:endParaRPr>
          </a:p>
          <a:p>
            <a:r>
              <a:rPr lang="en-IN" dirty="0">
                <a:solidFill>
                  <a:schemeClr val="bg1"/>
                </a:solidFill>
              </a:rPr>
              <a:t>Position of point depends on 1 to 2-D value, where each value is a position on either horizontal or vertical dimension.</a:t>
            </a:r>
          </a:p>
        </p:txBody>
      </p:sp>
    </p:spTree>
    <p:extLst>
      <p:ext uri="{BB962C8B-B14F-4D97-AF65-F5344CB8AC3E}">
        <p14:creationId xmlns:p14="http://schemas.microsoft.com/office/powerpoint/2010/main" val="277149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84B79F5-C56C-442D-AD0C-8C7252AA7697}"/>
              </a:ext>
            </a:extLst>
          </p:cNvPr>
          <p:cNvPicPr/>
          <p:nvPr/>
        </p:nvPicPr>
        <p:blipFill rotWithShape="1">
          <a:blip r:embed="rId2"/>
          <a:srcRect l="7446" t="23326" r="19166" b="21510"/>
          <a:stretch/>
        </p:blipFill>
        <p:spPr bwMode="auto">
          <a:xfrm>
            <a:off x="5814873" y="745723"/>
            <a:ext cx="6098960" cy="5495278"/>
          </a:xfrm>
          <a:prstGeom prst="rect">
            <a:avLst/>
          </a:prstGeom>
          <a:ln>
            <a:noFill/>
          </a:ln>
          <a:extLst>
            <a:ext uri="{53640926-AAD7-44D8-BBD7-CCE9431645EC}">
              <a14:shadowObscured xmlns:a14="http://schemas.microsoft.com/office/drawing/2010/main"/>
            </a:ext>
          </a:extLst>
        </p:spPr>
      </p:pic>
      <p:sp>
        <p:nvSpPr>
          <p:cNvPr id="5" name="Thought Bubble: Cloud 4">
            <a:extLst>
              <a:ext uri="{FF2B5EF4-FFF2-40B4-BE49-F238E27FC236}">
                <a16:creationId xmlns:a16="http://schemas.microsoft.com/office/drawing/2014/main" xmlns="" id="{0D7E319E-8B79-4363-B194-7F144046DD40}"/>
              </a:ext>
            </a:extLst>
          </p:cNvPr>
          <p:cNvSpPr/>
          <p:nvPr/>
        </p:nvSpPr>
        <p:spPr>
          <a:xfrm>
            <a:off x="177554" y="745723"/>
            <a:ext cx="5477522" cy="4873841"/>
          </a:xfrm>
          <a:prstGeom prst="cloud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8A071846-66FD-4122-8230-2F8EA84403C1}"/>
              </a:ext>
            </a:extLst>
          </p:cNvPr>
          <p:cNvSpPr txBox="1"/>
          <p:nvPr/>
        </p:nvSpPr>
        <p:spPr>
          <a:xfrm>
            <a:off x="976544" y="1704513"/>
            <a:ext cx="3746376" cy="3170099"/>
          </a:xfrm>
          <a:prstGeom prst="rect">
            <a:avLst/>
          </a:prstGeom>
          <a:noFill/>
        </p:spPr>
        <p:txBody>
          <a:bodyPr wrap="square" rtlCol="0">
            <a:spAutoFit/>
          </a:bodyPr>
          <a:lstStyle/>
          <a:p>
            <a:r>
              <a:rPr lang="en-IN" sz="2000" dirty="0">
                <a:solidFill>
                  <a:schemeClr val="bg1"/>
                </a:solidFill>
              </a:rPr>
              <a:t>Bar graph depicts how many people have diabetes and how many do not have diabetes. </a:t>
            </a:r>
          </a:p>
          <a:p>
            <a:endParaRPr lang="en-IN" sz="2000" dirty="0">
              <a:solidFill>
                <a:schemeClr val="bg1"/>
              </a:solidFill>
            </a:endParaRPr>
          </a:p>
          <a:p>
            <a:r>
              <a:rPr lang="en-IN" sz="2000" dirty="0">
                <a:solidFill>
                  <a:schemeClr val="bg1"/>
                </a:solidFill>
              </a:rPr>
              <a:t>On basis of outcome number of people who do not have diabetes are 500 and people who have are 268.</a:t>
            </a:r>
          </a:p>
        </p:txBody>
      </p:sp>
    </p:spTree>
    <p:extLst>
      <p:ext uri="{BB962C8B-B14F-4D97-AF65-F5344CB8AC3E}">
        <p14:creationId xmlns:p14="http://schemas.microsoft.com/office/powerpoint/2010/main" val="82735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6D1F1701-62AD-45A4-883E-F721BDF7A967}"/>
              </a:ext>
            </a:extLst>
          </p:cNvPr>
          <p:cNvPicPr/>
          <p:nvPr/>
        </p:nvPicPr>
        <p:blipFill rotWithShape="1">
          <a:blip r:embed="rId2"/>
          <a:srcRect l="7047" t="23836" r="4143"/>
          <a:stretch/>
        </p:blipFill>
        <p:spPr bwMode="auto">
          <a:xfrm>
            <a:off x="337352" y="732408"/>
            <a:ext cx="6303145" cy="5282212"/>
          </a:xfrm>
          <a:prstGeom prst="rect">
            <a:avLst/>
          </a:prstGeom>
          <a:ln>
            <a:noFill/>
          </a:ln>
          <a:extLst>
            <a:ext uri="{53640926-AAD7-44D8-BBD7-CCE9431645EC}">
              <a14:shadowObscured xmlns:a14="http://schemas.microsoft.com/office/drawing/2010/main"/>
            </a:ext>
          </a:extLst>
        </p:spPr>
      </p:pic>
      <p:sp>
        <p:nvSpPr>
          <p:cNvPr id="2" name="Speech Bubble: Rectangle with Corners Rounded 1">
            <a:extLst>
              <a:ext uri="{FF2B5EF4-FFF2-40B4-BE49-F238E27FC236}">
                <a16:creationId xmlns:a16="http://schemas.microsoft.com/office/drawing/2014/main" xmlns="" id="{BA8F7214-959E-470B-9E3A-D244A1940234}"/>
              </a:ext>
            </a:extLst>
          </p:cNvPr>
          <p:cNvSpPr/>
          <p:nvPr/>
        </p:nvSpPr>
        <p:spPr>
          <a:xfrm>
            <a:off x="7093259" y="852258"/>
            <a:ext cx="4447713" cy="4758431"/>
          </a:xfrm>
          <a:prstGeom prst="wedgeRoundRect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AB987754-5C9A-45BC-B117-8A2ED4E9AB3B}"/>
              </a:ext>
            </a:extLst>
          </p:cNvPr>
          <p:cNvSpPr txBox="1"/>
          <p:nvPr/>
        </p:nvSpPr>
        <p:spPr>
          <a:xfrm>
            <a:off x="7417293" y="1180730"/>
            <a:ext cx="3799643" cy="3970318"/>
          </a:xfrm>
          <a:prstGeom prst="rect">
            <a:avLst/>
          </a:prstGeom>
          <a:noFill/>
        </p:spPr>
        <p:txBody>
          <a:bodyPr wrap="square" rtlCol="0">
            <a:spAutoFit/>
          </a:bodyPr>
          <a:lstStyle/>
          <a:p>
            <a:r>
              <a:rPr lang="en-IN" dirty="0">
                <a:solidFill>
                  <a:schemeClr val="bg1"/>
                </a:solidFill>
              </a:rPr>
              <a:t>A Line Graph displays information as a series of data points called marker connected by straight line segments.</a:t>
            </a:r>
          </a:p>
          <a:p>
            <a:endParaRPr lang="en-IN" dirty="0">
              <a:solidFill>
                <a:schemeClr val="bg1"/>
              </a:solidFill>
            </a:endParaRPr>
          </a:p>
          <a:p>
            <a:r>
              <a:rPr lang="en-IN" dirty="0">
                <a:solidFill>
                  <a:schemeClr val="bg1"/>
                </a:solidFill>
              </a:rPr>
              <a:t>Here we have taken mean of different parameters( like BMI, glucose, blood pressure etc. ) and </a:t>
            </a:r>
            <a:r>
              <a:rPr lang="en-IN" dirty="0" err="1">
                <a:solidFill>
                  <a:schemeClr val="bg1"/>
                </a:solidFill>
              </a:rPr>
              <a:t>groupby</a:t>
            </a:r>
            <a:r>
              <a:rPr lang="en-IN" dirty="0">
                <a:solidFill>
                  <a:schemeClr val="bg1"/>
                </a:solidFill>
              </a:rPr>
              <a:t> them on basis of outcome i.e. people having diabetes and people who do not have diabetes on basis of different parameters and then we have plot it as line graph.</a:t>
            </a:r>
          </a:p>
        </p:txBody>
      </p:sp>
    </p:spTree>
    <p:extLst>
      <p:ext uri="{BB962C8B-B14F-4D97-AF65-F5344CB8AC3E}">
        <p14:creationId xmlns:p14="http://schemas.microsoft.com/office/powerpoint/2010/main" val="364452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54</TotalTime>
  <Words>556</Words>
  <Application>Microsoft Office PowerPoint</Application>
  <PresentationFormat>Custom</PresentationFormat>
  <Paragraphs>50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vt:lpstr>
      <vt:lpstr>PowerPoint Presentation</vt:lpstr>
      <vt:lpstr>PROBLEM STATEMENT</vt:lpstr>
      <vt:lpstr>APPROACH</vt:lpstr>
      <vt:lpstr>DATA EXPLORATION</vt:lpstr>
      <vt:lpstr>PowerPoint Presentation</vt:lpstr>
      <vt:lpstr>PowerPoint Presentation</vt:lpstr>
      <vt:lpstr>DATA VISUALISATION</vt:lpstr>
      <vt:lpstr>PowerPoint Presentation</vt:lpstr>
      <vt:lpstr>PowerPoint Presentation</vt:lpstr>
      <vt:lpstr>PowerPoint Presentation</vt:lpstr>
      <vt:lpstr>ALGORITHM USED</vt:lpstr>
      <vt:lpstr>TRAIN AND TEST DATA</vt:lpstr>
      <vt:lpstr>PowerPoint Presentation</vt:lpstr>
      <vt:lpstr>PowerPoint Presentation</vt:lpstr>
      <vt:lpstr>PowerPoint Presentation</vt:lpstr>
      <vt:lpstr>CROSS VALIDATION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jain</dc:creator>
  <cp:lastModifiedBy>iderjit</cp:lastModifiedBy>
  <cp:revision>36</cp:revision>
  <dcterms:created xsi:type="dcterms:W3CDTF">2019-01-08T14:03:18Z</dcterms:created>
  <dcterms:modified xsi:type="dcterms:W3CDTF">2020-09-12T14:59:06Z</dcterms:modified>
</cp:coreProperties>
</file>