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VLEEN SINGH" initials="AS" lastIdx="1" clrIdx="0">
    <p:extLst>
      <p:ext uri="{19B8F6BF-5375-455C-9EA6-DF929625EA0E}">
        <p15:presenceInfo xmlns:p15="http://schemas.microsoft.com/office/powerpoint/2012/main" userId="6c0d4a8f059ad9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13T16:26:27.311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9621-0D7D-49BF-B3B8-8F788B94C1AA}" type="datetimeFigureOut">
              <a:rPr lang="en-US" smtClean="0"/>
              <a:t>13-Jun-21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D2AB-F0CE-4154-AA66-B0AB5BBF9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44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9621-0D7D-49BF-B3B8-8F788B94C1AA}" type="datetimeFigureOut">
              <a:rPr lang="en-US" smtClean="0"/>
              <a:t>13-Jun-21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D2AB-F0CE-4154-AA66-B0AB5BBF9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26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9621-0D7D-49BF-B3B8-8F788B94C1AA}" type="datetimeFigureOut">
              <a:rPr lang="en-US" smtClean="0"/>
              <a:t>13-Jun-21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D2AB-F0CE-4154-AA66-B0AB5BBF9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54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9621-0D7D-49BF-B3B8-8F788B94C1AA}" type="datetimeFigureOut">
              <a:rPr lang="en-US" smtClean="0"/>
              <a:t>13-Jun-21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D2AB-F0CE-4154-AA66-B0AB5BBF9D3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7327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9621-0D7D-49BF-B3B8-8F788B94C1AA}" type="datetimeFigureOut">
              <a:rPr lang="en-US" smtClean="0"/>
              <a:t>13-Jun-21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D2AB-F0CE-4154-AA66-B0AB5BBF9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07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9621-0D7D-49BF-B3B8-8F788B94C1AA}" type="datetimeFigureOut">
              <a:rPr lang="en-US" smtClean="0"/>
              <a:t>13-Jun-21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D2AB-F0CE-4154-AA66-B0AB5BBF9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0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9621-0D7D-49BF-B3B8-8F788B94C1AA}" type="datetimeFigureOut">
              <a:rPr lang="en-US" smtClean="0"/>
              <a:t>13-Jun-21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D2AB-F0CE-4154-AA66-B0AB5BBF9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84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9621-0D7D-49BF-B3B8-8F788B94C1AA}" type="datetimeFigureOut">
              <a:rPr lang="en-US" smtClean="0"/>
              <a:t>13-Jun-21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D2AB-F0CE-4154-AA66-B0AB5BBF9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97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9621-0D7D-49BF-B3B8-8F788B94C1AA}" type="datetimeFigureOut">
              <a:rPr lang="en-US" smtClean="0"/>
              <a:t>13-Jun-21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D2AB-F0CE-4154-AA66-B0AB5BBF9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84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9621-0D7D-49BF-B3B8-8F788B94C1AA}" type="datetimeFigureOut">
              <a:rPr lang="en-US" smtClean="0"/>
              <a:t>13-Jun-21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D2AB-F0CE-4154-AA66-B0AB5BBF9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00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9621-0D7D-49BF-B3B8-8F788B94C1AA}" type="datetimeFigureOut">
              <a:rPr lang="en-US" smtClean="0"/>
              <a:t>13-Jun-21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D2AB-F0CE-4154-AA66-B0AB5BBF9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2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9621-0D7D-49BF-B3B8-8F788B94C1AA}" type="datetimeFigureOut">
              <a:rPr lang="en-US" smtClean="0"/>
              <a:t>13-Jun-21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D2AB-F0CE-4154-AA66-B0AB5BBF9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7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9621-0D7D-49BF-B3B8-8F788B94C1AA}" type="datetimeFigureOut">
              <a:rPr lang="en-US" smtClean="0"/>
              <a:t>13-Jun-21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D2AB-F0CE-4154-AA66-B0AB5BBF9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056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9621-0D7D-49BF-B3B8-8F788B94C1AA}" type="datetimeFigureOut">
              <a:rPr lang="en-US" smtClean="0"/>
              <a:t>13-Jun-21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D2AB-F0CE-4154-AA66-B0AB5BBF9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5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9621-0D7D-49BF-B3B8-8F788B94C1AA}" type="datetimeFigureOut">
              <a:rPr lang="en-US" smtClean="0"/>
              <a:t>13-Jun-21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D2AB-F0CE-4154-AA66-B0AB5BBF9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38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9621-0D7D-49BF-B3B8-8F788B94C1AA}" type="datetimeFigureOut">
              <a:rPr lang="en-US" smtClean="0"/>
              <a:t>13-Jun-21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D2AB-F0CE-4154-AA66-B0AB5BBF9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9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9621-0D7D-49BF-B3B8-8F788B94C1AA}" type="datetimeFigureOut">
              <a:rPr lang="en-US" smtClean="0"/>
              <a:t>13-Jun-21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D2AB-F0CE-4154-AA66-B0AB5BBF9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59621-0D7D-49BF-B3B8-8F788B94C1AA}" type="datetimeFigureOut">
              <a:rPr lang="en-US" smtClean="0"/>
              <a:t>13-Jun-21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2D2AB-F0CE-4154-AA66-B0AB5BBF9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966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CAPSTONE PROJECT – CREDIT CARD FRAUD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50674"/>
            <a:ext cx="9144000" cy="407126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dirty="0" smtClean="0"/>
              <a:t>-By AVLEEN SINGH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11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217716"/>
            <a:ext cx="10353761" cy="45284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Heatmap</a:t>
            </a:r>
            <a:r>
              <a:rPr lang="en-US" dirty="0" smtClean="0"/>
              <a:t> of 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670562"/>
            <a:ext cx="10353762" cy="5120638"/>
          </a:xfrm>
        </p:spPr>
        <p:txBody>
          <a:bodyPr/>
          <a:lstStyle/>
          <a:p>
            <a:r>
              <a:rPr lang="en-US" dirty="0">
                <a:effectLst/>
              </a:rPr>
              <a:t>hist_fraud_trans_24h is highly correlated with </a:t>
            </a:r>
            <a:r>
              <a:rPr lang="en-US" dirty="0" err="1">
                <a:effectLst/>
              </a:rPr>
              <a:t>is_fraud</a:t>
            </a:r>
            <a:r>
              <a:rPr lang="en-US" dirty="0">
                <a:effectLst/>
              </a:rPr>
              <a:t> - 0.77</a:t>
            </a:r>
          </a:p>
          <a:p>
            <a:r>
              <a:rPr lang="en-US" dirty="0">
                <a:effectLst/>
              </a:rPr>
              <a:t>hist_trans_24h is also correlated with hist_trans_60d - </a:t>
            </a:r>
            <a:r>
              <a:rPr lang="en-US" dirty="0" smtClean="0">
                <a:effectLst/>
              </a:rPr>
              <a:t>0.56</a:t>
            </a:r>
          </a:p>
          <a:p>
            <a:pPr marL="0" indent="0">
              <a:buNone/>
            </a:pPr>
            <a:endParaRPr lang="en-US" dirty="0"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4" y="1715588"/>
            <a:ext cx="10353763" cy="496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810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235131"/>
            <a:ext cx="10353761" cy="8360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Transaction </a:t>
            </a:r>
            <a:r>
              <a:rPr lang="en-US" i="1" dirty="0" err="1">
                <a:effectLst/>
              </a:rPr>
              <a:t>Amt</a:t>
            </a:r>
            <a:r>
              <a:rPr lang="en-US" i="1" dirty="0">
                <a:effectLst/>
              </a:rPr>
              <a:t> Distribution Based on City, Age and Gender</a:t>
            </a:r>
            <a:br>
              <a:rPr lang="en-US" i="1" dirty="0">
                <a:effectLst/>
              </a:rPr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88195"/>
            <a:ext cx="10353675" cy="4869061"/>
          </a:xfrm>
        </p:spPr>
      </p:pic>
    </p:spTree>
    <p:extLst>
      <p:ext uri="{BB962C8B-B14F-4D97-AF65-F5344CB8AC3E}">
        <p14:creationId xmlns:p14="http://schemas.microsoft.com/office/powerpoint/2010/main" val="4081158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314" y="17417"/>
            <a:ext cx="10353761" cy="783771"/>
          </a:xfrm>
        </p:spPr>
        <p:txBody>
          <a:bodyPr>
            <a:normAutofit fontScale="90000"/>
          </a:bodyPr>
          <a:lstStyle/>
          <a:p>
            <a:r>
              <a:rPr lang="en-US" i="1" dirty="0" err="1" smtClean="0">
                <a:effectLst/>
              </a:rPr>
              <a:t>Number_of_transaction</a:t>
            </a:r>
            <a:r>
              <a:rPr lang="en-US" i="1" dirty="0" smtClean="0">
                <a:effectLst/>
              </a:rPr>
              <a:t> vs </a:t>
            </a:r>
            <a:r>
              <a:rPr lang="en-US" i="1" dirty="0" err="1" smtClean="0">
                <a:effectLst/>
              </a:rPr>
              <a:t>transaction_amt</a:t>
            </a:r>
            <a:endParaRPr lang="en-US" i="1" dirty="0">
              <a:effectLst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27909"/>
            <a:ext cx="10353675" cy="5103222"/>
          </a:xfrm>
        </p:spPr>
      </p:pic>
    </p:spTree>
    <p:extLst>
      <p:ext uri="{BB962C8B-B14F-4D97-AF65-F5344CB8AC3E}">
        <p14:creationId xmlns:p14="http://schemas.microsoft.com/office/powerpoint/2010/main" val="3864212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8378"/>
            <a:ext cx="10353761" cy="809896"/>
          </a:xfrm>
        </p:spPr>
        <p:txBody>
          <a:bodyPr>
            <a:normAutofit fontScale="90000"/>
          </a:bodyPr>
          <a:lstStyle/>
          <a:p>
            <a:r>
              <a:rPr lang="en-US" i="1" dirty="0" smtClean="0">
                <a:effectLst/>
              </a:rPr>
              <a:t>Plotting </a:t>
            </a:r>
            <a:r>
              <a:rPr lang="en-US" i="1" dirty="0">
                <a:effectLst/>
              </a:rPr>
              <a:t>Fraudulent Transactions in the Map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64983"/>
            <a:ext cx="10353675" cy="4448433"/>
          </a:xfrm>
        </p:spPr>
      </p:pic>
    </p:spTree>
    <p:extLst>
      <p:ext uri="{BB962C8B-B14F-4D97-AF65-F5344CB8AC3E}">
        <p14:creationId xmlns:p14="http://schemas.microsoft.com/office/powerpoint/2010/main" val="1635475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418" y="130630"/>
            <a:ext cx="10353761" cy="7315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Distribution of fraud customers region wise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87436"/>
            <a:ext cx="10353675" cy="5052403"/>
          </a:xfrm>
        </p:spPr>
      </p:pic>
    </p:spTree>
    <p:extLst>
      <p:ext uri="{BB962C8B-B14F-4D97-AF65-F5344CB8AC3E}">
        <p14:creationId xmlns:p14="http://schemas.microsoft.com/office/powerpoint/2010/main" val="3483160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 smtClean="0"/>
              <a:t>Logistic regression for 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326321"/>
            <a:ext cx="10353762" cy="5222525"/>
          </a:xfrm>
        </p:spPr>
        <p:txBody>
          <a:bodyPr/>
          <a:lstStyle/>
          <a:p>
            <a:r>
              <a:rPr lang="en-US" dirty="0" smtClean="0"/>
              <a:t>Split the dataset into train and test sets and performed the steps for logistic regression.</a:t>
            </a:r>
          </a:p>
          <a:p>
            <a:r>
              <a:rPr lang="en-US" dirty="0" smtClean="0"/>
              <a:t>Train set results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62" y="2652641"/>
            <a:ext cx="9353612" cy="343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994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set results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72344"/>
            <a:ext cx="10353675" cy="3735976"/>
          </a:xfrm>
        </p:spPr>
      </p:pic>
    </p:spTree>
    <p:extLst>
      <p:ext uri="{BB962C8B-B14F-4D97-AF65-F5344CB8AC3E}">
        <p14:creationId xmlns:p14="http://schemas.microsoft.com/office/powerpoint/2010/main" val="3852137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effectLst/>
              </a:rPr>
              <a:t>Logistic </a:t>
            </a:r>
            <a:r>
              <a:rPr lang="en-US" i="1" dirty="0">
                <a:effectLst/>
              </a:rPr>
              <a:t>Regression model </a:t>
            </a:r>
            <a:r>
              <a:rPr lang="en-US" i="1" dirty="0" smtClean="0">
                <a:effectLst/>
              </a:rPr>
              <a:t>results</a:t>
            </a:r>
            <a:endParaRPr lang="en-US" i="1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>
                <a:effectLst/>
              </a:rPr>
              <a:t>Training data:</a:t>
            </a:r>
          </a:p>
          <a:p>
            <a:r>
              <a:rPr lang="en-US" dirty="0">
                <a:effectLst/>
              </a:rPr>
              <a:t>Accuracy - 84%</a:t>
            </a:r>
          </a:p>
          <a:p>
            <a:r>
              <a:rPr lang="en-US" dirty="0">
                <a:effectLst/>
              </a:rPr>
              <a:t>recall - 76</a:t>
            </a:r>
            <a:r>
              <a:rPr lang="en-US" dirty="0" smtClean="0">
                <a:effectLst/>
              </a:rPr>
              <a:t>%</a:t>
            </a:r>
          </a:p>
          <a:p>
            <a:pPr marL="0" indent="0">
              <a:buNone/>
            </a:pPr>
            <a:endParaRPr lang="en-US" dirty="0">
              <a:effectLst/>
            </a:endParaRPr>
          </a:p>
          <a:p>
            <a:r>
              <a:rPr lang="en-US" b="1" u="sng" dirty="0">
                <a:effectLst/>
              </a:rPr>
              <a:t>Testing data:</a:t>
            </a:r>
          </a:p>
          <a:p>
            <a:r>
              <a:rPr lang="en-US" dirty="0">
                <a:effectLst/>
              </a:rPr>
              <a:t>Accuracy - 84%</a:t>
            </a:r>
          </a:p>
          <a:p>
            <a:r>
              <a:rPr lang="en-US" dirty="0">
                <a:effectLst/>
              </a:rPr>
              <a:t>recall - 76%</a:t>
            </a:r>
          </a:p>
        </p:txBody>
      </p:sp>
    </p:spTree>
    <p:extLst>
      <p:ext uri="{BB962C8B-B14F-4D97-AF65-F5344CB8AC3E}">
        <p14:creationId xmlns:p14="http://schemas.microsoft.com/office/powerpoint/2010/main" val="2011370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113211"/>
            <a:ext cx="10353761" cy="4963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3132" y="696686"/>
            <a:ext cx="10353762" cy="5817325"/>
          </a:xfrm>
        </p:spPr>
        <p:txBody>
          <a:bodyPr/>
          <a:lstStyle/>
          <a:p>
            <a:r>
              <a:rPr lang="en-US" dirty="0" smtClean="0"/>
              <a:t>Building Decision Tree Model.</a:t>
            </a:r>
          </a:p>
          <a:p>
            <a:r>
              <a:rPr lang="en-US" dirty="0" smtClean="0"/>
              <a:t>Train set results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Test set results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2" y="1686457"/>
            <a:ext cx="10511851" cy="19872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2" y="4232613"/>
            <a:ext cx="10511851" cy="187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129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148047"/>
            <a:ext cx="10353761" cy="3918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Decision tree </a:t>
            </a:r>
            <a:r>
              <a:rPr lang="en-US" smtClean="0"/>
              <a:t>model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539933"/>
            <a:ext cx="10353762" cy="5251267"/>
          </a:xfrm>
        </p:spPr>
        <p:txBody>
          <a:bodyPr/>
          <a:lstStyle/>
          <a:p>
            <a:r>
              <a:rPr lang="en-US" b="1" u="sng" dirty="0">
                <a:effectLst/>
              </a:rPr>
              <a:t>Training data:</a:t>
            </a:r>
          </a:p>
          <a:p>
            <a:r>
              <a:rPr lang="en-US" dirty="0">
                <a:effectLst/>
              </a:rPr>
              <a:t>Accuracy - 100%</a:t>
            </a:r>
          </a:p>
          <a:p>
            <a:r>
              <a:rPr lang="en-US" dirty="0">
                <a:effectLst/>
              </a:rPr>
              <a:t>recall - 100</a:t>
            </a:r>
            <a:r>
              <a:rPr lang="en-US" dirty="0" smtClean="0">
                <a:effectLst/>
              </a:rPr>
              <a:t>%</a:t>
            </a:r>
          </a:p>
          <a:p>
            <a:pPr marL="0" indent="0">
              <a:buNone/>
            </a:pPr>
            <a:endParaRPr lang="en-US" dirty="0" smtClean="0">
              <a:effectLst/>
            </a:endParaRPr>
          </a:p>
          <a:p>
            <a:r>
              <a:rPr lang="en-US" b="1" u="sng" dirty="0" smtClean="0">
                <a:effectLst/>
              </a:rPr>
              <a:t>Testing </a:t>
            </a:r>
            <a:r>
              <a:rPr lang="en-US" b="1" u="sng" dirty="0">
                <a:effectLst/>
              </a:rPr>
              <a:t>data:</a:t>
            </a:r>
          </a:p>
          <a:p>
            <a:r>
              <a:rPr lang="en-US" dirty="0">
                <a:effectLst/>
              </a:rPr>
              <a:t>Accuracy - 100%</a:t>
            </a:r>
          </a:p>
          <a:p>
            <a:r>
              <a:rPr lang="en-US" dirty="0">
                <a:effectLst/>
              </a:rPr>
              <a:t>recall - 100</a:t>
            </a:r>
            <a:r>
              <a:rPr lang="en-US" dirty="0" smtClean="0">
                <a:effectLst/>
              </a:rPr>
              <a:t>%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91970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182881"/>
            <a:ext cx="10353761" cy="3657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Reading of 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548641"/>
            <a:ext cx="10353762" cy="6043748"/>
          </a:xfrm>
        </p:spPr>
        <p:txBody>
          <a:bodyPr/>
          <a:lstStyle/>
          <a:p>
            <a:r>
              <a:rPr lang="en-US" dirty="0" smtClean="0"/>
              <a:t>In this Project, I have combined the 2 datasets (fraud train and fraud test) into 1 </a:t>
            </a:r>
            <a:r>
              <a:rPr lang="en-US" dirty="0" err="1" smtClean="0"/>
              <a:t>dataframe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3" y="1586466"/>
            <a:ext cx="10353763" cy="486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257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165463"/>
            <a:ext cx="10353761" cy="40930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Random forest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574765"/>
            <a:ext cx="10353762" cy="6139543"/>
          </a:xfrm>
        </p:spPr>
        <p:txBody>
          <a:bodyPr/>
          <a:lstStyle/>
          <a:p>
            <a:r>
              <a:rPr lang="en-US" dirty="0" smtClean="0"/>
              <a:t>Building Random Forest Classifier model.</a:t>
            </a:r>
          </a:p>
          <a:p>
            <a:r>
              <a:rPr lang="en-US" dirty="0" smtClean="0"/>
              <a:t>Train set results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Test set 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627533"/>
            <a:ext cx="10353762" cy="18646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4237462"/>
            <a:ext cx="10353762" cy="225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202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 classifier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>
                <a:effectLst/>
              </a:rPr>
              <a:t>Training data:</a:t>
            </a:r>
          </a:p>
          <a:p>
            <a:r>
              <a:rPr lang="en-US" dirty="0">
                <a:effectLst/>
              </a:rPr>
              <a:t>Accuracy - 100%</a:t>
            </a:r>
          </a:p>
          <a:p>
            <a:r>
              <a:rPr lang="en-US" dirty="0">
                <a:effectLst/>
              </a:rPr>
              <a:t>recall - 100</a:t>
            </a:r>
            <a:r>
              <a:rPr lang="en-US" dirty="0" smtClean="0">
                <a:effectLst/>
              </a:rPr>
              <a:t>%</a:t>
            </a:r>
          </a:p>
          <a:p>
            <a:pPr marL="0" indent="0">
              <a:buNone/>
            </a:pPr>
            <a:endParaRPr lang="en-US" dirty="0">
              <a:effectLst/>
            </a:endParaRPr>
          </a:p>
          <a:p>
            <a:r>
              <a:rPr lang="en-US" b="1" u="sng" dirty="0">
                <a:effectLst/>
              </a:rPr>
              <a:t>Testing data:</a:t>
            </a:r>
          </a:p>
          <a:p>
            <a:r>
              <a:rPr lang="en-US" dirty="0">
                <a:effectLst/>
              </a:rPr>
              <a:t>Accuracy - 100%</a:t>
            </a:r>
          </a:p>
          <a:p>
            <a:r>
              <a:rPr lang="en-US" dirty="0">
                <a:effectLst/>
              </a:rPr>
              <a:t>recall - 100%</a:t>
            </a:r>
          </a:p>
        </p:txBody>
      </p:sp>
    </p:spTree>
    <p:extLst>
      <p:ext uri="{BB962C8B-B14F-4D97-AF65-F5344CB8AC3E}">
        <p14:creationId xmlns:p14="http://schemas.microsoft.com/office/powerpoint/2010/main" val="501028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165464"/>
            <a:ext cx="10353761" cy="339634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Gradient Boosting </a:t>
            </a:r>
            <a:r>
              <a:rPr lang="en-US" dirty="0" smtClean="0">
                <a:effectLst/>
              </a:rPr>
              <a:t>Trees modelling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574765"/>
            <a:ext cx="10353762" cy="6052457"/>
          </a:xfrm>
        </p:spPr>
        <p:txBody>
          <a:bodyPr/>
          <a:lstStyle/>
          <a:p>
            <a:r>
              <a:rPr lang="en-US" dirty="0" smtClean="0"/>
              <a:t>Building </a:t>
            </a:r>
            <a:r>
              <a:rPr lang="en-US" dirty="0">
                <a:effectLst/>
              </a:rPr>
              <a:t>Gradient Boosting </a:t>
            </a:r>
            <a:r>
              <a:rPr lang="en-US" dirty="0" smtClean="0">
                <a:effectLst/>
              </a:rPr>
              <a:t>Trees model.</a:t>
            </a:r>
          </a:p>
          <a:p>
            <a:r>
              <a:rPr lang="en-US" dirty="0" smtClean="0">
                <a:effectLst/>
              </a:rPr>
              <a:t>Train set results</a:t>
            </a:r>
          </a:p>
          <a:p>
            <a:endParaRPr lang="en-US" dirty="0">
              <a:effectLst/>
            </a:endParaRPr>
          </a:p>
          <a:p>
            <a:endParaRPr lang="en-US" dirty="0" smtClean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Test set results</a:t>
            </a:r>
          </a:p>
          <a:p>
            <a:pPr marL="0" indent="0">
              <a:buNone/>
            </a:pPr>
            <a:endParaRPr lang="en-US" dirty="0" smtClean="0">
              <a:effectLst/>
            </a:endParaRPr>
          </a:p>
          <a:p>
            <a:pPr marL="0" indent="0">
              <a:buNone/>
            </a:pPr>
            <a:endParaRPr lang="en-US" dirty="0">
              <a:effectLst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563225"/>
            <a:ext cx="10353762" cy="16414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4062804"/>
            <a:ext cx="10353762" cy="170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98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Gradient Boosting Trees </a:t>
            </a:r>
            <a:r>
              <a:rPr lang="en-US" dirty="0" smtClean="0">
                <a:effectLst/>
              </a:rPr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>
                <a:effectLst/>
              </a:rPr>
              <a:t>Training data:</a:t>
            </a:r>
          </a:p>
          <a:p>
            <a:r>
              <a:rPr lang="en-US" dirty="0">
                <a:effectLst/>
              </a:rPr>
              <a:t>Accuracy - 99%</a:t>
            </a:r>
          </a:p>
          <a:p>
            <a:r>
              <a:rPr lang="en-US" dirty="0">
                <a:effectLst/>
              </a:rPr>
              <a:t>recall - 98</a:t>
            </a:r>
            <a:r>
              <a:rPr lang="en-US" dirty="0" smtClean="0">
                <a:effectLst/>
              </a:rPr>
              <a:t>%</a:t>
            </a:r>
          </a:p>
          <a:p>
            <a:pPr marL="0" indent="0">
              <a:buNone/>
            </a:pPr>
            <a:endParaRPr lang="en-US" dirty="0">
              <a:effectLst/>
            </a:endParaRPr>
          </a:p>
          <a:p>
            <a:r>
              <a:rPr lang="en-US" b="1" u="sng" dirty="0">
                <a:effectLst/>
              </a:rPr>
              <a:t>Testing data:</a:t>
            </a:r>
          </a:p>
          <a:p>
            <a:r>
              <a:rPr lang="en-US" dirty="0">
                <a:effectLst/>
              </a:rPr>
              <a:t>Accuracy - 99%</a:t>
            </a:r>
          </a:p>
          <a:p>
            <a:r>
              <a:rPr lang="en-US" dirty="0">
                <a:effectLst/>
              </a:rPr>
              <a:t>recall - 98%</a:t>
            </a:r>
          </a:p>
        </p:txBody>
      </p:sp>
    </p:spTree>
    <p:extLst>
      <p:ext uri="{BB962C8B-B14F-4D97-AF65-F5344CB8AC3E}">
        <p14:creationId xmlns:p14="http://schemas.microsoft.com/office/powerpoint/2010/main" val="7709195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for model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completing the 4 different types of modelling, I have come to a conclusion that the following 2 models would be the best models for use.</a:t>
            </a:r>
          </a:p>
          <a:p>
            <a:pPr marL="457200" indent="-457200">
              <a:buAutoNum type="alphaLcParenR"/>
            </a:pPr>
            <a:r>
              <a:rPr lang="en-US" dirty="0" smtClean="0"/>
              <a:t>Decision Tree Model</a:t>
            </a:r>
          </a:p>
          <a:p>
            <a:pPr marL="457200" indent="-457200">
              <a:buAutoNum type="alphaLcParenR"/>
            </a:pPr>
            <a:r>
              <a:rPr lang="en-US" dirty="0" smtClean="0"/>
              <a:t>Random Forest Classifier Model</a:t>
            </a:r>
          </a:p>
          <a:p>
            <a:endParaRPr lang="en-US" dirty="0"/>
          </a:p>
          <a:p>
            <a:r>
              <a:rPr lang="en-US" dirty="0" smtClean="0"/>
              <a:t>I chose these 2 models because they have the highest accuracy as well as recall value as compared to the other models.</a:t>
            </a:r>
          </a:p>
        </p:txBody>
      </p:sp>
    </p:spTree>
    <p:extLst>
      <p:ext uri="{BB962C8B-B14F-4D97-AF65-F5344CB8AC3E}">
        <p14:creationId xmlns:p14="http://schemas.microsoft.com/office/powerpoint/2010/main" val="40802315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4606" y="286340"/>
            <a:ext cx="9001462" cy="4713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Cost benefit analysis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64856" y="6205900"/>
            <a:ext cx="9001462" cy="46486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value was coming out to be 77,183.08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40959" y="827314"/>
            <a:ext cx="10353761" cy="461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Monthly number of fraud transactions</a:t>
            </a:r>
            <a:endParaRPr lang="en-US" dirty="0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58" y="1294491"/>
            <a:ext cx="10353761" cy="491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7638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number of transactions by month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185851"/>
            <a:ext cx="10353675" cy="2508069"/>
          </a:xfrm>
        </p:spPr>
      </p:pic>
    </p:spTree>
    <p:extLst>
      <p:ext uri="{BB962C8B-B14F-4D97-AF65-F5344CB8AC3E}">
        <p14:creationId xmlns:p14="http://schemas.microsoft.com/office/powerpoint/2010/main" val="19102643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There are a total of 9651 out of </a:t>
            </a:r>
            <a:r>
              <a:rPr lang="en-US" dirty="0" smtClean="0">
                <a:effectLst/>
              </a:rPr>
              <a:t>1852394 that are fraud.</a:t>
            </a:r>
          </a:p>
          <a:p>
            <a:r>
              <a:rPr lang="en-US" dirty="0" smtClean="0">
                <a:effectLst/>
              </a:rPr>
              <a:t>In this dataset, it has a total of 24 months which on average has 402.125 frauds per month.</a:t>
            </a:r>
          </a:p>
          <a:p>
            <a:r>
              <a:rPr lang="en-US" dirty="0" smtClean="0">
                <a:effectLst/>
              </a:rPr>
              <a:t>Decision Tree Model and Random Forest Classifier Model are the models who could be best used for fraud detection because it has 100% recall and accuracy values.</a:t>
            </a:r>
            <a:endParaRPr lang="en-US" dirty="0" smtClean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72047"/>
            <a:ext cx="10353675" cy="124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7362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487949"/>
            <a:ext cx="10353762" cy="14744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 smtClean="0"/>
              <a:t>THANK YOU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979624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09005"/>
            <a:ext cx="10353761" cy="3831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Important graphs performed in EDA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3795" y="592182"/>
            <a:ext cx="10353762" cy="5199018"/>
          </a:xfrm>
        </p:spPr>
        <p:txBody>
          <a:bodyPr/>
          <a:lstStyle/>
          <a:p>
            <a:r>
              <a:rPr lang="en-US" dirty="0" smtClean="0"/>
              <a:t>Plotted a graph between day_of_week and the different categories.</a:t>
            </a:r>
          </a:p>
          <a:p>
            <a:r>
              <a:rPr lang="en-US" dirty="0">
                <a:effectLst/>
              </a:rPr>
              <a:t>Sunday and Monday of the week have highest credit card </a:t>
            </a:r>
            <a:r>
              <a:rPr lang="en-US" dirty="0" smtClean="0">
                <a:effectLst/>
              </a:rPr>
              <a:t>transactions.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637210"/>
            <a:ext cx="10353675" cy="472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085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48045"/>
            <a:ext cx="10353761" cy="40930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Gender vs </a:t>
            </a:r>
            <a:r>
              <a:rPr lang="en-US" dirty="0" err="1" smtClean="0"/>
              <a:t>year_month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557347"/>
            <a:ext cx="10353762" cy="6156961"/>
          </a:xfrm>
        </p:spPr>
        <p:txBody>
          <a:bodyPr/>
          <a:lstStyle/>
          <a:p>
            <a:r>
              <a:rPr lang="en-US" dirty="0">
                <a:effectLst/>
              </a:rPr>
              <a:t>Highest number of Transactions are in month of </a:t>
            </a:r>
            <a:r>
              <a:rPr lang="en-US" dirty="0" smtClean="0">
                <a:effectLst/>
              </a:rPr>
              <a:t>December 2019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Lowest number of Transactions happens in </a:t>
            </a:r>
            <a:r>
              <a:rPr lang="en-US" dirty="0" smtClean="0">
                <a:effectLst/>
              </a:rPr>
              <a:t>February 2020</a:t>
            </a:r>
          </a:p>
          <a:p>
            <a:pPr marL="0" indent="0">
              <a:buNone/>
            </a:pPr>
            <a:endParaRPr lang="en-US" dirty="0"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4" y="1765244"/>
            <a:ext cx="10353761" cy="442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630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200297"/>
            <a:ext cx="10353761" cy="470263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Amt</a:t>
            </a:r>
            <a:r>
              <a:rPr lang="en-US" dirty="0" smtClean="0"/>
              <a:t> vs </a:t>
            </a:r>
            <a:r>
              <a:rPr lang="en-US" dirty="0" err="1" smtClean="0"/>
              <a:t>is_fraud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62446"/>
            <a:ext cx="10353675" cy="5312228"/>
          </a:xfrm>
        </p:spPr>
      </p:pic>
    </p:spTree>
    <p:extLst>
      <p:ext uri="{BB962C8B-B14F-4D97-AF65-F5344CB8AC3E}">
        <p14:creationId xmlns:p14="http://schemas.microsoft.com/office/powerpoint/2010/main" val="2345952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174173"/>
            <a:ext cx="10353761" cy="4005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Box plot for </a:t>
            </a:r>
            <a:r>
              <a:rPr lang="en-US" dirty="0" err="1" smtClean="0"/>
              <a:t>Amt</a:t>
            </a:r>
            <a:r>
              <a:rPr lang="en-US" dirty="0" smtClean="0"/>
              <a:t> column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969" y="590128"/>
            <a:ext cx="7430537" cy="6039693"/>
          </a:xfrm>
        </p:spPr>
      </p:pic>
    </p:spTree>
    <p:extLst>
      <p:ext uri="{BB962C8B-B14F-4D97-AF65-F5344CB8AC3E}">
        <p14:creationId xmlns:p14="http://schemas.microsoft.com/office/powerpoint/2010/main" val="272823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156754"/>
            <a:ext cx="10353761" cy="539931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Num_transactions</a:t>
            </a:r>
            <a:r>
              <a:rPr lang="en-US" dirty="0" smtClean="0"/>
              <a:t> vs </a:t>
            </a:r>
            <a:r>
              <a:rPr lang="en-US" dirty="0" err="1" smtClean="0"/>
              <a:t>year_month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4" y="1271452"/>
            <a:ext cx="11782697" cy="4972594"/>
          </a:xfrm>
        </p:spPr>
      </p:pic>
    </p:spTree>
    <p:extLst>
      <p:ext uri="{BB962C8B-B14F-4D97-AF65-F5344CB8AC3E}">
        <p14:creationId xmlns:p14="http://schemas.microsoft.com/office/powerpoint/2010/main" val="3831787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191589"/>
            <a:ext cx="10353761" cy="42672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Num_of_customers</a:t>
            </a:r>
            <a:r>
              <a:rPr lang="en-US" dirty="0" smtClean="0"/>
              <a:t> vs </a:t>
            </a:r>
            <a:r>
              <a:rPr lang="en-US" dirty="0" err="1" smtClean="0"/>
              <a:t>year_month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26" y="740229"/>
            <a:ext cx="11556274" cy="5338354"/>
          </a:xfrm>
        </p:spPr>
      </p:pic>
    </p:spTree>
    <p:extLst>
      <p:ext uri="{BB962C8B-B14F-4D97-AF65-F5344CB8AC3E}">
        <p14:creationId xmlns:p14="http://schemas.microsoft.com/office/powerpoint/2010/main" val="4174075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174171"/>
            <a:ext cx="10353761" cy="783773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Num_of_fraud_transactions</a:t>
            </a:r>
            <a:r>
              <a:rPr lang="en-US" dirty="0" smtClean="0"/>
              <a:t> vs </a:t>
            </a:r>
            <a:r>
              <a:rPr lang="en-US" dirty="0" err="1" smtClean="0"/>
              <a:t>year_month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29" y="1219200"/>
            <a:ext cx="11408227" cy="4781006"/>
          </a:xfrm>
        </p:spPr>
      </p:pic>
    </p:spTree>
    <p:extLst>
      <p:ext uri="{BB962C8B-B14F-4D97-AF65-F5344CB8AC3E}">
        <p14:creationId xmlns:p14="http://schemas.microsoft.com/office/powerpoint/2010/main" val="1736463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272</TotalTime>
  <Words>469</Words>
  <Application>Microsoft Office PowerPoint</Application>
  <PresentationFormat>Widescreen</PresentationFormat>
  <Paragraphs>105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Bookman Old Style</vt:lpstr>
      <vt:lpstr>Rockwell</vt:lpstr>
      <vt:lpstr>Damask</vt:lpstr>
      <vt:lpstr>CAPSTONE PROJECT – CREDIT CARD FRAUD DETECTION</vt:lpstr>
      <vt:lpstr>Reading of Data Set</vt:lpstr>
      <vt:lpstr>Important graphs performed in EDA</vt:lpstr>
      <vt:lpstr>Gender vs year_month</vt:lpstr>
      <vt:lpstr>Amt vs is_fraud</vt:lpstr>
      <vt:lpstr>Box plot for Amt column</vt:lpstr>
      <vt:lpstr>Num_transactions vs year_month</vt:lpstr>
      <vt:lpstr>Num_of_customers vs year_month</vt:lpstr>
      <vt:lpstr>Num_of_fraud_transactions vs year_month</vt:lpstr>
      <vt:lpstr>Heatmap of Correlation</vt:lpstr>
      <vt:lpstr>Transaction Amt Distribution Based on City, Age and Gender </vt:lpstr>
      <vt:lpstr>Number_of_transaction vs transaction_amt</vt:lpstr>
      <vt:lpstr>Plotting Fraudulent Transactions in the Map</vt:lpstr>
      <vt:lpstr>Distribution of fraud customers region wise</vt:lpstr>
      <vt:lpstr>Logistic regression for modelling</vt:lpstr>
      <vt:lpstr>Test set results</vt:lpstr>
      <vt:lpstr>Logistic Regression model results</vt:lpstr>
      <vt:lpstr>Decision tree</vt:lpstr>
      <vt:lpstr>Decision tree model results</vt:lpstr>
      <vt:lpstr>Random forest classifier</vt:lpstr>
      <vt:lpstr>Random forest classifier results</vt:lpstr>
      <vt:lpstr>Gradient Boosting Trees modelling</vt:lpstr>
      <vt:lpstr>Gradient Boosting Trees results</vt:lpstr>
      <vt:lpstr>Conclusion for model selection</vt:lpstr>
      <vt:lpstr>Cost benefit analysis</vt:lpstr>
      <vt:lpstr>Average number of transactions by month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– CREDIT CARD FRAUD DETECTION</dc:title>
  <dc:creator>AVLEEN SINGH</dc:creator>
  <cp:lastModifiedBy>AVLEEN SINGH</cp:lastModifiedBy>
  <cp:revision>30</cp:revision>
  <dcterms:created xsi:type="dcterms:W3CDTF">2021-06-11T11:15:22Z</dcterms:created>
  <dcterms:modified xsi:type="dcterms:W3CDTF">2021-06-13T11:41:53Z</dcterms:modified>
</cp:coreProperties>
</file>