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6" r:id="rId2"/>
    <p:sldId id="294" r:id="rId3"/>
    <p:sldId id="368" r:id="rId4"/>
    <p:sldId id="295" r:id="rId5"/>
    <p:sldId id="296" r:id="rId6"/>
    <p:sldId id="297" r:id="rId7"/>
    <p:sldId id="298" r:id="rId8"/>
    <p:sldId id="299" r:id="rId9"/>
    <p:sldId id="406" r:id="rId10"/>
    <p:sldId id="408" r:id="rId11"/>
    <p:sldId id="40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60" r:id="rId21"/>
    <p:sldId id="327" r:id="rId22"/>
    <p:sldId id="418" r:id="rId23"/>
    <p:sldId id="417" r:id="rId24"/>
    <p:sldId id="420" r:id="rId25"/>
    <p:sldId id="419" r:id="rId26"/>
    <p:sldId id="415" r:id="rId27"/>
    <p:sldId id="329" r:id="rId28"/>
    <p:sldId id="416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423" r:id="rId38"/>
    <p:sldId id="362" r:id="rId39"/>
    <p:sldId id="424" r:id="rId40"/>
    <p:sldId id="425" r:id="rId41"/>
    <p:sldId id="426" r:id="rId42"/>
    <p:sldId id="427" r:id="rId43"/>
    <p:sldId id="422" r:id="rId4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yros Avlonitis" initials="SA" lastIdx="1" clrIdx="0">
    <p:extLst>
      <p:ext uri="{19B8F6BF-5375-455C-9EA6-DF929625EA0E}">
        <p15:presenceInfo xmlns:p15="http://schemas.microsoft.com/office/powerpoint/2012/main" userId="Spyros Avlonitis" providerId="None"/>
      </p:ext>
    </p:extLst>
  </p:cmAuthor>
  <p:cmAuthor id="2" name="George Fotopoulos" initials="GF" lastIdx="2" clrIdx="1">
    <p:extLst>
      <p:ext uri="{19B8F6BF-5375-455C-9EA6-DF929625EA0E}">
        <p15:presenceInfo xmlns:p15="http://schemas.microsoft.com/office/powerpoint/2012/main" userId="da543537e2b5d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2T19:05:29.99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D643B-CC84-45CE-BA39-D88252BE5A55}" type="datetimeFigureOut">
              <a:rPr lang="el-GR" smtClean="0"/>
              <a:t>22/3/2021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EB5B-038A-4EF5-A1EF-D8D249B57CB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50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5F36-897A-408B-A0E7-AFF2B7DD7713}" type="datetime1">
              <a:rPr lang="el-GR" smtClean="0"/>
              <a:t>22/3/2021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3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FA92-856F-40D0-892C-DB59355D9BF2}" type="datetime1">
              <a:rPr lang="el-GR" smtClean="0"/>
              <a:t>22/3/2021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1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0DBB-B37C-4E9F-8B56-1006A3D430F2}" type="datetime1">
              <a:rPr lang="el-GR" smtClean="0"/>
              <a:t>22/3/2021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76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1371-BD38-437A-9362-ADD4FA040B1E}" type="datetime1">
              <a:rPr lang="el-GR" smtClean="0"/>
              <a:t>22/3/2021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741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221-D15F-4B11-BF85-5894293C4E71}" type="datetime1">
              <a:rPr lang="el-GR" smtClean="0"/>
              <a:t>22/3/2021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33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97E-2C51-4F51-A0BC-E86F5B21A9A4}" type="datetime1">
              <a:rPr lang="el-GR" smtClean="0"/>
              <a:t>22/3/2021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252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6-E699-4C39-B3B6-77FF60D08FBF}" type="datetime1">
              <a:rPr lang="el-GR" smtClean="0"/>
              <a:t>22/3/2021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764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516-D181-41A8-B530-1F3085B72389}" type="datetime1">
              <a:rPr lang="el-GR" smtClean="0"/>
              <a:t>22/3/2021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848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EC35-984F-4795-8C66-1FE41AEA2000}" type="datetime1">
              <a:rPr lang="el-GR" smtClean="0"/>
              <a:t>22/3/2021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047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469-6970-427A-B05C-27F4D0D749FA}" type="datetime1">
              <a:rPr lang="el-GR" smtClean="0"/>
              <a:t>22/3/2021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15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F4F9-7C91-41CA-9D4E-2723E173B8C1}" type="datetime1">
              <a:rPr lang="el-GR" smtClean="0"/>
              <a:t>22/3/2021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028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3A2-FB01-4CB9-944C-3C3704C676F0}" type="datetime1">
              <a:rPr lang="el-GR" smtClean="0"/>
              <a:t>22/3/2021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006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F6C0-7CB8-42B6-B1D0-030FC79FD0C3}" type="datetime1">
              <a:rPr lang="el-GR" smtClean="0"/>
              <a:t>22/3/2021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71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6515-12CB-4D10-924F-D12EC731DBE8}" type="datetime1">
              <a:rPr lang="el-GR" smtClean="0"/>
              <a:t>22/3/2021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037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0E1-82D1-490F-A47F-51321EFEBF54}" type="datetime1">
              <a:rPr lang="el-GR" smtClean="0"/>
              <a:t>22/3/2021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61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045-9CC6-4ECE-BAD6-88669967BA80}" type="datetime1">
              <a:rPr lang="el-GR" smtClean="0"/>
              <a:t>22/3/2021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13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C5A8-F8F8-4415-94B5-0A48D684963C}" type="datetime1">
              <a:rPr lang="el-GR" smtClean="0"/>
              <a:t>22/3/2021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2021 Γ.Φ.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990D37-D006-47DA-85EA-56CB45114A9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cplusplus-tutorial/decision-making/if-else/" TargetMode="External"/><Relationship Id="rId2" Type="http://schemas.openxmlformats.org/officeDocument/2006/relationships/hyperlink" Target="https://www.w3schools.in/cplusplus-tutorial/decision-making/if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in/cplusplus-tutorial/decision-making/switch/" TargetMode="External"/><Relationship Id="rId4" Type="http://schemas.openxmlformats.org/officeDocument/2006/relationships/hyperlink" Target="https://www.w3schools.in/cplusplus-tutorial/decision-making/else-if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in/cplusplus-tutorial/decision-making/if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cplusplus-tutorial/loops/while/" TargetMode="External"/><Relationship Id="rId2" Type="http://schemas.openxmlformats.org/officeDocument/2006/relationships/hyperlink" Target="https://www.w3schools.in/cplusplus-tutorial/loops/f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in/cplusplus-tutorial/loops/do-whi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CA0151-F92A-4409-B005-46673A6FE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689" y="1014985"/>
            <a:ext cx="9358820" cy="1682495"/>
          </a:xfrm>
        </p:spPr>
        <p:txBody>
          <a:bodyPr>
            <a:normAutofit/>
          </a:bodyPr>
          <a:lstStyle/>
          <a:p>
            <a:r>
              <a:rPr lang="el-GR" sz="4800" b="1" dirty="0">
                <a:solidFill>
                  <a:srgbClr val="0070C0"/>
                </a:solidFill>
              </a:rPr>
              <a:t>Γλώσσα Προγραμματισμού ΙΙ (</a:t>
            </a:r>
            <a:r>
              <a:rPr lang="en-US" sz="4800" b="1" dirty="0">
                <a:solidFill>
                  <a:srgbClr val="0070C0"/>
                </a:solidFill>
              </a:rPr>
              <a:t>C </a:t>
            </a:r>
            <a:r>
              <a:rPr lang="el-GR" sz="4800" b="1" dirty="0">
                <a:solidFill>
                  <a:srgbClr val="0070C0"/>
                </a:solidFill>
              </a:rPr>
              <a:t>και </a:t>
            </a:r>
            <a:r>
              <a:rPr lang="en-US" sz="4800" b="1" dirty="0">
                <a:solidFill>
                  <a:srgbClr val="0070C0"/>
                </a:solidFill>
              </a:rPr>
              <a:t>C++</a:t>
            </a:r>
            <a:r>
              <a:rPr lang="el-GR" sz="48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C3D2629-5C99-4CDB-91B8-316D9E9A9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904" y="4337222"/>
            <a:ext cx="8388096" cy="1505793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chemeClr val="tx1"/>
                </a:solidFill>
              </a:rPr>
              <a:t>Β’ ΤΕΠ 2021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l-GR" sz="2400" b="1" dirty="0">
                <a:solidFill>
                  <a:schemeClr val="tx1"/>
                </a:solidFill>
              </a:rPr>
              <a:t>Θεωρητικό μέρος </a:t>
            </a:r>
          </a:p>
          <a:p>
            <a:r>
              <a:rPr lang="el-GR" sz="2400" b="1" dirty="0">
                <a:solidFill>
                  <a:schemeClr val="tx1"/>
                </a:solidFill>
              </a:rPr>
              <a:t>3</a:t>
            </a:r>
            <a:r>
              <a:rPr lang="el-GR" sz="2400" b="1" baseline="30000" dirty="0">
                <a:solidFill>
                  <a:schemeClr val="tx1"/>
                </a:solidFill>
              </a:rPr>
              <a:t>ο</a:t>
            </a:r>
            <a:r>
              <a:rPr lang="el-GR" sz="2400" b="1" dirty="0">
                <a:solidFill>
                  <a:schemeClr val="tx1"/>
                </a:solidFill>
              </a:rPr>
              <a:t> Μάθημα Έλεγχος Ροής – Βρόγχοι και επαναλήψεις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2587E1-CBFE-4400-9D24-C6C03841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l-GR" dirty="0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267B47C-FF22-48E5-B8E3-E37FB02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</a:t>
            </a:fld>
            <a:endParaRPr lang="el-GR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B535E32-5B2E-494E-B75E-7119EA26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10" y="2274100"/>
            <a:ext cx="4027571" cy="22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365125"/>
            <a:ext cx="9598152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Αριθμητικές μετατροπές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7D51D75-1E33-4B37-8CD7-83C514AD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1"/>
            <a:ext cx="10158663" cy="4729098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c+s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τύποι των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μετατρέπονται σε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int.</a:t>
            </a:r>
          </a:p>
          <a:p>
            <a:pPr>
              <a:lnSpc>
                <a:spcPts val="32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i+b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l-GR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ο τύπος του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μετατρέπεται σε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int.</a:t>
            </a:r>
          </a:p>
          <a:p>
            <a:pPr>
              <a:lnSpc>
                <a:spcPts val="3200"/>
              </a:lnSpc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u=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u+I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ο τύπος του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μετατρέπεται σε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 int.</a:t>
            </a:r>
          </a:p>
          <a:p>
            <a:pPr>
              <a:lnSpc>
                <a:spcPts val="3200"/>
              </a:lnSpc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d+I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ο τύπος του </a:t>
            </a:r>
            <a:r>
              <a:rPr lang="en-US" sz="2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μετατρέπεται σε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double.</a:t>
            </a:r>
          </a:p>
          <a:p>
            <a:pPr>
              <a:lnSpc>
                <a:spcPts val="3200"/>
              </a:lnSpc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d+f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ο τύπος του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μετατρέπεται σε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double.</a:t>
            </a:r>
          </a:p>
          <a:p>
            <a:pPr>
              <a:lnSpc>
                <a:spcPts val="32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ld+d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l-GR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ο τύπος του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l-GR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μετατρέπεται σε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double.</a:t>
            </a:r>
          </a:p>
          <a:p>
            <a:pPr algn="just">
              <a:lnSpc>
                <a:spcPts val="3200"/>
              </a:lnSpc>
            </a:pPr>
            <a:r>
              <a:rPr lang="el-GR" sz="24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Σημείωση</a:t>
            </a:r>
            <a:r>
              <a:rPr lang="el-GR" sz="24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 συνδυάζονται </a:t>
            </a:r>
            <a:r>
              <a:rPr lang="el-GR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απρόσημοι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l-GR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προσημασμένοι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τύποι χρειάζεται μεγάλη προσοχή γιατί οι κανόνες μετατροπής μπορεί να οδηγήσουν σε απροσδόκητα αποτελέσματα.</a:t>
            </a: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1917592-E24F-4B22-B490-88DEFE5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CD4D279-B114-4087-8863-3D629128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139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365125"/>
            <a:ext cx="9598152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Αριθμητικές μετατροπές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7D51D75-1E33-4B37-8CD7-83C514AD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Ρητές μετατροπές (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 conversion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με τελεστή προσαρμογής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Για παράδειγμα έστω η δήλωση :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a, b, c = 1.23;</a:t>
            </a: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τότε η εντολή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(int)c; </a:t>
            </a:r>
            <a:endParaRPr lang="el-GR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προσαρμόζει προσωρινά τον τύπο του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από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σε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cast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η τιμή του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γίνεται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από 1.23.</a:t>
            </a: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Προσωρινά σημαίνει ότι ο μεταγλωττιστής χειρίζεται το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στη συνέχεια του προγράμματος σαν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double.</a:t>
            </a: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Παρόμοια η εντολή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 = (int)2.99*20; </a:t>
            </a:r>
            <a:endParaRPr lang="el-GR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Θα δώσει αποτέλεσμα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επειδή ο τελεστής προσαρμογής έχει μεγαλύτερη προτεραιότητα από τον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1917592-E24F-4B22-B490-88DEFE5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CD4D279-B114-4087-8863-3D629128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690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365125"/>
            <a:ext cx="9585960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Autofit/>
          </a:bodyPr>
          <a:lstStyle/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εντολές των απλών προγραμμάτων στη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εκτελούνται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σειριακά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η μια μετά την άλλη από την αρχή του προγράμματος.</a:t>
            </a: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πολύ συνηθισμένο σε ένα πρόγραμμα κάποιες εντολές να πρέπει να εκτελεστούν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μόνο αν ισχύουν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κάποιες συγκεκριμένες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συνθήκες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Αυτό περιλαμβάνει ένα είδος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λήψης αποφάσεων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από ένα σύνολο υπολογισμών. </a:t>
            </a: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Πρέπει να σημειωθεί ότι το C++ θεωρεί ότι οποιαδήποτε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μη μηδενική ή μη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τιμή είναι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αληθής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και, εάν είναι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μηδενική ή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αντιμετωπίζεται ως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ψευδής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Μετά τον έλεγχο ,οι προτάσεις θα εκτελεστούν μόνο εάν η συνθήκη γίνει αληθής και προαιρετικά, θα εκτελεστούν εναλλακτικές προτάσεις ή σύνολο δηλώσεων εάν η συνθήκη γίνει ψευδής.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53B5C10-64D5-43FE-B271-75C9D7D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3579D5F-AD93-4675-B504-2C457D10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966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365125"/>
            <a:ext cx="963472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816"/>
            <a:ext cx="10515600" cy="4867147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διάγραμμα ροής της λήψης απόφασης στην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μπορεί να γραφεί ως εξής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60F7283-8D6E-4A6F-B5A9-A5EDA62D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822061C-57A6-4AF4-8C60-DB1B3B2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13</a:t>
            </a:fld>
            <a:endParaRPr lang="el-GR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FD09FD8-6980-425C-84C3-3326A7A6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16" y="1686898"/>
            <a:ext cx="3748660" cy="45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2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52" y="365125"/>
            <a:ext cx="945184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731222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γλώσσα C++ έχει τέτοιες δυνατότητες λήψης αποφάσεων σε πρόγραμμα με τη χρήση των ακόλουθων δηλώσεων λήψης αποφάσεων:</a:t>
            </a:r>
          </a:p>
          <a:p>
            <a:pPr>
              <a:lnSpc>
                <a:spcPts val="3200"/>
              </a:lnSpc>
            </a:pPr>
            <a:r>
              <a:rPr lang="en-US" sz="2400" b="0" i="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statement</a:t>
            </a:r>
            <a:endParaRPr lang="en-US" sz="2400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200"/>
              </a:lnSpc>
            </a:pP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if-else statement</a:t>
            </a:r>
            <a:endParaRPr lang="en-US" sz="2400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200"/>
              </a:lnSpc>
            </a:pP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else-if statement</a:t>
            </a:r>
            <a:endParaRPr lang="en-US" sz="2400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200"/>
              </a:lnSpc>
            </a:pPr>
            <a:r>
              <a:rPr lang="en-US" sz="2400" u="sng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lang="en-US" sz="24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statement</a:t>
            </a:r>
          </a:p>
          <a:p>
            <a:pPr>
              <a:lnSpc>
                <a:spcPts val="3200"/>
              </a:lnSpc>
            </a:pP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 statement</a:t>
            </a:r>
            <a:endParaRPr lang="en-US" sz="2400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200"/>
              </a:lnSpc>
            </a:pPr>
            <a:r>
              <a:rPr lang="en-US" sz="2400" b="0" i="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</a:t>
            </a:r>
            <a:r>
              <a:rPr lang="el-GR" sz="2400" b="0" i="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Ternary Operator</a:t>
            </a:r>
          </a:p>
          <a:p>
            <a:pPr>
              <a:lnSpc>
                <a:spcPts val="32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6DDA8513-74CF-41DD-B194-648A5119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2CDD703-4C2B-45F5-B35E-43E058F8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670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232"/>
            <a:ext cx="10072816" cy="4701731"/>
          </a:xfrm>
        </p:spPr>
        <p:txBody>
          <a:bodyPr>
            <a:normAutofit/>
          </a:bodyPr>
          <a:lstStyle/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l-GR" sz="2400" b="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Η εντολή 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</a:t>
            </a:r>
            <a:r>
              <a:rPr lang="el-GR" sz="2400" b="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χρησιμοποιείται για τον έλεγχο της ροής του προγράμματος με βάση κάποια συνθήκη.</a:t>
            </a: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l-GR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Εάν η παράσταση έχει αξιολογηθεί ως </a:t>
            </a:r>
            <a:r>
              <a:rPr lang="el-GR" sz="24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αληθής</a:t>
            </a:r>
            <a:r>
              <a:rPr lang="el-GR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χρησιμοποιούνται για την εκτέλεση κάποιου μπλοκ κωδικού δήλωσης. </a:t>
            </a: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l-GR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Διαφορετικά, θα παραλειφθεί. </a:t>
            </a: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Αυτός είναι ο πιο απλός τρόπος να τροποποιηθεί ο έλεγχος ροής ενός προγράμματος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2400" b="0" i="0" dirty="0"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εντολή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μπορεί να χρησιμοποιηθεί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σε διαφορετικές μορφές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ανάλογα με την κατάσταση και την πολυπλοκότητα που έχουμε να αντιμετωπίσουμε.</a:t>
            </a:r>
            <a:endParaRPr lang="en-US" sz="2400" b="0" i="0" dirty="0"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200"/>
              </a:lnSpc>
            </a:pP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A0FBE8A-B529-45C8-A87D-6C8E525D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6DE713A-9E70-4515-9899-2F4A3B34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847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365125"/>
            <a:ext cx="9585960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βασική μορφή της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if: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Συχνό λάθος είναι να βάλουμε ; στο τέλος της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ή να χρησιμοποιήσουμε μονό = στον έλεγχο συνθήκης αντί για τον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τελεστή ελέγχου ισότητας ==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2F67B20-AB83-44D0-B711-757432E4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788D49-DFBE-4404-BAA2-EA126346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16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D864314-5784-4631-8CF0-41F0B9EF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82" y="1971230"/>
            <a:ext cx="2714625" cy="1552575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FA9A5E3B-1834-4C2A-A37C-1AEA7737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22" y="1878202"/>
            <a:ext cx="2571750" cy="314325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B164DF1E-851C-4A79-B59F-A4E8623F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97" y="1878202"/>
            <a:ext cx="3547488" cy="32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3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992" y="365125"/>
            <a:ext cx="951280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μορφή της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χρησιμοποιείται για να εκτελέσουμε δεύτερη ομάδα εντολών αν η συνθήκη είναι ψευδής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D47668F-C902-4A65-BE13-72B0F0FE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AA1840D-FAE1-438D-87B9-A92EEA27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17</a:t>
            </a:fld>
            <a:endParaRPr lang="el-GR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CD9DD2-A0A0-4F2D-BA15-8436EF02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4" y="2533649"/>
            <a:ext cx="2809938" cy="2238425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BD466DB-3E24-41F9-A80B-4AEF58DD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92" y="2533650"/>
            <a:ext cx="2660372" cy="3056382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51A138EF-8004-4634-A02B-A506972B2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84" y="2533650"/>
            <a:ext cx="3163329" cy="33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1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04" y="365125"/>
            <a:ext cx="9378696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664"/>
            <a:ext cx="10515600" cy="5055299"/>
          </a:xfrm>
        </p:spPr>
        <p:txBody>
          <a:bodyPr>
            <a:normAutofit/>
          </a:bodyPr>
          <a:lstStyle/>
          <a:p>
            <a:r>
              <a:rPr lang="el-GR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Παράδειγμα στην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396D57D-9C4B-4543-946B-5A771765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5F4371B-60FB-4817-9822-94766895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18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AEF78AA-8D10-4DA8-9414-10637654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69" y="1643634"/>
            <a:ext cx="4458214" cy="4701774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E61675F5-0C21-46CB-A0F3-CA3E18DE7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18" y="1643634"/>
            <a:ext cx="3571458" cy="15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7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6" y="365125"/>
            <a:ext cx="9549384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08"/>
            <a:ext cx="10515600" cy="50240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3200"/>
              </a:lnSpc>
            </a:pPr>
            <a:r>
              <a:rPr lang="el-GR" sz="3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μορφή της </a:t>
            </a:r>
            <a:r>
              <a:rPr lang="en-US" sz="3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sz="3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3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σαν μια άλλη εντολή </a:t>
            </a:r>
            <a:r>
              <a:rPr lang="en-US" sz="3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 </a:t>
            </a:r>
            <a:r>
              <a:rPr lang="el-GR" sz="3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χρησιμοποιείται όταν ένας έλεγχος έχει πολλές περιπτώσεις</a:t>
            </a:r>
            <a:r>
              <a:rPr lang="en-US" sz="3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l-GR" sz="3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Δες το παρακάτω </a:t>
            </a:r>
            <a:r>
              <a:rPr lang="el-GR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παράδειγμα</a:t>
            </a:r>
            <a:r>
              <a:rPr lang="el-GR" sz="3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l-GR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1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test_expression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//execute your code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</a:t>
            </a:r>
            <a:r>
              <a:rPr lang="el-GR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1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test_expression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n)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//execute your code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//execute your code</a:t>
            </a:r>
          </a:p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sz="21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8102326-83CE-44D1-BDCD-88941F54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33A9033-0834-429A-B84D-7A4970C3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50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0" y="365125"/>
            <a:ext cx="9403080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Τύποι δεδομένων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93CF447-769D-47A8-8F53-AE0BDC17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28928"/>
            <a:ext cx="9403081" cy="4582294"/>
          </a:xfrm>
        </p:spPr>
        <p:txBody>
          <a:bodyPr>
            <a:normAutofit/>
          </a:bodyPr>
          <a:lstStyle/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Τύποι Δεδομένων (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σε κάθε γλώσσα προγραμματισμού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οι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διάφοροι τύποι δεδομένων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που μπορεί να έχουν οι μεταβλητές σε μια συγκεκριμένη γλώσσα.</a:t>
            </a: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πληροφορίες αποθηκεύονται στη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μνήμη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του υπολογιστή με διαφορετικούς τύπους δεδομένων.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Οποτεδήποτε δηλώνεται μια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μεταβλητή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είναι απαραίτητο να ορίζεται και ένας τύπος δεδομένων που θα είναι ο τύπος δεδομένων που μπορεί να αποθηκευτεί στη μεταβλητή.</a:t>
            </a: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Παραδείγματα τύπων δεδομένων είναι :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αριθμητικός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αλφαριθμητικός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λογικός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σύνθετος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…</a:t>
            </a:r>
          </a:p>
          <a:p>
            <a:endParaRPr lang="el-GR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45B48FC-3A77-42F5-8DF9-B86188E1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A5A52F2-B246-4ABE-8FF0-92E9CE1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582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992" y="365125"/>
            <a:ext cx="951280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Άλλο ένα παράδειγμα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της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 έλεγχο βαθμολογίας μαθητή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D47668F-C902-4A65-BE13-72B0F0FE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AA1840D-FAE1-438D-87B9-A92EEA27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20</a:t>
            </a:fld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C11F270-4913-4E52-A2C9-BB706400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834460"/>
            <a:ext cx="3927686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8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64" y="365125"/>
            <a:ext cx="9622536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664"/>
            <a:ext cx="10515600" cy="505529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AB099BA-71B3-42EE-9DEB-413E0D0D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4E19983-8C93-4F1A-8EBB-3BDFC1D8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21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9F96414-8E7A-4E02-94FF-B8C7529B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6" y="1325762"/>
            <a:ext cx="4634174" cy="485120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60B7FA35-A854-4326-9671-3A3B0EAB9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4866"/>
            <a:ext cx="4996244" cy="27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092" y="1121664"/>
            <a:ext cx="5150707" cy="505529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C++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illustrate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nested-if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&lt;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iostream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namespace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 = 10;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 == 10)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First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 &lt; 15)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than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15\n"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Nested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only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executed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statement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above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 &lt; 12)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than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12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too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\n"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greater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than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15"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l-GR" altLang="el-G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40424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0;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  <a:endParaRPr kumimoji="0" lang="el-GR" altLang="el-G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0276FCA-3CD4-44B6-A4B3-3165C25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6143B6-CB44-434C-AD16-798423C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22</a:t>
            </a:fld>
            <a:endParaRPr lang="el-G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7B4731-F7C2-43EA-BB92-68398C7A5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Θέση περιεχομένου 3">
            <a:extLst>
              <a:ext uri="{FF2B5EF4-FFF2-40B4-BE49-F238E27FC236}">
                <a16:creationId xmlns:a16="http://schemas.microsoft.com/office/drawing/2014/main" id="{1CF4C0CC-FC6D-4573-BFD1-6E3B94AF7589}"/>
              </a:ext>
            </a:extLst>
          </p:cNvPr>
          <p:cNvSpPr txBox="1">
            <a:spLocks/>
          </p:cNvSpPr>
          <p:nvPr/>
        </p:nvSpPr>
        <p:spPr>
          <a:xfrm>
            <a:off x="838200" y="1121664"/>
            <a:ext cx="4981832" cy="5055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l-GR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Ένθετες 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εντολές.</a:t>
            </a:r>
          </a:p>
          <a:p>
            <a:pPr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Μια εντολή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μπορεί να περιέχει ένθετες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εντολές, οι οποίες με τη σειρά τους μπορούν να περιέχουν και άλλες.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συνθήκες ελέγχονται διαδοχικά ξεκινώντας από την πρώτη.</a:t>
            </a:r>
          </a:p>
          <a:p>
            <a:pPr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 είναι αληθής ελέγχονται και οι υπόλοιπες και εκτυπώνονται αντίστοιχα μηνύματα στην οθόνη.</a:t>
            </a:r>
          </a:p>
          <a:p>
            <a:pPr>
              <a:lnSpc>
                <a:spcPts val="2400"/>
              </a:lnSpc>
            </a:pP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Έξοδος στην οθόνη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ts val="2400"/>
              </a:lnSpc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smaller than 15</a:t>
            </a:r>
          </a:p>
          <a:p>
            <a:pPr>
              <a:lnSpc>
                <a:spcPts val="2400"/>
              </a:lnSpc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smaller than 12 too</a:t>
            </a:r>
          </a:p>
          <a:p>
            <a:pPr>
              <a:lnSpc>
                <a:spcPts val="2400"/>
              </a:lnSpc>
            </a:pP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4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3"/>
            <a:ext cx="10515600" cy="4854790"/>
          </a:xfrm>
        </p:spPr>
        <p:txBody>
          <a:bodyPr>
            <a:noAutofit/>
          </a:bodyPr>
          <a:lstStyle/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τελεστής συνθήκης ?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operator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επιτρέπει την εκτέλεση μιας από δυο ενέργειες σύμφωνα με την τιμή της έκφρασης και έχει την παρακάτω μορφή:</a:t>
            </a:r>
          </a:p>
          <a:p>
            <a:pPr algn="just">
              <a:lnSpc>
                <a:spcPts val="24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exp1 ? exp2 : exp3;</a:t>
            </a:r>
          </a:p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Επειδή δέχεται τρεις τελεστέους ονομάζεται και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τριαδικός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ternary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τελεστής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 η έκφραση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αληθής, εκτελείται η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αλλιώς η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Ουσιαστικά η υποθετική έκφραση αποτελεί παραλλαγή της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if-else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εντολής</a:t>
            </a:r>
          </a:p>
          <a:p>
            <a:pPr marL="0" indent="0" algn="just">
              <a:lnSpc>
                <a:spcPts val="24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exp1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 algn="just">
              <a:lnSpc>
                <a:spcPts val="24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exp2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lvl="1" indent="0" algn="just">
              <a:lnSpc>
                <a:spcPts val="24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pPr marL="457200" lvl="1" indent="0" algn="just">
              <a:lnSpc>
                <a:spcPts val="24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exp3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 algn="just">
              <a:lnSpc>
                <a:spcPts val="2400"/>
              </a:lnSpc>
            </a:pPr>
            <a:r>
              <a:rPr lang="el-G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παράδειγμα εύρεσης μεγαλύτερου από</a:t>
            </a:r>
            <a:r>
              <a:rPr lang="pt-B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n1 </a:t>
            </a:r>
            <a:r>
              <a:rPr lang="el-G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</a:t>
            </a:r>
            <a:r>
              <a:rPr lang="pt-B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n2</a:t>
            </a:r>
            <a:r>
              <a:rPr lang="el-G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pt-BR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= (n1 &gt; n2) ? n1 : n2;</a:t>
            </a:r>
            <a:endParaRPr lang="el-GR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2400"/>
              </a:lnSpc>
            </a:pP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0276FCA-3CD4-44B6-A4B3-3165C25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6143B6-CB44-434C-AD16-798423C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2248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3"/>
            <a:ext cx="10515600" cy="4854790"/>
          </a:xfrm>
        </p:spPr>
        <p:txBody>
          <a:bodyPr>
            <a:noAutofit/>
          </a:bodyPr>
          <a:lstStyle/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Παράδειγμα με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τελεστή συνθήκης ? </a:t>
            </a:r>
          </a:p>
          <a:p>
            <a:pPr algn="just">
              <a:lnSpc>
                <a:spcPts val="2400"/>
              </a:lnSpc>
            </a:pP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0276FCA-3CD4-44B6-A4B3-3165C25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6143B6-CB44-434C-AD16-798423C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24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35662A36-6948-4B36-8B38-C667EDBA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930"/>
            <a:ext cx="6710057" cy="4085908"/>
          </a:xfrm>
          <a:prstGeom prst="rect">
            <a:avLst/>
          </a:prstGeom>
        </p:spPr>
      </p:pic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1DEEEFE7-261A-43D2-BF8B-BD6FFB22203C}"/>
              </a:ext>
            </a:extLst>
          </p:cNvPr>
          <p:cNvSpPr/>
          <p:nvPr/>
        </p:nvSpPr>
        <p:spPr>
          <a:xfrm>
            <a:off x="7548257" y="4034481"/>
            <a:ext cx="3671677" cy="16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Output</a:t>
            </a:r>
            <a:r>
              <a:rPr lang="el-GR" sz="2400" dirty="0">
                <a:solidFill>
                  <a:schemeClr val="tx1"/>
                </a:solidFill>
              </a:rPr>
              <a:t> 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Largest number between 5 and 10 is 10</a:t>
            </a:r>
            <a:endParaRPr lang="el-GR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1067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3"/>
            <a:ext cx="10515600" cy="4854790"/>
          </a:xfrm>
        </p:spPr>
        <p:txBody>
          <a:bodyPr>
            <a:noAutofit/>
          </a:bodyPr>
          <a:lstStyle/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εντολή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χρησιμοποιείται όταν θέλουμε να ελέγξουμε την τιμή μιας έκφρασης έναντι ενός συνόλου τιμών και να χειριστούμε την κάθε περίπτωση ξεχωριστά.</a:t>
            </a:r>
          </a:p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Όταν εκτελείται η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τιμή της έκφρασης συγκρίνεται με κάθε σταθερά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 βρεθεί μια ίδια τιμή εκτελούνται οι εντολές του αντίστοιχου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οι υπόλοιπες περιπτώσεις δεν ελέγχονται. </a:t>
            </a:r>
          </a:p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 δεν βρεθεί εκτελούνται οι εντολές της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περίπτωσης. </a:t>
            </a:r>
          </a:p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εντολή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τερματίζει τη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η εκτέλεση συνεχίζει μετά τη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switch.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2400"/>
              </a:lnSpc>
            </a:pP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Μετά το τέλος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κάθε μπλοκ είναι απαραίτητο να εισαχθεί μια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εντολή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διαφορετικά όλα τα διαδοχικά μπλοκ κώδικα θα εκτελεστούν σε κάθε περίπτωση και μετά την αντιστοίχιση του μπλοκ που αντιστοιχεί στη σωστή τιμή της έκφρασης.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0276FCA-3CD4-44B6-A4B3-3165C25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6143B6-CB44-434C-AD16-798423C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349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092" y="1121664"/>
            <a:ext cx="9722708" cy="5055299"/>
          </a:xfrm>
        </p:spPr>
        <p:txBody>
          <a:bodyPr>
            <a:normAutofit fontScale="47500" lnSpcReduction="20000"/>
          </a:bodyPr>
          <a:lstStyle/>
          <a:p>
            <a:r>
              <a:rPr lang="el-GR" sz="5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βασική μορφή της εντολής</a:t>
            </a:r>
            <a:r>
              <a:rPr lang="en-US" sz="5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- case </a:t>
            </a:r>
            <a:r>
              <a:rPr lang="el-GR" sz="5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η παρακάτω</a:t>
            </a:r>
            <a:r>
              <a:rPr lang="en-US" sz="5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l-GR" sz="51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dirty="0">
                <a:solidFill>
                  <a:srgbClr val="C00000"/>
                </a:solidFill>
              </a:rPr>
              <a:t>switch(variable)</a:t>
            </a:r>
            <a:r>
              <a:rPr lang="el-GR" sz="3300" dirty="0">
                <a:solidFill>
                  <a:srgbClr val="C00000"/>
                </a:solidFill>
              </a:rPr>
              <a:t>							</a:t>
            </a:r>
            <a:endParaRPr lang="en-US" sz="3300" dirty="0">
              <a:solidFill>
                <a:srgbClr val="C00000"/>
              </a:solidFill>
            </a:endParaRPr>
          </a:p>
          <a:p>
            <a:r>
              <a:rPr lang="en-US" sz="3300" dirty="0">
                <a:solidFill>
                  <a:srgbClr val="C00000"/>
                </a:solidFill>
              </a:rPr>
              <a:t>{</a:t>
            </a:r>
          </a:p>
          <a:p>
            <a:r>
              <a:rPr lang="en-US" sz="3300" dirty="0">
                <a:solidFill>
                  <a:srgbClr val="C00000"/>
                </a:solidFill>
              </a:rPr>
              <a:t>case 1:</a:t>
            </a:r>
          </a:p>
          <a:p>
            <a:r>
              <a:rPr lang="en-US" sz="3300" dirty="0">
                <a:solidFill>
                  <a:srgbClr val="C00000"/>
                </a:solidFill>
              </a:rPr>
              <a:t>   //execute your code</a:t>
            </a:r>
          </a:p>
          <a:p>
            <a:r>
              <a:rPr lang="en-US" sz="3300" dirty="0">
                <a:solidFill>
                  <a:srgbClr val="C00000"/>
                </a:solidFill>
              </a:rPr>
              <a:t>break;</a:t>
            </a:r>
          </a:p>
          <a:p>
            <a:endParaRPr lang="en-US" sz="3300" dirty="0">
              <a:solidFill>
                <a:srgbClr val="C00000"/>
              </a:solidFill>
            </a:endParaRPr>
          </a:p>
          <a:p>
            <a:r>
              <a:rPr lang="en-US" sz="3300" dirty="0">
                <a:solidFill>
                  <a:srgbClr val="C00000"/>
                </a:solidFill>
              </a:rPr>
              <a:t>case n:</a:t>
            </a:r>
          </a:p>
          <a:p>
            <a:r>
              <a:rPr lang="en-US" sz="3300" dirty="0">
                <a:solidFill>
                  <a:srgbClr val="C00000"/>
                </a:solidFill>
              </a:rPr>
              <a:t>   //execute your code</a:t>
            </a:r>
          </a:p>
          <a:p>
            <a:r>
              <a:rPr lang="en-US" sz="3300" dirty="0">
                <a:solidFill>
                  <a:srgbClr val="C00000"/>
                </a:solidFill>
              </a:rPr>
              <a:t>break;</a:t>
            </a:r>
          </a:p>
          <a:p>
            <a:endParaRPr lang="en-US" sz="3300" dirty="0">
              <a:solidFill>
                <a:srgbClr val="C00000"/>
              </a:solidFill>
            </a:endParaRPr>
          </a:p>
          <a:p>
            <a:r>
              <a:rPr lang="en-US" sz="3300" dirty="0">
                <a:solidFill>
                  <a:srgbClr val="C00000"/>
                </a:solidFill>
              </a:rPr>
              <a:t>default:</a:t>
            </a:r>
          </a:p>
          <a:p>
            <a:r>
              <a:rPr lang="en-US" sz="3300" dirty="0">
                <a:solidFill>
                  <a:srgbClr val="C00000"/>
                </a:solidFill>
              </a:rPr>
              <a:t>   //execute your code</a:t>
            </a:r>
          </a:p>
          <a:p>
            <a:r>
              <a:rPr lang="en-US" sz="3300" dirty="0">
                <a:solidFill>
                  <a:srgbClr val="C00000"/>
                </a:solidFill>
              </a:rPr>
              <a:t>break;</a:t>
            </a:r>
          </a:p>
          <a:p>
            <a:r>
              <a:rPr lang="en-US" sz="3300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0276FCA-3CD4-44B6-A4B3-3165C25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6143B6-CB44-434C-AD16-798423C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26</a:t>
            </a:fld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B4EDDBE-1631-42CE-8F5A-CE68D8AF6736}"/>
              </a:ext>
            </a:extLst>
          </p:cNvPr>
          <p:cNvSpPr/>
          <p:nvPr/>
        </p:nvSpPr>
        <p:spPr>
          <a:xfrm>
            <a:off x="6462584" y="1927654"/>
            <a:ext cx="3941805" cy="210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Η εντολή </a:t>
            </a:r>
            <a:r>
              <a:rPr lang="el-GR" dirty="0" err="1"/>
              <a:t>default</a:t>
            </a:r>
            <a:r>
              <a:rPr lang="el-GR" dirty="0"/>
              <a:t> είναι προαιρετική ενώ και η </a:t>
            </a:r>
            <a:r>
              <a:rPr lang="el-GR" dirty="0" err="1"/>
              <a:t>break</a:t>
            </a:r>
            <a:r>
              <a:rPr lang="el-GR" dirty="0"/>
              <a:t> μπορεί και να μην χρησιμοποιηθεί αλλά θα πρέπει να έχει αντίστοιχη τεκμηρίωση. </a:t>
            </a:r>
          </a:p>
        </p:txBody>
      </p:sp>
    </p:spTree>
    <p:extLst>
      <p:ext uri="{BB962C8B-B14F-4D97-AF65-F5344CB8AC3E}">
        <p14:creationId xmlns:p14="http://schemas.microsoft.com/office/powerpoint/2010/main" val="338716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BCBC2724-9845-4D63-9908-45C1E9E4B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06" y="1781175"/>
            <a:ext cx="5172887" cy="3594014"/>
          </a:xfrm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33BE7CD-7C62-442E-B9F1-5ED65A00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89B8890-72A9-45FB-85FA-E643A2C7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27</a:t>
            </a:fld>
            <a:endParaRPr lang="el-GR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A2A5A4E-AC7B-40BD-90E0-05586BAF6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39" y="1781174"/>
            <a:ext cx="4957259" cy="3594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CAB2E-75AC-4029-B333-7B816D6B8BAE}"/>
              </a:ext>
            </a:extLst>
          </p:cNvPr>
          <p:cNvSpPr txBox="1"/>
          <p:nvPr/>
        </p:nvSpPr>
        <p:spPr>
          <a:xfrm>
            <a:off x="840867" y="1266753"/>
            <a:ext cx="558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Παράδειγμα επίδειξης της εντολής 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endParaRPr lang="el-GR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6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Έλεγχος ροής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l-GR" b="1" dirty="0">
                <a:solidFill>
                  <a:srgbClr val="002060"/>
                </a:solidFill>
              </a:rPr>
              <a:t>Λήψη απόφασης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39E040-ACAB-4F8A-99D2-2B4523C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0" y="1285103"/>
            <a:ext cx="10291119" cy="4891860"/>
          </a:xfrm>
        </p:spPr>
        <p:txBody>
          <a:bodyPr>
            <a:noAutofit/>
          </a:bodyPr>
          <a:lstStyle/>
          <a:p>
            <a:pPr algn="just">
              <a:lnSpc>
                <a:spcPts val="32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μειονέκτημα της εντολής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ότι μπορούμε να ελέγξουμε την τιμή της έκφρασης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μόνο για ισότητα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δηλαδή αν η τιμή είναι ίση με κάποια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σταθερά.</a:t>
            </a:r>
          </a:p>
          <a:p>
            <a:pPr algn="just">
              <a:lnSpc>
                <a:spcPts val="32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Αντίθετα με την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μπορούμε να κάνουμε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οποιαδήποτε σύγκριση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ts val="32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Επιπλέον υπάρχουν περιορισμοί ότι η έκφραση πρέπει να είναι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ακέραια μεταβλητή ή έκφραση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καθώς και ότι οι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σταθερές πρέπει να είναι ακέραιες.</a:t>
            </a:r>
          </a:p>
          <a:p>
            <a:pPr algn="just">
              <a:lnSpc>
                <a:spcPts val="32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Υπάρχουν όμως περιπτώσεις που η χρήση της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εντολής αντί μιας σειράς από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if-else-if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εντολές κάνουν το πρόγραμμα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πιο ευανάγνωστο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ts val="3200"/>
              </a:lnSpc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πιο γνωστή χρήση της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όταν έχουμε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κατάλογο (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menu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επιλογών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ts val="3200"/>
              </a:lnSpc>
            </a:pP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0276FCA-3CD4-44B6-A4B3-3165C25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6143B6-CB44-434C-AD16-798423C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907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992" y="365125"/>
            <a:ext cx="9512808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</a:t>
            </a: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Συνήθως, ένα πρόγραμμα περιέχει τμήματα κώδικα τα οποία πρέπει να εκτελεστούν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παραπάνω από μια φορά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 κάποια επαναληπτική διαδικασία. </a:t>
            </a: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Μια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εντολή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που επιτρέπει την εκτέλεση του ίδιου τμήματος κώδικα όσο μια συνθήκη ελέγχου παραμένει αληθής λέμε ότι δημιουργεί ένα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βρόγχο επανάληψης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loop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l"/>
            <a:r>
              <a:rPr lang="el-GR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Στην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C++ </a:t>
            </a:r>
            <a:r>
              <a:rPr lang="el-GR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υποστηρίζονται οι παρακάτω τύποι βρόγχων επανάληψης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850E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for loops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850E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while loops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850E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do while loops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Χρησιμοποιούνται για δημιουργία βρόγχων σε διαφορετικές περιπτώσεις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1414BDA-CC33-483D-8465-CAC1449C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1FB1BB8-3EFC-4DE8-8E91-DEAEAAFE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06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0" y="365125"/>
            <a:ext cx="9403080" cy="10682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Τύποι δεδομένων – μονάδες δυαδικού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F93C7DCF-8E9B-4FEE-9010-7C3F64269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79" y="1152907"/>
            <a:ext cx="7000794" cy="4819642"/>
          </a:xfrm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45B48FC-3A77-42F5-8DF9-B86188E1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A5A52F2-B246-4ABE-8FF0-92E9CE1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3922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365125"/>
            <a:ext cx="9585960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</a:t>
            </a: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r>
              <a:rPr lang="el-G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Έλεγχος επαναλήψεων</a:t>
            </a: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παρακάτω εντολές χρησιμοποιούνται για να αλλάξουν την κανονική εκτέλεση μιας επαναληπτικής διαδικασίας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0AA9312-0903-43E4-ACC3-8D040680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A50E45F-AA88-4D61-8926-F06C403D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3" name="Πίνακας 2">
            <a:extLst>
              <a:ext uri="{FF2B5EF4-FFF2-40B4-BE49-F238E27FC236}">
                <a16:creationId xmlns:a16="http://schemas.microsoft.com/office/drawing/2014/main" id="{E36AD6C0-5AE7-4B95-B5E3-BF47B16E1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92216"/>
              </p:ext>
            </p:extLst>
          </p:nvPr>
        </p:nvGraphicFramePr>
        <p:xfrm>
          <a:off x="974598" y="2641282"/>
          <a:ext cx="9963912" cy="3170554"/>
        </p:xfrm>
        <a:graphic>
          <a:graphicData uri="http://schemas.openxmlformats.org/drawingml/2006/table">
            <a:tbl>
              <a:tblPr/>
              <a:tblGrid>
                <a:gridCol w="2494657">
                  <a:extLst>
                    <a:ext uri="{9D8B030D-6E8A-4147-A177-3AD203B41FA5}">
                      <a16:colId xmlns:a16="http://schemas.microsoft.com/office/drawing/2014/main" val="818437844"/>
                    </a:ext>
                  </a:extLst>
                </a:gridCol>
                <a:gridCol w="1754237">
                  <a:extLst>
                    <a:ext uri="{9D8B030D-6E8A-4147-A177-3AD203B41FA5}">
                      <a16:colId xmlns:a16="http://schemas.microsoft.com/office/drawing/2014/main" val="4122692187"/>
                    </a:ext>
                  </a:extLst>
                </a:gridCol>
                <a:gridCol w="5715018">
                  <a:extLst>
                    <a:ext uri="{9D8B030D-6E8A-4147-A177-3AD203B41FA5}">
                      <a16:colId xmlns:a16="http://schemas.microsoft.com/office/drawing/2014/main" val="868633309"/>
                    </a:ext>
                  </a:extLst>
                </a:gridCol>
              </a:tblGrid>
              <a:tr h="373006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Statement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18F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Syntax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2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8F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10970"/>
                  </a:ext>
                </a:extLst>
              </a:tr>
              <a:tr h="652761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break</a:t>
                      </a:r>
                      <a:r>
                        <a:rPr lang="en-US" dirty="0">
                          <a:effectLst/>
                        </a:rPr>
                        <a:t> statement</a:t>
                      </a:r>
                    </a:p>
                  </a:txBody>
                  <a:tcPr>
                    <a:lnL w="9525" cap="flat" cmpd="sng" algn="ctr">
                      <a:solidFill>
                        <a:srgbClr val="18F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F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8F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break;</a:t>
                      </a:r>
                    </a:p>
                  </a:txBody>
                  <a:tcPr>
                    <a:lnL w="9525" cap="flat" cmpd="sng" algn="ctr">
                      <a:solidFill>
                        <a:srgbClr val="2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F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dirty="0">
                          <a:effectLst/>
                        </a:rPr>
                        <a:t>Χρησιμοποιείται για να τερματίσει ένα βρόγχο ή μια εντολή </a:t>
                      </a:r>
                      <a:r>
                        <a:rPr lang="en-US" dirty="0">
                          <a:effectLst/>
                        </a:rPr>
                        <a:t>switch</a:t>
                      </a:r>
                      <a:r>
                        <a:rPr lang="el-GR" dirty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8F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F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F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F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23947"/>
                  </a:ext>
                </a:extLst>
              </a:tr>
              <a:tr h="932516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continue</a:t>
                      </a:r>
                      <a:r>
                        <a:rPr lang="en-US" dirty="0">
                          <a:effectLst/>
                        </a:rPr>
                        <a:t> statement</a:t>
                      </a:r>
                    </a:p>
                  </a:txBody>
                  <a:tcPr>
                    <a:lnL w="9525" cap="flat" cmpd="sng" algn="ctr">
                      <a:solidFill>
                        <a:srgbClr val="18F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F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F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continue;</a:t>
                      </a:r>
                    </a:p>
                  </a:txBody>
                  <a:tcPr>
                    <a:lnL w="9525" cap="flat" cmpd="sng" algn="ctr">
                      <a:solidFill>
                        <a:srgbClr val="F0F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dirty="0">
                          <a:effectLst/>
                        </a:rPr>
                        <a:t>Χρησιμοποιείται για να τερματίσει την τρέχουσα επανάληψη ενός βρόγχου που την περιέχει και προκαλεί την έναρξη της επόμενης επανάληψης.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F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8F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632242"/>
                  </a:ext>
                </a:extLst>
              </a:tr>
              <a:tr h="1212271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solidFill>
                            <a:srgbClr val="FF0000"/>
                          </a:solidFill>
                          <a:effectLst/>
                        </a:rPr>
                        <a:t>goto</a:t>
                      </a:r>
                      <a:r>
                        <a:rPr lang="en-US" dirty="0">
                          <a:effectLst/>
                        </a:rPr>
                        <a:t> statement</a:t>
                      </a:r>
                    </a:p>
                  </a:txBody>
                  <a:tcPr>
                    <a:lnL w="9525" cap="flat" cmpd="sng" algn="ctr">
                      <a:solidFill>
                        <a:srgbClr val="B8F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F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F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goto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labelName;labelName</a:t>
                      </a:r>
                      <a:r>
                        <a:rPr lang="en-US" dirty="0">
                          <a:effectLst/>
                        </a:rPr>
                        <a:t>: statement;</a:t>
                      </a:r>
                    </a:p>
                  </a:txBody>
                  <a:tcPr>
                    <a:lnL w="9525" cap="flat" cmpd="sng" algn="ctr">
                      <a:solidFill>
                        <a:srgbClr val="9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F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F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dirty="0">
                          <a:effectLst/>
                        </a:rPr>
                        <a:t>Χρησιμοποιείται για να μεταφέρει την εκτέλεση του προγράμματος σε κάποια άλλη εντολή με την προϋπόθεση η εντολή αυτή να έχει ετικέτα.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8F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F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F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8F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9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40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 </a:t>
            </a:r>
            <a:r>
              <a:rPr lang="en-US" b="1" dirty="0">
                <a:solidFill>
                  <a:srgbClr val="002060"/>
                </a:solidFill>
              </a:rPr>
              <a:t>- while loop</a:t>
            </a:r>
            <a:endParaRPr lang="el-GR" b="1" dirty="0">
              <a:solidFill>
                <a:srgbClr val="002060"/>
              </a:solidFill>
            </a:endParaRP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εντολή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loop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αποτελεί τον πιο απλό τρόπο δημιουργίας βρόγχου καθώς έχει μια συνθήκη ελέγχου και εκτελεί την επαναληπτική διαδικασία όσο αυτή είναι αληθής.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συνθήκη ελέγχεται πριν εκτελεστεί το σώμα του βρόγχου και καλείται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entry-controlled loop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 η συνθήκη είναι ψευδής δεν εκτελείται ο βρόγχος ενώ αν είναι αληθής εκτελείται μια φορά και κατόπιν γίνεται έλεγχος σε κάθε επανάληψη.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AEBDD57F-4330-4BB8-8E86-80F65411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89007DD-308D-41F9-9E81-9873D4D6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48AD12C-CE17-4D87-B914-84870AD9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6" y="4200230"/>
            <a:ext cx="9491324" cy="19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66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365125"/>
            <a:ext cx="9598152" cy="7565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 - Παράδειγμα</a:t>
            </a: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#include </a:t>
            </a:r>
            <a:r>
              <a:rPr lang="en-US" dirty="0">
                <a:solidFill>
                  <a:srgbClr val="0070C0"/>
                </a:solidFill>
              </a:rPr>
              <a:t>&lt;iostream&gt;</a:t>
            </a:r>
          </a:p>
          <a:p>
            <a:r>
              <a:rPr lang="en-US" dirty="0">
                <a:solidFill>
                  <a:srgbClr val="00B050"/>
                </a:solidFill>
              </a:rPr>
              <a:t>using namespace std;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int main ()</a:t>
            </a:r>
          </a:p>
          <a:p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C00000"/>
                </a:solidFill>
              </a:rPr>
              <a:t>/* local variable Initialization */   </a:t>
            </a:r>
            <a:r>
              <a:rPr lang="en-US" dirty="0">
                <a:solidFill>
                  <a:srgbClr val="0070C0"/>
                </a:solidFill>
              </a:rPr>
              <a:t>int n = 1,times=5;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/* while loops execution */</a:t>
            </a:r>
            <a:r>
              <a:rPr lang="en-US" dirty="0">
                <a:solidFill>
                  <a:srgbClr val="0070C0"/>
                </a:solidFill>
              </a:rPr>
              <a:t>   while( n &lt;= times )</a:t>
            </a:r>
          </a:p>
          <a:p>
            <a:r>
              <a:rPr lang="en-US" dirty="0">
                <a:solidFill>
                  <a:srgbClr val="0070C0"/>
                </a:solidFill>
              </a:rPr>
              <a:t>   {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&lt;&lt; "C++ while loops: " &lt;&lt; n &lt;&lt;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      n++;</a:t>
            </a:r>
          </a:p>
          <a:p>
            <a:r>
              <a:rPr lang="en-US" dirty="0">
                <a:solidFill>
                  <a:srgbClr val="0070C0"/>
                </a:solidFill>
              </a:rPr>
              <a:t>   }</a:t>
            </a:r>
          </a:p>
          <a:p>
            <a:r>
              <a:rPr lang="en-US" dirty="0">
                <a:solidFill>
                  <a:srgbClr val="0070C0"/>
                </a:solidFill>
              </a:rPr>
              <a:t>   return 0;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F363AA5D-B8F8-43EB-B39B-B3152F4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33B50D6-3F3C-4233-862E-CE89E34F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728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608" y="365125"/>
            <a:ext cx="9537192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 – </a:t>
            </a:r>
            <a:r>
              <a:rPr lang="en-US" b="1" dirty="0">
                <a:solidFill>
                  <a:srgbClr val="002060"/>
                </a:solidFill>
              </a:rPr>
              <a:t>do while</a:t>
            </a:r>
            <a:endParaRPr lang="el-GR" b="1" dirty="0">
              <a:solidFill>
                <a:srgbClr val="002060"/>
              </a:solidFill>
            </a:endParaRP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232"/>
            <a:ext cx="10515600" cy="4701731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εντολή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while loop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είναι παρόμοια με την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loop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αλλά εκτελεί πάντα το μπλοκ κώδικα τουλάχιστον μία φορά και συνεχίζει να το εκτελεί, όσο η συνθήκη παραμένει αληθής. </a:t>
            </a: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Αυτός είναι ένας βρόχος που ελέγχεται από την έξοδο (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exit-controlled loop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βασική σύνταξη της εντολής είναι:</a:t>
            </a:r>
          </a:p>
          <a:p>
            <a:pPr marL="0" indent="0">
              <a:buNone/>
            </a:pP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</a:p>
          <a:p>
            <a:pPr marL="0" indent="0">
              <a:buNone/>
            </a:pP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statement(s);</a:t>
            </a:r>
          </a:p>
          <a:p>
            <a:pPr marL="0" indent="0">
              <a:buNone/>
            </a:pP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condition );</a:t>
            </a:r>
            <a:endParaRPr lang="el-GR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4FCAAE0-6C67-4CE4-B53B-DF5AB01A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16B1A25-FDFC-474D-986A-64CC9DC2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82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365125"/>
            <a:ext cx="9573768" cy="7565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 – παράδειγμα</a:t>
            </a: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72"/>
            <a:ext cx="10515600" cy="4762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main 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local variable Initialization */  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n = 1,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times=5;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do-while loops execution */  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"C++ do while loops: " &lt;&lt; n &lt;&lt;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n++;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  <a:r>
              <a:rPr lang="el-G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 n &lt;= times 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2FF8317-0DCC-43ED-8430-E800DF93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C8A5FA7-C788-4B29-80B4-A5380E5D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83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608" y="365125"/>
            <a:ext cx="9537192" cy="7565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 – </a:t>
            </a:r>
            <a:r>
              <a:rPr lang="en-US" b="1" dirty="0">
                <a:solidFill>
                  <a:srgbClr val="002060"/>
                </a:solidFill>
              </a:rPr>
              <a:t>for loop</a:t>
            </a:r>
            <a:endParaRPr lang="el-GR" b="1" dirty="0">
              <a:solidFill>
                <a:srgbClr val="002060"/>
              </a:solidFill>
            </a:endParaRP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εντολή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loop </a:t>
            </a: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μοιάζει με την εντολή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loop  </a:t>
            </a: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στο ότι συνεχίζει να εκτελεί ένα μπλοκ κώδικα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έως ότου </a:t>
            </a: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μια δήλωση γίνει ψευδής και όλα ορίζονται σε μία γραμμή.</a:t>
            </a:r>
          </a:p>
          <a:p>
            <a:pPr marL="0" indent="0">
              <a:buNone/>
            </a:pP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συνθήκη ελέγχεται πριν εκτελεστεί το σώμα του βρόγχου και η εντολή καλείται</a:t>
            </a:r>
          </a:p>
          <a:p>
            <a:pPr marL="0" indent="0">
              <a:buNone/>
            </a:pP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l-G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entry-controlled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el-GR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βασική σύνταξη της εντολής είναι: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condition; increment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statement(s);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//ομάδα εντολών ή σώμα του βρόγχου που εκτελούνται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//όσο η συνθήκη (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l-G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είναι αληθής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3607E1AB-3C68-437A-8636-FA9ECE0D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C01B55E-0299-46ED-8BCD-75E66F9E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429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365125"/>
            <a:ext cx="9610344" cy="7565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 – Παράδειγμα</a:t>
            </a: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&lt;iostream&gt;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pPr marL="0" indent="0">
              <a:lnSpc>
                <a:spcPts val="1800"/>
              </a:lnSpc>
              <a:buNone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 ()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/* local variable Initialization */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n = 1,times=5;</a:t>
            </a:r>
          </a:p>
          <a:p>
            <a:pPr marL="0" indent="0">
              <a:lnSpc>
                <a:spcPts val="1800"/>
              </a:lnSpc>
              <a:buNone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/* for loops execution */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l-G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n = 1; n &lt;= times; n = n + 1 )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"C++ for loops: " &lt;&lt; n &lt;&lt;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0686AF7-4F33-4894-945B-B9869039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CC9E3B-8C2E-4B95-B3EF-8C668E3B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3763E-7C59-4B1C-91DA-C32316E5712A}"/>
              </a:ext>
            </a:extLst>
          </p:cNvPr>
          <p:cNvSpPr txBox="1"/>
          <p:nvPr/>
        </p:nvSpPr>
        <p:spPr>
          <a:xfrm>
            <a:off x="7383780" y="1668779"/>
            <a:ext cx="3439118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Γενικά ο βρόγχος τερματίζεται είτε όταν η συνθήκη γίνει ψευδής ή αν νωρίτερα εκτελεστεί κάποια εντολή </a:t>
            </a:r>
            <a:r>
              <a:rPr lang="en-US" dirty="0">
                <a:solidFill>
                  <a:srgbClr val="002060"/>
                </a:solidFill>
              </a:rPr>
              <a:t>break </a:t>
            </a:r>
            <a:r>
              <a:rPr lang="el-GR" dirty="0">
                <a:solidFill>
                  <a:srgbClr val="002060"/>
                </a:solidFill>
              </a:rPr>
              <a:t>ή </a:t>
            </a:r>
            <a:r>
              <a:rPr lang="en-US" dirty="0">
                <a:solidFill>
                  <a:srgbClr val="002060"/>
                </a:solidFill>
              </a:rPr>
              <a:t>return !!</a:t>
            </a:r>
            <a:endParaRPr lang="el-GR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86AA5-D505-4D6F-A445-DFB6F74FDF60}"/>
              </a:ext>
            </a:extLst>
          </p:cNvPr>
          <p:cNvSpPr txBox="1"/>
          <p:nvPr/>
        </p:nvSpPr>
        <p:spPr>
          <a:xfrm>
            <a:off x="7383780" y="3734252"/>
            <a:ext cx="3439118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Αν ο βρόγχος περιλαμβάνει μόνο μια εντολή μπορούμε να παραλείψουμε τα άγκιστρα !!</a:t>
            </a:r>
          </a:p>
        </p:txBody>
      </p:sp>
    </p:spTree>
    <p:extLst>
      <p:ext uri="{BB962C8B-B14F-4D97-AF65-F5344CB8AC3E}">
        <p14:creationId xmlns:p14="http://schemas.microsoft.com/office/powerpoint/2010/main" val="2400512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365125"/>
            <a:ext cx="9610344" cy="756539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rgbClr val="002060"/>
                </a:solidFill>
              </a:rPr>
              <a:t>Παράδειγμα με δημιουργία τυχαίων αριθμών</a:t>
            </a: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A4692571-AE56-4823-A877-C6554A7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cstdlib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ctime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main ()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num;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srand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(time(NULL));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5;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num =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()%10;  // num will be a random number from 0 through 9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"\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nnum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: " &lt;&lt; num &lt;&lt;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0686AF7-4F33-4894-945B-B9869039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CC9E3B-8C2E-4B95-B3EF-8C668E3B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3763E-7C59-4B1C-91DA-C32316E5712A}"/>
              </a:ext>
            </a:extLst>
          </p:cNvPr>
          <p:cNvSpPr txBox="1"/>
          <p:nvPr/>
        </p:nvSpPr>
        <p:spPr>
          <a:xfrm>
            <a:off x="4265826" y="1243584"/>
            <a:ext cx="6557072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Η συνάρτηση </a:t>
            </a:r>
            <a:r>
              <a:rPr lang="en-US" sz="2000" b="1" dirty="0">
                <a:solidFill>
                  <a:srgbClr val="002060"/>
                </a:solidFill>
              </a:rPr>
              <a:t>rand() </a:t>
            </a:r>
            <a:r>
              <a:rPr lang="el-GR" sz="2000" dirty="0">
                <a:solidFill>
                  <a:srgbClr val="002060"/>
                </a:solidFill>
              </a:rPr>
              <a:t>μαζί με την </a:t>
            </a:r>
            <a:r>
              <a:rPr lang="en-US" sz="2000" b="1" dirty="0" err="1">
                <a:solidFill>
                  <a:srgbClr val="002060"/>
                </a:solidFill>
              </a:rPr>
              <a:t>srand</a:t>
            </a:r>
            <a:r>
              <a:rPr lang="el-GR" sz="2000" b="1" dirty="0">
                <a:solidFill>
                  <a:srgbClr val="002060"/>
                </a:solidFill>
              </a:rPr>
              <a:t>() </a:t>
            </a:r>
            <a:r>
              <a:rPr lang="el-GR" sz="2000" dirty="0">
                <a:solidFill>
                  <a:srgbClr val="002060"/>
                </a:solidFill>
              </a:rPr>
              <a:t>και την </a:t>
            </a:r>
            <a:r>
              <a:rPr lang="en-US" sz="2000" b="1" dirty="0">
                <a:solidFill>
                  <a:srgbClr val="002060"/>
                </a:solidFill>
              </a:rPr>
              <a:t>time</a:t>
            </a:r>
            <a:r>
              <a:rPr lang="el-GR" sz="2000" b="1" dirty="0">
                <a:solidFill>
                  <a:srgbClr val="002060"/>
                </a:solidFill>
              </a:rPr>
              <a:t>()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l-GR" sz="2000" dirty="0">
                <a:solidFill>
                  <a:srgbClr val="002060"/>
                </a:solidFill>
              </a:rPr>
              <a:t>χρησιμοποιείται για τη δημιουργία τυχαίων ακέραιων αριθμών κάθε φορά που καλείται.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86AA5-D505-4D6F-A445-DFB6F74FDF60}"/>
              </a:ext>
            </a:extLst>
          </p:cNvPr>
          <p:cNvSpPr txBox="1"/>
          <p:nvPr/>
        </p:nvSpPr>
        <p:spPr>
          <a:xfrm>
            <a:off x="6205928" y="2828835"/>
            <a:ext cx="4616970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Αν θέλουμε ο τυχαίος αριθμός να είναι σε ένα περιορισμένο διάστημα δίνουμε την εντολή </a:t>
            </a:r>
            <a:r>
              <a:rPr lang="en-US" sz="2000" b="1" dirty="0">
                <a:solidFill>
                  <a:srgbClr val="002060"/>
                </a:solidFill>
              </a:rPr>
              <a:t>rand()%X </a:t>
            </a:r>
            <a:r>
              <a:rPr lang="el-GR" sz="2000" dirty="0">
                <a:solidFill>
                  <a:srgbClr val="002060"/>
                </a:solidFill>
              </a:rPr>
              <a:t>και το διάστημα ορίζεται ως 0 ως Χ-1.</a:t>
            </a:r>
          </a:p>
        </p:txBody>
      </p:sp>
    </p:spTree>
    <p:extLst>
      <p:ext uri="{BB962C8B-B14F-4D97-AF65-F5344CB8AC3E}">
        <p14:creationId xmlns:p14="http://schemas.microsoft.com/office/powerpoint/2010/main" val="3333318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365125"/>
            <a:ext cx="9610344" cy="7565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 – Παράδειγμα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20B3DF7B-34B8-4894-A4F6-D40AF0FDE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80" y="2875407"/>
            <a:ext cx="9380804" cy="3211271"/>
          </a:xfrm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0686AF7-4F33-4894-945B-B9869039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CC9E3B-8C2E-4B95-B3EF-8C668E3B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7D61D-3F67-4C04-9C50-7B76BDEC3EF0}"/>
              </a:ext>
            </a:extLst>
          </p:cNvPr>
          <p:cNvSpPr txBox="1"/>
          <p:nvPr/>
        </p:nvSpPr>
        <p:spPr>
          <a:xfrm>
            <a:off x="1311579" y="1613582"/>
            <a:ext cx="9039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Παρακάτω φαίνεται η εξήγηση της εντολής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loop:</a:t>
            </a:r>
          </a:p>
        </p:txBody>
      </p:sp>
    </p:spTree>
    <p:extLst>
      <p:ext uri="{BB962C8B-B14F-4D97-AF65-F5344CB8AC3E}">
        <p14:creationId xmlns:p14="http://schemas.microsoft.com/office/powerpoint/2010/main" val="1889384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365125"/>
            <a:ext cx="9610344" cy="7565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Επαναληπτικές διαδικασίες – εντολή</a:t>
            </a:r>
            <a:r>
              <a:rPr lang="en-US" b="1" dirty="0">
                <a:solidFill>
                  <a:srgbClr val="002060"/>
                </a:solidFill>
              </a:rPr>
              <a:t> break</a:t>
            </a:r>
            <a:endParaRPr lang="el-GR" b="1" dirty="0">
              <a:solidFill>
                <a:srgbClr val="00206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0686AF7-4F33-4894-945B-B9869039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CC9E3B-8C2E-4B95-B3EF-8C668E3B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8DC49238-757F-4241-8580-84243789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4766" y="1371249"/>
            <a:ext cx="2473777" cy="350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εντολή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εκτός από τον τερματισμό της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switch,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μπορεί να χρησιμοποιηθεί και για τον άμεσο τερματισμό ενός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for, while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ή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do-while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βρόγχου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Θέση περιεχομένου 6">
            <a:extLst>
              <a:ext uri="{FF2B5EF4-FFF2-40B4-BE49-F238E27FC236}">
                <a16:creationId xmlns:a16="http://schemas.microsoft.com/office/drawing/2014/main" id="{B16C6FF2-DC42-4ABD-AC65-485B0F37D543}"/>
              </a:ext>
            </a:extLst>
          </p:cNvPr>
          <p:cNvSpPr txBox="1">
            <a:spLocks/>
          </p:cNvSpPr>
          <p:nvPr/>
        </p:nvSpPr>
        <p:spPr>
          <a:xfrm>
            <a:off x="1743455" y="1152907"/>
            <a:ext cx="5965575" cy="516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4514E-B7FB-47C5-8132-1B1BBD5CA024}"/>
              </a:ext>
            </a:extLst>
          </p:cNvPr>
          <p:cNvSpPr txBox="1"/>
          <p:nvPr/>
        </p:nvSpPr>
        <p:spPr>
          <a:xfrm>
            <a:off x="1577316" y="1152907"/>
            <a:ext cx="5558002" cy="4800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&lt;iostream&gt;</a:t>
            </a:r>
          </a:p>
          <a:p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main ()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j=3;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10;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==j)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"To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: " &lt;&lt;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"To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out of loop is : " &lt;&lt;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9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9525000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Τύποι δεδομένων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56C980EF-2216-402D-8796-8AB81C69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1335246"/>
            <a:ext cx="6166104" cy="4851854"/>
          </a:xfrm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6C0188F-BA60-473B-83C8-3D3B9DCE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EEE7D8D-9DA7-44E9-8760-D6EC75BE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4</a:t>
            </a:fld>
            <a:endParaRPr lang="el-GR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F1AE936-EA37-41E5-A8F8-FBFA743E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45" y="1666875"/>
            <a:ext cx="4286802" cy="20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9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365125"/>
            <a:ext cx="9610344" cy="756539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rgbClr val="002060"/>
                </a:solidFill>
              </a:rPr>
              <a:t>Επαναληπτικές διαδικασίες – εντολή</a:t>
            </a:r>
            <a:r>
              <a:rPr lang="en-US" b="1" dirty="0">
                <a:solidFill>
                  <a:srgbClr val="002060"/>
                </a:solidFill>
              </a:rPr>
              <a:t> continue</a:t>
            </a:r>
            <a:endParaRPr lang="el-GR" b="1" dirty="0">
              <a:solidFill>
                <a:srgbClr val="002060"/>
              </a:solidFill>
            </a:endParaRP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0686AF7-4F33-4894-945B-B9869039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CC9E3B-8C2E-4B95-B3EF-8C668E3B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8DC49238-757F-4241-8580-84243789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030" y="1371249"/>
            <a:ext cx="2905654" cy="404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εντολή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μπορεί να χρησιμοποιηθεί μόνο μέσα σε έναν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for,  while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ή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do-while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βρόγχο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για να τερματίσει την τρέχουσα επανάληψη του βρόγχου που την περιέχει και προκαλεί την έναρξη της επόμενης επανάληψης.  </a:t>
            </a: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Θέση περιεχομένου 6">
            <a:extLst>
              <a:ext uri="{FF2B5EF4-FFF2-40B4-BE49-F238E27FC236}">
                <a16:creationId xmlns:a16="http://schemas.microsoft.com/office/drawing/2014/main" id="{B16C6FF2-DC42-4ABD-AC65-485B0F37D543}"/>
              </a:ext>
            </a:extLst>
          </p:cNvPr>
          <p:cNvSpPr txBox="1">
            <a:spLocks/>
          </p:cNvSpPr>
          <p:nvPr/>
        </p:nvSpPr>
        <p:spPr>
          <a:xfrm>
            <a:off x="1743455" y="1152907"/>
            <a:ext cx="5965575" cy="516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4514E-B7FB-47C5-8132-1B1BBD5CA024}"/>
              </a:ext>
            </a:extLst>
          </p:cNvPr>
          <p:cNvSpPr txBox="1"/>
          <p:nvPr/>
        </p:nvSpPr>
        <p:spPr>
          <a:xfrm>
            <a:off x="1577316" y="1152907"/>
            <a:ext cx="5558002" cy="4800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&lt;iostream&gt;</a:t>
            </a:r>
          </a:p>
          <a:p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main ()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j=3;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10;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==j)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continue;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"To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: " &lt;&lt;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"To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out of loop is : " &lt;&lt;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57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365125"/>
            <a:ext cx="9610344" cy="756539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rgbClr val="002060"/>
                </a:solidFill>
              </a:rPr>
              <a:t>Επαναληπτικές διαδικασίες – ένθετοι βρόγχοι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0686AF7-4F33-4894-945B-B9869039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CC9E3B-8C2E-4B95-B3EF-8C668E3B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8DC49238-757F-4241-8580-84243789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030" y="1371249"/>
            <a:ext cx="2905654" cy="404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 ένας βρόγχος είναι ένθετος σε έναν άλλο, κάθε επανάληψη του εξωτερικού βρόγχου προκαλεί την ολοκληρωμένη εκτέλεση του ένθετου βρόγχου. Παράδειγμα με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loop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Θέση περιεχομένου 6">
            <a:extLst>
              <a:ext uri="{FF2B5EF4-FFF2-40B4-BE49-F238E27FC236}">
                <a16:creationId xmlns:a16="http://schemas.microsoft.com/office/drawing/2014/main" id="{B16C6FF2-DC42-4ABD-AC65-485B0F37D543}"/>
              </a:ext>
            </a:extLst>
          </p:cNvPr>
          <p:cNvSpPr txBox="1">
            <a:spLocks/>
          </p:cNvSpPr>
          <p:nvPr/>
        </p:nvSpPr>
        <p:spPr>
          <a:xfrm>
            <a:off x="1743455" y="1152907"/>
            <a:ext cx="5965575" cy="516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4514E-B7FB-47C5-8132-1B1BBD5CA024}"/>
              </a:ext>
            </a:extLst>
          </p:cNvPr>
          <p:cNvSpPr txBox="1"/>
          <p:nvPr/>
        </p:nvSpPr>
        <p:spPr>
          <a:xfrm>
            <a:off x="1577316" y="1152907"/>
            <a:ext cx="55580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&lt;iostream&gt;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main ()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j;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2;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"One for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loop : " &lt;&lt;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(j=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j&lt;2;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"Two for j loop : " &lt;&lt;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08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365125"/>
            <a:ext cx="9610344" cy="756539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rgbClr val="002060"/>
                </a:solidFill>
              </a:rPr>
              <a:t>Επαναληπτικές διαδικασίες – ένθετοι βρόγχοι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0686AF7-4F33-4894-945B-B9869039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CC9E3B-8C2E-4B95-B3EF-8C668E3B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90D37-D006-47DA-85EA-56CB45114A90}" type="slidenum">
              <a:rPr kumimoji="0" lang="el-GR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l-GR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8DC49238-757F-4241-8580-84243789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030" y="1371249"/>
            <a:ext cx="2905654" cy="2781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Αφιερώστε μερικά λεπτά να βρείτε την έξοδο του διπλανού κώδικα που έχει τρεις ένθετους βρόγχους.</a:t>
            </a:r>
          </a:p>
          <a:p>
            <a:pPr marL="0" indent="0">
              <a:buNone/>
            </a:pPr>
            <a:endParaRPr lang="el-G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125792"/>
                </a:solidFill>
                <a:effectLst/>
                <a:latin typeface="helvetica" panose="020B0604020202020204" pitchFamily="34" charset="0"/>
              </a:rPr>
              <a:t>stars with nested loops</a:t>
            </a:r>
            <a:endParaRPr lang="el-GR" sz="1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Θέση περιεχομένου 6">
            <a:extLst>
              <a:ext uri="{FF2B5EF4-FFF2-40B4-BE49-F238E27FC236}">
                <a16:creationId xmlns:a16="http://schemas.microsoft.com/office/drawing/2014/main" id="{B16C6FF2-DC42-4ABD-AC65-485B0F37D543}"/>
              </a:ext>
            </a:extLst>
          </p:cNvPr>
          <p:cNvSpPr txBox="1">
            <a:spLocks/>
          </p:cNvSpPr>
          <p:nvPr/>
        </p:nvSpPr>
        <p:spPr>
          <a:xfrm>
            <a:off x="1743455" y="1152907"/>
            <a:ext cx="5965575" cy="516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4514E-B7FB-47C5-8132-1B1BBD5CA024}"/>
              </a:ext>
            </a:extLst>
          </p:cNvPr>
          <p:cNvSpPr txBox="1"/>
          <p:nvPr/>
        </p:nvSpPr>
        <p:spPr>
          <a:xfrm>
            <a:off x="1577316" y="1152907"/>
            <a:ext cx="555800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main ()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j, lines;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&lt;&lt;"Enter lines: ";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&gt;&gt;lines;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lines;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for (j=0; j&lt;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' ';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for (j=lines; j&gt;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j--)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'*';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&lt;&lt;'\n';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l-G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85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5E0AAA-5BB3-44A2-9204-DF73C7DE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1800"/>
          </a:xfrm>
        </p:spPr>
        <p:txBody>
          <a:bodyPr/>
          <a:lstStyle/>
          <a:p>
            <a:r>
              <a:rPr lang="el-GR" sz="3200" b="1" dirty="0">
                <a:solidFill>
                  <a:srgbClr val="002060"/>
                </a:solidFill>
              </a:rPr>
              <a:t>Ερωτήσεις για εξάσκηση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B341C42-FD5D-405A-803B-1638BF32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803933"/>
            <a:ext cx="9687242" cy="40938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Να φτιάξετε ένα πρόγραμμα που να έχει ένα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loop </a:t>
            </a: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που να επαναλαμβάνεται για πάντα (μέχρι να γεμίσει η μνήμη).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Να φτιάξετε ένα πρόγραμμα που να χρησιμοποιεί τον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τριαδικό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ternary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τελεστή που να κάνει έλεγχο για έναν ακέραιο αν είναι θετικός, αρνητικός ή 0.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ίδιο πρόγραμμα φτιάξτε το και με εντολές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if.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Να φτιάξετε ένα πρόγραμμα που να εκτυπώνει μια πυραμίδα με τη χρήση του χαρακτήρα * αντίστοιχα με το πρόγραμμα </a:t>
            </a:r>
            <a:r>
              <a:rPr lang="el-GR" sz="24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της διαφάνειας 42.</a:t>
            </a:r>
            <a:endParaRPr lang="el-GR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l-GR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F081049-E50F-48F6-A142-A341938D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46FE2ED-51CB-4BA3-B47A-8F680E10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43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970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6" y="365125"/>
            <a:ext cx="9549384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Τύποι δεδομένων</a:t>
            </a:r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876CC4AF-86E3-4C4E-A9C6-CE2051F16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56" y="2001757"/>
            <a:ext cx="10348688" cy="3654083"/>
          </a:xfrm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A0FB8FF8-97B9-4326-B7CC-559E1EE4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C161D14-500E-40A0-B65D-D411C9A1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846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365125"/>
            <a:ext cx="9610344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Τύποι δεδομένων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F777E98E-905D-4320-BDF8-EE331882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94A1D47-C5C2-4683-88A2-C42CF9B4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6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BC05E2B-C28A-4E23-B489-7CC77422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56" y="1122234"/>
            <a:ext cx="7181089" cy="53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6" y="365125"/>
            <a:ext cx="9549384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Τύποι δεδομένων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520E66E0-4616-408A-8196-4CE7BF412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76" y="1182403"/>
            <a:ext cx="9375648" cy="4953405"/>
          </a:xfrm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F604147-D1D7-40D1-852A-247ED970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FCE1E10-60A2-4910-810D-6DA84ACD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182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365125"/>
            <a:ext cx="9598152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Τύποι δεδομένων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7D51D75-1E33-4B37-8CD7-83C514AD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r>
              <a:rPr lang="el-GR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Παράδειγμα για εκτύπωση του σωστού μεγέθους τύπων δεδομένων</a:t>
            </a:r>
          </a:p>
          <a:p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1917592-E24F-4B22-B490-88DEFE5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CD4D279-B114-4087-8863-3D629128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8</a:t>
            </a:fld>
            <a:endParaRPr lang="el-GR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494821C-7A10-466A-BC39-CD79C5BD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607"/>
            <a:ext cx="9866376" cy="4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8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F9AA7-F6F2-4211-836B-1EF48C0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365125"/>
            <a:ext cx="9598152" cy="10682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C++ </a:t>
            </a:r>
            <a:r>
              <a:rPr lang="el-GR" b="1" dirty="0">
                <a:solidFill>
                  <a:srgbClr val="002060"/>
                </a:solidFill>
              </a:rPr>
              <a:t>Αριθμητικές μετατροπές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7D51D75-1E33-4B37-8CD7-83C514AD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μετατροπή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ενός τύπου δεδομένων σε έναν άλλο μπορεί να γίνει με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έμμεσο τρόπο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από το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μεταγλωττιστή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ή με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ρητό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τρόπο από τον </a:t>
            </a:r>
            <a:r>
              <a:rPr lang="el-G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προγραμματιστή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 την έμμεση μετατροπή (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implicit conversion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ο μεταγλωττιστής προβιβάζει τον τύπο του τελεστέου με τον λιγότερο ευρύ τύπο στον ευρύτερο τύπο που μπορεί να αποθηκεύσει την τιμή του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Ας δούμε μερικά παραδείγματα: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		char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int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			short int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		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double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1917592-E24F-4B22-B490-88DEFE5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2021 Γ.Φ.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CD4D279-B114-4087-8863-3D629128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0D37-D006-47DA-85EA-56CB45114A90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425547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2249</TotalTime>
  <Words>3325</Words>
  <Application>Microsoft Office PowerPoint</Application>
  <PresentationFormat>Ευρεία οθόνη</PresentationFormat>
  <Paragraphs>455</Paragraphs>
  <Slides>43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Gothic</vt:lpstr>
      <vt:lpstr>Consolas</vt:lpstr>
      <vt:lpstr>helvetica</vt:lpstr>
      <vt:lpstr>Wingdings 3</vt:lpstr>
      <vt:lpstr>Θρόισμα</vt:lpstr>
      <vt:lpstr>Γλώσσα Προγραμματισμού ΙΙ (C και C++)</vt:lpstr>
      <vt:lpstr>C++ Τύποι δεδομένων</vt:lpstr>
      <vt:lpstr>C++ Τύποι δεδομένων – μονάδες δυαδικού</vt:lpstr>
      <vt:lpstr>C++ Τύποι δεδομένων</vt:lpstr>
      <vt:lpstr>C++ Τύποι δεδομένων</vt:lpstr>
      <vt:lpstr>C++ Τύποι δεδομένων</vt:lpstr>
      <vt:lpstr>C++ Τύποι δεδομένων</vt:lpstr>
      <vt:lpstr>C++ Τύποι δεδομένων</vt:lpstr>
      <vt:lpstr>C++ Αριθμητικές μετατροπές</vt:lpstr>
      <vt:lpstr>C++ Αριθμητικές μετατροπές</vt:lpstr>
      <vt:lpstr>C++ Αριθμητικές μετατροπές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Έλεγχος ροής – Λήψη απόφασης</vt:lpstr>
      <vt:lpstr>C++ Επαναληπτικές διαδικασίες</vt:lpstr>
      <vt:lpstr>C++ Επαναληπτικές διαδικασίες</vt:lpstr>
      <vt:lpstr>C++ Επαναληπτικές διαδικασίες - while loop</vt:lpstr>
      <vt:lpstr>C++ Επαναληπτικές διαδικασίες - Παράδειγμα</vt:lpstr>
      <vt:lpstr>C++ Επαναληπτικές διαδικασίες – do while</vt:lpstr>
      <vt:lpstr>C++ Επαναληπτικές διαδικασίες – παράδειγμα</vt:lpstr>
      <vt:lpstr>C++ Επαναληπτικές διαδικασίες – for loop</vt:lpstr>
      <vt:lpstr>C++ Επαναληπτικές διαδικασίες – Παράδειγμα</vt:lpstr>
      <vt:lpstr>Παράδειγμα με δημιουργία τυχαίων αριθμών</vt:lpstr>
      <vt:lpstr>C++ Επαναληπτικές διαδικασίες – Παράδειγμα</vt:lpstr>
      <vt:lpstr>C++ Επαναληπτικές διαδικασίες – εντολή break</vt:lpstr>
      <vt:lpstr>Επαναληπτικές διαδικασίες – εντολή continue</vt:lpstr>
      <vt:lpstr>Επαναληπτικές διαδικασίες – ένθετοι βρόγχοι</vt:lpstr>
      <vt:lpstr>Επαναληπτικές διαδικασίες – ένθετοι βρόγχοι</vt:lpstr>
      <vt:lpstr>Ερωτήσεις για εξάσκηση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Γλώσσα Προγραμματισμού ΙΙ (C και C++)</dc:title>
  <dc:creator>George Fotopoulos</dc:creator>
  <cp:lastModifiedBy>Spyros Avlonitis</cp:lastModifiedBy>
  <cp:revision>305</cp:revision>
  <cp:lastPrinted>2021-03-03T12:18:55Z</cp:lastPrinted>
  <dcterms:created xsi:type="dcterms:W3CDTF">2021-03-02T10:35:58Z</dcterms:created>
  <dcterms:modified xsi:type="dcterms:W3CDTF">2021-03-22T13:19:07Z</dcterms:modified>
</cp:coreProperties>
</file>