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1" r:id="rId4"/>
    <p:sldId id="333" r:id="rId5"/>
    <p:sldId id="337" r:id="rId6"/>
    <p:sldId id="334" r:id="rId7"/>
    <p:sldId id="338" r:id="rId8"/>
    <p:sldId id="335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36" r:id="rId18"/>
    <p:sldId id="347" r:id="rId19"/>
    <p:sldId id="318" r:id="rId20"/>
    <p:sldId id="348" r:id="rId21"/>
    <p:sldId id="349" r:id="rId22"/>
    <p:sldId id="350" r:id="rId23"/>
    <p:sldId id="351" r:id="rId24"/>
    <p:sldId id="274" r:id="rId2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76141" autoAdjust="0"/>
  </p:normalViewPr>
  <p:slideViewPr>
    <p:cSldViewPr snapToGrid="0">
      <p:cViewPr varScale="1">
        <p:scale>
          <a:sx n="80" d="100"/>
          <a:sy n="80" d="100"/>
        </p:scale>
        <p:origin x="3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a1ff964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a1ff964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27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74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2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00fd516bd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00fd516bd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38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92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38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3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00fd516bd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00fd516bd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00fd516bd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00fd516bd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8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01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6e03cc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6e03ccb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946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10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7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750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d9b3bc0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d9b3bc0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89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00fd516bd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00fd516bd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7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1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3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00fd516b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00fd516b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74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00fd516bd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00fd516bd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techniques/testing-comparis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inaflash.blogspot.com/2009/02/first.html?_sm_au_=iVVNTsfmv0g60hPjL321jK0f1JH3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38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0"/>
            <a:ext cx="7171550" cy="5143725"/>
            <a:chOff x="0" y="0"/>
            <a:chExt cx="7171550" cy="5143725"/>
          </a:xfrm>
        </p:grpSpPr>
        <p:sp>
          <p:nvSpPr>
            <p:cNvPr id="55" name="Google Shape;55;p13"/>
            <p:cNvSpPr/>
            <p:nvPr/>
          </p:nvSpPr>
          <p:spPr>
            <a:xfrm>
              <a:off x="3564250" y="4306725"/>
              <a:ext cx="2001900" cy="837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2916950" y="638700"/>
              <a:ext cx="4893300" cy="3615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0" y="0"/>
              <a:ext cx="35643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457200" y="3192600"/>
            <a:ext cx="6810000" cy="31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0" y="3973375"/>
            <a:ext cx="3161674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1849" y="559921"/>
            <a:ext cx="8275194" cy="1232700"/>
          </a:xfrm>
          <a:prstGeom prst="rect">
            <a:avLst/>
          </a:prstGeom>
          <a:noFill/>
          <a:ln>
            <a:noFill/>
          </a:ln>
          <a:effectLst>
            <a:outerShdw blurRad="314325" dist="1905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Show and Tell</a:t>
            </a:r>
            <a:endParaRPr sz="10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Test Characteristics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49613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Broad category of non-unit tests</a:t>
            </a:r>
          </a:p>
          <a:p>
            <a:r>
              <a:rPr lang="en-US" dirty="0"/>
              <a:t>Invokes multiple parts of a system together</a:t>
            </a:r>
          </a:p>
          <a:p>
            <a:r>
              <a:rPr lang="en-US" dirty="0"/>
              <a:t>May have external dependencies</a:t>
            </a:r>
          </a:p>
          <a:p>
            <a:r>
              <a:rPr lang="en-US" dirty="0"/>
              <a:t>May not all be in memory</a:t>
            </a:r>
          </a:p>
          <a:p>
            <a:r>
              <a:rPr lang="en-US" dirty="0"/>
              <a:t>Usually less deterministic IF there are uncontrolled dependencies</a:t>
            </a:r>
          </a:p>
          <a:p>
            <a:r>
              <a:rPr lang="en-US" dirty="0"/>
              <a:t>Also useful for testing legacy code</a:t>
            </a:r>
          </a:p>
        </p:txBody>
      </p:sp>
    </p:spTree>
    <p:extLst>
      <p:ext uri="{BB962C8B-B14F-4D97-AF65-F5344CB8AC3E}">
        <p14:creationId xmlns:p14="http://schemas.microsoft.com/office/powerpoint/2010/main" val="310076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420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Test Example </a:t>
            </a: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React and Java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565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Tests Tradeoffs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6" y="1400198"/>
            <a:ext cx="4211724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Can give more confidence due to testing more of the system together</a:t>
            </a:r>
          </a:p>
          <a:p>
            <a:r>
              <a:rPr lang="en-US" dirty="0"/>
              <a:t>Can be less tightly coupled to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B646A-EB42-524C-98FE-2EBACB1B685B}"/>
              </a:ext>
            </a:extLst>
          </p:cNvPr>
          <p:cNvSpPr txBox="1">
            <a:spLocks/>
          </p:cNvSpPr>
          <p:nvPr/>
        </p:nvSpPr>
        <p:spPr>
          <a:xfrm>
            <a:off x="5054858" y="1392353"/>
            <a:ext cx="4089142" cy="3621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Can be less deterministic than unit tests</a:t>
            </a:r>
          </a:p>
          <a:p>
            <a:r>
              <a:rPr lang="en-US" dirty="0"/>
              <a:t>Usually slower than unit tests</a:t>
            </a:r>
          </a:p>
          <a:p>
            <a:r>
              <a:rPr lang="en-US" dirty="0"/>
              <a:t>Can be more maintenance than unit tests</a:t>
            </a:r>
          </a:p>
          <a:p>
            <a:r>
              <a:rPr lang="en-US" dirty="0"/>
              <a:t>Shared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9168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/>
        </p:nvSpPr>
        <p:spPr>
          <a:xfrm>
            <a:off x="690974" y="1902450"/>
            <a:ext cx="6783251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End to End Tests</a:t>
            </a:r>
            <a:endParaRPr sz="6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8"/>
          <p:cNvSpPr/>
          <p:nvPr/>
        </p:nvSpPr>
        <p:spPr>
          <a:xfrm flipH="1">
            <a:off x="1903200" y="3032400"/>
            <a:ext cx="7240800" cy="2110800"/>
          </a:xfrm>
          <a:prstGeom prst="rtTriangle">
            <a:avLst/>
          </a:prstGeom>
          <a:solidFill>
            <a:srgbClr val="69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6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E2E Test Characteristics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14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49613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of integration test</a:t>
            </a:r>
          </a:p>
          <a:p>
            <a:r>
              <a:rPr lang="en-US" dirty="0"/>
              <a:t>Invokes a system from the entry point to its end</a:t>
            </a:r>
          </a:p>
          <a:p>
            <a:r>
              <a:rPr lang="en-US" dirty="0"/>
              <a:t>Will have external dependencies</a:t>
            </a:r>
          </a:p>
          <a:p>
            <a:r>
              <a:rPr lang="en-US" dirty="0"/>
              <a:t>Will not be in memory</a:t>
            </a:r>
          </a:p>
          <a:p>
            <a:r>
              <a:rPr lang="en-US" dirty="0"/>
              <a:t>Usually slowest form of integration test</a:t>
            </a:r>
          </a:p>
          <a:p>
            <a:r>
              <a:rPr lang="en-US" dirty="0"/>
              <a:t>Usually less deterministic IF there are uncontrolled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156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420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 to End Test Example </a:t>
            </a: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React and Java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15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1681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E2E Tests Tradeoffs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6" y="1400198"/>
            <a:ext cx="4211724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Can give the most confidence</a:t>
            </a:r>
          </a:p>
          <a:p>
            <a:r>
              <a:rPr lang="en-US" dirty="0"/>
              <a:t>Usually much less tightly coupled to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B646A-EB42-524C-98FE-2EBACB1B685B}"/>
              </a:ext>
            </a:extLst>
          </p:cNvPr>
          <p:cNvSpPr txBox="1">
            <a:spLocks/>
          </p:cNvSpPr>
          <p:nvPr/>
        </p:nvSpPr>
        <p:spPr>
          <a:xfrm>
            <a:off x="5054858" y="1392353"/>
            <a:ext cx="4089142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Is less deterministic than unit tests</a:t>
            </a:r>
          </a:p>
          <a:p>
            <a:r>
              <a:rPr lang="en-US" dirty="0"/>
              <a:t>Much slower than unit tests</a:t>
            </a:r>
          </a:p>
          <a:p>
            <a:r>
              <a:rPr lang="en-US" dirty="0"/>
              <a:t>Are more maintenance than unit tests</a:t>
            </a:r>
          </a:p>
        </p:txBody>
      </p:sp>
    </p:spTree>
    <p:extLst>
      <p:ext uri="{BB962C8B-B14F-4D97-AF65-F5344CB8AC3E}">
        <p14:creationId xmlns:p14="http://schemas.microsoft.com/office/powerpoint/2010/main" val="85787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/>
        </p:nvSpPr>
        <p:spPr>
          <a:xfrm>
            <a:off x="690974" y="1902450"/>
            <a:ext cx="6991973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of each?</a:t>
            </a:r>
            <a:endParaRPr sz="6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8"/>
          <p:cNvSpPr/>
          <p:nvPr/>
        </p:nvSpPr>
        <p:spPr>
          <a:xfrm flipH="1">
            <a:off x="1903200" y="3032400"/>
            <a:ext cx="7240800" cy="2110800"/>
          </a:xfrm>
          <a:prstGeom prst="rtTriangle">
            <a:avLst/>
          </a:prstGeom>
          <a:solidFill>
            <a:srgbClr val="69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3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/>
        </p:nvSpPr>
        <p:spPr>
          <a:xfrm>
            <a:off x="690974" y="1902450"/>
            <a:ext cx="6991973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It Depends!</a:t>
            </a:r>
            <a:endParaRPr sz="6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8"/>
          <p:cNvSpPr/>
          <p:nvPr/>
        </p:nvSpPr>
        <p:spPr>
          <a:xfrm flipH="1">
            <a:off x="1903200" y="3032400"/>
            <a:ext cx="7240800" cy="2110800"/>
          </a:xfrm>
          <a:prstGeom prst="rtTriangle">
            <a:avLst/>
          </a:prstGeom>
          <a:solidFill>
            <a:srgbClr val="69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94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21787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Pyramid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19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Google Shape;144;p28">
            <a:extLst>
              <a:ext uri="{FF2B5EF4-FFF2-40B4-BE49-F238E27FC236}">
                <a16:creationId xmlns:a16="http://schemas.microsoft.com/office/drawing/2014/main" id="{659F112F-6DAC-D742-92C8-130DF5A603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31" y="1418161"/>
            <a:ext cx="5229287" cy="350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5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353050" y="1303975"/>
            <a:ext cx="32538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TODAY’S</a:t>
            </a:r>
            <a:br>
              <a:rPr lang="en" sz="4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4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486400" y="2761975"/>
            <a:ext cx="678900" cy="4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B1BF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14118" t="9989" b="17462"/>
          <a:stretch/>
        </p:blipFill>
        <p:spPr>
          <a:xfrm>
            <a:off x="0" y="0"/>
            <a:ext cx="71064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562742" y="1365900"/>
            <a:ext cx="2522678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Unit vs Integration vs E2E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 Approaches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 covering TDD (today)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Conversational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21787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Diamond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Google Shape;150;p29">
            <a:extLst>
              <a:ext uri="{FF2B5EF4-FFF2-40B4-BE49-F238E27FC236}">
                <a16:creationId xmlns:a16="http://schemas.microsoft.com/office/drawing/2014/main" id="{B59FD32F-9E09-0B4A-81DC-7B43A93A41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200" y="1381538"/>
            <a:ext cx="3541277" cy="354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70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21787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Trophy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Google Shape;156;p30">
            <a:extLst>
              <a:ext uri="{FF2B5EF4-FFF2-40B4-BE49-F238E27FC236}">
                <a16:creationId xmlns:a16="http://schemas.microsoft.com/office/drawing/2014/main" id="{E8D73B3C-7748-9842-B29A-78F0DB02E1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222" y="1044352"/>
            <a:ext cx="4002069" cy="4099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41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21787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Ice Cream Cone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22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Google Shape;162;p31">
            <a:extLst>
              <a:ext uri="{FF2B5EF4-FFF2-40B4-BE49-F238E27FC236}">
                <a16:creationId xmlns:a16="http://schemas.microsoft.com/office/drawing/2014/main" id="{C127193B-9B41-C040-A4C2-572EF57A75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138" y="1272450"/>
            <a:ext cx="2959292" cy="365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72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23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01841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Tradeoffs with different approaches</a:t>
            </a:r>
          </a:p>
          <a:p>
            <a:r>
              <a:rPr lang="en-US" dirty="0"/>
              <a:t>Remember – we want quick feedback and confidence</a:t>
            </a:r>
          </a:p>
          <a:p>
            <a:r>
              <a:rPr lang="en-US" dirty="0"/>
              <a:t>Which tradeoff you accept is up to you</a:t>
            </a:r>
          </a:p>
        </p:txBody>
      </p:sp>
    </p:spTree>
    <p:extLst>
      <p:ext uri="{BB962C8B-B14F-4D97-AF65-F5344CB8AC3E}">
        <p14:creationId xmlns:p14="http://schemas.microsoft.com/office/powerpoint/2010/main" val="1768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/>
        </p:nvSpPr>
        <p:spPr>
          <a:xfrm>
            <a:off x="588875" y="333925"/>
            <a:ext cx="29601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endParaRPr sz="44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703175" y="1221475"/>
            <a:ext cx="678900" cy="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801" y="152400"/>
            <a:ext cx="6714802" cy="537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49613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no silver bullet</a:t>
            </a:r>
          </a:p>
          <a:p>
            <a:r>
              <a:rPr lang="en-US" dirty="0"/>
              <a:t>Every option has tradeoffs</a:t>
            </a:r>
          </a:p>
          <a:p>
            <a:r>
              <a:rPr lang="en-US" dirty="0"/>
              <a:t>Quick feedback and 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 App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49613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https://github.com/leantechniques/testing-comparison/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8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/>
        </p:nvSpPr>
        <p:spPr>
          <a:xfrm>
            <a:off x="690974" y="1902450"/>
            <a:ext cx="6783251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Tests</a:t>
            </a:r>
            <a:endParaRPr sz="6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8"/>
          <p:cNvSpPr/>
          <p:nvPr/>
        </p:nvSpPr>
        <p:spPr>
          <a:xfrm flipH="1">
            <a:off x="1903200" y="3032400"/>
            <a:ext cx="7240800" cy="2110800"/>
          </a:xfrm>
          <a:prstGeom prst="rtTriangle">
            <a:avLst/>
          </a:prstGeom>
          <a:solidFill>
            <a:srgbClr val="69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 Characteristics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5" y="1400198"/>
            <a:ext cx="8496131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FIRST</a:t>
            </a:r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ast</a:t>
            </a:r>
          </a:p>
          <a:p>
            <a:r>
              <a:rPr lang="en-US" b="1" dirty="0"/>
              <a:t>I</a:t>
            </a:r>
            <a:r>
              <a:rPr lang="en-US" dirty="0"/>
              <a:t>solated</a:t>
            </a:r>
          </a:p>
          <a:p>
            <a:r>
              <a:rPr lang="en-US" b="1" dirty="0"/>
              <a:t>R</a:t>
            </a:r>
            <a:r>
              <a:rPr lang="en-US" dirty="0"/>
              <a:t>epeatable</a:t>
            </a:r>
          </a:p>
          <a:p>
            <a:r>
              <a:rPr lang="en-US" b="1" dirty="0"/>
              <a:t>S</a:t>
            </a:r>
            <a:r>
              <a:rPr lang="en-US" dirty="0"/>
              <a:t>elf-validating</a:t>
            </a:r>
          </a:p>
          <a:p>
            <a:r>
              <a:rPr lang="en-US" b="1" dirty="0"/>
              <a:t>T</a:t>
            </a:r>
            <a:r>
              <a:rPr lang="en-US" dirty="0"/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19526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420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 Example </a:t>
            </a: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React and Java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4047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/>
          <p:nvPr/>
        </p:nvSpPr>
        <p:spPr>
          <a:xfrm>
            <a:off x="588875" y="333925"/>
            <a:ext cx="79434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Unit Tests Tradeoffs</a:t>
            </a:r>
            <a:endParaRPr sz="4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732672" y="1130425"/>
            <a:ext cx="678900" cy="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8472458" y="47266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 sz="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285678-D9CD-4922-AB82-39DE5B196C67}"/>
              </a:ext>
            </a:extLst>
          </p:cNvPr>
          <p:cNvSpPr txBox="1">
            <a:spLocks/>
          </p:cNvSpPr>
          <p:nvPr/>
        </p:nvSpPr>
        <p:spPr>
          <a:xfrm>
            <a:off x="588876" y="1400198"/>
            <a:ext cx="4211724" cy="3621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Rapid Feedback</a:t>
            </a:r>
          </a:p>
          <a:p>
            <a:r>
              <a:rPr lang="en-US" dirty="0"/>
              <a:t>Clarifies Design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Test logic in isolation</a:t>
            </a:r>
          </a:p>
          <a:p>
            <a:r>
              <a:rPr lang="en-US" dirty="0"/>
              <a:t>Find bugs quicker</a:t>
            </a:r>
          </a:p>
          <a:p>
            <a:r>
              <a:rPr lang="en-US" dirty="0"/>
              <a:t>Less time in the debugger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8B646A-EB42-524C-98FE-2EBACB1B685B}"/>
              </a:ext>
            </a:extLst>
          </p:cNvPr>
          <p:cNvSpPr txBox="1">
            <a:spLocks/>
          </p:cNvSpPr>
          <p:nvPr/>
        </p:nvSpPr>
        <p:spPr>
          <a:xfrm>
            <a:off x="5054858" y="1392353"/>
            <a:ext cx="3966300" cy="362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Isolation can give less confidence than integration tests</a:t>
            </a:r>
          </a:p>
          <a:p>
            <a:r>
              <a:rPr lang="en-US" dirty="0"/>
              <a:t>Can be tightly coupled to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3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/>
        </p:nvSpPr>
        <p:spPr>
          <a:xfrm>
            <a:off x="690974" y="1902450"/>
            <a:ext cx="6783251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Tests</a:t>
            </a:r>
            <a:endParaRPr sz="60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8"/>
          <p:cNvSpPr/>
          <p:nvPr/>
        </p:nvSpPr>
        <p:spPr>
          <a:xfrm flipH="1">
            <a:off x="1903200" y="3032400"/>
            <a:ext cx="7240800" cy="2110800"/>
          </a:xfrm>
          <a:prstGeom prst="rtTriangle">
            <a:avLst/>
          </a:prstGeom>
          <a:solidFill>
            <a:srgbClr val="69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282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45B79"/>
      </a:dk1>
      <a:lt1>
        <a:srgbClr val="FFFFFF"/>
      </a:lt1>
      <a:dk2>
        <a:srgbClr val="5D5D5D"/>
      </a:dk2>
      <a:lt2>
        <a:srgbClr val="838484"/>
      </a:lt2>
      <a:accent1>
        <a:srgbClr val="1DB1BF"/>
      </a:accent1>
      <a:accent2>
        <a:srgbClr val="853D3D"/>
      </a:accent2>
      <a:accent3>
        <a:srgbClr val="A8DBEA"/>
      </a:accent3>
      <a:accent4>
        <a:srgbClr val="C2D64A"/>
      </a:accent4>
      <a:accent5>
        <a:srgbClr val="074156"/>
      </a:accent5>
      <a:accent6>
        <a:srgbClr val="1A7C85"/>
      </a:accent6>
      <a:hlink>
        <a:srgbClr val="5D2B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342</Words>
  <Application>Microsoft Macintosh PowerPoint</Application>
  <PresentationFormat>On-screen Show 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Proxima Nova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Sauber</dc:creator>
  <cp:lastModifiedBy>Scott Sauber</cp:lastModifiedBy>
  <cp:revision>45</cp:revision>
  <dcterms:modified xsi:type="dcterms:W3CDTF">2021-10-22T14:57:32Z</dcterms:modified>
</cp:coreProperties>
</file>