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287" r:id="rId3"/>
    <p:sldId id="283" r:id="rId4"/>
    <p:sldId id="306" r:id="rId5"/>
    <p:sldId id="313" r:id="rId6"/>
    <p:sldId id="307" r:id="rId7"/>
    <p:sldId id="315" r:id="rId8"/>
    <p:sldId id="316" r:id="rId9"/>
    <p:sldId id="317" r:id="rId10"/>
    <p:sldId id="321" r:id="rId11"/>
    <p:sldId id="318" r:id="rId12"/>
    <p:sldId id="320" r:id="rId13"/>
    <p:sldId id="319" r:id="rId14"/>
    <p:sldId id="326" r:id="rId15"/>
    <p:sldId id="327" r:id="rId16"/>
    <p:sldId id="328" r:id="rId17"/>
    <p:sldId id="329" r:id="rId18"/>
    <p:sldId id="331" r:id="rId19"/>
    <p:sldId id="332" r:id="rId20"/>
    <p:sldId id="334" r:id="rId21"/>
    <p:sldId id="335" r:id="rId22"/>
    <p:sldId id="288" r:id="rId23"/>
    <p:sldId id="289" r:id="rId24"/>
    <p:sldId id="290" r:id="rId25"/>
    <p:sldId id="291" r:id="rId26"/>
    <p:sldId id="296" r:id="rId27"/>
    <p:sldId id="292" r:id="rId28"/>
    <p:sldId id="295" r:id="rId29"/>
    <p:sldId id="293" r:id="rId30"/>
    <p:sldId id="294" r:id="rId31"/>
    <p:sldId id="297" r:id="rId32"/>
    <p:sldId id="305" r:id="rId33"/>
    <p:sldId id="298" r:id="rId34"/>
    <p:sldId id="299" r:id="rId35"/>
    <p:sldId id="300" r:id="rId36"/>
    <p:sldId id="301" r:id="rId37"/>
    <p:sldId id="336" r:id="rId38"/>
    <p:sldId id="302" r:id="rId39"/>
    <p:sldId id="303" r:id="rId40"/>
    <p:sldId id="304" r:id="rId4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/>
    <p:restoredTop sz="94762"/>
  </p:normalViewPr>
  <p:slideViewPr>
    <p:cSldViewPr snapToGrid="0" snapToObjects="1" showGuides="1">
      <p:cViewPr varScale="1">
        <p:scale>
          <a:sx n="121" d="100"/>
          <a:sy n="121" d="100"/>
        </p:scale>
        <p:origin x="3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802235-233E-0844-BB48-1C5592EE2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802235-233E-0844-BB48-1C5592EE2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6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Port-numbering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BC515A6-E44B-77D2-D24D-71AFE64FCB34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72714-8265-9A44-BAA8-73BC73F3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58039-D332-2943-9718-F232D779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E8585-4CCB-6C49-A8A8-C2937C8F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FE9C2-1051-754A-AEC7-8C5BEFE1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226536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G’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029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5355953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Maximal matching </a:t>
            </a:r>
            <a:r>
              <a:rPr lang="en-US" sz="4000" i="1" dirty="0">
                <a:latin typeface="Bernino Sans Light" pitchFamily="2" charset="77"/>
              </a:rPr>
              <a:t>M’</a:t>
            </a:r>
            <a:endParaRPr lang="en-US" sz="4000" dirty="0">
              <a:latin typeface="Bernino Sans Ligh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C4838-C884-D149-9E8E-E1CB780B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DD3FD-89CC-7B4E-B817-1668EF9E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0D680-6B06-D14B-9B9B-3AB0E838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15323-20E1-D74E-B4E1-6E4E497F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3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C8ADD-CD36-504D-B4BE-94EB5A99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3794629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Set of edges </a:t>
            </a:r>
            <a:r>
              <a:rPr lang="en-US" sz="4000" i="1" dirty="0">
                <a:latin typeface="Bernino Sans Light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60679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2F4C7-9ACA-4E4A-AA8A-221B9CB7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364234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Set of nodes </a:t>
            </a:r>
            <a:r>
              <a:rPr lang="en-US" sz="4000" i="1" dirty="0">
                <a:latin typeface="Bernino Sans Ligh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799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Port-numbered network</a:t>
            </a:r>
            <a:b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N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 = (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V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Distributed algorithm</a:t>
            </a:r>
            <a:b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2"/>
                </a:solidFill>
                <a:latin typeface="Bernina Sans Extrabold" pitchFamily="2" charset="77"/>
              </a:rPr>
              <a:t>A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 = (</a:t>
            </a:r>
            <a:r>
              <a:rPr lang="en-US" sz="4400" b="1" dirty="0" err="1">
                <a:solidFill>
                  <a:schemeClr val="accent2"/>
                </a:solidFill>
                <a:latin typeface="Bernina Sans Extrabold" pitchFamily="2" charset="77"/>
              </a:rPr>
              <a:t>init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, send, receive)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latin typeface="Bernina Sans Extrabold" pitchFamily="2" charset="77"/>
              </a:rPr>
              <a:t>Output of algorithm </a:t>
            </a:r>
            <a:r>
              <a:rPr lang="en-US" sz="4400" b="1" i="1" dirty="0">
                <a:latin typeface="Bernina Sans Extrabold" pitchFamily="2" charset="77"/>
              </a:rPr>
              <a:t>A</a:t>
            </a:r>
            <a:br>
              <a:rPr lang="en-US" sz="4400" b="1" dirty="0">
                <a:latin typeface="Bernina Sans Extrabold" pitchFamily="2" charset="77"/>
              </a:rPr>
            </a:br>
            <a:r>
              <a:rPr lang="en-US" sz="4400" b="1" dirty="0">
                <a:latin typeface="Bernina Sans Extrabold" pitchFamily="2" charset="77"/>
              </a:rPr>
              <a:t>in network </a:t>
            </a:r>
            <a:r>
              <a:rPr lang="en-US" sz="4400" b="1" i="1" dirty="0">
                <a:latin typeface="Bernina Sans Extrabol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900" b="1" i="0" u="none" strike="noStrike" kern="1200" cap="none" spc="0" normalizeH="0" baseline="0" noProof="0" dirty="0">
                <a:ln>
                  <a:noFill/>
                </a:ln>
                <a:solidFill>
                  <a:srgbClr val="DFDFDF">
                    <a:lumMod val="90000"/>
                  </a:srgbClr>
                </a:solidFill>
                <a:effectLst/>
                <a:uLnTx/>
                <a:uFillTx/>
                <a:latin typeface="Bernina Sans Narrow Exbold" pitchFamily="2" charset="77"/>
                <a:ea typeface="Roboto Light" panose="02000000000000000000" pitchFamily="2" charset="0"/>
                <a:cs typeface="+mn-cs"/>
              </a:rPr>
              <a:t>4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rnina Sans Condensed Lt" pitchFamily="2" charset="77"/>
                <a:ea typeface="Roboto Light" panose="02000000000000000000" pitchFamily="2" charset="0"/>
                <a:cs typeface="+mn-cs"/>
              </a:rPr>
              <a:t>LOCAL model: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rnina Sans Condensed Lt" pitchFamily="2" charset="77"/>
                <a:ea typeface="Roboto Light" panose="02000000000000000000" pitchFamily="2" charset="0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rnina Sans Condensed Lt" pitchFamily="2" charset="77"/>
                <a:ea typeface="Roboto Light" panose="02000000000000000000" pitchFamily="2" charset="0"/>
                <a:cs typeface="+mn-cs"/>
              </a:rPr>
              <a:t>Unique identifiers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6F1E86-D5FB-1EAD-2A9A-76709A63BC2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a Sans Narrow Exbold" pitchFamily="2" charset="77"/>
                <a:ea typeface="Roboto Light" panose="02000000000000000000" pitchFamily="2" charset="0"/>
                <a:cs typeface="+mn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6675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2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816142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79A18-DECE-3C45-883A-15935D1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E53C-96D1-134C-9EF9-67B0BF04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can be solved in diam(</a:t>
            </a:r>
            <a:r>
              <a:rPr lang="en-US" i="1" dirty="0"/>
              <a:t>G</a:t>
            </a:r>
            <a:r>
              <a:rPr lang="en-US" dirty="0"/>
              <a:t>)+1 rounds!</a:t>
            </a:r>
          </a:p>
          <a:p>
            <a:r>
              <a:rPr lang="en-US" dirty="0"/>
              <a:t>Universal algorithm: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“each node tells its neighbors everything it knows”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 round:</a:t>
            </a:r>
            <a:r>
              <a:rPr lang="en-US" b="1" dirty="0">
                <a:latin typeface="Bernino Sans" pitchFamily="2" charset="77"/>
              </a:rPr>
              <a:t> </a:t>
            </a:r>
            <a:r>
              <a:rPr lang="en-US" dirty="0"/>
              <a:t>everyone aware of its adjacent nodes and incident edges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T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 rounds: </a:t>
            </a:r>
            <a:r>
              <a:rPr lang="en-US" dirty="0"/>
              <a:t>everyone aware of all nodes and edges within distance </a:t>
            </a:r>
            <a:r>
              <a:rPr lang="en-US" i="1" dirty="0"/>
              <a:t>T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diam(</a:t>
            </a:r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G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)+1 rounds: </a:t>
            </a:r>
            <a:r>
              <a:rPr lang="en-US" dirty="0"/>
              <a:t>everyone knows </a:t>
            </a:r>
            <a:r>
              <a:rPr lang="en-US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82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F0C-2753-104A-9F15-DFF19F3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49A6-62B8-9646-87BB-9EDBC066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computed?”</a:t>
            </a:r>
          </a:p>
          <a:p>
            <a:pPr>
              <a:spcBef>
                <a:spcPts val="4000"/>
              </a:spcBef>
            </a:pPr>
            <a:r>
              <a:rPr lang="en-US" dirty="0"/>
              <a:t>Very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 efficiently?”</a:t>
            </a:r>
          </a:p>
          <a:p>
            <a:pPr marL="0" indent="0" algn="ctr">
              <a:buNone/>
            </a:pPr>
            <a:r>
              <a:rPr lang="en-US" sz="2800" dirty="0"/>
              <a:t>(efficient ≈ </a:t>
            </a:r>
            <a:r>
              <a:rPr lang="en-US" sz="2800" i="1" dirty="0"/>
              <a:t>o</a:t>
            </a:r>
            <a:r>
              <a:rPr lang="en-US" sz="2800" dirty="0"/>
              <a:t>(diam(</a:t>
            </a:r>
            <a:r>
              <a:rPr lang="en-US" sz="2800" i="1" dirty="0"/>
              <a:t>G</a:t>
            </a:r>
            <a:r>
              <a:rPr lang="en-US" sz="2800" dirty="0"/>
              <a:t>)) rounds)</a:t>
            </a:r>
          </a:p>
        </p:txBody>
      </p:sp>
    </p:spTree>
    <p:extLst>
      <p:ext uri="{BB962C8B-B14F-4D97-AF65-F5344CB8AC3E}">
        <p14:creationId xmlns:p14="http://schemas.microsoft.com/office/powerpoint/2010/main" val="1106939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9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4275439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o Sans Semibold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695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1DFB-58EC-0841-9556-A52C6EB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ED1A-BA9E-CC48-92AF-450CBD0E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am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maximum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pick the smallest free color that is not used</a:t>
            </a:r>
            <a:br>
              <a:rPr lang="en-US" dirty="0"/>
            </a:br>
            <a:r>
              <a:rPr lang="en-US" dirty="0"/>
              <a:t>by any of my neighbors</a:t>
            </a:r>
          </a:p>
          <a:p>
            <a:r>
              <a:rPr lang="en-US" i="1" dirty="0"/>
              <a:t>k</a:t>
            </a:r>
            <a:r>
              <a:rPr lang="en-US" dirty="0"/>
              <a:t>+1 colors → </a:t>
            </a:r>
            <a:r>
              <a:rPr lang="en-US" i="1" dirty="0"/>
              <a:t>k</a:t>
            </a:r>
            <a:r>
              <a:rPr lang="en-US" dirty="0"/>
              <a:t> colors</a:t>
            </a:r>
          </a:p>
          <a:p>
            <a:pPr lvl="1"/>
            <a:r>
              <a:rPr lang="en-US" dirty="0"/>
              <a:t>provided that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l-GR" dirty="0"/>
              <a:t>Δ</a:t>
            </a:r>
            <a:r>
              <a:rPr lang="en-US" dirty="0"/>
              <a:t>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819CE-C64D-2942-8CC0-06753F73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3416643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o Sans Semibold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68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70570-131C-4944-B300-D3662B7E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13A47-9FC1-AB4B-AE7B-D6781E6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C623-E491-EE49-AC49-ED2837E6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</a:t>
            </a:r>
            <a:r>
              <a:rPr lang="en-US" dirty="0"/>
              <a:t> = prime, </a:t>
            </a:r>
            <a:r>
              <a:rPr lang="en-US" i="1" dirty="0"/>
              <a:t>q</a:t>
            </a:r>
            <a:r>
              <a:rPr lang="en-US" dirty="0"/>
              <a:t> &gt; 2</a:t>
            </a:r>
            <a:r>
              <a:rPr lang="el-GR" dirty="0"/>
              <a:t>Δ</a:t>
            </a:r>
            <a:endParaRPr lang="en-US" dirty="0"/>
          </a:p>
          <a:p>
            <a:r>
              <a:rPr lang="en-US" i="1" dirty="0"/>
              <a:t>q</a:t>
            </a:r>
            <a:r>
              <a:rPr lang="en-US" baseline="30000" dirty="0"/>
              <a:t>2</a:t>
            </a:r>
            <a:r>
              <a:rPr lang="en-US" dirty="0"/>
              <a:t> colors → </a:t>
            </a:r>
            <a:r>
              <a:rPr lang="en-US" i="1" dirty="0"/>
              <a:t>q</a:t>
            </a:r>
            <a:r>
              <a:rPr lang="en-US" dirty="0"/>
              <a:t> colors in </a:t>
            </a:r>
            <a:r>
              <a:rPr lang="en-US" i="1" dirty="0"/>
              <a:t>q</a:t>
            </a:r>
            <a:r>
              <a:rPr lang="en-US" dirty="0"/>
              <a:t> rounds</a:t>
            </a:r>
          </a:p>
          <a:p>
            <a:r>
              <a:rPr lang="en-US" dirty="0"/>
              <a:t>If no conflicts: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(0,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+</a:t>
            </a:r>
            <a:r>
              <a:rPr lang="en-US" i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mod </a:t>
            </a:r>
            <a:r>
              <a:rPr lang="en-US" i="1" dirty="0"/>
              <a:t>q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02AA9-D28D-FA46-9EAE-C4B0842F1842}"/>
              </a:ext>
            </a:extLst>
          </p:cNvPr>
          <p:cNvSpPr txBox="1"/>
          <p:nvPr/>
        </p:nvSpPr>
        <p:spPr>
          <a:xfrm>
            <a:off x="9350829" y="354239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rnino Sans Light" pitchFamily="2" charset="77"/>
                <a:ea typeface="+mn-ea"/>
                <a:cs typeface="+mn-cs"/>
              </a:rPr>
              <a:t>(2,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16924"/>
                </a:solidFill>
                <a:effectLst/>
                <a:uLnTx/>
                <a:uFillTx/>
                <a:latin typeface="Bernino Sans Light" pitchFamily="2" charset="77"/>
                <a:ea typeface="+mn-ea"/>
                <a:cs typeface="+mn-cs"/>
              </a:rPr>
              <a:t>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rnino Sans Light" pitchFamily="2" charset="77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556F2-56AE-494D-9F93-1AF60661D63B}"/>
              </a:ext>
            </a:extLst>
          </p:cNvPr>
          <p:cNvSpPr txBox="1"/>
          <p:nvPr/>
        </p:nvSpPr>
        <p:spPr>
          <a:xfrm>
            <a:off x="9350829" y="3791070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rnino Sans Light" pitchFamily="2" charset="77"/>
                <a:ea typeface="+mn-ea"/>
                <a:cs typeface="+mn-cs"/>
              </a:rPr>
              <a:t>(2,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16924"/>
                </a:solidFill>
                <a:effectLst/>
                <a:uLnTx/>
                <a:uFillTx/>
                <a:latin typeface="Bernino Sans Light" pitchFamily="2" charset="77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rnino Sans Light" pitchFamily="2" charset="77"/>
                <a:ea typeface="+mn-ea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F7C0-9E03-F845-BDD6-B98BDE010086}"/>
              </a:ext>
            </a:extLst>
          </p:cNvPr>
          <p:cNvSpPr txBox="1"/>
          <p:nvPr/>
        </p:nvSpPr>
        <p:spPr>
          <a:xfrm>
            <a:off x="10417628" y="2761692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16924"/>
                </a:solidFill>
                <a:effectLst/>
                <a:uLnTx/>
                <a:uFillTx/>
                <a:latin typeface="Bernino Sans Semibold" pitchFamily="2" charset="77"/>
                <a:ea typeface="+mn-ea"/>
                <a:cs typeface="+mn-cs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7C8B-5AA6-B849-BF54-B15C0A05249E}"/>
              </a:ext>
            </a:extLst>
          </p:cNvPr>
          <p:cNvSpPr txBox="1"/>
          <p:nvPr/>
        </p:nvSpPr>
        <p:spPr>
          <a:xfrm>
            <a:off x="8806542" y="5375971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16924"/>
                </a:solidFill>
                <a:effectLst/>
                <a:uLnTx/>
                <a:uFillTx/>
                <a:latin typeface="Bernino Sans Semibold" pitchFamily="2" charset="77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33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2539316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o Sans Semibold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01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</a:t>
            </a:r>
            <a:br>
              <a:rPr lang="en-US" dirty="0"/>
            </a:br>
            <a:r>
              <a:rPr lang="en-US" dirty="0"/>
              <a:t>maximal matching</a:t>
            </a:r>
          </a:p>
        </p:txBody>
      </p:sp>
    </p:spTree>
    <p:extLst>
      <p:ext uri="{BB962C8B-B14F-4D97-AF65-F5344CB8AC3E}">
        <p14:creationId xmlns:p14="http://schemas.microsoft.com/office/powerpoint/2010/main" val="182497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Promise:</a:t>
            </a:r>
          </a:p>
          <a:p>
            <a:pPr lvl="1"/>
            <a:r>
              <a:rPr lang="en-US" dirty="0"/>
              <a:t>new color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</a:p>
          <a:p>
            <a:r>
              <a:rPr lang="en-US" b="1" dirty="0">
                <a:latin typeface="Bernino Sans Extrabold" pitchFamily="2" charset="77"/>
              </a:rPr>
              <a:t>Safe:</a:t>
            </a:r>
          </a:p>
          <a:p>
            <a:pPr lvl="1"/>
            <a:r>
              <a:rPr lang="en-US" dirty="0"/>
              <a:t>pick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that is not</a:t>
            </a:r>
            <a:br>
              <a:rPr lang="en-US" dirty="0"/>
            </a:br>
            <a:r>
              <a:rPr lang="en-US" dirty="0"/>
              <a:t>in any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)</a:t>
            </a:r>
            <a:r>
              <a:rPr lang="en-US" dirty="0"/>
              <a:t> for any neighbor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16924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{1, 4, 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o Sans Semibold" pitchFamily="2" charset="77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o Sans Semibold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4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Bad:</a:t>
            </a:r>
          </a:p>
          <a:p>
            <a:pPr lvl="1"/>
            <a:r>
              <a:rPr lang="en-US" dirty="0"/>
              <a:t>sets of neighbors cover</a:t>
            </a:r>
            <a:br>
              <a:rPr lang="en-US" dirty="0"/>
            </a:br>
            <a:r>
              <a:rPr lang="en-US" dirty="0"/>
              <a:t>all values in my set</a:t>
            </a:r>
            <a:endParaRPr lang="en-US" i="1" dirty="0"/>
          </a:p>
          <a:p>
            <a:pPr lvl="1"/>
            <a:r>
              <a:rPr lang="en-US" dirty="0"/>
              <a:t>no safe choice left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16924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{1, 4, 6}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o Sans Semibold" pitchFamily="2" charset="77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o Sans Semibold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688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Good:</a:t>
            </a:r>
          </a:p>
          <a:p>
            <a:pPr lvl="1"/>
            <a:r>
              <a:rPr lang="en-US" dirty="0"/>
              <a:t>my set is not fully covered</a:t>
            </a:r>
            <a:br>
              <a:rPr lang="en-US" dirty="0"/>
            </a:br>
            <a:r>
              <a:rPr lang="en-US" dirty="0"/>
              <a:t>by my neighbors</a:t>
            </a:r>
          </a:p>
          <a:p>
            <a:pPr lvl="1"/>
            <a:r>
              <a:rPr lang="en-US" dirty="0"/>
              <a:t>there is a safe choice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16924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{1, 4, 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o Sans Semibold" pitchFamily="2" charset="77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o Sans Semibold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61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1 neighbor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/>
        </p:nvGraphicFramePr>
        <p:xfrm>
          <a:off x="4206196" y="2852879"/>
          <a:ext cx="3779608" cy="3324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511">
                  <a:extLst>
                    <a:ext uri="{9D8B030D-6E8A-4147-A177-3AD203B41FA5}">
                      <a16:colId xmlns:a16="http://schemas.microsoft.com/office/drawing/2014/main" val="59080116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3141342754"/>
                    </a:ext>
                  </a:extLst>
                </a:gridCol>
                <a:gridCol w="315061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209323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46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2 neighbors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/>
        </p:nvGraphicFramePr>
        <p:xfrm>
          <a:off x="3308958" y="2891696"/>
          <a:ext cx="5574083" cy="277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105">
                  <a:extLst>
                    <a:ext uri="{9D8B030D-6E8A-4147-A177-3AD203B41FA5}">
                      <a16:colId xmlns:a16="http://schemas.microsoft.com/office/drawing/2014/main" val="2565508953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2057762872"/>
                    </a:ext>
                  </a:extLst>
                </a:gridCol>
                <a:gridCol w="332317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1866997059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4626483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502190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1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Assume: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-coloring, maximum degree </a:t>
            </a:r>
            <a:r>
              <a:rPr lang="el-GR" b="1" dirty="0">
                <a:latin typeface="Bernino Sans Semibold" pitchFamily="2" charset="77"/>
              </a:rPr>
              <a:t>Δ</a:t>
            </a:r>
            <a:endParaRPr lang="en-US" b="1" dirty="0">
              <a:latin typeface="Bernino Sans Semibold" pitchFamily="2" charset="77"/>
            </a:endParaRPr>
          </a:p>
          <a:p>
            <a:r>
              <a:rPr lang="en-US" dirty="0"/>
              <a:t>Assume: a </a:t>
            </a:r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Nodes of color </a:t>
            </a:r>
            <a:r>
              <a:rPr lang="en-US" i="1" dirty="0"/>
              <a:t>c</a:t>
            </a:r>
            <a:r>
              <a:rPr lang="en-US" dirty="0"/>
              <a:t> pick set </a:t>
            </a:r>
            <a:r>
              <a:rPr lang="en-US" i="1" dirty="0"/>
              <a:t>S</a:t>
            </a:r>
            <a:r>
              <a:rPr lang="en-US" i="1" baseline="-25000" dirty="0"/>
              <a:t>c</a:t>
            </a:r>
          </a:p>
          <a:p>
            <a:r>
              <a:rPr lang="en-US" dirty="0"/>
              <a:t>There is always a safe choice for any node!</a:t>
            </a:r>
          </a:p>
          <a:p>
            <a:r>
              <a:rPr lang="en-US" dirty="0"/>
              <a:t>Color reduction from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to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415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Good if:</a:t>
            </a:r>
          </a:p>
          <a:p>
            <a:pPr lvl="1"/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 large → works in high-degree graphs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large → tolerates many input colors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 small → produces a good output coloring</a:t>
            </a:r>
          </a:p>
          <a:p>
            <a:r>
              <a:rPr lang="en-US" dirty="0"/>
              <a:t>E.g.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is trivial (why?)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5506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39F60E-754F-0CE5-51C8-4CA1D7E6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Constructing</a:t>
            </a:r>
            <a:br>
              <a:rPr lang="en-FI" dirty="0"/>
            </a:br>
            <a:r>
              <a:rPr lang="en-FI" dirty="0"/>
              <a:t>cover-free</a:t>
            </a:r>
            <a:br>
              <a:rPr lang="en-FI" dirty="0"/>
            </a:br>
            <a:r>
              <a:rPr lang="en-FI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210572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67D4-9763-DE4C-8941-6F99C1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q</a:t>
            </a:r>
            <a:r>
              <a:rPr lang="en-US" sz="3200" dirty="0"/>
              <a:t> = prime, </a:t>
            </a:r>
            <a:r>
              <a:rPr lang="en-US" sz="3200" b="1" dirty="0">
                <a:latin typeface="Bernino Sans Extrabold" pitchFamily="2" charset="77"/>
              </a:rPr>
              <a:t>GF(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) ≈ integers modulo </a:t>
            </a:r>
            <a:r>
              <a:rPr lang="en-US" sz="3200" i="1" dirty="0">
                <a:latin typeface="Bernino Sans Extrabold" pitchFamily="2" charset="77"/>
              </a:rPr>
              <a:t>q</a:t>
            </a:r>
          </a:p>
          <a:p>
            <a:r>
              <a:rPr lang="en-US" sz="3200" i="1" dirty="0"/>
              <a:t>f</a:t>
            </a:r>
            <a:r>
              <a:rPr lang="en-US" sz="3200" dirty="0"/>
              <a:t> = degree-</a:t>
            </a:r>
            <a:r>
              <a:rPr lang="en-US" sz="3200" i="1" dirty="0"/>
              <a:t>d</a:t>
            </a:r>
            <a:r>
              <a:rPr lang="en-US" sz="3200" dirty="0"/>
              <a:t> </a:t>
            </a:r>
            <a:r>
              <a:rPr lang="en-US" sz="3200" b="1" dirty="0">
                <a:latin typeface="Bernino Sans Extrabold" pitchFamily="2" charset="77"/>
              </a:rPr>
              <a:t>polynomial</a:t>
            </a:r>
            <a:r>
              <a:rPr lang="en-US" sz="3200" dirty="0"/>
              <a:t> over GF(</a:t>
            </a:r>
            <a:r>
              <a:rPr lang="en-US" sz="3200" i="1" dirty="0"/>
              <a:t>q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at most </a:t>
            </a:r>
            <a:r>
              <a:rPr lang="en-US" sz="2800" i="1" dirty="0"/>
              <a:t>d</a:t>
            </a:r>
            <a:r>
              <a:rPr lang="en-US" sz="2800" dirty="0"/>
              <a:t> points where </a:t>
            </a:r>
            <a:r>
              <a:rPr lang="en-US" sz="2800" i="1" dirty="0">
                <a:latin typeface="Bernino Sans" pitchFamily="2" charset="77"/>
              </a:rPr>
              <a:t>f</a:t>
            </a:r>
            <a:r>
              <a:rPr lang="en-US" sz="2800" dirty="0">
                <a:latin typeface="Bernino Sans" pitchFamily="2" charset="77"/>
              </a:rPr>
              <a:t>(</a:t>
            </a:r>
            <a:r>
              <a:rPr lang="en-US" sz="2800" i="1" dirty="0">
                <a:latin typeface="Bernino Sans" pitchFamily="2" charset="77"/>
              </a:rPr>
              <a:t>x</a:t>
            </a:r>
            <a:r>
              <a:rPr lang="en-US" sz="2800" dirty="0">
                <a:latin typeface="Bernino Sans" pitchFamily="2" charset="77"/>
              </a:rPr>
              <a:t>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(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x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polynomials</a:t>
            </a:r>
          </a:p>
          <a:p>
            <a:r>
              <a:rPr lang="en-US" sz="3200" i="1" dirty="0">
                <a:latin typeface="Bernino Sans Extrabold" pitchFamily="2" charset="77"/>
              </a:rPr>
              <a:t>S</a:t>
            </a:r>
            <a:r>
              <a:rPr lang="en-US" sz="3200" i="1" baseline="-25000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 = { 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, </a:t>
            </a:r>
            <a:r>
              <a:rPr lang="en-US" sz="3200" i="1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)) | 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 = 0, 1, …, 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−1 }</a:t>
            </a:r>
          </a:p>
          <a:p>
            <a:pPr lvl="1"/>
            <a:r>
              <a:rPr lang="en-US" sz="2800" dirty="0"/>
              <a:t>base set: all </a:t>
            </a:r>
            <a:r>
              <a:rPr lang="en-US" sz="2800" b="1" i="1" dirty="0">
                <a:solidFill>
                  <a:schemeClr val="accent1"/>
                </a:solidFill>
                <a:latin typeface="Bernino Sans Semibold" pitchFamily="2" charset="77"/>
              </a:rPr>
              <a:t>q</a:t>
            </a:r>
            <a:r>
              <a:rPr lang="en-US" sz="2800" b="1" baseline="30000" dirty="0">
                <a:solidFill>
                  <a:schemeClr val="accent1"/>
                </a:solidFill>
                <a:latin typeface="Bernino Sans Semibold" pitchFamily="2" charset="77"/>
              </a:rPr>
              <a:t>2</a:t>
            </a:r>
            <a:r>
              <a:rPr lang="en-US" sz="2800" dirty="0"/>
              <a:t> possible pairs 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dirty="0"/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subsets, each with </a:t>
            </a:r>
            <a:r>
              <a:rPr lang="en-US" sz="2800" i="1" dirty="0"/>
              <a:t>q</a:t>
            </a:r>
            <a:r>
              <a:rPr lang="en-US" sz="2800" dirty="0"/>
              <a:t> elements</a:t>
            </a:r>
          </a:p>
          <a:p>
            <a:pPr lvl="1"/>
            <a:r>
              <a:rPr lang="en-US" sz="2800" dirty="0"/>
              <a:t>intersection of </a:t>
            </a:r>
            <a:r>
              <a:rPr lang="en-US" sz="2800" i="1" dirty="0">
                <a:latin typeface="Bernino Sans" pitchFamily="2" charset="77"/>
              </a:rPr>
              <a:t>S</a:t>
            </a:r>
            <a:r>
              <a:rPr lang="en-US" sz="2800" i="1" baseline="-25000" dirty="0">
                <a:latin typeface="Bernino Sans" pitchFamily="2" charset="77"/>
              </a:rPr>
              <a:t>f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S</a:t>
            </a:r>
            <a:r>
              <a:rPr lang="en-US" sz="2800" i="1" baseline="-25000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/>
              <a:t> has size at most </a:t>
            </a:r>
            <a:r>
              <a:rPr lang="en-US" sz="2800" i="1" dirty="0"/>
              <a:t>d</a:t>
            </a:r>
          </a:p>
          <a:p>
            <a:r>
              <a:rPr lang="en-US" sz="3200" dirty="0"/>
              <a:t>If </a:t>
            </a:r>
            <a:r>
              <a:rPr lang="en-US" sz="3200" i="1" dirty="0"/>
              <a:t>q</a:t>
            </a:r>
            <a:r>
              <a:rPr lang="en-US" sz="3200" dirty="0"/>
              <a:t> &gt; </a:t>
            </a:r>
            <a:r>
              <a:rPr lang="el-GR" sz="3200" dirty="0"/>
              <a:t>Δ</a:t>
            </a:r>
            <a:r>
              <a:rPr lang="en-US" sz="3200" i="1" dirty="0"/>
              <a:t>d</a:t>
            </a:r>
            <a:r>
              <a:rPr lang="en-US" sz="3200" dirty="0"/>
              <a:t>: </a:t>
            </a:r>
            <a:r>
              <a:rPr lang="en-US" dirty="0"/>
              <a:t>a </a:t>
            </a:r>
            <a:r>
              <a:rPr lang="el-GR" dirty="0"/>
              <a:t>Δ</a:t>
            </a:r>
            <a:r>
              <a:rPr lang="en-US" dirty="0"/>
              <a:t>-cover-free family</a:t>
            </a:r>
          </a:p>
          <a:p>
            <a:pPr lvl="1"/>
            <a:r>
              <a:rPr lang="en-US" sz="2800" dirty="0"/>
              <a:t>why?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2A2F6-804D-E443-B422-D173B6E4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46C56-49AA-0443-89A3-D2468E5A7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Construct </a:t>
            </a:r>
            <a:r>
              <a:rPr lang="el-GR" dirty="0"/>
              <a:t>Δ</a:t>
            </a:r>
            <a:r>
              <a:rPr lang="en-US" dirty="0"/>
              <a:t>-cover-free families with</a:t>
            </a:r>
            <a:br>
              <a:rPr lang="en-US" dirty="0"/>
            </a:br>
            <a:r>
              <a:rPr lang="en-US" dirty="0"/>
              <a:t>suitable parameters</a:t>
            </a:r>
          </a:p>
          <a:p>
            <a:r>
              <a:rPr lang="en-US" i="1" dirty="0"/>
              <a:t>n</a:t>
            </a:r>
            <a:r>
              <a:rPr lang="en-US" dirty="0"/>
              <a:t> 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i-FI" dirty="0"/>
              <a:t>· · ·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l-GR" dirty="0"/>
              <a:t>Δ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D2407BF-DF40-1146-AEDD-769CA4B062A9}"/>
              </a:ext>
            </a:extLst>
          </p:cNvPr>
          <p:cNvSpPr/>
          <p:nvPr/>
        </p:nvSpPr>
        <p:spPr>
          <a:xfrm>
            <a:off x="6321509" y="3212757"/>
            <a:ext cx="296563" cy="2817340"/>
          </a:xfrm>
          <a:prstGeom prst="rightBrace">
            <a:avLst>
              <a:gd name="adj1" fmla="val 45833"/>
              <a:gd name="adj2" fmla="val 50000"/>
            </a:avLst>
          </a:prstGeom>
          <a:ln w="5715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8E36D-B0B4-D74B-86C2-2E8668654F16}"/>
              </a:ext>
            </a:extLst>
          </p:cNvPr>
          <p:cNvSpPr txBox="1"/>
          <p:nvPr/>
        </p:nvSpPr>
        <p:spPr>
          <a:xfrm>
            <a:off x="6789008" y="4298261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O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(log* 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7CC"/>
                </a:solidFill>
                <a:effectLst/>
                <a:uLnTx/>
                <a:uFillTx/>
                <a:latin typeface="Bernino Sans" pitchFamily="2" charset="77"/>
                <a:ea typeface="+mn-ea"/>
                <a:cs typeface="+mn-cs"/>
              </a:rPr>
              <a:t>) steps</a:t>
            </a:r>
          </a:p>
        </p:txBody>
      </p:sp>
    </p:spTree>
    <p:extLst>
      <p:ext uri="{BB962C8B-B14F-4D97-AF65-F5344CB8AC3E}">
        <p14:creationId xmlns:p14="http://schemas.microsoft.com/office/powerpoint/2010/main" val="236034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proper 2-coloring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maximal matching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1CC42-24C0-4D4E-AE9F-0137AAD6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39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1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B45C36-A5C7-E140-BB40-B86AA023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7E89-4578-4348-ABAE-19C38E15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Orange</a:t>
            </a:r>
            <a:r>
              <a:rPr lang="en-US" b="1" i="1" dirty="0">
                <a:latin typeface="Bernino Sans Semibold" pitchFamily="2" charset="77"/>
              </a:rPr>
              <a:t> </a:t>
            </a:r>
            <a:r>
              <a:rPr lang="en-US" dirty="0"/>
              <a:t>nodes send </a:t>
            </a:r>
            <a:r>
              <a:rPr lang="en-US" b="1" i="1" dirty="0">
                <a:latin typeface="Bernino Sans Semibold" pitchFamily="2" charset="77"/>
              </a:rPr>
              <a:t>proposals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their neighbors, one by one</a:t>
            </a:r>
          </a:p>
          <a:p>
            <a:pPr lvl="1"/>
            <a:r>
              <a:rPr lang="en-US" dirty="0"/>
              <a:t>order by port numbers</a:t>
            </a:r>
          </a:p>
          <a:p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Blue</a:t>
            </a:r>
            <a:r>
              <a:rPr lang="en-US" dirty="0"/>
              <a:t> nodes </a:t>
            </a:r>
            <a:r>
              <a:rPr lang="en-US" b="1" i="1" dirty="0">
                <a:latin typeface="Bernino Sans Semibold" pitchFamily="2" charset="77"/>
              </a:rPr>
              <a:t>accept</a:t>
            </a:r>
            <a:r>
              <a:rPr lang="en-US" dirty="0"/>
              <a:t> the first proposal they get,</a:t>
            </a:r>
            <a:br>
              <a:rPr lang="en-US" dirty="0"/>
            </a:br>
            <a:r>
              <a:rPr lang="en-US" dirty="0"/>
              <a:t>reject everything else</a:t>
            </a:r>
          </a:p>
          <a:p>
            <a:pPr lvl="1"/>
            <a:r>
              <a:rPr lang="en-US" dirty="0"/>
              <a:t>break ties by port numbers</a:t>
            </a:r>
          </a:p>
        </p:txBody>
      </p:sp>
    </p:spTree>
    <p:extLst>
      <p:ext uri="{BB962C8B-B14F-4D97-AF65-F5344CB8AC3E}">
        <p14:creationId xmlns:p14="http://schemas.microsoft.com/office/powerpoint/2010/main" val="39884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</a:t>
            </a:r>
            <a:br>
              <a:rPr lang="en-US" dirty="0"/>
            </a:br>
            <a:r>
              <a:rPr lang="en-US" dirty="0"/>
              <a:t>cover</a:t>
            </a:r>
          </a:p>
        </p:txBody>
      </p:sp>
    </p:spTree>
    <p:extLst>
      <p:ext uri="{BB962C8B-B14F-4D97-AF65-F5344CB8AC3E}">
        <p14:creationId xmlns:p14="http://schemas.microsoft.com/office/powerpoint/2010/main" val="287871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nothing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 </a:t>
            </a:r>
            <a:r>
              <a:rPr lang="en-US" sz="4000" dirty="0"/>
              <a:t>3-approximation of minimum vertex cover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95AA5-4B0C-FA45-9108-A6435D7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9183A-D0C4-5F44-8204-5A087661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F832D-26A5-DA47-B0EE-9EA8BBA2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bipartite double cover </a:t>
            </a:r>
            <a:r>
              <a:rPr lang="en-US" i="1" dirty="0"/>
              <a:t>G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one node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pPr lvl="1"/>
            <a:r>
              <a:rPr lang="en-US" dirty="0"/>
              <a:t>one edge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r>
              <a:rPr lang="en-US" dirty="0"/>
              <a:t>Find a maximal matching </a:t>
            </a:r>
            <a:r>
              <a:rPr lang="en-US" i="1" dirty="0"/>
              <a:t>M’</a:t>
            </a:r>
            <a:r>
              <a:rPr lang="en-US" dirty="0"/>
              <a:t> in </a:t>
            </a:r>
            <a:r>
              <a:rPr lang="en-US" i="1" dirty="0"/>
              <a:t>G’</a:t>
            </a:r>
          </a:p>
          <a:p>
            <a:r>
              <a:rPr lang="en-US" dirty="0"/>
              <a:t>Take all original nodes of </a:t>
            </a:r>
            <a:r>
              <a:rPr lang="en-US" i="1" dirty="0"/>
              <a:t>G</a:t>
            </a:r>
            <a:r>
              <a:rPr lang="en-US" dirty="0"/>
              <a:t> whose</a:t>
            </a:r>
            <a:br>
              <a:rPr lang="en-US" dirty="0"/>
            </a:br>
            <a:r>
              <a:rPr lang="en-US" dirty="0"/>
              <a:t>virtual copies are matched in </a:t>
            </a:r>
            <a:r>
              <a:rPr lang="en-US" i="1" dirty="0"/>
              <a:t>M’</a:t>
            </a:r>
          </a:p>
        </p:txBody>
      </p:sp>
    </p:spTree>
    <p:extLst>
      <p:ext uri="{BB962C8B-B14F-4D97-AF65-F5344CB8AC3E}">
        <p14:creationId xmlns:p14="http://schemas.microsoft.com/office/powerpoint/2010/main" val="39266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EE404-7E17-FF4F-8CA1-63DDC592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4592D-9477-C94E-AF63-B4898E6B7151}"/>
              </a:ext>
            </a:extLst>
          </p:cNvPr>
          <p:cNvSpPr txBox="1"/>
          <p:nvPr/>
        </p:nvSpPr>
        <p:spPr>
          <a:xfrm>
            <a:off x="512064" y="403934"/>
            <a:ext cx="2133918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607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1411</Words>
  <Application>Microsoft Macintosh PowerPoint</Application>
  <PresentationFormat>Widescreen</PresentationFormat>
  <Paragraphs>306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Bernina Sans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Bipartite maximal matching</vt:lpstr>
      <vt:lpstr>PowerPoint Presentation</vt:lpstr>
      <vt:lpstr>Algorithm</vt:lpstr>
      <vt:lpstr>Vertex cover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Algorithms</vt:lpstr>
      <vt:lpstr>PowerPoint Presentation</vt:lpstr>
      <vt:lpstr>LOCAL model</vt:lpstr>
      <vt:lpstr>LOCAL model</vt:lpstr>
      <vt:lpstr>Coloring</vt:lpstr>
      <vt:lpstr>Coloring</vt:lpstr>
      <vt:lpstr>Greedy color reduction</vt:lpstr>
      <vt:lpstr>Coloring</vt:lpstr>
      <vt:lpstr>Rotating clocks</vt:lpstr>
      <vt:lpstr>Coloring</vt:lpstr>
      <vt:lpstr>Cover-free families</vt:lpstr>
      <vt:lpstr>Cover-free families</vt:lpstr>
      <vt:lpstr>Cover-free families</vt:lpstr>
      <vt:lpstr>1-cover-free family</vt:lpstr>
      <vt:lpstr>2-cover-free family</vt:lpstr>
      <vt:lpstr>Cover-free families</vt:lpstr>
      <vt:lpstr>Cover-free families</vt:lpstr>
      <vt:lpstr>Constructing cover-free families</vt:lpstr>
      <vt:lpstr>PowerPoint Presentation</vt:lpstr>
      <vt:lpstr>Cover-free families</vt:lpstr>
      <vt:lpstr>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68</cp:revision>
  <dcterms:created xsi:type="dcterms:W3CDTF">2020-08-20T21:40:58Z</dcterms:created>
  <dcterms:modified xsi:type="dcterms:W3CDTF">2024-10-24T17:24:06Z</dcterms:modified>
</cp:coreProperties>
</file>