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260" r:id="rId4"/>
    <p:sldId id="262" r:id="rId5"/>
    <p:sldId id="263" r:id="rId6"/>
    <p:sldId id="261" r:id="rId7"/>
    <p:sldId id="264" r:id="rId8"/>
    <p:sldId id="307" r:id="rId9"/>
    <p:sldId id="265" r:id="rId10"/>
    <p:sldId id="311" r:id="rId11"/>
    <p:sldId id="308" r:id="rId12"/>
    <p:sldId id="285" r:id="rId13"/>
    <p:sldId id="310" r:id="rId14"/>
    <p:sldId id="266" r:id="rId15"/>
    <p:sldId id="309" r:id="rId16"/>
    <p:sldId id="312" r:id="rId17"/>
    <p:sldId id="314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6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Randomized algorithms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7CEB323-C37A-3ACD-2D1B-6BC0A59D1C5B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80129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Pretty simple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nodes are </a:t>
            </a:r>
            <a:r>
              <a:rPr lang="en-US" sz="4800" b="1" i="1" dirty="0">
                <a:solidFill>
                  <a:schemeClr val="accent2"/>
                </a:solidFill>
                <a:latin typeface="Bernino Sans Semibold" pitchFamily="2" charset="77"/>
              </a:rPr>
              <a:t>active</a:t>
            </a:r>
            <a:r>
              <a:rPr lang="en-US" sz="4800" dirty="0"/>
              <a:t> with</a:t>
            </a:r>
            <a:br>
              <a:rPr lang="en-US" sz="4800" dirty="0"/>
            </a:br>
            <a:r>
              <a:rPr lang="en-US" sz="4800" dirty="0"/>
              <a:t>probability 1/2</a:t>
            </a:r>
            <a:endParaRPr lang="en-US" sz="4800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only active nodes try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  <a:endParaRPr lang="en-US" sz="4800" dirty="0"/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104019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6000" b="1" dirty="0">
                <a:latin typeface="Bernina Sans Extrabold" pitchFamily="2" charset="77"/>
              </a:rPr>
              <a:t>Simplest possible idea: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everyone tries to pick</a:t>
            </a:r>
            <a:br>
              <a:rPr lang="en-US" sz="4800" dirty="0"/>
            </a:br>
            <a:r>
              <a:rPr lang="en-US" sz="4800" dirty="0"/>
              <a:t>a </a:t>
            </a:r>
            <a:r>
              <a:rPr lang="en-US" sz="4800" b="1" i="1" dirty="0">
                <a:solidFill>
                  <a:schemeClr val="accent1"/>
                </a:solidFill>
                <a:latin typeface="Bernino Sans Semibold" pitchFamily="2" charset="77"/>
              </a:rPr>
              <a:t>random free color</a:t>
            </a:r>
          </a:p>
          <a:p>
            <a:pPr lvl="1" indent="-288000">
              <a:spcBef>
                <a:spcPts val="2000"/>
              </a:spcBef>
            </a:pPr>
            <a:r>
              <a:rPr lang="en-US" sz="4800" dirty="0"/>
              <a:t>stop if successful</a:t>
            </a:r>
          </a:p>
        </p:txBody>
      </p:sp>
    </p:spTree>
    <p:extLst>
      <p:ext uri="{BB962C8B-B14F-4D97-AF65-F5344CB8AC3E}">
        <p14:creationId xmlns:p14="http://schemas.microsoft.com/office/powerpoint/2010/main" val="3000298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54611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1A81-C323-EE47-B546-46F1BFD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F59-B46A-954F-A8AE-C67D5E40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on-campus pen-and-paper exam</a:t>
            </a:r>
          </a:p>
          <a:p>
            <a:r>
              <a:rPr lang="en-US" dirty="0"/>
              <a:t>Allowed: one A4-sized 2-sided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cheat sheet</a:t>
            </a:r>
          </a:p>
          <a:p>
            <a:pPr lvl="1"/>
            <a:r>
              <a:rPr lang="en-US" dirty="0"/>
              <a:t>no other material or equipment</a:t>
            </a:r>
          </a:p>
          <a:p>
            <a:r>
              <a:rPr lang="en-US" dirty="0"/>
              <a:t>Grading: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pass/fail</a:t>
            </a:r>
          </a:p>
          <a:p>
            <a:pPr lvl="1"/>
            <a:r>
              <a:rPr lang="en-US" dirty="0"/>
              <a:t>or pass/borderline/fail if needed</a:t>
            </a:r>
          </a:p>
          <a:p>
            <a:pPr lvl="1"/>
            <a:r>
              <a:rPr lang="en-US" dirty="0"/>
              <a:t>borderline can be upgraded to pass</a:t>
            </a:r>
            <a:br>
              <a:rPr lang="en-US" dirty="0"/>
            </a:br>
            <a:r>
              <a:rPr lang="en-US" dirty="0"/>
              <a:t>with some extra homework</a:t>
            </a:r>
          </a:p>
        </p:txBody>
      </p:sp>
    </p:spTree>
    <p:extLst>
      <p:ext uri="{BB962C8B-B14F-4D97-AF65-F5344CB8AC3E}">
        <p14:creationId xmlns:p14="http://schemas.microsoft.com/office/powerpoint/2010/main" val="1516358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1A81-C323-EE47-B546-46F1BFD1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3F59-B46A-954F-A8AE-C67D5E401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Expected:</a:t>
            </a:r>
          </a:p>
          <a:p>
            <a:pPr lvl="1"/>
            <a:r>
              <a:rPr lang="en-US" dirty="0"/>
              <a:t>you know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exactly what is a distributed algorithm</a:t>
            </a:r>
            <a:r>
              <a:rPr lang="en-US" dirty="0"/>
              <a:t> (formally, not just waving hands)</a:t>
            </a:r>
            <a:endParaRPr lang="en-US" b="1" i="1" dirty="0">
              <a:solidFill>
                <a:schemeClr val="accent1"/>
              </a:solidFill>
              <a:latin typeface="Bernino Sans Semibold" pitchFamily="2" charset="77"/>
            </a:endParaRPr>
          </a:p>
          <a:p>
            <a:pPr lvl="1"/>
            <a:r>
              <a:rPr lang="en-US" dirty="0"/>
              <a:t>you can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design</a:t>
            </a:r>
            <a:r>
              <a:rPr lang="en-US" dirty="0"/>
              <a:t> new distributed algorithms</a:t>
            </a:r>
          </a:p>
          <a:p>
            <a:pPr lvl="1"/>
            <a:r>
              <a:rPr lang="en-US" dirty="0"/>
              <a:t>you can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analyze</a:t>
            </a:r>
            <a:r>
              <a:rPr lang="en-US" dirty="0"/>
              <a:t> distributed algorithms,</a:t>
            </a:r>
            <a:br>
              <a:rPr lang="en-US" dirty="0"/>
            </a:br>
            <a:r>
              <a:rPr lang="en-US" dirty="0"/>
              <a:t>with the help of usual graph-theoretic concepts</a:t>
            </a:r>
          </a:p>
          <a:p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Not needed:</a:t>
            </a:r>
          </a:p>
          <a:p>
            <a:pPr lvl="1"/>
            <a:r>
              <a:rPr lang="en-US" dirty="0"/>
              <a:t>repeating technical details from course material</a:t>
            </a:r>
          </a:p>
        </p:txBody>
      </p:sp>
    </p:spTree>
    <p:extLst>
      <p:ext uri="{BB962C8B-B14F-4D97-AF65-F5344CB8AC3E}">
        <p14:creationId xmlns:p14="http://schemas.microsoft.com/office/powerpoint/2010/main" val="139443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3902434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coming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</a:t>
            </a:r>
            <a:r>
              <a:rPr lang="en-US" b="1" baseline="30000" dirty="0">
                <a:latin typeface="Bernino Sans" pitchFamily="2" charset="77"/>
              </a:rPr>
              <a:t>st</a:t>
            </a:r>
            <a:r>
              <a:rPr lang="en-US" b="1" dirty="0">
                <a:latin typeface="Bernino Sans" pitchFamily="2" charset="77"/>
              </a:rPr>
              <a:t> period:</a:t>
            </a:r>
          </a:p>
          <a:p>
            <a:pPr lvl="1"/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how to design fast distributed algorithms?</a:t>
            </a:r>
          </a:p>
          <a:p>
            <a:r>
              <a:rPr lang="en-US" b="1" dirty="0">
                <a:latin typeface="Bernino Sans" pitchFamily="2" charset="77"/>
              </a:rPr>
              <a:t>2</a:t>
            </a:r>
            <a:r>
              <a:rPr lang="en-US" b="1" baseline="30000" dirty="0">
                <a:latin typeface="Bernino Sans" pitchFamily="2" charset="77"/>
              </a:rPr>
              <a:t>nd</a:t>
            </a:r>
            <a:r>
              <a:rPr lang="en-US" b="1" dirty="0">
                <a:latin typeface="Bernino Sans" pitchFamily="2" charset="77"/>
              </a:rPr>
              <a:t> period: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how to prove impossibility results?</a:t>
            </a:r>
          </a:p>
          <a:p>
            <a:pPr lvl="1"/>
            <a:r>
              <a:rPr lang="en-US" dirty="0"/>
              <a:t>what cannot be solved at all in the PN model?</a:t>
            </a:r>
          </a:p>
          <a:p>
            <a:pPr lvl="1"/>
            <a:r>
              <a:rPr lang="en-US" dirty="0"/>
              <a:t>what cannot be solved fast in the LOCAL model?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9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</a:t>
            </a:r>
            <a:r>
              <a:rPr lang="en-US" dirty="0" err="1"/>
              <a:t>send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</a:t>
            </a:r>
            <a:endParaRPr lang="en-US" b="1" i="1" dirty="0">
              <a:solidFill>
                <a:schemeClr val="accent2"/>
              </a:solidFill>
              <a:latin typeface="Bernino Sans Semibold" pitchFamily="2" charset="77"/>
            </a:endParaRPr>
          </a:p>
          <a:p>
            <a:r>
              <a:rPr lang="en-US" b="1" dirty="0">
                <a:latin typeface="Bernino Sans" pitchFamily="2" charset="77"/>
              </a:rPr>
              <a:t>Deterministic algorithms in LOCAL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</a:t>
            </a:r>
          </a:p>
          <a:p>
            <a:r>
              <a:rPr lang="en-US" b="1" dirty="0">
                <a:latin typeface="Bernino Sans" pitchFamily="2" charset="77"/>
              </a:rPr>
              <a:t>Deterministic algorithms in CONGEST model</a:t>
            </a:r>
          </a:p>
          <a:p>
            <a:pPr lvl="1"/>
            <a:r>
              <a:rPr lang="en-US" dirty="0"/>
              <a:t>add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40456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831E-0258-DD48-850E-747D9413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32D64-0503-7944-887C-AC6D312B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Randomized algorithms in PN model</a:t>
            </a:r>
          </a:p>
          <a:p>
            <a:pPr lvl="1"/>
            <a:r>
              <a:rPr lang="en-US" dirty="0" err="1"/>
              <a:t>init</a:t>
            </a:r>
            <a:r>
              <a:rPr lang="en-US" i="1" baseline="-25000" dirty="0" err="1"/>
              <a:t>d</a:t>
            </a:r>
            <a:r>
              <a:rPr lang="en-US" dirty="0"/>
              <a:t>(…), receive</a:t>
            </a:r>
            <a:r>
              <a:rPr lang="en-US" i="1" baseline="-25000" dirty="0"/>
              <a:t>d</a:t>
            </a:r>
            <a:r>
              <a:rPr lang="en-US" dirty="0"/>
              <a:t>(…):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probability distribution</a:t>
            </a:r>
          </a:p>
          <a:p>
            <a:r>
              <a:rPr lang="en-US" b="1" dirty="0">
                <a:latin typeface="Bernino Sans" pitchFamily="2" charset="77"/>
              </a:rPr>
              <a:t>Randomized algorithms in LOCAL model</a:t>
            </a:r>
          </a:p>
          <a:p>
            <a:pPr lvl="1"/>
            <a:r>
              <a:rPr lang="en-US" dirty="0"/>
              <a:t>add unique identifiers</a:t>
            </a:r>
          </a:p>
          <a:p>
            <a:r>
              <a:rPr lang="en-US" b="1" dirty="0">
                <a:latin typeface="Bernino Sans" pitchFamily="2" charset="77"/>
              </a:rPr>
              <a:t>Randomized algorithms in CONGEST model</a:t>
            </a:r>
          </a:p>
          <a:p>
            <a:pPr lvl="1"/>
            <a:r>
              <a:rPr lang="en-US" dirty="0"/>
              <a:t>add bandwidth constraints</a:t>
            </a:r>
          </a:p>
        </p:txBody>
      </p:sp>
    </p:spTree>
    <p:extLst>
      <p:ext uri="{BB962C8B-B14F-4D97-AF65-F5344CB8AC3E}">
        <p14:creationId xmlns:p14="http://schemas.microsoft.com/office/powerpoint/2010/main" val="222794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0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585E-E2CC-FB43-9819-76EA943CB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00D6-C6D1-E24C-ABD9-2E434C722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Monte Carlo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running time</a:t>
            </a:r>
          </a:p>
          <a:p>
            <a:pPr lvl="1"/>
            <a:r>
              <a:rPr lang="en-US" dirty="0"/>
              <a:t>probabilistic output quality</a:t>
            </a:r>
          </a:p>
          <a:p>
            <a:r>
              <a:rPr lang="en-US" b="1" dirty="0">
                <a:latin typeface="Bernino Sans" pitchFamily="2" charset="77"/>
              </a:rPr>
              <a:t>Las Vegas</a:t>
            </a:r>
          </a:p>
          <a:p>
            <a:pPr lvl="1"/>
            <a:r>
              <a:rPr lang="en-US" dirty="0"/>
              <a:t>probabilistic running time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guaranteed </a:t>
            </a:r>
            <a:r>
              <a:rPr lang="en-US" dirty="0"/>
              <a:t>output quality</a:t>
            </a:r>
          </a:p>
          <a:p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“With high probability”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w.h.p</a:t>
            </a:r>
            <a:r>
              <a:rPr lang="en-US" dirty="0">
                <a:solidFill>
                  <a:schemeClr val="accent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71909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552C-D850-2945-8159-3A82F761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141E-154B-EA4D-92D9-0455F483E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the only way to design fast distributed algorithms</a:t>
            </a:r>
          </a:p>
          <a:p>
            <a:r>
              <a:rPr lang="en-US" dirty="0"/>
              <a:t>Example: </a:t>
            </a:r>
            <a:r>
              <a:rPr lang="en-US" b="1" dirty="0">
                <a:latin typeface="Bernino Sans" pitchFamily="2" charset="77"/>
              </a:rPr>
              <a:t>sinkless orientation</a:t>
            </a:r>
          </a:p>
          <a:p>
            <a:pPr lvl="1"/>
            <a:r>
              <a:rPr lang="en-US" dirty="0"/>
              <a:t>deterministic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is best possible</a:t>
            </a:r>
          </a:p>
          <a:p>
            <a:pPr lvl="1"/>
            <a:r>
              <a:rPr lang="en-US" dirty="0"/>
              <a:t>randomized LOCAL: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</a:t>
            </a:r>
            <a:r>
              <a:rPr lang="en-US" dirty="0" err="1"/>
              <a:t>w.h.p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is best possible</a:t>
            </a:r>
          </a:p>
        </p:txBody>
      </p:sp>
    </p:spTree>
    <p:extLst>
      <p:ext uri="{BB962C8B-B14F-4D97-AF65-F5344CB8AC3E}">
        <p14:creationId xmlns:p14="http://schemas.microsoft.com/office/powerpoint/2010/main" val="18470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E476-92EC-2C41-B36C-5B600BE2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19C96-456E-8B42-8993-8A784FEE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randomness is just one of many</a:t>
            </a:r>
            <a:br>
              <a:rPr lang="en-US" dirty="0"/>
            </a:br>
            <a:r>
              <a:rPr lang="en-US" dirty="0"/>
              <a:t>ways to break symmetry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 model </a:t>
            </a:r>
            <a:r>
              <a:rPr lang="en-US" dirty="0"/>
              <a:t>+ randomness + knowledge of </a:t>
            </a:r>
            <a:r>
              <a:rPr lang="en-US" i="1" dirty="0"/>
              <a:t>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 can construct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unique identifiers </a:t>
            </a:r>
            <a:r>
              <a:rPr lang="en-US" dirty="0" err="1"/>
              <a:t>w.h.p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986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65AD6E-81A6-0346-AD10-4D0CBF2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78746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3099-C59F-BC44-B85A-4A95B680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2182-5D95-F347-9BF1-4DCD4B379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permutation of {1, …, 10} in a 10-cycle</a:t>
            </a:r>
          </a:p>
          <a:p>
            <a:r>
              <a:rPr lang="en-US" dirty="0"/>
              <a:t>Expected number of local maxima?</a:t>
            </a:r>
          </a:p>
        </p:txBody>
      </p:sp>
    </p:spTree>
    <p:extLst>
      <p:ext uri="{BB962C8B-B14F-4D97-AF65-F5344CB8AC3E}">
        <p14:creationId xmlns:p14="http://schemas.microsoft.com/office/powerpoint/2010/main" val="3556287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402</Words>
  <Application>Microsoft Macintosh PowerPoint</Application>
  <PresentationFormat>Widescreen</PresentationFormat>
  <Paragraphs>79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Recap</vt:lpstr>
      <vt:lpstr>Randomized algorithms</vt:lpstr>
      <vt:lpstr>Guarantees</vt:lpstr>
      <vt:lpstr>Guarantees</vt:lpstr>
      <vt:lpstr>Role of randomness</vt:lpstr>
      <vt:lpstr>Role of randomness</vt:lpstr>
      <vt:lpstr>Quiz</vt:lpstr>
      <vt:lpstr>This week’s quiz</vt:lpstr>
      <vt:lpstr>Video</vt:lpstr>
      <vt:lpstr>PowerPoint Presentation</vt:lpstr>
      <vt:lpstr>PowerPoint Presentation</vt:lpstr>
      <vt:lpstr>Exam</vt:lpstr>
      <vt:lpstr>Exam</vt:lpstr>
      <vt:lpstr>Exam</vt:lpstr>
      <vt:lpstr>What next?</vt:lpstr>
      <vt:lpstr>What’s coming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103</cp:revision>
  <dcterms:created xsi:type="dcterms:W3CDTF">2020-08-20T21:40:58Z</dcterms:created>
  <dcterms:modified xsi:type="dcterms:W3CDTF">2022-10-10T21:05:56Z</dcterms:modified>
</cp:coreProperties>
</file>