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8" r:id="rId2"/>
    <p:sldId id="287" r:id="rId3"/>
    <p:sldId id="305" r:id="rId4"/>
    <p:sldId id="284" r:id="rId5"/>
    <p:sldId id="285" r:id="rId6"/>
    <p:sldId id="308" r:id="rId7"/>
    <p:sldId id="306" r:id="rId8"/>
    <p:sldId id="307" r:id="rId9"/>
    <p:sldId id="309" r:id="rId10"/>
    <p:sldId id="310" r:id="rId11"/>
    <p:sldId id="311" r:id="rId12"/>
    <p:sldId id="312" r:id="rId13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ukka Suomela" initials="JS" lastIdx="1" clrIdx="0">
    <p:extLst>
      <p:ext uri="{19B8F6BF-5375-455C-9EA6-DF929625EA0E}">
        <p15:presenceInfo xmlns:p15="http://schemas.microsoft.com/office/powerpoint/2012/main" userId="Jukka Suomel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A2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96"/>
    <p:restoredTop sz="94694"/>
  </p:normalViewPr>
  <p:slideViewPr>
    <p:cSldViewPr snapToGrid="0" snapToObjects="1" showGuides="1">
      <p:cViewPr varScale="1">
        <p:scale>
          <a:sx n="117" d="100"/>
          <a:sy n="117" d="100"/>
        </p:scale>
        <p:origin x="856" y="1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13" d="100"/>
          <a:sy n="113" d="100"/>
        </p:scale>
        <p:origin x="3968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484328-04A3-7843-965F-F9FCF8FB55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4FBE8-8971-8346-9236-9DF4B52C885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FC9C-04E4-E646-9E5F-B16BB383ECF2}" type="datetimeFigureOut">
              <a:rPr lang="en-US" smtClean="0"/>
              <a:t>10/2/23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0D8F2-9A47-854C-B63E-66FE5E7DBE4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B89FF2-CE78-2843-889A-B6E27294CAF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8AB006-7503-7746-988C-9209368E95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32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95A92-54D0-5E4B-A08D-97789E42C8EA}" type="datetimeFigureOut">
              <a:rPr lang="en-US" smtClean="0"/>
              <a:t>10/2/23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802235-233E-0844-BB48-1C5592EE2C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3856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802235-233E-0844-BB48-1C5592EE2C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32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6FA4-843D-924B-BC97-88ED56BB60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DE24BB-AF11-0C42-B367-84AB17691A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1E63C8-1A0A-DE4B-8F9D-9859F3A9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DB12D2-1B95-8845-9B08-DBFCB474E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0950C-5C76-3C4B-B34E-19DEE54D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8930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5ECCE-D672-3D4B-8505-496041A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C72F6-16C6-5849-A55A-EF4D7C3015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8BA9E-C487-4C48-B2A8-760D44C4D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823C19-97D6-6240-BA38-1A21ABF7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818CE7-C6BB-9742-B7F9-BFD1E9B91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99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BD6FB6-BBED-F64A-85B4-4E6C472D2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249AD-E103-6D43-8D06-32D11CB4EE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4F2A8-78E4-F64A-8D10-4B2F78BA59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FF3E4-E77C-1343-B071-CE67723D4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5222F-7958-AE47-944B-C4C16B12B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9108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283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AEBD-0551-A547-B83E-C271624A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DD3C9-17CB-FD4E-8809-8DE14CCDA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58015-51BF-EF4F-9739-37FEE6B9F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F34205-BE2D-254D-BEC9-0BB1024B1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BF3557-84C1-D54E-9119-182795A9C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364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9E013-0F63-B64E-BAC0-D9E906CDA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1"/>
            <a:ext cx="10515600" cy="2852737"/>
          </a:xfrm>
        </p:spPr>
        <p:txBody>
          <a:bodyPr anchor="ctr"/>
          <a:lstStyle>
            <a:lvl1pPr>
              <a:lnSpc>
                <a:spcPct val="85000"/>
              </a:lnSpc>
              <a:defRPr sz="9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EDF2B-59A1-414D-967A-87DA44DF8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891C-D434-294F-9585-19B4B6FB9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887E74-5591-F741-8FBD-43022C8AE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52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908FD-40AF-EC46-94AB-D35B7411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675C4-FEE5-704A-B42A-B9D3C77FA0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617F22-768A-6F47-A69C-E46B7787A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ED7C00-45A4-3A4B-95EB-16382EA46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86AED-7632-4945-8CCA-711A93111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B51905-D94F-684E-BD6E-A62226F93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23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886B-6FB5-D446-9682-9800E1C12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90D4D-52E7-4943-B1C2-33770A0D4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E51B8-0734-144F-B0BD-21BD9E6718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642CC6-9117-694C-A77F-64C82B08D6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4061DB-9603-6E41-8E20-747F5E9797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B07FAE-8FD2-1B49-B848-E20F1548C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BFB7DD-34B1-C343-A725-682248A89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074AF8-6765-114D-809E-4E4A197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552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B813F-AF15-0D44-B62B-21240A8B6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32E685-C3DC-7342-B982-AF73BF3A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BAA55-CF23-2C46-BF4B-A8056883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47FE7D-DFAF-334E-9095-F7D2E31B4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483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93BE0D-A561-8A44-BBDE-398A93EE6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243393-A1AC-C541-A7EE-DE419C528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CBEA7-493B-214B-9C64-C44F952E4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202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4A2D2-9E6D-A44D-A19D-AAC0C2DB1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D7CF-FEA7-F64D-BE64-A3952C65B0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DA71-C1BE-6648-A8DF-DC1C32EDA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1E058-7FF2-A547-9ACC-916552EB6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917FD9-7736-FC4C-A5F4-B8C017E8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7D751-3A0C-F743-91EB-0D5EBA1DD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17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294F0-EF06-4D4A-BF13-B005FD5E9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40C43B-4BA0-2347-B3BE-1E159DFA3E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4E973-8FC1-4949-A39B-2838C09A8C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228C1E-1A01-5E47-843E-3B6223F6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074E6-BC95-7A40-8145-5D6390B81855}" type="datetimeFigureOut">
              <a:rPr lang="en-US" smtClean="0"/>
              <a:t>10/2/23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39263-0F9C-D443-B847-BD4C53BFC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E83DC-F401-7D4A-996D-758306F4A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72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90587A-C8DA-1C4E-BF76-5740F2C6B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D8E66-CCE9-144A-BE3F-270183262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0D3984-C873-FD42-A795-14EDD39255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D074E6-BC95-7A40-8145-5D6390B81855}" type="datetimeFigureOut">
              <a:rPr lang="en-US" smtClean="0"/>
              <a:t>10/2/23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7FBFB-30EE-2448-94F7-D2F71C1C91F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98439-4275-6143-B3C3-B34081AAA6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75FF05-44F6-FE4D-8486-FD1C5E4906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443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b="1" i="0" kern="1200">
          <a:solidFill>
            <a:schemeClr val="accent1"/>
          </a:solidFill>
          <a:latin typeface="Bernina Sans Extrabold" pitchFamily="2" charset="77"/>
          <a:ea typeface="Roboto Black" panose="02000000000000000000" pitchFamily="2" charset="0"/>
          <a:cs typeface="Roboto Condensed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32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Bernino Sans Light" pitchFamily="2" charset="77"/>
          <a:ea typeface="Roboto Light" panose="02000000000000000000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FEF3B-F00A-D246-8261-43306475CE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1001" y="134003"/>
            <a:ext cx="7824952" cy="3184634"/>
          </a:xfrm>
        </p:spPr>
        <p:txBody>
          <a:bodyPr wrap="none" lIns="0" tIns="0" rIns="0" bIns="0">
            <a:noAutofit/>
          </a:bodyPr>
          <a:lstStyle/>
          <a:p>
            <a:pPr>
              <a:lnSpc>
                <a:spcPct val="80000"/>
              </a:lnSpc>
            </a:pPr>
            <a:r>
              <a:rPr lang="en-US" sz="10300" dirty="0">
                <a:latin typeface="Bernina Sans Narrow Exbold" pitchFamily="2" charset="77"/>
              </a:rPr>
              <a:t>Distributed</a:t>
            </a:r>
            <a:br>
              <a:rPr lang="en-US" sz="10000" dirty="0">
                <a:latin typeface="Bernina Sans Narrow Exbold" pitchFamily="2" charset="77"/>
              </a:rPr>
            </a:br>
            <a:r>
              <a:rPr lang="en-US" sz="10700" dirty="0">
                <a:latin typeface="Bernina Sans Narrow Exbold" pitchFamily="2" charset="77"/>
              </a:rPr>
              <a:t>Algorithms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7823746-A1C8-D348-B17D-7808ABDD6C0B}"/>
              </a:ext>
            </a:extLst>
          </p:cNvPr>
          <p:cNvSpPr txBox="1">
            <a:spLocks/>
          </p:cNvSpPr>
          <p:nvPr/>
        </p:nvSpPr>
        <p:spPr>
          <a:xfrm>
            <a:off x="557048" y="4233039"/>
            <a:ext cx="1196801" cy="2356947"/>
          </a:xfrm>
          <a:prstGeom prst="rect">
            <a:avLst/>
          </a:prstGeom>
        </p:spPr>
        <p:txBody>
          <a:bodyPr vert="horz" wrap="none" lIns="0" tIns="0" rIns="0" bIns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900" b="1" dirty="0">
                <a:solidFill>
                  <a:schemeClr val="bg2">
                    <a:lumMod val="90000"/>
                  </a:schemeClr>
                </a:solidFill>
                <a:latin typeface="Bernina Sans Narrow Exbold" pitchFamily="2" charset="77"/>
              </a:rPr>
              <a:t>5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704C214C-540C-C148-AE23-4DF697E105B9}"/>
              </a:ext>
            </a:extLst>
          </p:cNvPr>
          <p:cNvSpPr txBox="1">
            <a:spLocks/>
          </p:cNvSpPr>
          <p:nvPr/>
        </p:nvSpPr>
        <p:spPr>
          <a:xfrm>
            <a:off x="2013857" y="4210166"/>
            <a:ext cx="9645003" cy="2270242"/>
          </a:xfrm>
          <a:prstGeom prst="rect">
            <a:avLst/>
          </a:prstGeom>
        </p:spPr>
        <p:txBody>
          <a:bodyPr vert="horz" wrap="none" lIns="0" tIns="0" rIns="0" bIns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400" dirty="0">
                <a:latin typeface="Bernina Sans Condensed Lt" pitchFamily="2" charset="77"/>
              </a:rPr>
              <a:t>CONGEST model:</a:t>
            </a:r>
            <a:br>
              <a:rPr lang="en-US" sz="5400" dirty="0">
                <a:latin typeface="Bernina Sans Condensed Lt" pitchFamily="2" charset="77"/>
              </a:rPr>
            </a:br>
            <a:r>
              <a:rPr lang="en-US" sz="5400" dirty="0">
                <a:latin typeface="Bernina Sans Condensed Lt" pitchFamily="2" charset="77"/>
              </a:rPr>
              <a:t>Bandwidth limitations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2FBA02-6A99-A54A-A233-8C34F2BAD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1024" y="23643"/>
            <a:ext cx="2289632" cy="21047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9BB3B278-36BE-3F30-D0A4-AEC33E7D738A}"/>
              </a:ext>
            </a:extLst>
          </p:cNvPr>
          <p:cNvSpPr txBox="1">
            <a:spLocks/>
          </p:cNvSpPr>
          <p:nvPr/>
        </p:nvSpPr>
        <p:spPr>
          <a:xfrm>
            <a:off x="8517692" y="3045454"/>
            <a:ext cx="2772793" cy="1290057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2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Bernino Sans Light" pitchFamily="2" charset="77"/>
                <a:ea typeface="Roboto Light" panose="02000000000000000000" pitchFamily="2" charset="0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700" b="1" dirty="0">
                <a:solidFill>
                  <a:schemeClr val="accent1"/>
                </a:solidFill>
                <a:latin typeface="Bernina Sans Narrow Exbold" pitchFamily="2" charset="77"/>
              </a:rPr>
              <a:t>2023</a:t>
            </a:r>
          </a:p>
        </p:txBody>
      </p:sp>
    </p:spTree>
    <p:extLst>
      <p:ext uri="{BB962C8B-B14F-4D97-AF65-F5344CB8AC3E}">
        <p14:creationId xmlns:p14="http://schemas.microsoft.com/office/powerpoint/2010/main" val="66576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78C40ED-40F9-9A4D-8A4E-15F7EEB37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hard problems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73A06C-8D47-2D44-964B-B47309777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Bernino Sans" pitchFamily="2" charset="77"/>
              </a:rPr>
              <a:t>A:</a:t>
            </a:r>
            <a:r>
              <a:rPr lang="en-US" dirty="0"/>
              <a:t> complicated, lots of information</a:t>
            </a:r>
          </a:p>
          <a:p>
            <a:r>
              <a:rPr lang="en-US" b="1" dirty="0">
                <a:latin typeface="Bernino Sans" pitchFamily="2" charset="77"/>
              </a:rPr>
              <a:t>B:</a:t>
            </a:r>
            <a:r>
              <a:rPr lang="en-US" dirty="0"/>
              <a:t> </a:t>
            </a:r>
            <a:r>
              <a:rPr lang="en-US" b="1" dirty="0">
                <a:solidFill>
                  <a:schemeClr val="accent1"/>
                </a:solidFill>
                <a:latin typeface="Bernino Sans" pitchFamily="2" charset="77"/>
              </a:rPr>
              <a:t>bottleneck</a:t>
            </a:r>
          </a:p>
          <a:p>
            <a:pPr lvl="1"/>
            <a:r>
              <a:rPr lang="en-US" dirty="0"/>
              <a:t>can only send small number of bits</a:t>
            </a:r>
            <a:br>
              <a:rPr lang="en-US" dirty="0"/>
            </a:br>
            <a:r>
              <a:rPr lang="en-US" dirty="0"/>
              <a:t>per round from A to C</a:t>
            </a:r>
          </a:p>
          <a:p>
            <a:r>
              <a:rPr lang="en-US" b="1" dirty="0">
                <a:latin typeface="Bernino Sans" pitchFamily="2" charset="77"/>
              </a:rPr>
              <a:t>C:</a:t>
            </a:r>
            <a:r>
              <a:rPr lang="en-US" dirty="0"/>
              <a:t> need to know 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B0D4948-03DC-E549-A8DF-1B8829F6FD68}"/>
              </a:ext>
            </a:extLst>
          </p:cNvPr>
          <p:cNvSpPr/>
          <p:nvPr/>
        </p:nvSpPr>
        <p:spPr>
          <a:xfrm>
            <a:off x="7010399" y="4299856"/>
            <a:ext cx="1578429" cy="15784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3600" b="1" dirty="0">
                <a:latin typeface="Bernino Sans" pitchFamily="2" charset="77"/>
              </a:rPr>
              <a:t>A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A20AA8A-4C8A-9843-8171-1A12407AB061}"/>
              </a:ext>
            </a:extLst>
          </p:cNvPr>
          <p:cNvSpPr/>
          <p:nvPr/>
        </p:nvSpPr>
        <p:spPr>
          <a:xfrm>
            <a:off x="9622970" y="4299856"/>
            <a:ext cx="1578429" cy="15784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3600" b="1" dirty="0">
                <a:latin typeface="Bernino Sans" pitchFamily="2" charset="77"/>
              </a:rPr>
              <a:t>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19F8BA-9201-764C-8B54-F771F87FE926}"/>
              </a:ext>
            </a:extLst>
          </p:cNvPr>
          <p:cNvSpPr/>
          <p:nvPr/>
        </p:nvSpPr>
        <p:spPr>
          <a:xfrm>
            <a:off x="8278585" y="4961163"/>
            <a:ext cx="1654628" cy="2558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688A82-0278-C44B-9187-9D4C0064FA13}"/>
              </a:ext>
            </a:extLst>
          </p:cNvPr>
          <p:cNvSpPr txBox="1"/>
          <p:nvPr/>
        </p:nvSpPr>
        <p:spPr>
          <a:xfrm>
            <a:off x="8769802" y="4391033"/>
            <a:ext cx="672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ernino Sans" pitchFamily="2" charset="77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670678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038A-8E9F-E24E-A231-726BA821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hardness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B267B-B105-5E45-843D-7749A2377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Counting argument</a:t>
            </a:r>
          </a:p>
          <a:p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Many</a:t>
            </a:r>
            <a:r>
              <a:rPr lang="en-US" dirty="0"/>
              <a:t> possible inputs in A</a:t>
            </a:r>
          </a:p>
          <a:p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Few</a:t>
            </a:r>
            <a:r>
              <a:rPr lang="en-US" dirty="0"/>
              <a:t> possible messages across bottleneck B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CD8CD30-6778-AC44-A96D-B4DC1CCCA252}"/>
              </a:ext>
            </a:extLst>
          </p:cNvPr>
          <p:cNvSpPr/>
          <p:nvPr/>
        </p:nvSpPr>
        <p:spPr>
          <a:xfrm>
            <a:off x="7010399" y="4299856"/>
            <a:ext cx="1578429" cy="15784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3600" b="1" dirty="0">
                <a:latin typeface="Bernino Sans" pitchFamily="2" charset="77"/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C13CEA-8F08-D940-A0AD-2780CDE360EF}"/>
              </a:ext>
            </a:extLst>
          </p:cNvPr>
          <p:cNvSpPr/>
          <p:nvPr/>
        </p:nvSpPr>
        <p:spPr>
          <a:xfrm>
            <a:off x="9622970" y="4299856"/>
            <a:ext cx="1578429" cy="15784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3600" b="1" dirty="0">
                <a:latin typeface="Bernino Sans" pitchFamily="2" charset="77"/>
              </a:rPr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AD3C1D-72D3-5444-A3AB-F8F2AD7B4CA2}"/>
              </a:ext>
            </a:extLst>
          </p:cNvPr>
          <p:cNvSpPr/>
          <p:nvPr/>
        </p:nvSpPr>
        <p:spPr>
          <a:xfrm>
            <a:off x="8278585" y="4961163"/>
            <a:ext cx="1654628" cy="2558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1D0C4C-258B-154A-954B-4F77B9DBE7D4}"/>
              </a:ext>
            </a:extLst>
          </p:cNvPr>
          <p:cNvSpPr txBox="1"/>
          <p:nvPr/>
        </p:nvSpPr>
        <p:spPr>
          <a:xfrm>
            <a:off x="8769802" y="4391033"/>
            <a:ext cx="672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ernino Sans" pitchFamily="2" charset="77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917696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038A-8E9F-E24E-A231-726BA821D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Proving hardness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B267B-B105-5E45-843D-7749A23774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Counting argument</a:t>
            </a:r>
          </a:p>
          <a:p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Many</a:t>
            </a:r>
            <a:r>
              <a:rPr lang="en-US" dirty="0"/>
              <a:t> possible inputs in A</a:t>
            </a:r>
          </a:p>
          <a:p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Few</a:t>
            </a:r>
            <a:r>
              <a:rPr lang="en-US" dirty="0"/>
              <a:t> possible messages across bottleneck B</a:t>
            </a:r>
          </a:p>
          <a:p>
            <a:r>
              <a:rPr lang="en-US" dirty="0"/>
              <a:t>Contradiction:</a:t>
            </a:r>
          </a:p>
          <a:p>
            <a:pPr lvl="1"/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different</a:t>
            </a:r>
            <a:r>
              <a:rPr lang="en-US" dirty="0"/>
              <a:t> inputs in A</a:t>
            </a:r>
          </a:p>
          <a:p>
            <a:pPr lvl="1"/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same</a:t>
            </a:r>
            <a:r>
              <a:rPr lang="en-US" dirty="0"/>
              <a:t> messages across B</a:t>
            </a:r>
          </a:p>
          <a:p>
            <a:pPr lvl="1"/>
            <a:r>
              <a:rPr lang="en-US" b="1" i="1" dirty="0">
                <a:solidFill>
                  <a:schemeClr val="accent1"/>
                </a:solidFill>
                <a:latin typeface="Bernino Sans Semibold" pitchFamily="2" charset="77"/>
              </a:rPr>
              <a:t>same</a:t>
            </a:r>
            <a:r>
              <a:rPr lang="en-US" dirty="0"/>
              <a:t> output in C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CD8CD30-6778-AC44-A96D-B4DC1CCCA252}"/>
              </a:ext>
            </a:extLst>
          </p:cNvPr>
          <p:cNvSpPr/>
          <p:nvPr/>
        </p:nvSpPr>
        <p:spPr>
          <a:xfrm>
            <a:off x="7010399" y="4299856"/>
            <a:ext cx="1578429" cy="15784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3600" b="1" dirty="0">
                <a:latin typeface="Bernino Sans" pitchFamily="2" charset="77"/>
              </a:rPr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BC13CEA-8F08-D940-A0AD-2780CDE360EF}"/>
              </a:ext>
            </a:extLst>
          </p:cNvPr>
          <p:cNvSpPr/>
          <p:nvPr/>
        </p:nvSpPr>
        <p:spPr>
          <a:xfrm>
            <a:off x="9622970" y="4299856"/>
            <a:ext cx="1578429" cy="157842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r>
              <a:rPr lang="en-US" sz="3600" b="1" dirty="0">
                <a:latin typeface="Bernino Sans" pitchFamily="2" charset="77"/>
              </a:rPr>
              <a:t>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AD3C1D-72D3-5444-A3AB-F8F2AD7B4CA2}"/>
              </a:ext>
            </a:extLst>
          </p:cNvPr>
          <p:cNvSpPr/>
          <p:nvPr/>
        </p:nvSpPr>
        <p:spPr>
          <a:xfrm>
            <a:off x="8278585" y="4961163"/>
            <a:ext cx="1654628" cy="2558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1D0C4C-258B-154A-954B-4F77B9DBE7D4}"/>
              </a:ext>
            </a:extLst>
          </p:cNvPr>
          <p:cNvSpPr txBox="1"/>
          <p:nvPr/>
        </p:nvSpPr>
        <p:spPr>
          <a:xfrm>
            <a:off x="8769802" y="4391033"/>
            <a:ext cx="6721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Bernino Sans" pitchFamily="2" charset="77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505745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F739-CBFA-4944-BF9A-CE6B6A7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ctr"/>
          <a:lstStyle/>
          <a:p>
            <a:pPr marL="0" indent="0" algn="ctr">
              <a:spcBef>
                <a:spcPts val="5000"/>
              </a:spcBef>
              <a:buNone/>
            </a:pPr>
            <a:r>
              <a:rPr lang="en-US" sz="6400" dirty="0">
                <a:solidFill>
                  <a:schemeClr val="accent1"/>
                </a:solidFill>
                <a:latin typeface="Bernina Sans Extrabold" pitchFamily="2" charset="77"/>
              </a:rPr>
              <a:t>LOCAL model</a:t>
            </a:r>
            <a:br>
              <a:rPr lang="en-US" sz="6400" dirty="0">
                <a:latin typeface="Bernina Sans Extrabold" pitchFamily="2" charset="77"/>
              </a:rPr>
            </a:br>
            <a:r>
              <a:rPr lang="en-US" sz="6400" dirty="0">
                <a:latin typeface="Bernina Sans Extrabold" pitchFamily="2" charset="77"/>
              </a:rPr>
              <a:t>=</a:t>
            </a:r>
            <a:br>
              <a:rPr lang="en-US" sz="6400" dirty="0">
                <a:solidFill>
                  <a:schemeClr val="accent1"/>
                </a:solidFill>
                <a:latin typeface="Bernina Sans Extrabold" pitchFamily="2" charset="77"/>
              </a:rPr>
            </a:br>
            <a:r>
              <a:rPr lang="en-US" sz="6400" dirty="0">
                <a:latin typeface="Bernina Sans Extrabold" pitchFamily="2" charset="77"/>
              </a:rPr>
              <a:t>port-numbering model</a:t>
            </a:r>
            <a:br>
              <a:rPr lang="en-US" sz="6400" dirty="0">
                <a:latin typeface="Bernina Sans Extrabold" pitchFamily="2" charset="77"/>
              </a:rPr>
            </a:br>
            <a:r>
              <a:rPr lang="en-US" sz="6400" dirty="0">
                <a:latin typeface="Bernina Sans Extrabold" pitchFamily="2" charset="77"/>
              </a:rPr>
              <a:t>+ </a:t>
            </a:r>
            <a:r>
              <a:rPr lang="en-US" sz="6400" dirty="0">
                <a:solidFill>
                  <a:schemeClr val="accent1"/>
                </a:solidFill>
                <a:latin typeface="Bernina Sans Extrabold" pitchFamily="2" charset="77"/>
              </a:rPr>
              <a:t>unique identifiers</a:t>
            </a:r>
          </a:p>
          <a:p>
            <a:pPr marL="0" indent="0" algn="ctr">
              <a:spcBef>
                <a:spcPts val="5000"/>
              </a:spcBef>
              <a:buNone/>
            </a:pPr>
            <a:r>
              <a:rPr lang="en-US" dirty="0">
                <a:latin typeface="Bernina Sans Light" pitchFamily="2" charset="77"/>
              </a:rPr>
              <a:t>Nodes have distinct labels from {1, 2, …, poly(</a:t>
            </a:r>
            <a:r>
              <a:rPr lang="en-US" i="1" dirty="0">
                <a:latin typeface="Bernina Sans Light" pitchFamily="2" charset="77"/>
              </a:rPr>
              <a:t>n</a:t>
            </a:r>
            <a:r>
              <a:rPr lang="en-US" dirty="0">
                <a:latin typeface="Bernina Sans Light" pitchFamily="2" charset="77"/>
              </a:rPr>
              <a:t>)}</a:t>
            </a:r>
          </a:p>
        </p:txBody>
      </p:sp>
    </p:spTree>
    <p:extLst>
      <p:ext uri="{BB962C8B-B14F-4D97-AF65-F5344CB8AC3E}">
        <p14:creationId xmlns:p14="http://schemas.microsoft.com/office/powerpoint/2010/main" val="314638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8F739-CBFA-4944-BF9A-CE6B6A7445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 anchor="ctr"/>
          <a:lstStyle/>
          <a:p>
            <a:pPr marL="0" indent="0" algn="ctr">
              <a:spcBef>
                <a:spcPts val="5000"/>
              </a:spcBef>
              <a:buNone/>
            </a:pPr>
            <a:r>
              <a:rPr lang="en-US" sz="6400" dirty="0">
                <a:solidFill>
                  <a:schemeClr val="accent1"/>
                </a:solidFill>
                <a:latin typeface="Bernina Sans Extrabold" pitchFamily="2" charset="77"/>
              </a:rPr>
              <a:t>CONGEST model</a:t>
            </a:r>
            <a:br>
              <a:rPr lang="en-US" sz="6400" dirty="0">
                <a:latin typeface="Bernina Sans Extrabold" pitchFamily="2" charset="77"/>
              </a:rPr>
            </a:br>
            <a:r>
              <a:rPr lang="en-US" sz="6400" dirty="0">
                <a:latin typeface="Bernina Sans Extrabold" pitchFamily="2" charset="77"/>
              </a:rPr>
              <a:t>=</a:t>
            </a:r>
            <a:br>
              <a:rPr lang="en-US" sz="6400" dirty="0">
                <a:solidFill>
                  <a:schemeClr val="accent1"/>
                </a:solidFill>
                <a:latin typeface="Bernina Sans Extrabold" pitchFamily="2" charset="77"/>
              </a:rPr>
            </a:br>
            <a:r>
              <a:rPr lang="en-US" sz="6400" dirty="0">
                <a:latin typeface="Bernina Sans Extrabold" pitchFamily="2" charset="77"/>
              </a:rPr>
              <a:t>LOCAL model</a:t>
            </a:r>
            <a:br>
              <a:rPr lang="en-US" sz="6400" dirty="0">
                <a:latin typeface="Bernina Sans Extrabold" pitchFamily="2" charset="77"/>
              </a:rPr>
            </a:br>
            <a:r>
              <a:rPr lang="en-US" sz="6400" dirty="0">
                <a:latin typeface="Bernina Sans Extrabold" pitchFamily="2" charset="77"/>
              </a:rPr>
              <a:t>+ </a:t>
            </a:r>
            <a:r>
              <a:rPr lang="en-US" sz="6400" dirty="0">
                <a:solidFill>
                  <a:schemeClr val="accent1"/>
                </a:solidFill>
                <a:latin typeface="Bernina Sans Extrabold" pitchFamily="2" charset="77"/>
              </a:rPr>
              <a:t>bandwidth limitation</a:t>
            </a:r>
          </a:p>
          <a:p>
            <a:pPr marL="0" indent="0" algn="ctr">
              <a:spcBef>
                <a:spcPts val="5000"/>
              </a:spcBef>
              <a:buNone/>
            </a:pPr>
            <a:r>
              <a:rPr lang="en-US" dirty="0">
                <a:latin typeface="Bernina Sans Light" pitchFamily="2" charset="77"/>
              </a:rPr>
              <a:t>Messages at most </a:t>
            </a:r>
            <a:r>
              <a:rPr lang="en-US" i="1" dirty="0">
                <a:latin typeface="Bernina Sans Light" pitchFamily="2" charset="77"/>
              </a:rPr>
              <a:t>O</a:t>
            </a:r>
            <a:r>
              <a:rPr lang="en-US" dirty="0">
                <a:latin typeface="Bernina Sans Light" pitchFamily="2" charset="77"/>
              </a:rPr>
              <a:t>(log </a:t>
            </a:r>
            <a:r>
              <a:rPr lang="en-US" i="1" dirty="0">
                <a:latin typeface="Bernina Sans Light" pitchFamily="2" charset="77"/>
              </a:rPr>
              <a:t>n</a:t>
            </a:r>
            <a:r>
              <a:rPr lang="en-US" dirty="0">
                <a:latin typeface="Bernina Sans Light" pitchFamily="2" charset="77"/>
              </a:rPr>
              <a:t>) bits</a:t>
            </a:r>
          </a:p>
        </p:txBody>
      </p:sp>
    </p:spTree>
    <p:extLst>
      <p:ext uri="{BB962C8B-B14F-4D97-AF65-F5344CB8AC3E}">
        <p14:creationId xmlns:p14="http://schemas.microsoft.com/office/powerpoint/2010/main" val="286337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9C21698-98CB-BA42-B0A9-5FED82ADC0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0"/>
            <a:ext cx="10515600" cy="6858000"/>
          </a:xfrm>
        </p:spPr>
        <p:txBody>
          <a:bodyPr anchor="ctr"/>
          <a:lstStyle/>
          <a:p>
            <a:pPr marL="0" indent="0">
              <a:buNone/>
            </a:pPr>
            <a:r>
              <a:rPr lang="en-US" sz="5400" b="1" dirty="0">
                <a:solidFill>
                  <a:schemeClr val="accent1"/>
                </a:solidFill>
                <a:latin typeface="Bernina Sans Extrabold" pitchFamily="2" charset="77"/>
              </a:rPr>
              <a:t>LOCAL</a:t>
            </a:r>
            <a:r>
              <a:rPr lang="en-US" sz="5400" dirty="0">
                <a:solidFill>
                  <a:schemeClr val="accent1"/>
                </a:solidFill>
                <a:latin typeface="Bernina Sans Light" pitchFamily="2" charset="77"/>
              </a:rPr>
              <a:t> · unbounded messages</a:t>
            </a:r>
            <a:endParaRPr lang="en-US" sz="4400" dirty="0">
              <a:solidFill>
                <a:schemeClr val="accent1"/>
              </a:solidFill>
              <a:latin typeface="Bernina Sans Light" pitchFamily="2" charset="77"/>
            </a:endParaRPr>
          </a:p>
          <a:p>
            <a:pPr>
              <a:spcBef>
                <a:spcPts val="1500"/>
              </a:spcBef>
            </a:pPr>
            <a:r>
              <a:rPr lang="en-US" dirty="0"/>
              <a:t>everything trivial to solve in </a:t>
            </a:r>
            <a:r>
              <a:rPr lang="en-US" i="1" dirty="0"/>
              <a:t>O</a:t>
            </a:r>
            <a:r>
              <a:rPr lang="en-US" dirty="0"/>
              <a:t>(diameter) rounds: gather full input and solve locally</a:t>
            </a:r>
          </a:p>
          <a:p>
            <a:pPr marL="0" indent="0">
              <a:spcBef>
                <a:spcPts val="5000"/>
              </a:spcBef>
              <a:buNone/>
            </a:pPr>
            <a:r>
              <a:rPr lang="en-US" sz="5400" b="1" dirty="0">
                <a:solidFill>
                  <a:schemeClr val="accent1"/>
                </a:solidFill>
                <a:latin typeface="Bernina Sans Extrabold" pitchFamily="2" charset="77"/>
              </a:rPr>
              <a:t>CONGEST</a:t>
            </a:r>
            <a:r>
              <a:rPr lang="en-US" sz="5400" dirty="0">
                <a:solidFill>
                  <a:schemeClr val="accent1"/>
                </a:solidFill>
                <a:latin typeface="Bernina Sans Light" pitchFamily="2" charset="77"/>
              </a:rPr>
              <a:t> · bounded messages</a:t>
            </a:r>
          </a:p>
          <a:p>
            <a:pPr>
              <a:spcBef>
                <a:spcPts val="1500"/>
              </a:spcBef>
            </a:pPr>
            <a:r>
              <a:rPr lang="en-US" dirty="0"/>
              <a:t>gathering everything is way too expensive</a:t>
            </a:r>
          </a:p>
          <a:p>
            <a:pPr>
              <a:spcBef>
                <a:spcPts val="1500"/>
              </a:spcBef>
            </a:pPr>
            <a:r>
              <a:rPr lang="en-US" i="1" dirty="0"/>
              <a:t>O</a:t>
            </a:r>
            <a:r>
              <a:rPr lang="en-US" dirty="0"/>
              <a:t>(diameter) and </a:t>
            </a:r>
            <a:r>
              <a:rPr lang="en-US" i="1" dirty="0"/>
              <a:t>O</a:t>
            </a:r>
            <a:r>
              <a:rPr lang="en-US" dirty="0"/>
              <a:t>(</a:t>
            </a:r>
            <a:r>
              <a:rPr lang="en-US" i="1" dirty="0"/>
              <a:t>n</a:t>
            </a:r>
            <a:r>
              <a:rPr lang="en-US" dirty="0"/>
              <a:t>) is nontrivial</a:t>
            </a:r>
          </a:p>
        </p:txBody>
      </p:sp>
    </p:spTree>
    <p:extLst>
      <p:ext uri="{BB962C8B-B14F-4D97-AF65-F5344CB8AC3E}">
        <p14:creationId xmlns:p14="http://schemas.microsoft.com/office/powerpoint/2010/main" val="2063409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811838"/>
          </a:xfrm>
        </p:spPr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8000" b="1" dirty="0">
                <a:latin typeface="Bernino Sans Extrabold" pitchFamily="2" charset="77"/>
              </a:rPr>
              <a:t>Designing</a:t>
            </a:r>
            <a:br>
              <a:rPr lang="en-US" sz="8000" b="1" dirty="0">
                <a:latin typeface="Bernino Sans Extrabold" pitchFamily="2" charset="77"/>
              </a:rPr>
            </a:br>
            <a:r>
              <a:rPr lang="en-US" sz="8000" b="1" dirty="0">
                <a:latin typeface="Bernino Sans Extrabold" pitchFamily="2" charset="77"/>
              </a:rPr>
              <a:t>efficient</a:t>
            </a:r>
            <a:br>
              <a:rPr lang="en-US" sz="8000" b="1" dirty="0">
                <a:latin typeface="Bernino Sans Extrabold" pitchFamily="2" charset="77"/>
              </a:rPr>
            </a:br>
            <a:r>
              <a:rPr lang="en-US" sz="8000" b="1" dirty="0">
                <a:latin typeface="Bernino Sans Extrabold" pitchFamily="2" charset="77"/>
              </a:rPr>
              <a:t>algorithms in</a:t>
            </a:r>
            <a:br>
              <a:rPr lang="en-US" sz="8000" b="1" dirty="0">
                <a:latin typeface="Bernino Sans Extrabold" pitchFamily="2" charset="77"/>
              </a:rPr>
            </a:br>
            <a:r>
              <a:rPr lang="en-US" sz="8000" b="1" dirty="0">
                <a:latin typeface="Bernino Sans Extrabold" pitchFamily="2" charset="77"/>
              </a:rPr>
              <a:t>CONGEST model</a:t>
            </a:r>
          </a:p>
        </p:txBody>
      </p:sp>
    </p:spTree>
    <p:extLst>
      <p:ext uri="{BB962C8B-B14F-4D97-AF65-F5344CB8AC3E}">
        <p14:creationId xmlns:p14="http://schemas.microsoft.com/office/powerpoint/2010/main" val="2689533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2A65C-C06A-D143-9089-6E6BDCF0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A39479-DE3E-0348-AD1C-08C9F527D8EC}"/>
              </a:ext>
            </a:extLst>
          </p:cNvPr>
          <p:cNvSpPr/>
          <p:nvPr/>
        </p:nvSpPr>
        <p:spPr>
          <a:xfrm>
            <a:off x="3211287" y="2242457"/>
            <a:ext cx="2079171" cy="27214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spcBef>
                <a:spcPts val="2000"/>
              </a:spcBef>
            </a:pPr>
            <a:r>
              <a:rPr lang="en-US" sz="3200" b="1" dirty="0">
                <a:latin typeface="Bernino Sans Semibold" pitchFamily="2" charset="77"/>
              </a:rPr>
              <a:t>Washing machine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E51CD8-171F-2746-B24E-9533F0792966}"/>
              </a:ext>
            </a:extLst>
          </p:cNvPr>
          <p:cNvSpPr/>
          <p:nvPr/>
        </p:nvSpPr>
        <p:spPr>
          <a:xfrm>
            <a:off x="7451272" y="2242457"/>
            <a:ext cx="2079171" cy="27214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spcBef>
                <a:spcPts val="2000"/>
              </a:spcBef>
            </a:pPr>
            <a:r>
              <a:rPr lang="en-US" sz="3200" b="1" dirty="0">
                <a:latin typeface="Bernino Sans Semibold" pitchFamily="2" charset="77"/>
              </a:rPr>
              <a:t>Dryer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5544791-5AD0-DF43-BD10-44FF120802CF}"/>
              </a:ext>
            </a:extLst>
          </p:cNvPr>
          <p:cNvSpPr/>
          <p:nvPr/>
        </p:nvSpPr>
        <p:spPr>
          <a:xfrm>
            <a:off x="3630386" y="2541815"/>
            <a:ext cx="1246414" cy="124641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985529C-5343-CE4D-944B-9B2EFDF67687}"/>
              </a:ext>
            </a:extLst>
          </p:cNvPr>
          <p:cNvSpPr/>
          <p:nvPr/>
        </p:nvSpPr>
        <p:spPr>
          <a:xfrm>
            <a:off x="7644494" y="2541815"/>
            <a:ext cx="1692728" cy="169272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FE7824B-A3FA-5D46-8494-F4F925135BA8}"/>
              </a:ext>
            </a:extLst>
          </p:cNvPr>
          <p:cNvSpPr/>
          <p:nvPr/>
        </p:nvSpPr>
        <p:spPr>
          <a:xfrm>
            <a:off x="3883479" y="2797629"/>
            <a:ext cx="734785" cy="73478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Bef>
                <a:spcPts val="2000"/>
              </a:spcBef>
            </a:pPr>
            <a:endParaRPr lang="en-US" sz="3200" b="1" dirty="0">
              <a:latin typeface="Bernino Sans Semi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693992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A58DA0-A721-C34C-8E27-EFF312B3E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6C6FD-A99A-D040-899C-3111160D1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operations in progress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simultaneously</a:t>
            </a:r>
          </a:p>
          <a:p>
            <a:r>
              <a:rPr lang="en-US" dirty="0"/>
              <a:t>Using </a:t>
            </a:r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different resources</a:t>
            </a:r>
          </a:p>
          <a:p>
            <a:r>
              <a:rPr lang="en-US" dirty="0"/>
              <a:t>In APSP algorithm:</a:t>
            </a:r>
          </a:p>
          <a:p>
            <a:pPr lvl="1"/>
            <a:r>
              <a:rPr lang="en-US" dirty="0"/>
              <a:t>multiple waves</a:t>
            </a:r>
          </a:p>
          <a:p>
            <a:pPr lvl="1"/>
            <a:r>
              <a:rPr lang="en-US" dirty="0"/>
              <a:t>using different</a:t>
            </a:r>
            <a:br>
              <a:rPr lang="en-US" dirty="0"/>
            </a:br>
            <a:r>
              <a:rPr lang="en-US" dirty="0"/>
              <a:t>communication links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731831-5B3B-DC49-B84F-8BE6541E4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429000"/>
            <a:ext cx="60960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35365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A58DA0-A721-C34C-8E27-EFF312B3E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6C6FD-A99A-D040-899C-3111160D1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chemeClr val="accent2"/>
                </a:solidFill>
                <a:latin typeface="Bernino Sans Semibold" pitchFamily="2" charset="77"/>
              </a:rPr>
              <a:t>Does not reduce the total number of messages</a:t>
            </a:r>
            <a:endParaRPr lang="en-US" dirty="0"/>
          </a:p>
          <a:p>
            <a:pPr lvl="1"/>
            <a:r>
              <a:rPr lang="en-US" dirty="0"/>
              <a:t>only removes idle periods between messages</a:t>
            </a:r>
          </a:p>
          <a:p>
            <a:r>
              <a:rPr lang="en-US" dirty="0"/>
              <a:t>If all communication links are already sending useful data every round, no room for pipelining</a:t>
            </a:r>
          </a:p>
        </p:txBody>
      </p:sp>
    </p:spTree>
    <p:extLst>
      <p:ext uri="{BB962C8B-B14F-4D97-AF65-F5344CB8AC3E}">
        <p14:creationId xmlns:p14="http://schemas.microsoft.com/office/powerpoint/2010/main" val="756799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F137E-DA15-5A45-AA0B-FD4B32B57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1353800" cy="5811838"/>
          </a:xfrm>
        </p:spPr>
        <p:txBody>
          <a:bodyPr anchor="ctr"/>
          <a:lstStyle/>
          <a:p>
            <a:pPr marL="0" indent="0">
              <a:spcBef>
                <a:spcPts val="8000"/>
              </a:spcBef>
              <a:buNone/>
            </a:pPr>
            <a:r>
              <a:rPr lang="en-US" sz="8000" b="1" dirty="0">
                <a:latin typeface="Bernino Sans Extrabold" pitchFamily="2" charset="77"/>
              </a:rPr>
              <a:t>What kind of problems cannot</a:t>
            </a:r>
            <a:br>
              <a:rPr lang="en-US" sz="8000" b="1" dirty="0">
                <a:latin typeface="Bernino Sans Extrabold" pitchFamily="2" charset="77"/>
              </a:rPr>
            </a:br>
            <a:r>
              <a:rPr lang="en-US" sz="8000" b="1" dirty="0">
                <a:latin typeface="Bernino Sans Extrabold" pitchFamily="2" charset="77"/>
              </a:rPr>
              <a:t>be solved fast in</a:t>
            </a:r>
            <a:br>
              <a:rPr lang="en-US" sz="8000" b="1" dirty="0">
                <a:latin typeface="Bernino Sans Extrabold" pitchFamily="2" charset="77"/>
              </a:rPr>
            </a:br>
            <a:r>
              <a:rPr lang="en-US" sz="8000" b="1" dirty="0">
                <a:latin typeface="Bernino Sans Extrabold" pitchFamily="2" charset="77"/>
              </a:rPr>
              <a:t>CONGEST model?</a:t>
            </a:r>
          </a:p>
        </p:txBody>
      </p:sp>
    </p:spTree>
    <p:extLst>
      <p:ext uri="{BB962C8B-B14F-4D97-AF65-F5344CB8AC3E}">
        <p14:creationId xmlns:p14="http://schemas.microsoft.com/office/powerpoint/2010/main" val="3542913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2">
      <a:dk1>
        <a:srgbClr val="000000"/>
      </a:dk1>
      <a:lt1>
        <a:srgbClr val="FFFFFF"/>
      </a:lt1>
      <a:dk2>
        <a:srgbClr val="505050"/>
      </a:dk2>
      <a:lt2>
        <a:srgbClr val="DFDFDF"/>
      </a:lt2>
      <a:accent1>
        <a:srgbClr val="0087CC"/>
      </a:accent1>
      <a:accent2>
        <a:srgbClr val="F16924"/>
      </a:accent2>
      <a:accent3>
        <a:srgbClr val="909090"/>
      </a:accent3>
      <a:accent4>
        <a:srgbClr val="0087CC"/>
      </a:accent4>
      <a:accent5>
        <a:srgbClr val="F16924"/>
      </a:accent5>
      <a:accent6>
        <a:srgbClr val="909090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spcBef>
            <a:spcPts val="2000"/>
          </a:spcBef>
          <a:defRPr sz="3200" b="1" dirty="0" smtClean="0">
            <a:latin typeface="Bernino Sans Semibold" pitchFamily="2" charset="7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3600" dirty="0" smtClean="0">
            <a:latin typeface="Bernino Sans Light" pitchFamily="2" charset="77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1304</TotalTime>
  <Words>264</Words>
  <Application>Microsoft Macintosh PowerPoint</Application>
  <PresentationFormat>Widescreen</PresentationFormat>
  <Paragraphs>55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Bernina Sans Condensed Lt</vt:lpstr>
      <vt:lpstr>Bernina Sans Extrabold</vt:lpstr>
      <vt:lpstr>Bernina Sans Light</vt:lpstr>
      <vt:lpstr>Bernina Sans Narrow Exbold</vt:lpstr>
      <vt:lpstr>Bernino Sans</vt:lpstr>
      <vt:lpstr>Bernino Sans Extrabold</vt:lpstr>
      <vt:lpstr>Bernino Sans Light</vt:lpstr>
      <vt:lpstr>Bernino Sans Semibold</vt:lpstr>
      <vt:lpstr>Calibri</vt:lpstr>
      <vt:lpstr>Office Theme</vt:lpstr>
      <vt:lpstr>Distributed Algorithms</vt:lpstr>
      <vt:lpstr>PowerPoint Presentation</vt:lpstr>
      <vt:lpstr>PowerPoint Presentation</vt:lpstr>
      <vt:lpstr>PowerPoint Presentation</vt:lpstr>
      <vt:lpstr>PowerPoint Presentation</vt:lpstr>
      <vt:lpstr>Pipelining</vt:lpstr>
      <vt:lpstr>Pipelining</vt:lpstr>
      <vt:lpstr>Pipelining</vt:lpstr>
      <vt:lpstr>PowerPoint Presentation</vt:lpstr>
      <vt:lpstr>Typical hard problems</vt:lpstr>
      <vt:lpstr>Proving hardness</vt:lpstr>
      <vt:lpstr>Proving hardness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Algorithms</dc:title>
  <dc:creator>Jukka Suomela</dc:creator>
  <cp:lastModifiedBy>Jukka Suomela</cp:lastModifiedBy>
  <cp:revision>96</cp:revision>
  <dcterms:created xsi:type="dcterms:W3CDTF">2020-08-20T21:40:58Z</dcterms:created>
  <dcterms:modified xsi:type="dcterms:W3CDTF">2023-10-02T20:23:40Z</dcterms:modified>
</cp:coreProperties>
</file>