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8" r:id="rId2"/>
    <p:sldId id="263" r:id="rId3"/>
    <p:sldId id="285" r:id="rId4"/>
    <p:sldId id="276" r:id="rId5"/>
    <p:sldId id="280" r:id="rId6"/>
    <p:sldId id="286" r:id="rId7"/>
    <p:sldId id="278" r:id="rId8"/>
    <p:sldId id="281" r:id="rId9"/>
    <p:sldId id="287" r:id="rId10"/>
    <p:sldId id="282" r:id="rId11"/>
    <p:sldId id="261" r:id="rId12"/>
    <p:sldId id="288" r:id="rId13"/>
    <p:sldId id="289" r:id="rId14"/>
    <p:sldId id="262" r:id="rId15"/>
    <p:sldId id="275" r:id="rId16"/>
    <p:sldId id="264" r:id="rId17"/>
    <p:sldId id="265" r:id="rId18"/>
    <p:sldId id="271" r:id="rId19"/>
    <p:sldId id="266" r:id="rId20"/>
    <p:sldId id="267" r:id="rId21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81"/>
    <p:restoredTop sz="94718"/>
  </p:normalViewPr>
  <p:slideViewPr>
    <p:cSldViewPr snapToGrid="0" snapToObjects="1" showGuides="1">
      <p:cViewPr varScale="1">
        <p:scale>
          <a:sx n="110" d="100"/>
          <a:sy n="110" d="100"/>
        </p:scale>
        <p:origin x="184" y="2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7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1665514" y="4210166"/>
            <a:ext cx="9993346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Covering maps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EF426F28-65F9-B6BA-85F1-D802B75DE209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AF9C5F-11F1-6527-98E9-F5E4AE7C8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7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</p:txBody>
      </p:sp>
    </p:spTree>
    <p:extLst>
      <p:ext uri="{BB962C8B-B14F-4D97-AF65-F5344CB8AC3E}">
        <p14:creationId xmlns:p14="http://schemas.microsoft.com/office/powerpoint/2010/main" val="3636757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31594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4A8D1-2C4D-0C4A-BB25-B8E5CA241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C18-184A-3E49-AB0C-E34D0A15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78886" cy="4351338"/>
          </a:xfrm>
        </p:spPr>
        <p:txBody>
          <a:bodyPr/>
          <a:lstStyle/>
          <a:p>
            <a:r>
              <a:rPr lang="en-US" b="1" dirty="0">
                <a:latin typeface="Bernino Sans Extrabold" pitchFamily="2" charset="77"/>
              </a:rPr>
              <a:t>Goal:</a:t>
            </a:r>
            <a:endParaRPr lang="en-US" dirty="0"/>
          </a:p>
          <a:p>
            <a:pPr lvl="1"/>
            <a:r>
              <a:rPr lang="en-US" dirty="0"/>
              <a:t>show that problem </a:t>
            </a:r>
            <a:r>
              <a:rPr lang="en-US" i="1" dirty="0"/>
              <a:t>X</a:t>
            </a:r>
            <a:r>
              <a:rPr lang="en-US" dirty="0"/>
              <a:t> cannot be solved</a:t>
            </a:r>
            <a:br>
              <a:rPr lang="en-US" dirty="0"/>
            </a:br>
            <a:r>
              <a:rPr lang="en-US" dirty="0"/>
              <a:t>in the port-numbering model</a:t>
            </a:r>
          </a:p>
          <a:p>
            <a:r>
              <a:rPr lang="en-US" b="1" dirty="0">
                <a:latin typeface="Bernino Sans Extrabold" pitchFamily="2" charset="77"/>
              </a:rPr>
              <a:t>General approach:</a:t>
            </a:r>
          </a:p>
          <a:p>
            <a:pPr lvl="1"/>
            <a:r>
              <a:rPr lang="en-US" dirty="0"/>
              <a:t>construct port-numbered networks so that some nodes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will always produce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same output</a:t>
            </a:r>
          </a:p>
          <a:p>
            <a:pPr lvl="1"/>
            <a:r>
              <a:rPr lang="en-US" dirty="0"/>
              <a:t>show that if </a:t>
            </a:r>
            <a:r>
              <a:rPr lang="en-US" i="1" dirty="0"/>
              <a:t>u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dirty="0"/>
              <a:t>, … have the same output, then</a:t>
            </a:r>
            <a:br>
              <a:rPr lang="en-US" dirty="0"/>
            </a:br>
            <a:r>
              <a:rPr lang="en-US" dirty="0"/>
              <a:t>it is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not a feasible solution</a:t>
            </a:r>
            <a:r>
              <a:rPr lang="en-US" dirty="0"/>
              <a:t> for </a:t>
            </a:r>
            <a:r>
              <a:rPr lang="en-US" i="1" dirty="0"/>
              <a:t>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B3B046-C463-6F46-89CD-898A9BDAE327}"/>
              </a:ext>
            </a:extLst>
          </p:cNvPr>
          <p:cNvSpPr/>
          <p:nvPr/>
        </p:nvSpPr>
        <p:spPr>
          <a:xfrm>
            <a:off x="9318173" y="1778907"/>
            <a:ext cx="2612570" cy="1861458"/>
          </a:xfrm>
          <a:prstGeom prst="wedgeRoundRectCallout">
            <a:avLst>
              <a:gd name="adj1" fmla="val -33714"/>
              <a:gd name="adj2" fmla="val 7173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Covering maps used here</a:t>
            </a:r>
          </a:p>
        </p:txBody>
      </p:sp>
    </p:spTree>
    <p:extLst>
      <p:ext uri="{BB962C8B-B14F-4D97-AF65-F5344CB8AC3E}">
        <p14:creationId xmlns:p14="http://schemas.microsoft.com/office/powerpoint/2010/main" val="3194711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0BC1-DF1F-8941-9ADB-D13787B8D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A47E0-B473-3242-8BAB-24C91B625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US" dirty="0"/>
              <a:t>Two port-numbered networks: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= (</a:t>
            </a:r>
            <a:r>
              <a:rPr lang="en-US" i="1" dirty="0"/>
              <a:t>V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, </a:t>
            </a:r>
            <a:r>
              <a:rPr lang="en-US" i="1" dirty="0"/>
              <a:t>p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N’</a:t>
            </a:r>
            <a:r>
              <a:rPr lang="en-US" dirty="0"/>
              <a:t> = (</a:t>
            </a:r>
            <a:r>
              <a:rPr lang="en-US" i="1" dirty="0"/>
              <a:t>V’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, </a:t>
            </a:r>
            <a:r>
              <a:rPr lang="en-US" i="1" dirty="0"/>
              <a:t>p’</a:t>
            </a:r>
            <a:r>
              <a:rPr lang="en-US" dirty="0"/>
              <a:t>)</a:t>
            </a:r>
          </a:p>
          <a:p>
            <a:r>
              <a:rPr lang="en-US" dirty="0"/>
              <a:t>Surjection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 →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V’</a:t>
            </a:r>
            <a:r>
              <a:rPr lang="en-US" dirty="0"/>
              <a:t> that preserves:</a:t>
            </a:r>
          </a:p>
          <a:p>
            <a:pPr lvl="1"/>
            <a:r>
              <a:rPr lang="en-US" dirty="0"/>
              <a:t>inputs</a:t>
            </a:r>
          </a:p>
          <a:p>
            <a:pPr lvl="1"/>
            <a:r>
              <a:rPr lang="en-US" dirty="0"/>
              <a:t>degrees</a:t>
            </a:r>
          </a:p>
          <a:p>
            <a:pPr lvl="1"/>
            <a:r>
              <a:rPr lang="en-US" dirty="0"/>
              <a:t>connections</a:t>
            </a:r>
          </a:p>
          <a:p>
            <a:pPr lvl="1"/>
            <a:r>
              <a:rPr lang="en-US" dirty="0"/>
              <a:t>port numbers</a:t>
            </a:r>
          </a:p>
        </p:txBody>
      </p:sp>
    </p:spTree>
    <p:extLst>
      <p:ext uri="{BB962C8B-B14F-4D97-AF65-F5344CB8AC3E}">
        <p14:creationId xmlns:p14="http://schemas.microsoft.com/office/powerpoint/2010/main" val="249657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2E91B0-83C9-0147-A372-DFA4F7D21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150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1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1</a:t>
            </a:r>
          </a:p>
        </p:txBody>
      </p:sp>
    </p:spTree>
    <p:extLst>
      <p:ext uri="{BB962C8B-B14F-4D97-AF65-F5344CB8AC3E}">
        <p14:creationId xmlns:p14="http://schemas.microsoft.com/office/powerpoint/2010/main" val="2057444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190B-2CDF-5B42-A15B-BCB9C827B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B7654-3474-D841-995B-7F9BF96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“Fools” any deterministic algorithm</a:t>
            </a:r>
          </a:p>
          <a:p>
            <a:r>
              <a:rPr lang="en-US" dirty="0"/>
              <a:t>If </a:t>
            </a:r>
            <a:r>
              <a:rPr lang="en-US" i="1" dirty="0"/>
              <a:t>f</a:t>
            </a:r>
            <a:r>
              <a:rPr lang="en-US" dirty="0"/>
              <a:t> is a covering map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, then: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before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send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receive the same messages in round </a:t>
            </a:r>
            <a:r>
              <a:rPr lang="en-US" i="1" dirty="0"/>
              <a:t>T</a:t>
            </a:r>
          </a:p>
          <a:p>
            <a:pPr lvl="1"/>
            <a:r>
              <a:rPr lang="en-US" i="1" dirty="0"/>
              <a:t>v</a:t>
            </a:r>
            <a:r>
              <a:rPr lang="en-US" dirty="0"/>
              <a:t> and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dirty="0"/>
              <a:t>) have the same state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after</a:t>
            </a:r>
            <a:r>
              <a:rPr lang="en-US" dirty="0"/>
              <a:t> round </a:t>
            </a:r>
            <a:r>
              <a:rPr lang="en-US" i="1" dirty="0"/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101947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7DA04-2A81-324A-8E0B-ECEA7C31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B741-D638-B045-B4D1-B3F0DE05B0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point: graph problem </a:t>
            </a:r>
            <a:r>
              <a:rPr lang="en-US" i="1" dirty="0"/>
              <a:t>X</a:t>
            </a:r>
          </a:p>
          <a:p>
            <a:r>
              <a:rPr lang="en-US" dirty="0"/>
              <a:t>Which graph </a:t>
            </a:r>
            <a:r>
              <a:rPr lang="en-US" i="1" dirty="0"/>
              <a:t>G</a:t>
            </a:r>
            <a:r>
              <a:rPr lang="en-US" dirty="0"/>
              <a:t> would be a “hard instance”?</a:t>
            </a:r>
          </a:p>
          <a:p>
            <a:r>
              <a:rPr lang="en-US" dirty="0"/>
              <a:t>How to choose a port numbering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i="1" dirty="0"/>
              <a:t>G </a:t>
            </a:r>
            <a:r>
              <a:rPr lang="en-US" dirty="0"/>
              <a:t>?</a:t>
            </a:r>
          </a:p>
          <a:p>
            <a:r>
              <a:rPr lang="en-US" dirty="0"/>
              <a:t>How to choose the other network </a:t>
            </a:r>
            <a:r>
              <a:rPr lang="en-US" i="1" dirty="0"/>
              <a:t>N’ </a:t>
            </a:r>
            <a:r>
              <a:rPr lang="en-US" dirty="0"/>
              <a:t>?</a:t>
            </a:r>
          </a:p>
          <a:p>
            <a:r>
              <a:rPr lang="en-US" dirty="0"/>
              <a:t>How to construct mapping from </a:t>
            </a:r>
            <a:r>
              <a:rPr lang="en-US" i="1" dirty="0"/>
              <a:t>N</a:t>
            </a:r>
            <a:r>
              <a:rPr lang="en-US" dirty="0"/>
              <a:t> to </a:t>
            </a:r>
            <a:r>
              <a:rPr lang="en-US" i="1" dirty="0"/>
              <a:t>N’</a:t>
            </a:r>
            <a:r>
              <a:rPr lang="en-US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2208332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2-node path</a:t>
            </a:r>
          </a:p>
        </p:txBody>
      </p:sp>
    </p:spTree>
    <p:extLst>
      <p:ext uri="{BB962C8B-B14F-4D97-AF65-F5344CB8AC3E}">
        <p14:creationId xmlns:p14="http://schemas.microsoft.com/office/powerpoint/2010/main" val="3492592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2737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67534-8C9E-CA40-838F-1F0BBF6A6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4-node path</a:t>
            </a:r>
          </a:p>
        </p:txBody>
      </p:sp>
    </p:spTree>
    <p:extLst>
      <p:ext uri="{BB962C8B-B14F-4D97-AF65-F5344CB8AC3E}">
        <p14:creationId xmlns:p14="http://schemas.microsoft.com/office/powerpoint/2010/main" val="1805609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FAF5DC9D-358C-5640-B495-BAA4A6AFE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4D60A0-0F2F-FF41-8CCE-736105A5AEA8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1850331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651C59-FD63-5E40-A127-A5FA50C21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843561-68F2-AD46-8D49-90951ACABB9D}"/>
              </a:ext>
            </a:extLst>
          </p:cNvPr>
          <p:cNvSpPr txBox="1"/>
          <p:nvPr/>
        </p:nvSpPr>
        <p:spPr>
          <a:xfrm>
            <a:off x="5508171" y="174172"/>
            <a:ext cx="64495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are in a room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with three doors,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labeled 1, 2, and 3.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3</a:t>
            </a:r>
          </a:p>
        </p:txBody>
      </p:sp>
    </p:spTree>
    <p:extLst>
      <p:ext uri="{BB962C8B-B14F-4D97-AF65-F5344CB8AC3E}">
        <p14:creationId xmlns:p14="http://schemas.microsoft.com/office/powerpoint/2010/main" val="2731843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322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B8180E-1A0B-D840-A8AE-451253B31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3014082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78917CB-9890-F344-B351-113C891E7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open door 2</a:t>
            </a:r>
          </a:p>
        </p:txBody>
      </p:sp>
    </p:spTree>
    <p:extLst>
      <p:ext uri="{BB962C8B-B14F-4D97-AF65-F5344CB8AC3E}">
        <p14:creationId xmlns:p14="http://schemas.microsoft.com/office/powerpoint/2010/main" val="1342377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95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EC4F36-1614-B04B-A31E-91D2AAB66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BA6C12-1AD1-E74B-A071-6790157A21B6}"/>
              </a:ext>
            </a:extLst>
          </p:cNvPr>
          <p:cNvSpPr txBox="1"/>
          <p:nvPr/>
        </p:nvSpPr>
        <p:spPr>
          <a:xfrm>
            <a:off x="5508172" y="174172"/>
            <a:ext cx="60083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You enter a room with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two doors, labeled 1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and 2. You just came</a:t>
            </a:r>
            <a:b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</a:br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in through doorway 1.</a:t>
            </a:r>
          </a:p>
          <a:p>
            <a:pPr algn="l"/>
            <a:r>
              <a:rPr lang="en-US" sz="3600" dirty="0">
                <a:solidFill>
                  <a:schemeClr val="bg1"/>
                </a:solidFill>
                <a:latin typeface="Andale Mono" panose="020B0509000000000004" pitchFamily="49" charset="0"/>
              </a:rPr>
              <a:t>&gt; </a:t>
            </a:r>
            <a:r>
              <a:rPr lang="en-US" sz="3600" dirty="0">
                <a:solidFill>
                  <a:schemeClr val="accent2"/>
                </a:solidFill>
                <a:latin typeface="Andale Mono" panose="020B0509000000000004" pitchFamily="49" charset="0"/>
              </a:rPr>
              <a:t>_</a:t>
            </a:r>
          </a:p>
        </p:txBody>
      </p:sp>
    </p:spTree>
    <p:extLst>
      <p:ext uri="{BB962C8B-B14F-4D97-AF65-F5344CB8AC3E}">
        <p14:creationId xmlns:p14="http://schemas.microsoft.com/office/powerpoint/2010/main" val="2245007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2169</TotalTime>
  <Words>508</Words>
  <Application>Microsoft Macintosh PowerPoint</Application>
  <PresentationFormat>Widescreen</PresentationFormat>
  <Paragraphs>67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Andale Mono</vt:lpstr>
      <vt:lpstr>Arial</vt:lpstr>
      <vt:lpstr>Bernina Sans Condensed Lt</vt:lpstr>
      <vt:lpstr>Bernina Sans Extrabold</vt:lpstr>
      <vt:lpstr>Bernina Sans Narrow Exbold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High-level plan</vt:lpstr>
      <vt:lpstr>High-level plan</vt:lpstr>
      <vt:lpstr>High-level plan</vt:lpstr>
      <vt:lpstr>Covering map</vt:lpstr>
      <vt:lpstr>PowerPoint Presentation</vt:lpstr>
      <vt:lpstr>Covering map</vt:lpstr>
      <vt:lpstr>Covering map</vt:lpstr>
      <vt:lpstr>Common steps</vt:lpstr>
      <vt:lpstr>Example: 2-node path</vt:lpstr>
      <vt:lpstr>Example: 4-node path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116</cp:revision>
  <dcterms:created xsi:type="dcterms:W3CDTF">2020-08-20T21:40:58Z</dcterms:created>
  <dcterms:modified xsi:type="dcterms:W3CDTF">2023-10-24T11:52:41Z</dcterms:modified>
</cp:coreProperties>
</file>