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3" r:id="rId3"/>
    <p:sldId id="264" r:id="rId4"/>
    <p:sldId id="265" r:id="rId5"/>
    <p:sldId id="266" r:id="rId6"/>
    <p:sldId id="267" r:id="rId7"/>
    <p:sldId id="275" r:id="rId8"/>
    <p:sldId id="268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6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8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68286" y="4210166"/>
            <a:ext cx="9590574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Local neighborhoods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66AD8B2-AAA0-8002-F746-21619F85DC80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PN, </a:t>
            </a:r>
            <a:r>
              <a:rPr lang="en-US" i="1" dirty="0"/>
              <a:t>n</a:t>
            </a:r>
            <a:r>
              <a:rPr lang="en-US" dirty="0"/>
              <a:t> is not known?</a:t>
            </a:r>
          </a:p>
        </p:txBody>
      </p:sp>
    </p:spTree>
    <p:extLst>
      <p:ext uri="{BB962C8B-B14F-4D97-AF65-F5344CB8AC3E}">
        <p14:creationId xmlns:p14="http://schemas.microsoft.com/office/powerpoint/2010/main" val="56219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PN, </a:t>
            </a:r>
            <a:r>
              <a:rPr lang="en-US" i="1" dirty="0"/>
              <a:t>n</a:t>
            </a:r>
            <a:r>
              <a:rPr lang="en-US" dirty="0"/>
              <a:t> is known?</a:t>
            </a:r>
          </a:p>
        </p:txBody>
      </p:sp>
    </p:spTree>
    <p:extLst>
      <p:ext uri="{BB962C8B-B14F-4D97-AF65-F5344CB8AC3E}">
        <p14:creationId xmlns:p14="http://schemas.microsoft.com/office/powerpoint/2010/main" val="427903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LOCAL, </a:t>
            </a:r>
            <a:r>
              <a:rPr lang="en-US" i="1" dirty="0"/>
              <a:t>n</a:t>
            </a:r>
            <a:r>
              <a:rPr lang="en-US" dirty="0"/>
              <a:t> is not known?</a:t>
            </a:r>
          </a:p>
        </p:txBody>
      </p:sp>
    </p:spTree>
    <p:extLst>
      <p:ext uri="{BB962C8B-B14F-4D97-AF65-F5344CB8AC3E}">
        <p14:creationId xmlns:p14="http://schemas.microsoft.com/office/powerpoint/2010/main" val="365873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LOCAL, </a:t>
            </a:r>
            <a:r>
              <a:rPr lang="en-US" i="1" dirty="0"/>
              <a:t>n</a:t>
            </a:r>
            <a:r>
              <a:rPr lang="en-US" dirty="0"/>
              <a:t> is known?</a:t>
            </a:r>
          </a:p>
        </p:txBody>
      </p:sp>
    </p:spTree>
    <p:extLst>
      <p:ext uri="{BB962C8B-B14F-4D97-AF65-F5344CB8AC3E}">
        <p14:creationId xmlns:p14="http://schemas.microsoft.com/office/powerpoint/2010/main" val="53603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CEA4-A8F5-DE4B-8A60-94FDF407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8C83-79B1-6440-A908-714240EB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 </a:t>
            </a:r>
            <a:r>
              <a:rPr lang="en-US" i="1" dirty="0"/>
              <a:t>A</a:t>
            </a:r>
            <a:r>
              <a:rPr lang="en-US" dirty="0"/>
              <a:t> runs in </a:t>
            </a:r>
            <a:r>
              <a:rPr lang="en-US" b="1" i="1" dirty="0">
                <a:latin typeface="Bernino Sans" pitchFamily="2" charset="77"/>
              </a:rPr>
              <a:t>T</a:t>
            </a:r>
            <a:r>
              <a:rPr lang="en-US" b="1" dirty="0">
                <a:latin typeface="Bernino Sans" pitchFamily="2" charset="77"/>
              </a:rPr>
              <a:t> rounds </a:t>
            </a:r>
            <a:r>
              <a:rPr lang="en-US" dirty="0"/>
              <a:t>and solves problem </a:t>
            </a:r>
            <a:r>
              <a:rPr lang="en-US" i="1" dirty="0"/>
              <a:t>X</a:t>
            </a:r>
            <a:endParaRPr lang="en-US" dirty="0"/>
          </a:p>
          <a:p>
            <a:pPr marL="540000" indent="-540000">
              <a:buFont typeface="Apple SD Gothic Neo Light" panose="02000300000000000000" pitchFamily="2" charset="-127"/>
              <a:buChar char="➞"/>
            </a:pPr>
            <a:r>
              <a:rPr lang="en-US" i="1" dirty="0"/>
              <a:t>A</a:t>
            </a:r>
            <a:r>
              <a:rPr lang="en-US" dirty="0"/>
              <a:t> is a </a:t>
            </a:r>
            <a:r>
              <a:rPr lang="en-US" b="1" dirty="0">
                <a:latin typeface="Bernino Sans" pitchFamily="2" charset="77"/>
              </a:rPr>
              <a:t>mapping from radius-</a:t>
            </a:r>
            <a:r>
              <a:rPr lang="en-US" b="1" i="1" dirty="0">
                <a:latin typeface="Bernino Sans" pitchFamily="2" charset="77"/>
              </a:rPr>
              <a:t>T</a:t>
            </a:r>
            <a:r>
              <a:rPr lang="en-US" b="1" dirty="0">
                <a:latin typeface="Bernino Sans" pitchFamily="2" charset="77"/>
              </a:rPr>
              <a:t> neighborhoods </a:t>
            </a:r>
            <a:r>
              <a:rPr lang="en-US" dirty="0"/>
              <a:t>to local outputs</a:t>
            </a:r>
          </a:p>
          <a:p>
            <a:pPr marL="0" indent="0">
              <a:buNone/>
            </a:pPr>
            <a:r>
              <a:rPr lang="en-US" dirty="0"/>
              <a:t>Such a mapping cannot solve </a:t>
            </a:r>
            <a:r>
              <a:rPr lang="en-US" i="1" dirty="0"/>
              <a:t>X</a:t>
            </a:r>
            <a:r>
              <a:rPr lang="en-US" dirty="0"/>
              <a:t> correctly</a:t>
            </a:r>
          </a:p>
          <a:p>
            <a:pPr marL="540000" indent="-540000">
              <a:buFont typeface="Apple SD Gothic Neo Light" panose="02000300000000000000" pitchFamily="2" charset="-127"/>
              <a:buChar char="➞"/>
            </a:pPr>
            <a:r>
              <a:rPr lang="en-US" dirty="0"/>
              <a:t>Problem </a:t>
            </a:r>
            <a:r>
              <a:rPr lang="en-US" i="1" dirty="0"/>
              <a:t>X</a:t>
            </a:r>
            <a:r>
              <a:rPr lang="en-US" dirty="0"/>
              <a:t> is not solvable in </a:t>
            </a:r>
            <a:r>
              <a:rPr lang="en-US" i="1" dirty="0"/>
              <a:t>T</a:t>
            </a:r>
            <a:r>
              <a:rPr lang="en-US" dirty="0"/>
              <a:t> rounds</a:t>
            </a:r>
          </a:p>
        </p:txBody>
      </p:sp>
    </p:spTree>
    <p:extLst>
      <p:ext uri="{BB962C8B-B14F-4D97-AF65-F5344CB8AC3E}">
        <p14:creationId xmlns:p14="http://schemas.microsoft.com/office/powerpoint/2010/main" val="281807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Problem: </a:t>
            </a:r>
            <a:r>
              <a:rPr lang="en-US" dirty="0"/>
              <a:t>find a vertex coloring with</a:t>
            </a:r>
            <a:br>
              <a:rPr lang="en-US" dirty="0"/>
            </a:br>
            <a:r>
              <a:rPr lang="en-US" dirty="0"/>
              <a:t>the smallest possible number of colors</a:t>
            </a:r>
          </a:p>
          <a:p>
            <a:r>
              <a:rPr lang="en-US" b="1" dirty="0">
                <a:latin typeface="Bernino Sans" pitchFamily="2" charset="77"/>
              </a:rPr>
              <a:t>Proof: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three different approaches!</a:t>
            </a:r>
          </a:p>
        </p:txBody>
      </p:sp>
    </p:spTree>
    <p:extLst>
      <p:ext uri="{BB962C8B-B14F-4D97-AF65-F5344CB8AC3E}">
        <p14:creationId xmlns:p14="http://schemas.microsoft.com/office/powerpoint/2010/main" val="377780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1: </a:t>
            </a:r>
            <a:r>
              <a:rPr lang="en-US" dirty="0"/>
              <a:t>consider a path,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fix solutions in two neighborhoods</a:t>
            </a:r>
            <a:r>
              <a:rPr lang="en-US" dirty="0"/>
              <a:t>, construct another path</a:t>
            </a:r>
          </a:p>
        </p:txBody>
      </p:sp>
    </p:spTree>
    <p:extLst>
      <p:ext uri="{BB962C8B-B14F-4D97-AF65-F5344CB8AC3E}">
        <p14:creationId xmlns:p14="http://schemas.microsoft.com/office/powerpoint/2010/main" val="180299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2: </a:t>
            </a:r>
            <a:r>
              <a:rPr lang="en-US" dirty="0"/>
              <a:t>consider an odd cycle,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look at a node that outputs “3”</a:t>
            </a:r>
            <a:r>
              <a:rPr lang="en-US" dirty="0"/>
              <a:t>, construct a path</a:t>
            </a:r>
          </a:p>
        </p:txBody>
      </p:sp>
    </p:spTree>
    <p:extLst>
      <p:ext uri="{BB962C8B-B14F-4D97-AF65-F5344CB8AC3E}">
        <p14:creationId xmlns:p14="http://schemas.microsoft.com/office/powerpoint/2010/main" val="149653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3:</a:t>
            </a:r>
            <a:r>
              <a:rPr lang="en-US" dirty="0"/>
              <a:t> if we can 2-color paths locally,</a:t>
            </a:r>
            <a:br>
              <a:rPr lang="en-US" dirty="0"/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then we can also 2-color odd cycles</a:t>
            </a:r>
          </a:p>
        </p:txBody>
      </p:sp>
    </p:spTree>
    <p:extLst>
      <p:ext uri="{BB962C8B-B14F-4D97-AF65-F5344CB8AC3E}">
        <p14:creationId xmlns:p14="http://schemas.microsoft.com/office/powerpoint/2010/main" val="5645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4AC6-8FBC-D64F-928F-9196721C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2985-21D5-4943-B2DA-D9E388BE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 model?</a:t>
            </a:r>
          </a:p>
          <a:p>
            <a:r>
              <a:rPr lang="en-US" dirty="0"/>
              <a:t>CONGEST model?</a:t>
            </a:r>
          </a:p>
          <a:p>
            <a:r>
              <a:rPr lang="en-US" dirty="0"/>
              <a:t>Randomized algorithms?</a:t>
            </a:r>
          </a:p>
        </p:txBody>
      </p:sp>
    </p:spTree>
    <p:extLst>
      <p:ext uri="{BB962C8B-B14F-4D97-AF65-F5344CB8AC3E}">
        <p14:creationId xmlns:p14="http://schemas.microsoft.com/office/powerpoint/2010/main" val="337883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B549-27F5-2540-86AB-935B4EDD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leaf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DC89-9DD4-5946-B080-8F636394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Graph family: </a:t>
            </a:r>
            <a:r>
              <a:rPr lang="en-US" dirty="0"/>
              <a:t>trees</a:t>
            </a:r>
          </a:p>
          <a:p>
            <a:r>
              <a:rPr lang="en-US" b="1" dirty="0">
                <a:latin typeface="Bernino Sans" pitchFamily="2" charset="77"/>
              </a:rPr>
              <a:t>Model: </a:t>
            </a:r>
            <a:r>
              <a:rPr lang="en-US" dirty="0"/>
              <a:t>LOCAL</a:t>
            </a:r>
            <a:endParaRPr lang="en-US" b="1" i="1" dirty="0">
              <a:latin typeface="Bernino Sans" pitchFamily="2" charset="77"/>
            </a:endParaRPr>
          </a:p>
          <a:p>
            <a:r>
              <a:rPr lang="en-US" b="1" dirty="0">
                <a:latin typeface="Bernino Sans" pitchFamily="2" charset="77"/>
              </a:rPr>
              <a:t>Input: </a:t>
            </a:r>
            <a:r>
              <a:rPr lang="en-US" dirty="0"/>
              <a:t>unique IDs and value of </a:t>
            </a:r>
            <a:r>
              <a:rPr lang="en-US" i="1" dirty="0"/>
              <a:t>n</a:t>
            </a:r>
            <a:endParaRPr lang="en-US" b="1" i="1" dirty="0">
              <a:latin typeface="Bernino Sans" pitchFamily="2" charset="77"/>
            </a:endParaRPr>
          </a:p>
          <a:p>
            <a:r>
              <a:rPr lang="en-US" b="1" dirty="0">
                <a:latin typeface="Bernino Sans" pitchFamily="2" charset="77"/>
              </a:rPr>
              <a:t>Output: </a:t>
            </a:r>
            <a:r>
              <a:rPr lang="en-US" dirty="0"/>
              <a:t>distance to the nearest leaf node</a:t>
            </a:r>
          </a:p>
        </p:txBody>
      </p:sp>
    </p:spTree>
    <p:extLst>
      <p:ext uri="{BB962C8B-B14F-4D97-AF65-F5344CB8AC3E}">
        <p14:creationId xmlns:p14="http://schemas.microsoft.com/office/powerpoint/2010/main" val="37044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AF86-1C4B-4E4C-980E-72F47931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Input is a forest: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all</a:t>
            </a:r>
            <a:r>
              <a:rPr lang="en-US" dirty="0"/>
              <a:t> nodes output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“yes”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latin typeface="Bernino Sans" pitchFamily="2" charset="77"/>
              </a:rPr>
              <a:t>otherwise: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at least one</a:t>
            </a:r>
            <a:r>
              <a:rPr lang="en-US" dirty="0"/>
              <a:t> node outputs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“no”</a:t>
            </a:r>
          </a:p>
          <a:p>
            <a:r>
              <a:rPr lang="en-US" b="1" dirty="0">
                <a:latin typeface="Bernino Sans" pitchFamily="2" charset="77"/>
              </a:rPr>
              <a:t>Questions:</a:t>
            </a:r>
          </a:p>
          <a:p>
            <a:pPr lvl="1"/>
            <a:r>
              <a:rPr lang="en-US" dirty="0"/>
              <a:t>is this solvable in PN, and how fast?</a:t>
            </a:r>
          </a:p>
          <a:p>
            <a:pPr lvl="1"/>
            <a:r>
              <a:rPr lang="en-US" dirty="0"/>
              <a:t>is this solvable in LOCAL, and how fast?</a:t>
            </a:r>
          </a:p>
          <a:p>
            <a:pPr lvl="1"/>
            <a:r>
              <a:rPr lang="en-US" dirty="0"/>
              <a:t>does it help if we know </a:t>
            </a:r>
            <a:r>
              <a:rPr lang="en-US" i="1" dirty="0"/>
              <a:t>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62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283</Words>
  <Application>Microsoft Macintosh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Apple SD Gothic Neo Light</vt:lpstr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High-level plan</vt:lpstr>
      <vt:lpstr>Example: coloring</vt:lpstr>
      <vt:lpstr>Example: coloring</vt:lpstr>
      <vt:lpstr>Example: coloring</vt:lpstr>
      <vt:lpstr>Example: coloring</vt:lpstr>
      <vt:lpstr>What about…</vt:lpstr>
      <vt:lpstr>Example: leaf distance</vt:lpstr>
      <vt:lpstr>Example: is it a forest?</vt:lpstr>
      <vt:lpstr>Example: is it a forest?</vt:lpstr>
      <vt:lpstr>Example: is it a forest?</vt:lpstr>
      <vt:lpstr>Example: is it a forest?</vt:lpstr>
      <vt:lpstr>Example: is it a forest?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120</cp:revision>
  <dcterms:created xsi:type="dcterms:W3CDTF">2020-08-20T21:40:58Z</dcterms:created>
  <dcterms:modified xsi:type="dcterms:W3CDTF">2023-10-30T21:52:13Z</dcterms:modified>
</cp:coreProperties>
</file>