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82" r:id="rId3"/>
    <p:sldId id="267" r:id="rId4"/>
    <p:sldId id="264" r:id="rId5"/>
    <p:sldId id="266" r:id="rId6"/>
    <p:sldId id="265" r:id="rId7"/>
    <p:sldId id="259" r:id="rId8"/>
    <p:sldId id="261" r:id="rId9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85"/>
    <p:restoredTop sz="94014"/>
  </p:normalViewPr>
  <p:slideViewPr>
    <p:cSldViewPr snapToGrid="0" snapToObjects="1" showGuides="1">
      <p:cViewPr varScale="1">
        <p:scale>
          <a:sx n="116" d="100"/>
          <a:sy n="116" d="100"/>
        </p:scale>
        <p:origin x="504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9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13857" y="4210166"/>
            <a:ext cx="9645003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Round elimination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F8771DCF-CC01-0D0E-B5B5-1FD863D864ED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EB59E2F-E7C4-1C43-AF60-D37F90B6C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automate</a:t>
            </a:r>
            <a:br>
              <a:rPr lang="en-US" dirty="0"/>
            </a:br>
            <a:r>
              <a:rPr lang="en-US" dirty="0"/>
              <a:t>our own work?</a:t>
            </a:r>
          </a:p>
        </p:txBody>
      </p:sp>
    </p:spTree>
    <p:extLst>
      <p:ext uri="{BB962C8B-B14F-4D97-AF65-F5344CB8AC3E}">
        <p14:creationId xmlns:p14="http://schemas.microsoft.com/office/powerpoint/2010/main" val="8463130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DD5B2-5802-AA49-8D91-360D61F3C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I" dirty="0"/>
              <a:t>Meta-algorithmics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F572-9E06-E849-818E-3B5484D5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FI" b="1" dirty="0">
                <a:latin typeface="Bernino Sans" pitchFamily="2" charset="77"/>
              </a:rPr>
              <a:t>Normal algorithms</a:t>
            </a:r>
            <a:r>
              <a:rPr lang="en-US" dirty="0"/>
              <a:t> — example:</a:t>
            </a:r>
            <a:endParaRPr lang="en-FI" b="1" dirty="0">
              <a:latin typeface="Bernino Sans" pitchFamily="2" charset="77"/>
            </a:endParaRPr>
          </a:p>
          <a:p>
            <a:pPr lvl="1"/>
            <a:r>
              <a:rPr lang="en-FI" dirty="0"/>
              <a:t>input: graph </a:t>
            </a:r>
            <a:r>
              <a:rPr lang="en-FI" i="1" dirty="0"/>
              <a:t>G</a:t>
            </a:r>
          </a:p>
          <a:p>
            <a:pPr lvl="1"/>
            <a:r>
              <a:rPr lang="en-FI" dirty="0"/>
              <a:t>output: coloring of graph </a:t>
            </a:r>
            <a:r>
              <a:rPr lang="en-FI" i="1" dirty="0"/>
              <a:t>G</a:t>
            </a:r>
          </a:p>
          <a:p>
            <a:r>
              <a:rPr lang="en-FI" b="1" dirty="0">
                <a:latin typeface="Bernino Sans" pitchFamily="2" charset="77"/>
              </a:rPr>
              <a:t>Meta-algorithms</a:t>
            </a:r>
            <a:r>
              <a:rPr lang="en-US" dirty="0"/>
              <a:t> — example:</a:t>
            </a:r>
            <a:endParaRPr lang="en-FI" b="1" dirty="0">
              <a:latin typeface="Bernino Sans" pitchFamily="2" charset="77"/>
            </a:endParaRPr>
          </a:p>
          <a:p>
            <a:pPr lvl="1"/>
            <a:r>
              <a:rPr lang="en-FI" dirty="0"/>
              <a:t>input: </a:t>
            </a:r>
            <a:r>
              <a:rPr lang="en-FI" b="1" i="1" dirty="0">
                <a:solidFill>
                  <a:schemeClr val="accent2"/>
                </a:solidFill>
                <a:latin typeface="Bernino Sans" pitchFamily="2" charset="77"/>
              </a:rPr>
              <a:t>computational problem </a:t>
            </a:r>
            <a:r>
              <a:rPr lang="en-FI" i="1" dirty="0"/>
              <a:t>P</a:t>
            </a:r>
          </a:p>
          <a:p>
            <a:pPr lvl="1"/>
            <a:r>
              <a:rPr lang="en-FI" dirty="0"/>
              <a:t>output: </a:t>
            </a:r>
            <a:r>
              <a:rPr lang="en-FI" b="1" i="1" dirty="0">
                <a:solidFill>
                  <a:schemeClr val="accent2"/>
                </a:solidFill>
                <a:latin typeface="Bernino Sans" pitchFamily="2" charset="77"/>
              </a:rPr>
              <a:t>algorithm</a:t>
            </a:r>
            <a:r>
              <a:rPr lang="en-FI" dirty="0"/>
              <a:t> for solving </a:t>
            </a:r>
            <a:r>
              <a:rPr lang="en-FI" i="1" dirty="0"/>
              <a:t>P</a:t>
            </a:r>
          </a:p>
        </p:txBody>
      </p:sp>
      <p:sp>
        <p:nvSpPr>
          <p:cNvPr id="4" name="Rounded Rectangular Callout 3">
            <a:extLst>
              <a:ext uri="{FF2B5EF4-FFF2-40B4-BE49-F238E27FC236}">
                <a16:creationId xmlns:a16="http://schemas.microsoft.com/office/drawing/2014/main" id="{47A33C4E-A227-374C-99BB-DBDBB29DCF64}"/>
              </a:ext>
            </a:extLst>
          </p:cNvPr>
          <p:cNvSpPr/>
          <p:nvPr/>
        </p:nvSpPr>
        <p:spPr>
          <a:xfrm>
            <a:off x="8755380" y="3840480"/>
            <a:ext cx="2926080" cy="2471420"/>
          </a:xfrm>
          <a:prstGeom prst="wedgeRoundRectCallout">
            <a:avLst>
              <a:gd name="adj1" fmla="val -64600"/>
              <a:gd name="adj2" fmla="val -27871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Bernino Sans Semibold" pitchFamily="2" charset="77"/>
              </a:rPr>
              <a:t>How to represent</a:t>
            </a:r>
            <a:br>
              <a:rPr lang="en-US" sz="3200" b="1" dirty="0">
                <a:latin typeface="Bernino Sans Semibold" pitchFamily="2" charset="77"/>
              </a:rPr>
            </a:br>
            <a:r>
              <a:rPr lang="en-US" sz="3200" b="1" dirty="0">
                <a:latin typeface="Bernino Sans Semibold" pitchFamily="2" charset="77"/>
              </a:rPr>
              <a:t>problems or algorithms?</a:t>
            </a:r>
          </a:p>
        </p:txBody>
      </p:sp>
    </p:spTree>
    <p:extLst>
      <p:ext uri="{BB962C8B-B14F-4D97-AF65-F5344CB8AC3E}">
        <p14:creationId xmlns:p14="http://schemas.microsoft.com/office/powerpoint/2010/main" val="371763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0EA8-B516-B346-ABBF-082E5FF3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week’s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1336-87D8-7140-917C-D58352B9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Topic: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round elimination</a:t>
            </a:r>
          </a:p>
          <a:p>
            <a:pPr lvl="1"/>
            <a:r>
              <a:rPr lang="en-US" dirty="0"/>
              <a:t>function that maps problem </a:t>
            </a:r>
            <a:r>
              <a:rPr lang="en-US" i="1" dirty="0"/>
              <a:t>X</a:t>
            </a:r>
            <a:r>
              <a:rPr lang="en-US" dirty="0"/>
              <a:t> with complexity </a:t>
            </a:r>
            <a:r>
              <a:rPr lang="en-US" i="1" dirty="0"/>
              <a:t>T</a:t>
            </a:r>
            <a:br>
              <a:rPr lang="en-US" dirty="0"/>
            </a:br>
            <a:r>
              <a:rPr lang="en-US" dirty="0"/>
              <a:t>to problem </a:t>
            </a:r>
            <a:r>
              <a:rPr lang="en-US" i="1" dirty="0"/>
              <a:t>X’</a:t>
            </a:r>
            <a:r>
              <a:rPr lang="en-US" dirty="0"/>
              <a:t> = re(</a:t>
            </a:r>
            <a:r>
              <a:rPr lang="en-US" i="1" dirty="0"/>
              <a:t>X</a:t>
            </a:r>
            <a:r>
              <a:rPr lang="en-US" dirty="0"/>
              <a:t>) with complexity </a:t>
            </a:r>
            <a:r>
              <a:rPr lang="en-US" i="1" dirty="0"/>
              <a:t>T</a:t>
            </a:r>
            <a:r>
              <a:rPr lang="en-US" dirty="0"/>
              <a:t> − 1</a:t>
            </a:r>
          </a:p>
          <a:p>
            <a:r>
              <a:rPr lang="en-US" b="1" dirty="0">
                <a:latin typeface="Bernino Sans" pitchFamily="2" charset="77"/>
              </a:rPr>
              <a:t>Video: </a:t>
            </a:r>
            <a:r>
              <a:rPr lang="en-US" dirty="0"/>
              <a:t>how to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use </a:t>
            </a:r>
            <a:r>
              <a:rPr lang="en-US" dirty="0"/>
              <a:t>round elimination</a:t>
            </a:r>
          </a:p>
          <a:p>
            <a:pPr lvl="1"/>
            <a:r>
              <a:rPr lang="en-US" dirty="0"/>
              <a:t>“re” was a black box</a:t>
            </a:r>
          </a:p>
          <a:p>
            <a:r>
              <a:rPr lang="en-US" b="1" dirty="0">
                <a:latin typeface="Bernino Sans" pitchFamily="2" charset="77"/>
              </a:rPr>
              <a:t>Today: </a:t>
            </a:r>
            <a:r>
              <a:rPr lang="en-US" dirty="0"/>
              <a:t>how to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do </a:t>
            </a:r>
            <a:r>
              <a:rPr lang="en-US" dirty="0"/>
              <a:t>round elimination</a:t>
            </a:r>
          </a:p>
          <a:p>
            <a:pPr lvl="1"/>
            <a:r>
              <a:rPr lang="en-US" dirty="0"/>
              <a:t>what happens inside the black box and why?</a:t>
            </a:r>
          </a:p>
        </p:txBody>
      </p:sp>
    </p:spTree>
    <p:extLst>
      <p:ext uri="{BB962C8B-B14F-4D97-AF65-F5344CB8AC3E}">
        <p14:creationId xmlns:p14="http://schemas.microsoft.com/office/powerpoint/2010/main" val="1469462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7622-39B8-004E-9256-409D8A50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Round elimination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4D5DD-01F2-3A4D-9E8A-7E22654CD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 already used by Linial (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1987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“it is not possible to 3-color cycles</a:t>
            </a:r>
            <a:br>
              <a:rPr lang="en-US" i="1" dirty="0"/>
            </a:br>
            <a:r>
              <a:rPr lang="en-US" i="1" dirty="0"/>
              <a:t>in o</a:t>
            </a:r>
            <a:r>
              <a:rPr lang="en-US" dirty="0"/>
              <a:t>(log* </a:t>
            </a:r>
            <a:r>
              <a:rPr lang="en-US" i="1" dirty="0"/>
              <a:t>n</a:t>
            </a:r>
            <a:r>
              <a:rPr lang="en-US" dirty="0"/>
              <a:t>)</a:t>
            </a:r>
            <a:r>
              <a:rPr lang="en-US" i="1" dirty="0"/>
              <a:t> rounds”</a:t>
            </a:r>
          </a:p>
          <a:p>
            <a:r>
              <a:rPr lang="en-US" dirty="0"/>
              <a:t>Until 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2015</a:t>
            </a:r>
            <a:r>
              <a:rPr lang="en-US" dirty="0"/>
              <a:t> it was thought this is an ad-hoc</a:t>
            </a:r>
            <a:br>
              <a:rPr lang="en-US" dirty="0"/>
            </a:br>
            <a:r>
              <a:rPr lang="en-US" dirty="0"/>
              <a:t>trick that only works for graph coloring</a:t>
            </a:r>
          </a:p>
          <a:p>
            <a:r>
              <a:rPr lang="en-US" b="1" dirty="0">
                <a:latin typeface="Bernino Sans" pitchFamily="2" charset="77"/>
              </a:rPr>
              <a:t>Lots</a:t>
            </a:r>
            <a:r>
              <a:rPr lang="en-US" dirty="0"/>
              <a:t> of new applications since 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2016</a:t>
            </a:r>
          </a:p>
          <a:p>
            <a:r>
              <a:rPr lang="en-US" dirty="0"/>
              <a:t>General idea formalized in </a:t>
            </a:r>
            <a:r>
              <a:rPr lang="en-US" dirty="0">
                <a:solidFill>
                  <a:schemeClr val="accent2"/>
                </a:solidFill>
                <a:latin typeface="Bernino Sans" pitchFamily="2" charset="77"/>
              </a:rPr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4111702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0EA8-B516-B346-ABBF-082E5FF31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3-labeling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B1336-87D8-7140-917C-D58352B9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Labels: </a:t>
            </a:r>
            <a:r>
              <a:rPr lang="en-US" dirty="0"/>
              <a:t>1, 2, 3</a:t>
            </a:r>
          </a:p>
          <a:p>
            <a:r>
              <a:rPr lang="en-US" b="1" dirty="0">
                <a:latin typeface="Bernino Sans" pitchFamily="2" charset="77"/>
              </a:rPr>
              <a:t>Active nodes:</a:t>
            </a:r>
          </a:p>
          <a:p>
            <a:pPr lvl="1"/>
            <a:r>
              <a:rPr lang="en-US" dirty="0"/>
              <a:t>degree 3</a:t>
            </a:r>
          </a:p>
          <a:p>
            <a:pPr lvl="1"/>
            <a:r>
              <a:rPr lang="en-US" dirty="0"/>
              <a:t>not all labels same</a:t>
            </a:r>
          </a:p>
          <a:p>
            <a:r>
              <a:rPr lang="en-US" b="1" dirty="0">
                <a:latin typeface="Bernino Sans" pitchFamily="2" charset="77"/>
              </a:rPr>
              <a:t>Passive nodes:</a:t>
            </a:r>
          </a:p>
          <a:p>
            <a:pPr lvl="1"/>
            <a:r>
              <a:rPr lang="en-US" dirty="0"/>
              <a:t>degree 2</a:t>
            </a:r>
          </a:p>
          <a:p>
            <a:pPr lvl="1"/>
            <a:r>
              <a:rPr lang="en-US" dirty="0"/>
              <a:t>both labels same</a:t>
            </a:r>
          </a:p>
        </p:txBody>
      </p:sp>
    </p:spTree>
    <p:extLst>
      <p:ext uri="{BB962C8B-B14F-4D97-AF65-F5344CB8AC3E}">
        <p14:creationId xmlns:p14="http://schemas.microsoft.com/office/powerpoint/2010/main" val="2550755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1BE2D9-6BFE-ED4D-BC0E-128DBEC45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12800" y="-2984500"/>
            <a:ext cx="13817600" cy="1282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920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FDCA1B-06FC-524F-9880-68986208D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36700" y="-3835400"/>
            <a:ext cx="15265400" cy="145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951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2179</TotalTime>
  <Words>198</Words>
  <Application>Microsoft Macintosh PowerPoint</Application>
  <PresentationFormat>Widescreen</PresentationFormat>
  <Paragraphs>35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Bernina Sans Condensed Lt</vt:lpstr>
      <vt:lpstr>Bernina Sans Extrabold</vt:lpstr>
      <vt:lpstr>Bernina Sans Narrow Exbold</vt:lpstr>
      <vt:lpstr>Bernino Sans</vt:lpstr>
      <vt:lpstr>Bernino Sans Light</vt:lpstr>
      <vt:lpstr>Bernino Sans Semibold</vt:lpstr>
      <vt:lpstr>Calibri</vt:lpstr>
      <vt:lpstr>Office Theme</vt:lpstr>
      <vt:lpstr>Distributed Algorithms</vt:lpstr>
      <vt:lpstr>Can we automate our own work?</vt:lpstr>
      <vt:lpstr>Meta-algorithmics</vt:lpstr>
      <vt:lpstr>This week’s plan</vt:lpstr>
      <vt:lpstr>Round elimination</vt:lpstr>
      <vt:lpstr>Weak 3-labeling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127</cp:revision>
  <dcterms:created xsi:type="dcterms:W3CDTF">2020-08-20T21:40:58Z</dcterms:created>
  <dcterms:modified xsi:type="dcterms:W3CDTF">2023-11-06T22:03:33Z</dcterms:modified>
</cp:coreProperties>
</file>