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64" r:id="rId3"/>
    <p:sldId id="265" r:id="rId4"/>
    <p:sldId id="268" r:id="rId5"/>
    <p:sldId id="273" r:id="rId6"/>
    <p:sldId id="272" r:id="rId7"/>
    <p:sldId id="275" r:id="rId8"/>
    <p:sldId id="276" r:id="rId9"/>
    <p:sldId id="271" r:id="rId10"/>
    <p:sldId id="277" r:id="rId11"/>
    <p:sldId id="278" r:id="rId12"/>
    <p:sldId id="282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3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73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81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1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10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3167743" y="4210166"/>
            <a:ext cx="8491117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Sinkless orientation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26C525B-154A-2ED5-1A0D-13942D81683D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E00B-2A3A-CB45-AD96-B3EB7BA0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6A9B-4187-0A4D-8FBC-EC9F87E10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X</a:t>
            </a:r>
            <a:r>
              <a:rPr lang="en-US" b="1" dirty="0">
                <a:latin typeface="Bernino Sans" pitchFamily="2" charset="77"/>
              </a:rPr>
              <a:t> = re(</a:t>
            </a:r>
            <a:r>
              <a:rPr lang="en-US" b="1" i="1" dirty="0">
                <a:latin typeface="Bernino Sans" pitchFamily="2" charset="77"/>
              </a:rPr>
              <a:t>X</a:t>
            </a:r>
            <a:r>
              <a:rPr lang="en-US" b="1" dirty="0">
                <a:latin typeface="Bernino Sans" pitchFamily="2" charset="77"/>
              </a:rPr>
              <a:t>)</a:t>
            </a:r>
            <a:r>
              <a:rPr lang="en-US" dirty="0"/>
              <a:t>, and </a:t>
            </a:r>
            <a:r>
              <a:rPr lang="en-US" i="1" dirty="0"/>
              <a:t>X</a:t>
            </a:r>
            <a:r>
              <a:rPr lang="en-US" dirty="0"/>
              <a:t> is not 0-round solvable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 cannot be solved in 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 rounds</a:t>
            </a:r>
            <a:br>
              <a:rPr lang="en-US" dirty="0"/>
            </a:br>
            <a:r>
              <a:rPr lang="en-US" dirty="0"/>
              <a:t>in the deterministic PN model</a:t>
            </a:r>
          </a:p>
          <a:p>
            <a:r>
              <a:rPr lang="en-US" dirty="0"/>
              <a:t>We can also derive hardness results for</a:t>
            </a:r>
            <a:br>
              <a:rPr lang="en-US" dirty="0"/>
            </a:br>
            <a:r>
              <a:rPr lang="en-US" dirty="0"/>
              <a:t>deterministic and randomized LOCAL model</a:t>
            </a:r>
          </a:p>
        </p:txBody>
      </p:sp>
    </p:spTree>
    <p:extLst>
      <p:ext uri="{BB962C8B-B14F-4D97-AF65-F5344CB8AC3E}">
        <p14:creationId xmlns:p14="http://schemas.microsoft.com/office/powerpoint/2010/main" val="93090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EBC9-324B-9946-B1EA-11ABC2DB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Often used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742B-6B0F-034F-832C-E7BFDAE0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in problem </a:t>
            </a:r>
            <a:r>
              <a:rPr lang="en-US" i="1" dirty="0"/>
              <a:t>X</a:t>
            </a:r>
          </a:p>
          <a:p>
            <a:r>
              <a:rPr lang="en-US" dirty="0"/>
              <a:t>Find a suitable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relaxation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of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problem </a:t>
            </a:r>
            <a:r>
              <a:rPr lang="en-US" i="1" dirty="0"/>
              <a:t>Y</a:t>
            </a:r>
            <a:r>
              <a:rPr lang="en-US" dirty="0"/>
              <a:t> is at most as hard as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problem </a:t>
            </a:r>
            <a:r>
              <a:rPr lang="en-US" i="1" dirty="0"/>
              <a:t>Y</a:t>
            </a:r>
            <a:r>
              <a:rPr lang="en-US" dirty="0"/>
              <a:t> is nontrivial</a:t>
            </a:r>
          </a:p>
          <a:p>
            <a:r>
              <a:rPr lang="en-US" dirty="0"/>
              <a:t>Show that </a:t>
            </a:r>
            <a:r>
              <a:rPr lang="en-US" i="1" dirty="0"/>
              <a:t>Y</a:t>
            </a:r>
            <a:r>
              <a:rPr lang="en-US" dirty="0"/>
              <a:t> = re(</a:t>
            </a:r>
            <a:r>
              <a:rPr lang="en-US" i="1" dirty="0"/>
              <a:t>Y</a:t>
            </a:r>
            <a:r>
              <a:rPr lang="en-US" dirty="0"/>
              <a:t>) or </a:t>
            </a:r>
            <a:r>
              <a:rPr lang="en-US" i="1" dirty="0"/>
              <a:t>Y</a:t>
            </a:r>
            <a:r>
              <a:rPr lang="en-US" dirty="0"/>
              <a:t> = re(re(</a:t>
            </a:r>
            <a:r>
              <a:rPr lang="en-US" i="1" dirty="0"/>
              <a:t>Y</a:t>
            </a:r>
            <a:r>
              <a:rPr lang="en-US" dirty="0"/>
              <a:t>))</a:t>
            </a:r>
          </a:p>
          <a:p>
            <a:pPr lvl="1"/>
            <a:r>
              <a:rPr lang="en-US" i="1" dirty="0"/>
              <a:t>Y</a:t>
            </a:r>
            <a:r>
              <a:rPr lang="en-US" dirty="0"/>
              <a:t> cannot be solved fast</a:t>
            </a:r>
          </a:p>
          <a:p>
            <a:pPr lvl="1"/>
            <a:r>
              <a:rPr lang="en-US" i="1" dirty="0"/>
              <a:t>X</a:t>
            </a:r>
            <a:r>
              <a:rPr lang="en-US" dirty="0"/>
              <a:t> cannot be solved fast</a:t>
            </a:r>
          </a:p>
        </p:txBody>
      </p:sp>
    </p:spTree>
    <p:extLst>
      <p:ext uri="{BB962C8B-B14F-4D97-AF65-F5344CB8AC3E}">
        <p14:creationId xmlns:p14="http://schemas.microsoft.com/office/powerpoint/2010/main" val="241454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4DA3-2DCB-3A49-BA6A-F70DE1C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Sinkless and sourceless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{ O, I }</a:t>
            </a:r>
          </a:p>
          <a:p>
            <a:pPr lvl="1"/>
            <a:r>
              <a:rPr lang="en-US" dirty="0"/>
              <a:t>O = </a:t>
            </a:r>
            <a:r>
              <a:rPr lang="en-US" i="1" dirty="0"/>
              <a:t>“edge oriented away from the active node”</a:t>
            </a:r>
            <a:br>
              <a:rPr lang="en-US" i="1" dirty="0"/>
            </a:br>
            <a:r>
              <a:rPr lang="en-US" dirty="0"/>
              <a:t>I = </a:t>
            </a:r>
            <a:r>
              <a:rPr lang="en-US" i="1" dirty="0"/>
              <a:t>“edge oriented towards the active node”</a:t>
            </a:r>
          </a:p>
          <a:p>
            <a:r>
              <a:rPr lang="en-US" b="1" dirty="0">
                <a:latin typeface="Bernino Sans" pitchFamily="2" charset="77"/>
              </a:rPr>
              <a:t>Active: </a:t>
            </a:r>
            <a:r>
              <a:rPr lang="en-US" dirty="0"/>
              <a:t>[ O, I, ? ]</a:t>
            </a:r>
          </a:p>
          <a:p>
            <a:pPr lvl="1"/>
            <a:r>
              <a:rPr lang="en-US" i="1" dirty="0"/>
              <a:t>“at least one outgoing and one incoming edge”</a:t>
            </a:r>
          </a:p>
          <a:p>
            <a:r>
              <a:rPr lang="en-US" b="1" dirty="0">
                <a:latin typeface="Bernino Sans" pitchFamily="2" charset="77"/>
              </a:rPr>
              <a:t>Passive: </a:t>
            </a:r>
            <a:r>
              <a:rPr lang="en-US" dirty="0"/>
              <a:t>[ I, O, ? ]</a:t>
            </a:r>
          </a:p>
          <a:p>
            <a:pPr lvl="1"/>
            <a:r>
              <a:rPr lang="en-US" i="1" dirty="0"/>
              <a:t>“at least one outgoing and one incoming edge”</a:t>
            </a:r>
          </a:p>
        </p:txBody>
      </p:sp>
    </p:spTree>
    <p:extLst>
      <p:ext uri="{BB962C8B-B14F-4D97-AF65-F5344CB8AC3E}">
        <p14:creationId xmlns:p14="http://schemas.microsoft.com/office/powerpoint/2010/main" val="65685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EA8-B516-B346-ABBF-082E5FF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1336-87D8-7140-917C-D58352B9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Topic: </a:t>
            </a:r>
            <a:r>
              <a:rPr lang="en-US" dirty="0"/>
              <a:t>complexity of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sinkless orientation</a:t>
            </a:r>
            <a:endParaRPr lang="en-US" dirty="0"/>
          </a:p>
          <a:p>
            <a:pPr lvl="1"/>
            <a:r>
              <a:rPr lang="en-US" dirty="0"/>
              <a:t>task: high-degree nodes must have outdegree ≥ 1</a:t>
            </a:r>
          </a:p>
          <a:p>
            <a:pPr lvl="1"/>
            <a:r>
              <a:rPr lang="en-US" dirty="0"/>
              <a:t>possible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rounds, not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</a:t>
            </a:r>
          </a:p>
          <a:p>
            <a:r>
              <a:rPr lang="en-US" b="1" dirty="0">
                <a:latin typeface="Bernino Sans" pitchFamily="2" charset="77"/>
              </a:rPr>
              <a:t>Video: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why</a:t>
            </a:r>
            <a:r>
              <a:rPr lang="en-US" dirty="0"/>
              <a:t> do we care about this?</a:t>
            </a:r>
          </a:p>
          <a:p>
            <a:pPr lvl="1"/>
            <a:r>
              <a:rPr lang="en-US" dirty="0"/>
              <a:t>e.g. hardness of graph coloring</a:t>
            </a:r>
          </a:p>
          <a:p>
            <a:r>
              <a:rPr lang="en-US" b="1" dirty="0">
                <a:latin typeface="Bernino Sans" pitchFamily="2" charset="77"/>
              </a:rPr>
              <a:t>Today: </a:t>
            </a:r>
            <a:r>
              <a:rPr lang="en-US" dirty="0"/>
              <a:t>how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prove </a:t>
            </a:r>
            <a:r>
              <a:rPr lang="en-US" dirty="0"/>
              <a:t>it?</a:t>
            </a:r>
          </a:p>
          <a:p>
            <a:pPr lvl="1"/>
            <a:r>
              <a:rPr lang="en-US" dirty="0"/>
              <a:t>round elimination &amp; fixed points</a:t>
            </a:r>
          </a:p>
        </p:txBody>
      </p:sp>
    </p:spTree>
    <p:extLst>
      <p:ext uri="{BB962C8B-B14F-4D97-AF65-F5344CB8AC3E}">
        <p14:creationId xmlns:p14="http://schemas.microsoft.com/office/powerpoint/2010/main" val="146946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4DA3-2DCB-3A49-BA6A-F70DE1C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Sinkless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{ O, I }</a:t>
            </a:r>
          </a:p>
          <a:p>
            <a:pPr lvl="1"/>
            <a:r>
              <a:rPr lang="en-US" dirty="0"/>
              <a:t>O = </a:t>
            </a:r>
            <a:r>
              <a:rPr lang="en-US" i="1" dirty="0"/>
              <a:t>“edge oriented away from the active node”</a:t>
            </a:r>
            <a:br>
              <a:rPr lang="en-US" i="1" dirty="0"/>
            </a:br>
            <a:r>
              <a:rPr lang="en-US" dirty="0"/>
              <a:t>I = </a:t>
            </a:r>
            <a:r>
              <a:rPr lang="en-US" i="1" dirty="0"/>
              <a:t>“edge oriented towards the active node”</a:t>
            </a:r>
          </a:p>
          <a:p>
            <a:r>
              <a:rPr lang="en-US" b="1" dirty="0">
                <a:latin typeface="Bernino Sans" pitchFamily="2" charset="77"/>
              </a:rPr>
              <a:t>Active: </a:t>
            </a:r>
            <a:r>
              <a:rPr lang="en-US" dirty="0"/>
              <a:t>[ O, ?, ? ]</a:t>
            </a:r>
          </a:p>
          <a:p>
            <a:pPr lvl="1"/>
            <a:r>
              <a:rPr lang="en-US" i="1" dirty="0"/>
              <a:t>“at least one outgoing edge”</a:t>
            </a:r>
          </a:p>
          <a:p>
            <a:r>
              <a:rPr lang="en-US" b="1" dirty="0">
                <a:latin typeface="Bernino Sans" pitchFamily="2" charset="77"/>
              </a:rPr>
              <a:t>Passive: </a:t>
            </a:r>
            <a:r>
              <a:rPr lang="en-US" dirty="0"/>
              <a:t>[ I, ?, ? ]</a:t>
            </a:r>
          </a:p>
          <a:p>
            <a:pPr lvl="1"/>
            <a:r>
              <a:rPr lang="en-US" i="1" dirty="0"/>
              <a:t>“at least one outgoing edge”</a:t>
            </a:r>
          </a:p>
        </p:txBody>
      </p:sp>
    </p:spTree>
    <p:extLst>
      <p:ext uri="{BB962C8B-B14F-4D97-AF65-F5344CB8AC3E}">
        <p14:creationId xmlns:p14="http://schemas.microsoft.com/office/powerpoint/2010/main" val="167876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Sinkless orientation: </a:t>
            </a:r>
            <a:r>
              <a:rPr lang="en-US" dirty="0"/>
              <a:t>O, I</a:t>
            </a:r>
          </a:p>
          <a:p>
            <a:pPr lvl="1"/>
            <a:r>
              <a:rPr lang="en-US" dirty="0"/>
              <a:t>active: [ O, ?, ? ]</a:t>
            </a:r>
          </a:p>
          <a:p>
            <a:pPr lvl="1"/>
            <a:r>
              <a:rPr lang="en-US" dirty="0"/>
              <a:t>passive: [ I,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Output problem: </a:t>
            </a:r>
            <a:r>
              <a:rPr lang="en-US" dirty="0"/>
              <a:t>{O}, {I}, {O,I}</a:t>
            </a:r>
          </a:p>
          <a:p>
            <a:pPr lvl="1"/>
            <a:r>
              <a:rPr lang="en-US" dirty="0"/>
              <a:t>active: [ {I}, ?, ? ]</a:t>
            </a:r>
          </a:p>
          <a:p>
            <a:pPr lvl="1"/>
            <a:r>
              <a:rPr lang="en-US" dirty="0"/>
              <a:t>passive: [ {O}, ?, ? ] or [ {O,I},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Maximal problem: </a:t>
            </a:r>
            <a:r>
              <a:rPr lang="en-US" dirty="0"/>
              <a:t>{I}, {O,I}</a:t>
            </a:r>
          </a:p>
          <a:p>
            <a:pPr lvl="1"/>
            <a:r>
              <a:rPr lang="en-US" dirty="0"/>
              <a:t>active: [ {I}, {O,I}, {O,I} ]</a:t>
            </a:r>
          </a:p>
          <a:p>
            <a:pPr lvl="1"/>
            <a:r>
              <a:rPr lang="en-US" dirty="0"/>
              <a:t>passive: [ {O,I}, ?, ? ]</a:t>
            </a:r>
          </a:p>
        </p:txBody>
      </p:sp>
    </p:spTree>
    <p:extLst>
      <p:ext uri="{BB962C8B-B14F-4D97-AF65-F5344CB8AC3E}">
        <p14:creationId xmlns:p14="http://schemas.microsoft.com/office/powerpoint/2010/main" val="13868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Sinkless orientation: </a:t>
            </a:r>
            <a:r>
              <a:rPr lang="en-US" dirty="0"/>
              <a:t>O, I</a:t>
            </a:r>
          </a:p>
          <a:p>
            <a:pPr lvl="1"/>
            <a:r>
              <a:rPr lang="en-US" dirty="0"/>
              <a:t>active: [ O, ?, ? ]</a:t>
            </a:r>
          </a:p>
          <a:p>
            <a:pPr lvl="1"/>
            <a:r>
              <a:rPr lang="en-US" dirty="0"/>
              <a:t>passive: [ I,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Output problem: </a:t>
            </a:r>
            <a:r>
              <a:rPr lang="en-US" dirty="0"/>
              <a:t>{O}, {I}, {O,I}</a:t>
            </a:r>
          </a:p>
          <a:p>
            <a:pPr lvl="1"/>
            <a:r>
              <a:rPr lang="en-US" dirty="0"/>
              <a:t>active: [ {I}, ?, ? ]</a:t>
            </a:r>
          </a:p>
          <a:p>
            <a:pPr lvl="1"/>
            <a:r>
              <a:rPr lang="en-US" dirty="0"/>
              <a:t>passive: [ {O}, ?, ? ] or [ {O,I},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Maximal problem: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active: [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 ]</a:t>
            </a:r>
          </a:p>
          <a:p>
            <a:pPr lvl="1"/>
            <a:r>
              <a:rPr lang="en-US" dirty="0"/>
              <a:t>passive: [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, ?, ? ]</a:t>
            </a:r>
          </a:p>
        </p:txBody>
      </p:sp>
    </p:spTree>
    <p:extLst>
      <p:ext uri="{BB962C8B-B14F-4D97-AF65-F5344CB8AC3E}">
        <p14:creationId xmlns:p14="http://schemas.microsoft.com/office/powerpoint/2010/main" val="3246743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4DA3-2DCB-3A49-BA6A-F70DE1C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{ A, B }</a:t>
            </a:r>
          </a:p>
          <a:p>
            <a:pPr lvl="1"/>
            <a:r>
              <a:rPr lang="en-US" dirty="0"/>
              <a:t>A = </a:t>
            </a:r>
            <a:r>
              <a:rPr lang="en-US" i="1" dirty="0"/>
              <a:t>“edge oriented away from the active node”</a:t>
            </a:r>
          </a:p>
          <a:p>
            <a:pPr lvl="1"/>
            <a:r>
              <a:rPr lang="en-US" dirty="0"/>
              <a:t>B = </a:t>
            </a:r>
            <a:r>
              <a:rPr lang="en-US" i="1" dirty="0"/>
              <a:t>“edge oriented towards the active node”</a:t>
            </a:r>
          </a:p>
          <a:p>
            <a:r>
              <a:rPr lang="en-US" b="1" dirty="0">
                <a:latin typeface="Bernino Sans" pitchFamily="2" charset="77"/>
              </a:rPr>
              <a:t>Active: </a:t>
            </a:r>
            <a:r>
              <a:rPr lang="en-US" dirty="0"/>
              <a:t>[ A, B, B ]</a:t>
            </a:r>
          </a:p>
          <a:p>
            <a:pPr lvl="1"/>
            <a:r>
              <a:rPr lang="en-US" i="1" dirty="0"/>
              <a:t>“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exactly</a:t>
            </a:r>
            <a:r>
              <a:rPr lang="en-US" i="1" dirty="0"/>
              <a:t> one outgoing edge”</a:t>
            </a:r>
          </a:p>
          <a:p>
            <a:r>
              <a:rPr lang="en-US" b="1" dirty="0">
                <a:latin typeface="Bernino Sans" pitchFamily="2" charset="77"/>
              </a:rPr>
              <a:t>Passive: </a:t>
            </a:r>
            <a:r>
              <a:rPr lang="en-US" dirty="0"/>
              <a:t>[ B, ?, ? ]</a:t>
            </a:r>
          </a:p>
          <a:p>
            <a:pPr lvl="1"/>
            <a:r>
              <a:rPr lang="en-US" i="1" dirty="0"/>
              <a:t>“at least one outgoing edge”</a:t>
            </a:r>
          </a:p>
        </p:txBody>
      </p:sp>
    </p:spTree>
    <p:extLst>
      <p:ext uri="{BB962C8B-B14F-4D97-AF65-F5344CB8AC3E}">
        <p14:creationId xmlns:p14="http://schemas.microsoft.com/office/powerpoint/2010/main" val="14778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Starting point: </a:t>
            </a:r>
            <a:r>
              <a:rPr lang="en-US" dirty="0"/>
              <a:t>A, B</a:t>
            </a:r>
          </a:p>
          <a:p>
            <a:pPr lvl="1"/>
            <a:r>
              <a:rPr lang="en-US" dirty="0"/>
              <a:t>active: [ A, B, B ]</a:t>
            </a:r>
          </a:p>
          <a:p>
            <a:pPr lvl="1"/>
            <a:r>
              <a:rPr lang="en-US" dirty="0"/>
              <a:t>passive: [ B,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Output problem: </a:t>
            </a:r>
            <a:r>
              <a:rPr lang="en-US" dirty="0"/>
              <a:t>{A}, {B}, {A,B}</a:t>
            </a:r>
          </a:p>
          <a:p>
            <a:pPr lvl="1"/>
            <a:r>
              <a:rPr lang="en-US" dirty="0"/>
              <a:t>active: [ {B}, ?, ? ]</a:t>
            </a:r>
          </a:p>
          <a:p>
            <a:pPr lvl="1"/>
            <a:r>
              <a:rPr lang="en-US" dirty="0"/>
              <a:t>passive: …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Maximal problem: </a:t>
            </a:r>
            <a:r>
              <a:rPr lang="en-US" dirty="0"/>
              <a:t>{B}, {A,B}</a:t>
            </a:r>
          </a:p>
          <a:p>
            <a:pPr lvl="1"/>
            <a:r>
              <a:rPr lang="en-US" dirty="0"/>
              <a:t>active: [ {B}, {A,B}, {A,B} ]</a:t>
            </a:r>
          </a:p>
          <a:p>
            <a:pPr lvl="1"/>
            <a:r>
              <a:rPr lang="en-US" dirty="0"/>
              <a:t>passive: [ {A,B}, ?, ? ]</a:t>
            </a:r>
          </a:p>
        </p:txBody>
      </p:sp>
    </p:spTree>
    <p:extLst>
      <p:ext uri="{BB962C8B-B14F-4D97-AF65-F5344CB8AC3E}">
        <p14:creationId xmlns:p14="http://schemas.microsoft.com/office/powerpoint/2010/main" val="359318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Starting point: </a:t>
            </a:r>
            <a:r>
              <a:rPr lang="en-US" dirty="0"/>
              <a:t>A, B</a:t>
            </a:r>
          </a:p>
          <a:p>
            <a:pPr lvl="1"/>
            <a:r>
              <a:rPr lang="en-US" dirty="0"/>
              <a:t>active: [ A, B, B ]</a:t>
            </a:r>
          </a:p>
          <a:p>
            <a:pPr lvl="1"/>
            <a:r>
              <a:rPr lang="en-US" dirty="0"/>
              <a:t>passive: [ B,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Output problem: </a:t>
            </a:r>
            <a:r>
              <a:rPr lang="en-US" dirty="0"/>
              <a:t>{A}, {B}, {A,B}</a:t>
            </a:r>
          </a:p>
          <a:p>
            <a:pPr lvl="1"/>
            <a:r>
              <a:rPr lang="en-US" dirty="0"/>
              <a:t>active: [ {B}, ?, ? ]</a:t>
            </a:r>
          </a:p>
          <a:p>
            <a:pPr lvl="1"/>
            <a:r>
              <a:rPr lang="en-US" dirty="0"/>
              <a:t>passive: …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Maximal problem: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active: [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 ]</a:t>
            </a:r>
          </a:p>
          <a:p>
            <a:pPr lvl="1"/>
            <a:r>
              <a:rPr lang="en-US" dirty="0"/>
              <a:t>passive: [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, ?, ? ]</a:t>
            </a:r>
          </a:p>
        </p:txBody>
      </p:sp>
    </p:spTree>
    <p:extLst>
      <p:ext uri="{BB962C8B-B14F-4D97-AF65-F5344CB8AC3E}">
        <p14:creationId xmlns:p14="http://schemas.microsoft.com/office/powerpoint/2010/main" val="334430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E00B-2A3A-CB45-AD96-B3EB7BA0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6A9B-4187-0A4D-8FBC-EC9F87E10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X</a:t>
            </a:r>
            <a:r>
              <a:rPr lang="en-US" b="1" dirty="0">
                <a:latin typeface="Bernino Sans" pitchFamily="2" charset="77"/>
              </a:rPr>
              <a:t> = re(</a:t>
            </a:r>
            <a:r>
              <a:rPr lang="en-US" b="1" i="1" dirty="0">
                <a:latin typeface="Bernino Sans" pitchFamily="2" charset="77"/>
              </a:rPr>
              <a:t>X</a:t>
            </a:r>
            <a:r>
              <a:rPr lang="en-US" b="1" dirty="0">
                <a:latin typeface="Bernino Sans" pitchFamily="2" charset="77"/>
              </a:rPr>
              <a:t>)</a:t>
            </a:r>
            <a:r>
              <a:rPr lang="en-US" dirty="0"/>
              <a:t>, and </a:t>
            </a:r>
            <a:r>
              <a:rPr lang="en-US" i="1" dirty="0"/>
              <a:t>X</a:t>
            </a:r>
            <a:r>
              <a:rPr lang="en-US" dirty="0"/>
              <a:t> is not 0-round solvable</a:t>
            </a:r>
          </a:p>
          <a:p>
            <a:r>
              <a:rPr lang="en-US" dirty="0"/>
              <a:t>“</a:t>
            </a:r>
            <a:r>
              <a:rPr lang="en-US" i="1" dirty="0"/>
              <a:t>X</a:t>
            </a:r>
            <a:r>
              <a:rPr lang="en-US" dirty="0"/>
              <a:t> can be solved 1 round faster than </a:t>
            </a:r>
            <a:r>
              <a:rPr lang="en-US" i="1" dirty="0"/>
              <a:t>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contradiction</a:t>
            </a:r>
          </a:p>
          <a:p>
            <a:r>
              <a:rPr lang="en-US" dirty="0"/>
              <a:t>One of our assumptions fails — which one?</a:t>
            </a:r>
          </a:p>
        </p:txBody>
      </p:sp>
    </p:spTree>
    <p:extLst>
      <p:ext uri="{BB962C8B-B14F-4D97-AF65-F5344CB8AC3E}">
        <p14:creationId xmlns:p14="http://schemas.microsoft.com/office/powerpoint/2010/main" val="287271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</TotalTime>
  <Words>751</Words>
  <Application>Microsoft Macintosh PowerPoint</Application>
  <PresentationFormat>Widescreen</PresentationFormat>
  <Paragraphs>90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Bernina Sans Condensed Lt</vt:lpstr>
      <vt:lpstr>Bernina Sans Extrabold</vt:lpstr>
      <vt:lpstr>Bernina Sans Narrow Exbold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This week’s plan</vt:lpstr>
      <vt:lpstr>Sinkless orientation</vt:lpstr>
      <vt:lpstr>PowerPoint Presentation</vt:lpstr>
      <vt:lpstr>PowerPoint Presentation</vt:lpstr>
      <vt:lpstr>Output problem</vt:lpstr>
      <vt:lpstr>PowerPoint Presentation</vt:lpstr>
      <vt:lpstr>PowerPoint Presentation</vt:lpstr>
      <vt:lpstr>Fixed points</vt:lpstr>
      <vt:lpstr>Fixed points</vt:lpstr>
      <vt:lpstr>Often used like this</vt:lpstr>
      <vt:lpstr>Sinkless and sourceless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Suomela Jukka</cp:lastModifiedBy>
  <cp:revision>134</cp:revision>
  <dcterms:created xsi:type="dcterms:W3CDTF">2020-08-20T21:40:58Z</dcterms:created>
  <dcterms:modified xsi:type="dcterms:W3CDTF">2023-11-14T09:57:18Z</dcterms:modified>
</cp:coreProperties>
</file>