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9" r:id="rId3"/>
    <p:sldId id="260" r:id="rId4"/>
    <p:sldId id="688" r:id="rId5"/>
    <p:sldId id="275" r:id="rId6"/>
    <p:sldId id="285" r:id="rId7"/>
    <p:sldId id="284" r:id="rId8"/>
    <p:sldId id="286" r:id="rId9"/>
    <p:sldId id="277" r:id="rId10"/>
    <p:sldId id="276" r:id="rId11"/>
    <p:sldId id="278" r:id="rId12"/>
    <p:sldId id="279" r:id="rId13"/>
    <p:sldId id="280" r:id="rId14"/>
    <p:sldId id="281" r:id="rId15"/>
    <p:sldId id="689" r:id="rId16"/>
    <p:sldId id="283" r:id="rId17"/>
    <p:sldId id="274" r:id="rId18"/>
    <p:sldId id="282" r:id="rId1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9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667001" y="4197466"/>
            <a:ext cx="8991860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Hardness of coloring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B19155-555A-5E2F-E429-2C0717F52DD6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Lucky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Assumption: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Definition: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· P[unlucky]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164C875-0B38-1B76-0E8A-87E51980EA54}"/>
              </a:ext>
            </a:extLst>
          </p:cNvPr>
          <p:cNvSpPr/>
          <p:nvPr/>
        </p:nvSpPr>
        <p:spPr>
          <a:xfrm>
            <a:off x="8261794" y="1626024"/>
            <a:ext cx="1968500" cy="709641"/>
          </a:xfrm>
          <a:prstGeom prst="wedgeRoundRectCallout">
            <a:avLst>
              <a:gd name="adj1" fmla="val -70629"/>
              <a:gd name="adj2" fmla="val 1266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0.1%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DCE1056-E334-258A-0516-E4E4978FC497}"/>
              </a:ext>
            </a:extLst>
          </p:cNvPr>
          <p:cNvSpPr/>
          <p:nvPr/>
        </p:nvSpPr>
        <p:spPr>
          <a:xfrm>
            <a:off x="9749971" y="2719359"/>
            <a:ext cx="1829727" cy="709641"/>
          </a:xfrm>
          <a:prstGeom prst="wedgeRoundRectCallout">
            <a:avLst>
              <a:gd name="adj1" fmla="val -65318"/>
              <a:gd name="adj2" fmla="val -3002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1%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1B676A2-4E28-2A83-56AB-F24E6FB8B739}"/>
              </a:ext>
            </a:extLst>
          </p:cNvPr>
          <p:cNvSpPr/>
          <p:nvPr/>
        </p:nvSpPr>
        <p:spPr>
          <a:xfrm>
            <a:off x="5338073" y="4198243"/>
            <a:ext cx="1829726" cy="709641"/>
          </a:xfrm>
          <a:prstGeom prst="wedgeRoundRectCallout">
            <a:avLst>
              <a:gd name="adj1" fmla="val -73052"/>
              <a:gd name="adj2" fmla="val -28492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10%</a:t>
            </a:r>
          </a:p>
        </p:txBody>
      </p:sp>
    </p:spTree>
    <p:extLst>
      <p:ext uri="{BB962C8B-B14F-4D97-AF65-F5344CB8AC3E}">
        <p14:creationId xmlns:p14="http://schemas.microsoft.com/office/powerpoint/2010/main" val="17143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1076-568B-EC46-981F-67BD3A9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passive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4748-627C-1C48-A2D6-787387FA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 considered infrequent by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endParaRPr lang="en-US" dirty="0"/>
          </a:p>
          <a:p>
            <a:r>
              <a:rPr lang="en-US" b="1" dirty="0">
                <a:latin typeface="Bernino Sans" pitchFamily="2" charset="77"/>
              </a:rPr>
              <a:t>Otherwise: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does not fail, its outputs form a valid solution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only labels that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considers frequent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has to succeed in solving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4C5D-1CA8-7E49-AF9A-2562C811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AFC2-977E-1F48-A6FC-F8029CD1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>
              <a:solidFill>
                <a:schemeClr val="accent2"/>
              </a:solidFill>
            </a:endParaRPr>
          </a:p>
          <a:p>
            <a:r>
              <a:rPr lang="en-US" dirty="0"/>
              <a:t>Possible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-failures:</a:t>
            </a:r>
          </a:p>
          <a:p>
            <a:pPr lvl="1"/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some infrequent label]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288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endParaRPr lang="en-US" i="1" dirty="0"/>
          </a:p>
          <a:p>
            <a:r>
              <a:rPr lang="en-US" dirty="0"/>
              <a:t>Failure probability increases </a:t>
            </a:r>
            <a:r>
              <a:rPr lang="en-US" dirty="0" err="1"/>
              <a:t>polynomially</a:t>
            </a:r>
            <a:endParaRPr lang="en-US" dirty="0"/>
          </a:p>
          <a:p>
            <a:r>
              <a:rPr lang="en-US" dirty="0"/>
              <a:t>We can repeat this many times</a:t>
            </a:r>
            <a:br>
              <a:rPr lang="en-US" dirty="0"/>
            </a:br>
            <a:r>
              <a:rPr lang="en-US" dirty="0"/>
              <a:t>before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dirty="0"/>
              <a:t> becomes useless</a:t>
            </a:r>
          </a:p>
        </p:txBody>
      </p:sp>
    </p:spTree>
    <p:extLst>
      <p:ext uri="{BB962C8B-B14F-4D97-AF65-F5344CB8AC3E}">
        <p14:creationId xmlns:p14="http://schemas.microsoft.com/office/powerpoint/2010/main" val="7722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CA2-FAA8-D843-9D23-51A1A957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 very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C4A1-3756-124A-B412-0ACB99E3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round elimination in deterministic PN model</a:t>
            </a:r>
          </a:p>
          <a:p>
            <a:pPr lvl="1"/>
            <a:r>
              <a:rPr lang="en-US" dirty="0"/>
              <a:t>gain intuition on how the problem behaves</a:t>
            </a:r>
          </a:p>
          <a:p>
            <a:r>
              <a:rPr lang="en-US" dirty="0"/>
              <a:t>Then switch to randomized PN model</a:t>
            </a:r>
          </a:p>
          <a:p>
            <a:pPr lvl="1"/>
            <a:r>
              <a:rPr lang="en-US" dirty="0"/>
              <a:t>proper analysis of failure probabilities</a:t>
            </a:r>
          </a:p>
          <a:p>
            <a:r>
              <a:rPr lang="en-US" dirty="0"/>
              <a:t>Results for deterministic &amp; randomized LOCAL</a:t>
            </a:r>
            <a:br>
              <a:rPr lang="en-US" dirty="0"/>
            </a:br>
            <a:r>
              <a:rPr lang="en-US" dirty="0"/>
              <a:t>follow directly</a:t>
            </a:r>
          </a:p>
        </p:txBody>
      </p:sp>
    </p:spTree>
    <p:extLst>
      <p:ext uri="{BB962C8B-B14F-4D97-AF65-F5344CB8AC3E}">
        <p14:creationId xmlns:p14="http://schemas.microsoft.com/office/powerpoint/2010/main" val="252588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Case study: </a:t>
            </a: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Coloring</a:t>
            </a:r>
            <a:b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directed cycles</a:t>
            </a:r>
            <a:endParaRPr lang="en-US" sz="72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511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EFF17-741F-AE40-A12A-6C0EC7F6F35B}"/>
              </a:ext>
            </a:extLst>
          </p:cNvPr>
          <p:cNvSpPr txBox="1"/>
          <p:nvPr/>
        </p:nvSpPr>
        <p:spPr>
          <a:xfrm>
            <a:off x="518001" y="1733089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71C0A-A2DC-4443-980F-48B844F55032}"/>
              </a:ext>
            </a:extLst>
          </p:cNvPr>
          <p:cNvSpPr txBox="1"/>
          <p:nvPr/>
        </p:nvSpPr>
        <p:spPr>
          <a:xfrm>
            <a:off x="518001" y="3451042"/>
            <a:ext cx="1043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ac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6079A-2723-5540-AD84-93B7440B11A1}"/>
              </a:ext>
            </a:extLst>
          </p:cNvPr>
          <p:cNvSpPr txBox="1"/>
          <p:nvPr/>
        </p:nvSpPr>
        <p:spPr>
          <a:xfrm>
            <a:off x="2467175" y="440428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F G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H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I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J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A 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3051B-464E-AF40-A2CD-74A64C3C3DCC}"/>
              </a:ext>
            </a:extLst>
          </p:cNvPr>
          <p:cNvSpPr txBox="1"/>
          <p:nvPr/>
        </p:nvSpPr>
        <p:spPr>
          <a:xfrm>
            <a:off x="2466119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GIK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BCF HIL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DEF JKL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552F9-0EAB-824E-B6B5-4DE9D5E3CA88}"/>
              </a:ext>
            </a:extLst>
          </p:cNvPr>
          <p:cNvSpPr txBox="1"/>
          <p:nvPr/>
        </p:nvSpPr>
        <p:spPr>
          <a:xfrm>
            <a:off x="5058645" y="486595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186D0-F250-0A4F-9888-69AF927FBC9F}"/>
              </a:ext>
            </a:extLst>
          </p:cNvPr>
          <p:cNvSpPr txBox="1"/>
          <p:nvPr/>
        </p:nvSpPr>
        <p:spPr>
          <a:xfrm>
            <a:off x="5058645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</a:t>
            </a:r>
            <a:r>
              <a:rPr lang="en-US" sz="2800" dirty="0" err="1">
                <a:latin typeface="Andale Mono" panose="020B0509000000000004" pitchFamily="49" charset="0"/>
              </a:rPr>
              <a:t>fdb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BCF </a:t>
            </a:r>
            <a:r>
              <a:rPr lang="en-US" sz="2800" dirty="0" err="1">
                <a:latin typeface="Andale Mono" panose="020B0509000000000004" pitchFamily="49" charset="0"/>
              </a:rPr>
              <a:t>eda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DEF cba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FD0C0-E5F4-FD4A-B276-A47B3008DAEA}"/>
              </a:ext>
            </a:extLst>
          </p:cNvPr>
          <p:cNvSpPr txBox="1"/>
          <p:nvPr/>
        </p:nvSpPr>
        <p:spPr>
          <a:xfrm>
            <a:off x="7553101" y="484451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2A0AD-E5B8-024B-93C3-34BD0FC3EFB4}"/>
              </a:ext>
            </a:extLst>
          </p:cNvPr>
          <p:cNvSpPr txBox="1"/>
          <p:nvPr/>
        </p:nvSpPr>
        <p:spPr>
          <a:xfrm>
            <a:off x="7552046" y="3447493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ade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A2E4-3CFD-8D42-8132-8F0D2A7E718C}"/>
              </a:ext>
            </a:extLst>
          </p:cNvPr>
          <p:cNvSpPr txBox="1"/>
          <p:nvPr/>
        </p:nvSpPr>
        <p:spPr>
          <a:xfrm>
            <a:off x="10047558" y="464453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6533-370F-894A-9433-0F488364C8E7}"/>
              </a:ext>
            </a:extLst>
          </p:cNvPr>
          <p:cNvSpPr txBox="1"/>
          <p:nvPr/>
        </p:nvSpPr>
        <p:spPr>
          <a:xfrm>
            <a:off x="10045447" y="3429000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75C69-60F6-6F48-81FA-68E0C28FD3F6}"/>
              </a:ext>
            </a:extLst>
          </p:cNvPr>
          <p:cNvCxnSpPr>
            <a:cxnSpLocks/>
          </p:cNvCxnSpPr>
          <p:nvPr/>
        </p:nvCxnSpPr>
        <p:spPr>
          <a:xfrm>
            <a:off x="20066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AD3F55-353A-C94D-898F-388327795481}"/>
              </a:ext>
            </a:extLst>
          </p:cNvPr>
          <p:cNvCxnSpPr>
            <a:cxnSpLocks/>
          </p:cNvCxnSpPr>
          <p:nvPr/>
        </p:nvCxnSpPr>
        <p:spPr>
          <a:xfrm>
            <a:off x="46101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345680-379F-8A45-A1E5-37B8E35B4659}"/>
              </a:ext>
            </a:extLst>
          </p:cNvPr>
          <p:cNvCxnSpPr>
            <a:cxnSpLocks/>
          </p:cNvCxnSpPr>
          <p:nvPr/>
        </p:nvCxnSpPr>
        <p:spPr>
          <a:xfrm>
            <a:off x="71247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44DB3E-92D4-DA49-B1EF-546D9A793818}"/>
              </a:ext>
            </a:extLst>
          </p:cNvPr>
          <p:cNvCxnSpPr>
            <a:cxnSpLocks/>
          </p:cNvCxnSpPr>
          <p:nvPr/>
        </p:nvCxnSpPr>
        <p:spPr>
          <a:xfrm>
            <a:off x="96520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7E740-0DE5-8E4F-80C4-857DF168459F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2E58E-6953-2343-AD42-C6C252091302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4811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3FCB-0FA4-2645-BE89-E2C12142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62A3-6F35-4A47-AE37-487C703B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Deterministic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r>
              <a:rPr lang="en-US" b="1" dirty="0">
                <a:latin typeface="Bernino Sans" pitchFamily="2" charset="77"/>
              </a:rPr>
              <a:t>Randomized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(exercise)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(not easy)</a:t>
            </a:r>
          </a:p>
          <a:p>
            <a:r>
              <a:rPr lang="en-US" b="1" dirty="0">
                <a:latin typeface="Bernino Sans" pitchFamily="2" charset="77"/>
              </a:rPr>
              <a:t>Deterministic LOCAL?</a:t>
            </a:r>
          </a:p>
        </p:txBody>
      </p:sp>
    </p:spTree>
    <p:extLst>
      <p:ext uri="{BB962C8B-B14F-4D97-AF65-F5344CB8AC3E}">
        <p14:creationId xmlns:p14="http://schemas.microsoft.com/office/powerpoint/2010/main" val="12824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72FD-97AA-C54C-9574-A92722B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99F6-C682-8C4E-98FF-5E1B0BAA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Specific technical result:</a:t>
            </a:r>
          </a:p>
          <a:p>
            <a:pPr lvl="1"/>
            <a:r>
              <a:rPr lang="en-US" dirty="0"/>
              <a:t>3-coloring of cycles in the LOCAL model</a:t>
            </a:r>
          </a:p>
          <a:p>
            <a:pPr lvl="1"/>
            <a:r>
              <a:rPr lang="en-US" dirty="0"/>
              <a:t>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 </a:t>
            </a:r>
            <a:r>
              <a:rPr lang="en-US" dirty="0"/>
              <a:t>rounds  </a:t>
            </a:r>
            <a:r>
              <a:rPr lang="en-US" dirty="0">
                <a:solidFill>
                  <a:schemeClr val="accent1"/>
                </a:solidFill>
              </a:rPr>
              <a:t>(week 1)</a:t>
            </a:r>
          </a:p>
          <a:p>
            <a:pPr lvl="1"/>
            <a:r>
              <a:rPr lang="en-US" dirty="0"/>
              <a:t>not 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rounds  </a:t>
            </a:r>
            <a:r>
              <a:rPr lang="en-US" dirty="0">
                <a:solidFill>
                  <a:schemeClr val="accent1"/>
                </a:solidFill>
              </a:rPr>
              <a:t>(this week)</a:t>
            </a:r>
          </a:p>
          <a:p>
            <a:r>
              <a:rPr lang="en-US" b="1" dirty="0">
                <a:latin typeface="Bernino Sans" pitchFamily="2" charset="77"/>
              </a:rPr>
              <a:t>General idea:</a:t>
            </a:r>
          </a:p>
          <a:p>
            <a:pPr lvl="1"/>
            <a:r>
              <a:rPr lang="en-US" dirty="0"/>
              <a:t>how to use round elimination to prove</a:t>
            </a:r>
            <a:br>
              <a:rPr lang="en-US" dirty="0"/>
            </a:br>
            <a:r>
              <a:rPr lang="en-US" dirty="0"/>
              <a:t>negative results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</a:t>
            </a:r>
            <a:r>
              <a:rPr lang="en-US" dirty="0"/>
              <a:t>model and/or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 </a:t>
            </a:r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729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05A-7999-DB46-80F8-0F647D13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&amp; workaround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7FE8-7358-0046-B222-27CECE3E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elimination does not work directly</a:t>
            </a:r>
            <a:br>
              <a:rPr lang="en-US" dirty="0"/>
            </a:br>
            <a:r>
              <a:rPr lang="en-US" dirty="0"/>
              <a:t>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problem: </a:t>
            </a:r>
            <a:r>
              <a:rPr lang="en-US" b="1" dirty="0">
                <a:latin typeface="Bernino Sans" pitchFamily="2" charset="77"/>
              </a:rPr>
              <a:t>independence </a:t>
            </a:r>
            <a:r>
              <a:rPr lang="en-US" dirty="0"/>
              <a:t>vs. unique identifiers</a:t>
            </a:r>
          </a:p>
          <a:p>
            <a:r>
              <a:rPr lang="en-US" dirty="0"/>
              <a:t>But we can use it to study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</a:t>
            </a:r>
            <a:r>
              <a:rPr lang="en-US" dirty="0"/>
              <a:t> algorithms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PN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random bits are independent!</a:t>
            </a:r>
          </a:p>
          <a:p>
            <a:r>
              <a:rPr lang="en-US" dirty="0"/>
              <a:t>Then results for the LOCAL model follow!</a:t>
            </a:r>
          </a:p>
        </p:txBody>
      </p:sp>
    </p:spTree>
    <p:extLst>
      <p:ext uri="{BB962C8B-B14F-4D97-AF65-F5344CB8AC3E}">
        <p14:creationId xmlns:p14="http://schemas.microsoft.com/office/powerpoint/2010/main" val="22847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General idea:</a:t>
            </a:r>
            <a:br>
              <a:rPr lang="en-US" sz="7200" dirty="0">
                <a:latin typeface="Bernina Sans Light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Randomized</a:t>
            </a:r>
            <a:b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round elimination</a:t>
            </a:r>
            <a:endParaRPr lang="en-US" sz="72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The same pair of problems: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and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re(</a:t>
            </a:r>
            <a:r>
              <a:rPr lang="en-US" i="1" dirty="0"/>
              <a:t>X</a:t>
            </a:r>
            <a:r>
              <a:rPr lang="en-US" dirty="0"/>
              <a:t>) does not depend on model of computing!</a:t>
            </a:r>
          </a:p>
          <a:p>
            <a:r>
              <a:rPr lang="en-US" b="1" dirty="0">
                <a:latin typeface="Bernino Sans" pitchFamily="2" charset="77"/>
              </a:rPr>
              <a:t>Different implications </a:t>
            </a:r>
            <a:r>
              <a:rPr lang="en-US" dirty="0"/>
              <a:t>in different models:</a:t>
            </a:r>
          </a:p>
          <a:p>
            <a:pPr lvl="1"/>
            <a:r>
              <a:rPr lang="en-US" i="1" dirty="0"/>
              <a:t>if A is a deterministic PN-algorithm that</a:t>
            </a:r>
            <a:br>
              <a:rPr lang="en-US" i="1" dirty="0"/>
            </a:br>
            <a:r>
              <a:rPr lang="en-US" i="1" dirty="0"/>
              <a:t>solves X in T rounds then …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if A is a randomized PN-algorithm that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solves X in T rounds with high probability then …</a:t>
            </a:r>
          </a:p>
        </p:txBody>
      </p:sp>
    </p:spTree>
    <p:extLst>
      <p:ext uri="{BB962C8B-B14F-4D97-AF65-F5344CB8AC3E}">
        <p14:creationId xmlns:p14="http://schemas.microsoft.com/office/powerpoint/2010/main" val="33785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dirty="0"/>
              <a:t>We will use cycles as an example</a:t>
            </a:r>
          </a:p>
          <a:p>
            <a:r>
              <a:rPr lang="en-US" dirty="0"/>
              <a:t>The same idea generalizes to biregular trees</a:t>
            </a:r>
          </a:p>
          <a:p>
            <a:pPr lvl="1"/>
            <a:r>
              <a:rPr lang="en-US" dirty="0"/>
              <a:t>probabilities that we get are just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88293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form the set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labels that appear with probability ≥ 1/</a:t>
            </a:r>
            <a:r>
              <a:rPr lang="en-US" i="1" dirty="0"/>
              <a:t>x</a:t>
            </a:r>
          </a:p>
          <a:p>
            <a:r>
              <a:rPr lang="en-US" b="1" dirty="0">
                <a:latin typeface="Bernino Sans" pitchFamily="2" charset="77"/>
              </a:rPr>
              <a:t>Analysis:</a:t>
            </a:r>
            <a:r>
              <a:rPr lang="en-US" dirty="0"/>
              <a:t> focus on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neighborhoods</a:t>
            </a:r>
          </a:p>
          <a:p>
            <a:pPr lvl="1"/>
            <a:r>
              <a:rPr lang="en-US" dirty="0"/>
              <a:t>neighborhoods in which</a:t>
            </a:r>
            <a:br>
              <a:rPr lang="en-US" dirty="0"/>
            </a:b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with probability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0DEFFA6-15CC-2C4F-8ADA-9807B84C6E0E}"/>
              </a:ext>
            </a:extLst>
          </p:cNvPr>
          <p:cNvSpPr/>
          <p:nvPr/>
        </p:nvSpPr>
        <p:spPr>
          <a:xfrm>
            <a:off x="8686337" y="2199565"/>
            <a:ext cx="1968500" cy="709641"/>
          </a:xfrm>
          <a:prstGeom prst="wedgeRoundRectCallout">
            <a:avLst>
              <a:gd name="adj1" fmla="val -70629"/>
              <a:gd name="adj2" fmla="val 1266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0.1%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965E83E-4BC4-1B4A-BDBF-4867DECFF04D}"/>
              </a:ext>
            </a:extLst>
          </p:cNvPr>
          <p:cNvSpPr/>
          <p:nvPr/>
        </p:nvSpPr>
        <p:spPr>
          <a:xfrm>
            <a:off x="7747000" y="4986278"/>
            <a:ext cx="1829727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1%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99960FA-50FB-F44D-ADFB-ADA18B9D7028}"/>
              </a:ext>
            </a:extLst>
          </p:cNvPr>
          <p:cNvSpPr/>
          <p:nvPr/>
        </p:nvSpPr>
        <p:spPr>
          <a:xfrm>
            <a:off x="9670587" y="3349157"/>
            <a:ext cx="1829726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10%</a:t>
            </a:r>
          </a:p>
        </p:txBody>
      </p:sp>
    </p:spTree>
    <p:extLst>
      <p:ext uri="{BB962C8B-B14F-4D97-AF65-F5344CB8AC3E}">
        <p14:creationId xmlns:p14="http://schemas.microsoft.com/office/powerpoint/2010/main" val="3401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3FD3-BBEA-0748-8983-A6203CD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09DB-496C-A740-BBB8-035D1696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Before seeing anything:</a:t>
            </a:r>
          </a:p>
          <a:p>
            <a:pPr lvl="1"/>
            <a:r>
              <a:rPr lang="en-US" dirty="0"/>
              <a:t>we know that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is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Gather more local information:</a:t>
            </a:r>
          </a:p>
          <a:p>
            <a:pPr lvl="1"/>
            <a:r>
              <a:rPr lang="en-US" dirty="0"/>
              <a:t>gain more information on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here</a:t>
            </a:r>
          </a:p>
          <a:p>
            <a:pPr lvl="1"/>
            <a:r>
              <a:rPr lang="en-US" dirty="0"/>
              <a:t>may increase or decrease — does it exceed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“unlucky”: much worse than average failure rate</a:t>
            </a:r>
          </a:p>
          <a:p>
            <a:pPr lvl="1"/>
            <a:r>
              <a:rPr lang="en-US" dirty="0"/>
              <a:t>“lucky”: not much worse than average failure rate</a:t>
            </a:r>
          </a:p>
        </p:txBody>
      </p:sp>
    </p:spTree>
    <p:extLst>
      <p:ext uri="{BB962C8B-B14F-4D97-AF65-F5344CB8AC3E}">
        <p14:creationId xmlns:p14="http://schemas.microsoft.com/office/powerpoint/2010/main" val="314757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active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are in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</a:t>
            </a:r>
          </a:p>
          <a:p>
            <a:pPr lvl="1"/>
            <a:r>
              <a:rPr lang="en-US" dirty="0"/>
              <a:t>by definition: 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Assume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 is a pair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happens here with probability ≥ 1/</a:t>
            </a:r>
            <a:r>
              <a:rPr lang="en-US" i="1" dirty="0"/>
              <a:t>x</a:t>
            </a:r>
            <a:r>
              <a:rPr lang="en-US" dirty="0"/>
              <a:t> · 1/</a:t>
            </a:r>
            <a:r>
              <a:rPr lang="en-US" i="1" dirty="0"/>
              <a:t>x</a:t>
            </a:r>
            <a:r>
              <a:rPr lang="en-US" dirty="0"/>
              <a:t> =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cannot fail here with probability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b="1" dirty="0">
                <a:latin typeface="Bernino Sans" pitchFamily="2" charset="77"/>
              </a:rPr>
              <a:t>label pair [</a:t>
            </a:r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dirty="0">
                <a:latin typeface="Bernino Sans" pitchFamily="2" charset="77"/>
              </a:rPr>
              <a:t>, </a:t>
            </a:r>
            <a:r>
              <a:rPr lang="en-US" b="1" i="1" dirty="0">
                <a:latin typeface="Bernino Sans" pitchFamily="2" charset="77"/>
              </a:rPr>
              <a:t>b</a:t>
            </a:r>
            <a:r>
              <a:rPr lang="en-US" b="1" dirty="0">
                <a:latin typeface="Bernino Sans" pitchFamily="2" charset="77"/>
              </a:rPr>
              <a:t>] must be feasible!</a:t>
            </a:r>
          </a:p>
          <a:p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can fail only in unlucky neighborhoods!</a:t>
            </a:r>
          </a:p>
        </p:txBody>
      </p:sp>
    </p:spTree>
    <p:extLst>
      <p:ext uri="{BB962C8B-B14F-4D97-AF65-F5344CB8AC3E}">
        <p14:creationId xmlns:p14="http://schemas.microsoft.com/office/powerpoint/2010/main" val="4811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921</Words>
  <Application>Microsoft Macintosh PowerPoint</Application>
  <PresentationFormat>Widescreen</PresentationFormat>
  <Paragraphs>175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Andale Mono</vt:lpstr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This week’s goals</vt:lpstr>
      <vt:lpstr>Challenge &amp; workaround</vt:lpstr>
      <vt:lpstr>PowerPoint Presentation</vt:lpstr>
      <vt:lpstr>Randomized round elimination</vt:lpstr>
      <vt:lpstr>Randomized round elimination</vt:lpstr>
      <vt:lpstr>Randomized round elimination in cycles</vt:lpstr>
      <vt:lpstr>Intuition</vt:lpstr>
      <vt:lpstr>New active nodes</vt:lpstr>
      <vt:lpstr>Lucky neighborhoods</vt:lpstr>
      <vt:lpstr>New passive nodes</vt:lpstr>
      <vt:lpstr>Summary</vt:lpstr>
      <vt:lpstr>Randomized round elimination in cycles</vt:lpstr>
      <vt:lpstr>What works very often</vt:lpstr>
      <vt:lpstr>PowerPoint Presentation</vt:lpstr>
      <vt:lpstr>PowerPoint Presentation</vt:lpstr>
      <vt:lpstr>PowerPoint Presentation</vt:lpstr>
      <vt:lpstr>Sinkless orientation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155</cp:revision>
  <dcterms:created xsi:type="dcterms:W3CDTF">2020-08-20T21:40:58Z</dcterms:created>
  <dcterms:modified xsi:type="dcterms:W3CDTF">2023-11-20T21:54:17Z</dcterms:modified>
</cp:coreProperties>
</file>