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8" r:id="rId2"/>
    <p:sldId id="303" r:id="rId3"/>
    <p:sldId id="284" r:id="rId4"/>
    <p:sldId id="285" r:id="rId5"/>
    <p:sldId id="286" r:id="rId6"/>
    <p:sldId id="283" r:id="rId7"/>
    <p:sldId id="294" r:id="rId8"/>
    <p:sldId id="295" r:id="rId9"/>
    <p:sldId id="293" r:id="rId10"/>
    <p:sldId id="296" r:id="rId11"/>
    <p:sldId id="297" r:id="rId12"/>
    <p:sldId id="298" r:id="rId13"/>
    <p:sldId id="299" r:id="rId14"/>
    <p:sldId id="306" r:id="rId15"/>
    <p:sldId id="300" r:id="rId16"/>
    <p:sldId id="301" r:id="rId17"/>
    <p:sldId id="302" r:id="rId18"/>
    <p:sldId id="287" r:id="rId19"/>
    <p:sldId id="288" r:id="rId20"/>
    <p:sldId id="289" r:id="rId21"/>
    <p:sldId id="290" r:id="rId22"/>
    <p:sldId id="291" r:id="rId23"/>
    <p:sldId id="292" r:id="rId2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2"/>
    <p:restoredTop sz="94789"/>
  </p:normalViewPr>
  <p:slideViewPr>
    <p:cSldViewPr snapToGrid="0" snapToObjects="1" showGuides="1">
      <p:cViewPr varScale="1">
        <p:scale>
          <a:sx n="112" d="100"/>
          <a:sy n="112" d="100"/>
        </p:scale>
        <p:origin x="4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9/12/22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2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1894113" y="4210166"/>
            <a:ext cx="9764747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Graph-theoretic foundations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6585894-0D4A-935E-615D-2641841F527D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Smallest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nodes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is both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 independent set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and a 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5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Largest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nodes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is both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 independent set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and a 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73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Maximum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matching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50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edge cover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88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edge 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2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Smallest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edges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is both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 matching and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 edge 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07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Largest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edges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is both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 matching and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 edge 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05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edge dominating set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is not a matching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597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Largest set of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nodes that induces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 bipartite subgraph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63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Largest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edges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induces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 subgraph with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2 connected components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8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AFBE-C112-1E44-83BE-EA54CA43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05FFA-212C-604F-8297-E077A99F2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Defining:</a:t>
            </a:r>
          </a:p>
          <a:p>
            <a:pPr lvl="1"/>
            <a:r>
              <a:rPr lang="en-US" dirty="0"/>
              <a:t>models of distributed computing</a:t>
            </a:r>
          </a:p>
          <a:p>
            <a:pPr lvl="1"/>
            <a:r>
              <a:rPr lang="en-US" dirty="0"/>
              <a:t>what we want to solve</a:t>
            </a:r>
          </a:p>
          <a:p>
            <a:pPr lvl="1"/>
            <a:r>
              <a:rPr lang="en-US" dirty="0"/>
              <a:t>what are the assumptions</a:t>
            </a:r>
          </a:p>
          <a:p>
            <a:r>
              <a:rPr lang="en-US" dirty="0"/>
              <a:t>Designing &amp; analyzing algorithms</a:t>
            </a:r>
          </a:p>
          <a:p>
            <a:r>
              <a:rPr lang="en-US" dirty="0"/>
              <a:t>Proving impossibility results</a:t>
            </a:r>
          </a:p>
          <a:p>
            <a:r>
              <a:rPr lang="en-US" dirty="0"/>
              <a:t>Often: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graph ≈ network, node ≈ computer</a:t>
            </a:r>
          </a:p>
        </p:txBody>
      </p:sp>
    </p:spTree>
    <p:extLst>
      <p:ext uri="{BB962C8B-B14F-4D97-AF65-F5344CB8AC3E}">
        <p14:creationId xmlns:p14="http://schemas.microsoft.com/office/powerpoint/2010/main" val="148858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Largest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nodes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induces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 subgraph of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maximum degree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53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Largest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set of edges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induces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 subgraph of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maximum degree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78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Set of nodes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induces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 2-regular subgraph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58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Nodes </a:t>
            </a:r>
            <a:r>
              <a:rPr lang="en-US" sz="6000" i="1" dirty="0">
                <a:latin typeface="Bernina Sans Light" pitchFamily="2" charset="77"/>
              </a:rPr>
              <a:t>u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and </a:t>
            </a:r>
            <a:r>
              <a:rPr lang="en-US" sz="6000" i="1" dirty="0">
                <a:latin typeface="Bernina Sans Light" pitchFamily="2" charset="77"/>
              </a:rPr>
              <a:t>v</a:t>
            </a:r>
            <a:r>
              <a:rPr lang="en-US" sz="6000" dirty="0">
                <a:latin typeface="Bernina Sans Light" pitchFamily="2" charset="77"/>
              </a:rPr>
              <a:t> such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that the distance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from </a:t>
            </a:r>
            <a:r>
              <a:rPr lang="en-US" sz="6000" i="1" dirty="0">
                <a:latin typeface="Bernina Sans Light" pitchFamily="2" charset="77"/>
              </a:rPr>
              <a:t>u</a:t>
            </a:r>
            <a:r>
              <a:rPr lang="en-US" sz="6000" dirty="0">
                <a:latin typeface="Bernina Sans Light" pitchFamily="2" charset="77"/>
              </a:rPr>
              <a:t> to </a:t>
            </a:r>
            <a:r>
              <a:rPr lang="en-US" sz="6000" i="1" dirty="0">
                <a:latin typeface="Bernina Sans Light" pitchFamily="2" charset="77"/>
              </a:rPr>
              <a:t>v</a:t>
            </a:r>
            <a:r>
              <a:rPr lang="en-US" sz="6000" dirty="0">
                <a:latin typeface="Bernina Sans Light" pitchFamily="2" charset="77"/>
              </a:rPr>
              <a:t> equals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the diameter of the graph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53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AF0E-480A-1343-98E1-2D84C8E1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1D23A-CE39-1A4B-A6AD-C3B51616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Graph where maximal</a:t>
            </a:r>
            <a:br>
              <a:rPr lang="en-US" dirty="0"/>
            </a:br>
            <a:r>
              <a:rPr lang="en-US" dirty="0"/>
              <a:t>independent sets</a:t>
            </a:r>
            <a:br>
              <a:rPr lang="en-US" dirty="0"/>
            </a:br>
            <a:r>
              <a:rPr lang="en-US" dirty="0"/>
              <a:t>are never minimum</a:t>
            </a:r>
            <a:br>
              <a:rPr lang="en-US" dirty="0"/>
            </a:br>
            <a:r>
              <a:rPr lang="en-US" dirty="0"/>
              <a:t>dominating sets?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9E4EED-0290-584C-84B4-DC2269A0E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200" y="2524578"/>
            <a:ext cx="29464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0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D0EF64-E4BD-E741-B8A3-71C1CE08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do not confuse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ADB2-396C-684F-83A7-D9BEF8953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Maximal</a:t>
            </a:r>
          </a:p>
          <a:p>
            <a:pPr lvl="1"/>
            <a:r>
              <a:rPr lang="en-US" dirty="0"/>
              <a:t>not a subset of another solution</a:t>
            </a:r>
          </a:p>
          <a:p>
            <a:pPr lvl="1"/>
            <a:r>
              <a:rPr lang="en-US" dirty="0"/>
              <a:t>very easy to find: add greedily</a:t>
            </a:r>
          </a:p>
          <a:p>
            <a:r>
              <a:rPr lang="en-US" b="1" dirty="0">
                <a:latin typeface="Bernino Sans" pitchFamily="2" charset="77"/>
              </a:rPr>
              <a:t>Maximum</a:t>
            </a:r>
          </a:p>
          <a:p>
            <a:pPr lvl="1"/>
            <a:r>
              <a:rPr lang="en-US" dirty="0"/>
              <a:t>largest possible solution</a:t>
            </a:r>
          </a:p>
          <a:p>
            <a:pPr lvl="1"/>
            <a:r>
              <a:rPr lang="en-US" dirty="0"/>
              <a:t>often hard to find</a:t>
            </a:r>
          </a:p>
        </p:txBody>
      </p:sp>
    </p:spTree>
    <p:extLst>
      <p:ext uri="{BB962C8B-B14F-4D97-AF65-F5344CB8AC3E}">
        <p14:creationId xmlns:p14="http://schemas.microsoft.com/office/powerpoint/2010/main" val="113018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D0EF64-E4BD-E741-B8A3-71C1CE08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do not confuse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ADB2-396C-684F-83A7-D9BEF8953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Minimal</a:t>
            </a:r>
          </a:p>
          <a:p>
            <a:pPr lvl="1"/>
            <a:r>
              <a:rPr lang="en-US" dirty="0"/>
              <a:t>not a superset of another solution</a:t>
            </a:r>
          </a:p>
          <a:p>
            <a:pPr lvl="1"/>
            <a:r>
              <a:rPr lang="en-US" dirty="0"/>
              <a:t>very easy to find: remove greedily</a:t>
            </a:r>
          </a:p>
          <a:p>
            <a:r>
              <a:rPr lang="en-US" b="1" dirty="0">
                <a:latin typeface="Bernino Sans" pitchFamily="2" charset="77"/>
              </a:rPr>
              <a:t>Minimum</a:t>
            </a:r>
          </a:p>
          <a:p>
            <a:pPr lvl="1"/>
            <a:r>
              <a:rPr lang="en-US" dirty="0"/>
              <a:t>smallest possible solution</a:t>
            </a:r>
          </a:p>
          <a:p>
            <a:pPr lvl="1"/>
            <a:r>
              <a:rPr lang="en-US" dirty="0"/>
              <a:t>often hard to find</a:t>
            </a:r>
          </a:p>
        </p:txBody>
      </p:sp>
    </p:spTree>
    <p:extLst>
      <p:ext uri="{BB962C8B-B14F-4D97-AF65-F5344CB8AC3E}">
        <p14:creationId xmlns:p14="http://schemas.microsoft.com/office/powerpoint/2010/main" val="389298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5AD6E-81A6-0346-AD10-4D0CBF2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82497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vertex cover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69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Minimum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dominating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0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13D6-EA35-AA4C-8B33-AE41A555E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b"/>
          <a:lstStyle/>
          <a:p>
            <a:pPr marL="0" indent="0">
              <a:buNone/>
            </a:pPr>
            <a:r>
              <a:rPr lang="en-US" sz="6000" dirty="0">
                <a:latin typeface="Bernina Sans Light" pitchFamily="2" charset="77"/>
              </a:rPr>
              <a:t>Maximum</a:t>
            </a:r>
            <a:br>
              <a:rPr lang="en-US" sz="6000" dirty="0">
                <a:latin typeface="Bernina Sans Light" pitchFamily="2" charset="77"/>
              </a:rPr>
            </a:br>
            <a:r>
              <a:rPr lang="en-US" sz="6000" dirty="0">
                <a:latin typeface="Bernina Sans Light" pitchFamily="2" charset="77"/>
              </a:rPr>
              <a:t>independent 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D490-D0D3-844D-A288-DEF6D9989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38" y="365125"/>
            <a:ext cx="5261962" cy="342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147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311</Words>
  <Application>Microsoft Macintosh PowerPoint</Application>
  <PresentationFormat>Widescreen</PresentationFormat>
  <Paragraphs>47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Bernina Sans Condensed Lt</vt:lpstr>
      <vt:lpstr>Bernina Sans Extrabold</vt:lpstr>
      <vt:lpstr>Bernina Sans Light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Graphs in this course</vt:lpstr>
      <vt:lpstr>Quiz</vt:lpstr>
      <vt:lpstr>Please do not confuse</vt:lpstr>
      <vt:lpstr>Please do not confuse</vt:lpstr>
      <vt:lpstr>Q &amp; 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Suomela Jukka</cp:lastModifiedBy>
  <cp:revision>55</cp:revision>
  <dcterms:created xsi:type="dcterms:W3CDTF">2020-08-20T21:40:58Z</dcterms:created>
  <dcterms:modified xsi:type="dcterms:W3CDTF">2022-09-12T20:39:11Z</dcterms:modified>
</cp:coreProperties>
</file>