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63" r:id="rId3"/>
    <p:sldId id="285" r:id="rId4"/>
    <p:sldId id="276" r:id="rId5"/>
    <p:sldId id="280" r:id="rId6"/>
    <p:sldId id="286" r:id="rId7"/>
    <p:sldId id="278" r:id="rId8"/>
    <p:sldId id="281" r:id="rId9"/>
    <p:sldId id="287" r:id="rId10"/>
    <p:sldId id="282" r:id="rId11"/>
    <p:sldId id="261" r:id="rId12"/>
    <p:sldId id="288" r:id="rId13"/>
    <p:sldId id="289" r:id="rId14"/>
    <p:sldId id="262" r:id="rId15"/>
    <p:sldId id="275" r:id="rId16"/>
    <p:sldId id="264" r:id="rId17"/>
    <p:sldId id="265" r:id="rId18"/>
    <p:sldId id="271" r:id="rId19"/>
    <p:sldId id="266" r:id="rId20"/>
    <p:sldId id="267" r:id="rId21"/>
    <p:sldId id="270" r:id="rId22"/>
    <p:sldId id="284" r:id="rId23"/>
    <p:sldId id="274" r:id="rId24"/>
    <p:sldId id="273" r:id="rId2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1"/>
    <p:restoredTop sz="94718"/>
  </p:normalViewPr>
  <p:slideViewPr>
    <p:cSldViewPr snapToGrid="0" snapToObjects="1" showGuides="1">
      <p:cViewPr varScale="1">
        <p:scale>
          <a:sx n="79" d="100"/>
          <a:sy n="79" d="100"/>
        </p:scale>
        <p:origin x="216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7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665514" y="4210166"/>
            <a:ext cx="9993346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Covering maps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426F28-65F9-B6BA-85F1-D802B75DE209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F9C5F-11F1-6527-98E9-F5E4AE7C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</p:txBody>
      </p:sp>
    </p:spTree>
    <p:extLst>
      <p:ext uri="{BB962C8B-B14F-4D97-AF65-F5344CB8AC3E}">
        <p14:creationId xmlns:p14="http://schemas.microsoft.com/office/powerpoint/2010/main" val="363675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159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B3B046-C463-6F46-89CD-898A9BDAE327}"/>
              </a:ext>
            </a:extLst>
          </p:cNvPr>
          <p:cNvSpPr/>
          <p:nvPr/>
        </p:nvSpPr>
        <p:spPr>
          <a:xfrm>
            <a:off x="9318173" y="1778907"/>
            <a:ext cx="2612570" cy="1861458"/>
          </a:xfrm>
          <a:prstGeom prst="wedgeRoundRectCallout">
            <a:avLst>
              <a:gd name="adj1" fmla="val -33714"/>
              <a:gd name="adj2" fmla="val 71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Covering maps used here</a:t>
            </a:r>
          </a:p>
        </p:txBody>
      </p:sp>
    </p:spTree>
    <p:extLst>
      <p:ext uri="{BB962C8B-B14F-4D97-AF65-F5344CB8AC3E}">
        <p14:creationId xmlns:p14="http://schemas.microsoft.com/office/powerpoint/2010/main" val="319471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0BC1-DF1F-8941-9ADB-D13787B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7E0-B473-3242-8BAB-24C91B62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Two port-numbered networks: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N’</a:t>
            </a:r>
            <a:r>
              <a:rPr lang="en-US" dirty="0"/>
              <a:t> = (</a:t>
            </a:r>
            <a:r>
              <a:rPr lang="en-US" i="1" dirty="0"/>
              <a:t>V’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)</a:t>
            </a:r>
          </a:p>
          <a:p>
            <a:r>
              <a:rPr lang="en-US" dirty="0"/>
              <a:t>Surjection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 →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V’</a:t>
            </a:r>
            <a:r>
              <a:rPr lang="en-US" dirty="0"/>
              <a:t> that preserves: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degrees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port numbers</a:t>
            </a:r>
          </a:p>
        </p:txBody>
      </p:sp>
    </p:spTree>
    <p:extLst>
      <p:ext uri="{BB962C8B-B14F-4D97-AF65-F5344CB8AC3E}">
        <p14:creationId xmlns:p14="http://schemas.microsoft.com/office/powerpoint/2010/main" val="24965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2E91B0-83C9-0147-A372-DFA4F7D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1</a:t>
            </a:r>
          </a:p>
        </p:txBody>
      </p:sp>
    </p:spTree>
    <p:extLst>
      <p:ext uri="{BB962C8B-B14F-4D97-AF65-F5344CB8AC3E}">
        <p14:creationId xmlns:p14="http://schemas.microsoft.com/office/powerpoint/2010/main" val="20574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1019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DA04-2A81-324A-8E0B-ECEA7C3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B741-D638-B045-B4D1-B3F0DE05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graph problem </a:t>
            </a:r>
            <a:r>
              <a:rPr lang="en-US" i="1" dirty="0"/>
              <a:t>X</a:t>
            </a:r>
          </a:p>
          <a:p>
            <a:r>
              <a:rPr lang="en-US" dirty="0"/>
              <a:t>Which graph </a:t>
            </a:r>
            <a:r>
              <a:rPr lang="en-US" i="1" dirty="0"/>
              <a:t>G</a:t>
            </a:r>
            <a:r>
              <a:rPr lang="en-US" dirty="0"/>
              <a:t> would be a “hard instance”?</a:t>
            </a:r>
          </a:p>
          <a:p>
            <a:r>
              <a:rPr lang="en-US" dirty="0"/>
              <a:t>How to choose a port numbering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G </a:t>
            </a:r>
            <a:r>
              <a:rPr lang="en-US" dirty="0"/>
              <a:t>?</a:t>
            </a:r>
          </a:p>
          <a:p>
            <a:r>
              <a:rPr lang="en-US" dirty="0"/>
              <a:t>How to choose the other network </a:t>
            </a:r>
            <a:r>
              <a:rPr lang="en-US" i="1" dirty="0"/>
              <a:t>N’ </a:t>
            </a:r>
            <a:r>
              <a:rPr lang="en-US" dirty="0"/>
              <a:t>?</a:t>
            </a:r>
          </a:p>
          <a:p>
            <a:r>
              <a:rPr lang="en-US" dirty="0"/>
              <a:t>How to construct mapping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2083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2-node path</a:t>
            </a:r>
          </a:p>
        </p:txBody>
      </p:sp>
    </p:spTree>
    <p:extLst>
      <p:ext uri="{BB962C8B-B14F-4D97-AF65-F5344CB8AC3E}">
        <p14:creationId xmlns:p14="http://schemas.microsoft.com/office/powerpoint/2010/main" val="34925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4-node path</a:t>
            </a:r>
          </a:p>
        </p:txBody>
      </p:sp>
    </p:spTree>
    <p:extLst>
      <p:ext uri="{BB962C8B-B14F-4D97-AF65-F5344CB8AC3E}">
        <p14:creationId xmlns:p14="http://schemas.microsoft.com/office/powerpoint/2010/main" val="1805609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 cycles</a:t>
            </a:r>
          </a:p>
        </p:txBody>
      </p:sp>
    </p:spTree>
    <p:extLst>
      <p:ext uri="{BB962C8B-B14F-4D97-AF65-F5344CB8AC3E}">
        <p14:creationId xmlns:p14="http://schemas.microsoft.com/office/powerpoint/2010/main" val="376074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725B2-56B5-6A40-BD9F-BAC9B83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88E2-6B0D-4241-B731-6010FB5D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2-tuple dominating set in cycles</a:t>
            </a:r>
          </a:p>
          <a:p>
            <a:r>
              <a:rPr lang="en-US" dirty="0"/>
              <a:t>Best approximation ratio for the PN model?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26878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3C6-070E-624E-B430-AEE66872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8C146-1DD3-7747-A3BD-02A7E40FD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N is the network we care about</a:t>
            </a:r>
          </a:p>
          <a:p>
            <a:pPr lvl="1"/>
            <a:r>
              <a:rPr lang="en-US" dirty="0"/>
              <a:t>simple port-numbered network</a:t>
            </a:r>
          </a:p>
          <a:p>
            <a:pPr lvl="1"/>
            <a:r>
              <a:rPr lang="en-US" dirty="0"/>
              <a:t>well-defined and interesting underlying graph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N’ is something strange</a:t>
            </a:r>
          </a:p>
          <a:p>
            <a:pPr lvl="1"/>
            <a:r>
              <a:rPr lang="en-US" dirty="0"/>
              <a:t>not necessarily a simple port-numbered network</a:t>
            </a:r>
          </a:p>
          <a:p>
            <a:pPr lvl="1"/>
            <a:r>
              <a:rPr lang="en-US" dirty="0"/>
              <a:t>running </a:t>
            </a:r>
            <a:r>
              <a:rPr lang="en-US" i="1" dirty="0"/>
              <a:t>A</a:t>
            </a:r>
            <a:r>
              <a:rPr lang="en-US" dirty="0"/>
              <a:t> in </a:t>
            </a:r>
            <a:r>
              <a:rPr lang="en-US" i="1" dirty="0"/>
              <a:t>N’</a:t>
            </a:r>
            <a:r>
              <a:rPr lang="en-US" dirty="0"/>
              <a:t> makes no sense</a:t>
            </a:r>
          </a:p>
          <a:p>
            <a:pPr lvl="1"/>
            <a:r>
              <a:rPr lang="en-US" dirty="0">
                <a:solidFill>
                  <a:schemeClr val="accent1"/>
                </a:solidFill>
                <a:latin typeface="Bernino Sans Semibold" pitchFamily="2" charset="77"/>
              </a:rPr>
              <a:t>introduced only to analyze what happens when we run </a:t>
            </a:r>
            <a:r>
              <a:rPr lang="en-US" i="1" dirty="0">
                <a:solidFill>
                  <a:schemeClr val="accent1"/>
                </a:solidFill>
                <a:latin typeface="Bernino Sans Semibold" pitchFamily="2" charset="77"/>
              </a:rPr>
              <a:t>A</a:t>
            </a:r>
            <a:r>
              <a:rPr lang="en-US" dirty="0">
                <a:solidFill>
                  <a:schemeClr val="accent1"/>
                </a:solidFill>
                <a:latin typeface="Bernino Sans Semibold" pitchFamily="2" charset="77"/>
              </a:rPr>
              <a:t> in </a:t>
            </a:r>
            <a:r>
              <a:rPr lang="en-US" i="1" dirty="0">
                <a:solidFill>
                  <a:schemeClr val="accent1"/>
                </a:solidFill>
                <a:latin typeface="Bernino Sans Semibold" pitchFamily="2" charset="77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16177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3725B2-56B5-6A40-BD9F-BAC9B830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88E2-6B0D-4241-B731-6010FB5D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covering maps to construct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universal</a:t>
            </a:r>
            <a:r>
              <a:rPr lang="en-US" dirty="0"/>
              <a:t> counterexamples</a:t>
            </a:r>
          </a:p>
          <a:p>
            <a:pPr lvl="1"/>
            <a:r>
              <a:rPr lang="en-US" b="1" dirty="0">
                <a:latin typeface="Bernino Sans Semibold" pitchFamily="2" charset="77"/>
              </a:rPr>
              <a:t>adaptive: </a:t>
            </a:r>
            <a:r>
              <a:rPr lang="en-US" i="1" dirty="0"/>
              <a:t>“for any given algorithm A we can find</a:t>
            </a:r>
            <a:br>
              <a:rPr lang="en-US" i="1" dirty="0"/>
            </a:br>
            <a:r>
              <a:rPr lang="en-US" i="1" dirty="0"/>
              <a:t>a hard input N”</a:t>
            </a:r>
          </a:p>
          <a:p>
            <a:pPr lvl="1"/>
            <a:r>
              <a:rPr lang="en-US" b="1" dirty="0">
                <a:latin typeface="Bernino Sans Semibold" pitchFamily="2" charset="77"/>
              </a:rPr>
              <a:t>universal: </a:t>
            </a:r>
            <a:r>
              <a:rPr lang="en-US" i="1" dirty="0"/>
              <a:t>“there is an input N that is hard</a:t>
            </a:r>
            <a:br>
              <a:rPr lang="en-US" i="1" dirty="0"/>
            </a:br>
            <a:r>
              <a:rPr lang="en-US" i="1" dirty="0"/>
              <a:t>for any algorithm A”</a:t>
            </a:r>
          </a:p>
        </p:txBody>
      </p:sp>
    </p:spTree>
    <p:extLst>
      <p:ext uri="{BB962C8B-B14F-4D97-AF65-F5344CB8AC3E}">
        <p14:creationId xmlns:p14="http://schemas.microsoft.com/office/powerpoint/2010/main" val="242317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D60A0-0F2F-FF41-8CCE-736105A5AEA8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503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51C59-FD63-5E40-A127-A5FA50C2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43561-68F2-AD46-8D49-90951ACABB9D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3</a:t>
            </a:r>
          </a:p>
        </p:txBody>
      </p:sp>
    </p:spTree>
    <p:extLst>
      <p:ext uri="{BB962C8B-B14F-4D97-AF65-F5344CB8AC3E}">
        <p14:creationId xmlns:p14="http://schemas.microsoft.com/office/powerpoint/2010/main" val="27318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140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917CB-9890-F344-B351-113C891E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2</a:t>
            </a:r>
          </a:p>
        </p:txBody>
      </p:sp>
    </p:spTree>
    <p:extLst>
      <p:ext uri="{BB962C8B-B14F-4D97-AF65-F5344CB8AC3E}">
        <p14:creationId xmlns:p14="http://schemas.microsoft.com/office/powerpoint/2010/main" val="134237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2450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620</Words>
  <Application>Microsoft Macintosh PowerPoint</Application>
  <PresentationFormat>Widescreen</PresentationFormat>
  <Paragraphs>83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Andale Mono</vt:lpstr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plan</vt:lpstr>
      <vt:lpstr>High-level plan</vt:lpstr>
      <vt:lpstr>High-level plan</vt:lpstr>
      <vt:lpstr>Covering map</vt:lpstr>
      <vt:lpstr>PowerPoint Presentation</vt:lpstr>
      <vt:lpstr>Covering map</vt:lpstr>
      <vt:lpstr>Covering map</vt:lpstr>
      <vt:lpstr>Common steps</vt:lpstr>
      <vt:lpstr>Example: 2-node path</vt:lpstr>
      <vt:lpstr>Example: 4-node path</vt:lpstr>
      <vt:lpstr>Example: two cycles</vt:lpstr>
      <vt:lpstr>Quiz</vt:lpstr>
      <vt:lpstr>Common setup</vt:lpstr>
      <vt:lpstr>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114</cp:revision>
  <dcterms:created xsi:type="dcterms:W3CDTF">2020-08-20T21:40:58Z</dcterms:created>
  <dcterms:modified xsi:type="dcterms:W3CDTF">2022-10-25T01:15:51Z</dcterms:modified>
</cp:coreProperties>
</file>