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8" r:id="rId2"/>
    <p:sldId id="264" r:id="rId3"/>
    <p:sldId id="265" r:id="rId4"/>
    <p:sldId id="266" r:id="rId5"/>
    <p:sldId id="268" r:id="rId6"/>
    <p:sldId id="273" r:id="rId7"/>
    <p:sldId id="272" r:id="rId8"/>
    <p:sldId id="274" r:id="rId9"/>
    <p:sldId id="275" r:id="rId10"/>
    <p:sldId id="276" r:id="rId11"/>
    <p:sldId id="271" r:id="rId12"/>
    <p:sldId id="280" r:id="rId13"/>
    <p:sldId id="277" r:id="rId14"/>
    <p:sldId id="278" r:id="rId15"/>
    <p:sldId id="282" r:id="rId16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kka Suomela" initials="JS" lastIdx="1" clrIdx="0">
    <p:extLst>
      <p:ext uri="{19B8F6BF-5375-455C-9EA6-DF929625EA0E}">
        <p15:presenceInfo xmlns:p15="http://schemas.microsoft.com/office/powerpoint/2012/main" userId="Jukka Suome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A2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03"/>
    <p:restoredTop sz="94694"/>
  </p:normalViewPr>
  <p:slideViewPr>
    <p:cSldViewPr snapToGrid="0" snapToObjects="1" showGuides="1">
      <p:cViewPr varScale="1">
        <p:scale>
          <a:sx n="117" d="100"/>
          <a:sy n="117" d="100"/>
        </p:scale>
        <p:origin x="72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3" d="100"/>
          <a:sy n="113" d="100"/>
        </p:scale>
        <p:origin x="39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6484328-04A3-7843-965F-F9FCF8FB55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24FBE8-8971-8346-9236-9DF4B52C88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FFC9C-04E4-E646-9E5F-B16BB383ECF2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0D8F2-9A47-854C-B63E-66FE5E7DBE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89FF2-CE78-2843-889A-B6E27294CA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AB006-7503-7746-988C-9209368E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95A92-54D0-5E4B-A08D-97789E42C8EA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02235-233E-0844-BB48-1C5592EE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85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2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81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16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D6FA4-843D-924B-BC97-88ED56BB6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E24BB-AF11-0C42-B367-84AB17691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E63C8-1A0A-DE4B-8F9D-9859F3A9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B12D2-1B95-8845-9B08-DBFCB474E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0950C-5C76-3C4B-B34E-19DEE54D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9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ECCE-D672-3D4B-8505-496041AA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C72F6-16C6-5849-A55A-EF4D7C301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8BA9E-C487-4C48-B2A8-760D44C4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23C19-97D6-6240-BA38-1A21ABF7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18CE7-C6BB-9742-B7F9-BFD1E9B91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9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D6FB6-BBED-F64A-85B4-4E6C472D2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249AD-E103-6D43-8D06-32D11CB4E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4F2A8-78E4-F64A-8D10-4B2F78BA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FF3E4-E77C-1343-B071-CE67723D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5222F-7958-AE47-944B-C4C16B12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10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1AEBD-0551-A547-B83E-C271624A3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D3C9-17CB-FD4E-8809-8DE14CCDA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8015-51BF-EF4F-9739-37FEE6B9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4205-BE2D-254D-BEC9-0BB1024B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3557-84C1-D54E-9119-182795A9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6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E013-0F63-B64E-BAC0-D9E906CDA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002631"/>
            <a:ext cx="10515600" cy="2852737"/>
          </a:xfrm>
        </p:spPr>
        <p:txBody>
          <a:bodyPr anchor="ctr"/>
          <a:lstStyle>
            <a:lvl1pPr>
              <a:lnSpc>
                <a:spcPct val="85000"/>
              </a:lnSpc>
              <a:defRPr sz="9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EDF2B-59A1-414D-967A-87DA44DF8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7891C-D434-294F-9585-19B4B6FB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7E74-5591-F741-8FBD-43022C8AE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5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08FD-40AF-EC46-94AB-D35B7411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75C4-FEE5-704A-B42A-B9D3C77FA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17F22-768A-6F47-A69C-E46B7787A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D7C00-45A4-3A4B-95EB-16382EA46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86AED-7632-4945-8CCA-711A93111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51905-D94F-684E-BD6E-A62226F9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2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F886B-6FB5-D446-9682-9800E1C1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90D4D-52E7-4943-B1C2-33770A0D4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E51B8-0734-144F-B0BD-21BD9E671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642CC6-9117-694C-A77F-64C82B08D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4061DB-9603-6E41-8E20-747F5E979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B07FAE-8FD2-1B49-B848-E20F1548C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BFB7DD-34B1-C343-A725-682248A8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74AF8-6765-114D-809E-4E4A1974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5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813F-AF15-0D44-B62B-21240A8B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32E685-C3DC-7342-B982-AF73BF3AC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BAA55-CF23-2C46-BF4B-A80568831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7FE7D-DFAF-334E-9095-F7D2E31B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8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3BE0D-A561-8A44-BBDE-398A93EE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43393-A1AC-C541-A7EE-DE419C528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CBEA7-493B-214B-9C64-C44F952E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02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A2D2-9E6D-A44D-A19D-AAC0C2DB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7D7CF-FEA7-F64D-BE64-A3952C65B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DA71-C1BE-6648-A8DF-DC1C32EDA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1E058-7FF2-A547-9ACC-916552EB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17FD9-7736-FC4C-A5F4-B8C017E8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7D751-3A0C-F743-91EB-0D5EBA1D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294F0-EF06-4D4A-BF13-B005FD5E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40C43B-4BA0-2347-B3BE-1E159DFA3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4E973-8FC1-4949-A39B-2838C09A8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28C1E-1A01-5E47-843E-3B6223F6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39263-0F9C-D443-B847-BD4C53BFC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E83DC-F401-7D4A-996D-758306F4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7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0587A-C8DA-1C4E-BF76-5740F2C6B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D8E66-CCE9-144A-BE3F-270183262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D3984-C873-FD42-A795-14EDD3925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074E6-BC95-7A40-8145-5D6390B81855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7FBFB-30EE-2448-94F7-D2F71C1C9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98439-4275-6143-B3C3-B34081AAA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4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i="0" kern="1200">
          <a:solidFill>
            <a:schemeClr val="accent1"/>
          </a:solidFill>
          <a:latin typeface="Bernina Sans Extrabold" pitchFamily="2" charset="77"/>
          <a:ea typeface="Roboto Black" panose="02000000000000000000" pitchFamily="2" charset="0"/>
          <a:cs typeface="Roboto Condensed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EF3B-F00A-D246-8261-43306475C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1" y="134003"/>
            <a:ext cx="7824952" cy="3184634"/>
          </a:xfrm>
        </p:spPr>
        <p:txBody>
          <a:bodyPr wrap="none"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300" dirty="0">
                <a:latin typeface="Bernina Sans Narrow Exbold" pitchFamily="2" charset="77"/>
              </a:rPr>
              <a:t>Distributed</a:t>
            </a:r>
            <a:br>
              <a:rPr lang="en-US" sz="10000" dirty="0">
                <a:latin typeface="Bernina Sans Narrow Exbold" pitchFamily="2" charset="77"/>
              </a:rPr>
            </a:br>
            <a:r>
              <a:rPr lang="en-US" sz="10700" dirty="0">
                <a:latin typeface="Bernina Sans Narrow Exbold" pitchFamily="2" charset="77"/>
              </a:rPr>
              <a:t>Algorithms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7823746-A1C8-D348-B17D-7808ABDD6C0B}"/>
              </a:ext>
            </a:extLst>
          </p:cNvPr>
          <p:cNvSpPr txBox="1">
            <a:spLocks/>
          </p:cNvSpPr>
          <p:nvPr/>
        </p:nvSpPr>
        <p:spPr>
          <a:xfrm>
            <a:off x="557048" y="4233039"/>
            <a:ext cx="1196801" cy="2356947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b="1" dirty="0">
                <a:solidFill>
                  <a:schemeClr val="bg2">
                    <a:lumMod val="90000"/>
                  </a:schemeClr>
                </a:solidFill>
                <a:latin typeface="Bernina Sans Narrow Exbold" pitchFamily="2" charset="77"/>
              </a:rPr>
              <a:t>10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704C214C-540C-C148-AE23-4DF697E105B9}"/>
              </a:ext>
            </a:extLst>
          </p:cNvPr>
          <p:cNvSpPr txBox="1">
            <a:spLocks/>
          </p:cNvSpPr>
          <p:nvPr/>
        </p:nvSpPr>
        <p:spPr>
          <a:xfrm>
            <a:off x="3167743" y="4210166"/>
            <a:ext cx="8491117" cy="2270242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latin typeface="Bernina Sans Condensed Lt" pitchFamily="2" charset="77"/>
              </a:rPr>
              <a:t>Sinkless orientation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E2FBA02-6A99-A54A-A233-8C34F2BAD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024" y="23643"/>
            <a:ext cx="2289632" cy="21047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26C525B-154A-2ED5-1A0D-13942D81683D}"/>
              </a:ext>
            </a:extLst>
          </p:cNvPr>
          <p:cNvSpPr txBox="1">
            <a:spLocks/>
          </p:cNvSpPr>
          <p:nvPr/>
        </p:nvSpPr>
        <p:spPr>
          <a:xfrm>
            <a:off x="8517692" y="3045454"/>
            <a:ext cx="2772793" cy="1290057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700" b="1" dirty="0">
                <a:solidFill>
                  <a:schemeClr val="accent1"/>
                </a:solidFill>
                <a:latin typeface="Bernina Sans Narrow Exbold" pitchFamily="2" charset="77"/>
              </a:rPr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665760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10D99-7C00-E44E-A0C6-EA49F58EE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7829"/>
            <a:ext cx="10515600" cy="558913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Bernino Sans Extrabold" pitchFamily="2" charset="77"/>
              </a:rPr>
              <a:t>Starting point: </a:t>
            </a:r>
            <a:r>
              <a:rPr lang="en-US" dirty="0"/>
              <a:t>A, B</a:t>
            </a:r>
          </a:p>
          <a:p>
            <a:pPr lvl="1"/>
            <a:r>
              <a:rPr lang="en-US" dirty="0"/>
              <a:t>active: [ A, B, B ]</a:t>
            </a:r>
          </a:p>
          <a:p>
            <a:pPr lvl="1"/>
            <a:r>
              <a:rPr lang="en-US" dirty="0"/>
              <a:t>passive: [ B, ?, ? ]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Bernino Sans Extrabold" pitchFamily="2" charset="77"/>
              </a:rPr>
              <a:t>Output problem: </a:t>
            </a:r>
            <a:r>
              <a:rPr lang="en-US" dirty="0"/>
              <a:t>{A}, {B}, {A,B}</a:t>
            </a:r>
          </a:p>
          <a:p>
            <a:pPr lvl="1"/>
            <a:r>
              <a:rPr lang="en-US" dirty="0"/>
              <a:t>active: [ {B}, ?, ? ]</a:t>
            </a:r>
          </a:p>
          <a:p>
            <a:pPr lvl="1"/>
            <a:r>
              <a:rPr lang="en-US" dirty="0"/>
              <a:t>passive: …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Bernino Sans Extrabold" pitchFamily="2" charset="77"/>
              </a:rPr>
              <a:t>Maximal problem: 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A</a:t>
            </a:r>
            <a:r>
              <a:rPr lang="en-US" dirty="0"/>
              <a:t>, 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B</a:t>
            </a:r>
          </a:p>
          <a:p>
            <a:pPr lvl="1"/>
            <a:r>
              <a:rPr lang="en-US" dirty="0"/>
              <a:t>active: [ 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A</a:t>
            </a:r>
            <a:r>
              <a:rPr lang="en-US" dirty="0"/>
              <a:t>, 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B</a:t>
            </a:r>
            <a:r>
              <a:rPr lang="en-US" dirty="0"/>
              <a:t>, 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B</a:t>
            </a:r>
            <a:r>
              <a:rPr lang="en-US" dirty="0"/>
              <a:t> ]</a:t>
            </a:r>
          </a:p>
          <a:p>
            <a:pPr lvl="1"/>
            <a:r>
              <a:rPr lang="en-US" dirty="0"/>
              <a:t>passive: [ 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B</a:t>
            </a:r>
            <a:r>
              <a:rPr lang="en-US" dirty="0"/>
              <a:t>, ?, ? ]</a:t>
            </a:r>
          </a:p>
        </p:txBody>
      </p:sp>
    </p:spTree>
    <p:extLst>
      <p:ext uri="{BB962C8B-B14F-4D97-AF65-F5344CB8AC3E}">
        <p14:creationId xmlns:p14="http://schemas.microsoft.com/office/powerpoint/2010/main" val="3344309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9E00B-2A3A-CB45-AD96-B3EB7BA0A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96A9B-4187-0A4D-8FBC-EC9F87E10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latin typeface="Bernino Sans" pitchFamily="2" charset="77"/>
              </a:rPr>
              <a:t>X</a:t>
            </a:r>
            <a:r>
              <a:rPr lang="en-US" b="1" dirty="0">
                <a:latin typeface="Bernino Sans" pitchFamily="2" charset="77"/>
              </a:rPr>
              <a:t> = re(</a:t>
            </a:r>
            <a:r>
              <a:rPr lang="en-US" b="1" i="1" dirty="0">
                <a:latin typeface="Bernino Sans" pitchFamily="2" charset="77"/>
              </a:rPr>
              <a:t>X</a:t>
            </a:r>
            <a:r>
              <a:rPr lang="en-US" b="1" dirty="0">
                <a:latin typeface="Bernino Sans" pitchFamily="2" charset="77"/>
              </a:rPr>
              <a:t>)</a:t>
            </a:r>
            <a:r>
              <a:rPr lang="en-US" dirty="0"/>
              <a:t>, and </a:t>
            </a:r>
            <a:r>
              <a:rPr lang="en-US" i="1" dirty="0"/>
              <a:t>X</a:t>
            </a:r>
            <a:r>
              <a:rPr lang="en-US" dirty="0"/>
              <a:t> is not 0-round solvable</a:t>
            </a:r>
          </a:p>
          <a:p>
            <a:r>
              <a:rPr lang="en-US" dirty="0"/>
              <a:t>“</a:t>
            </a:r>
            <a:r>
              <a:rPr lang="en-US" i="1" dirty="0"/>
              <a:t>X</a:t>
            </a:r>
            <a:r>
              <a:rPr lang="en-US" dirty="0"/>
              <a:t> can be solved 1 round faster than </a:t>
            </a:r>
            <a:r>
              <a:rPr lang="en-US" i="1" dirty="0"/>
              <a:t>X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contradiction</a:t>
            </a:r>
          </a:p>
          <a:p>
            <a:r>
              <a:rPr lang="en-US" dirty="0"/>
              <a:t>One of our assumptions fails — which one?</a:t>
            </a:r>
          </a:p>
        </p:txBody>
      </p:sp>
    </p:spTree>
    <p:extLst>
      <p:ext uri="{BB962C8B-B14F-4D97-AF65-F5344CB8AC3E}">
        <p14:creationId xmlns:p14="http://schemas.microsoft.com/office/powerpoint/2010/main" val="287271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AAA2D6-ECE6-494A-A1C1-DF5F23E1E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7000" y="-4064000"/>
            <a:ext cx="14986000" cy="149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64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9E00B-2A3A-CB45-AD96-B3EB7BA0A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96A9B-4187-0A4D-8FBC-EC9F87E10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latin typeface="Bernino Sans" pitchFamily="2" charset="77"/>
              </a:rPr>
              <a:t>X</a:t>
            </a:r>
            <a:r>
              <a:rPr lang="en-US" b="1" dirty="0">
                <a:latin typeface="Bernino Sans" pitchFamily="2" charset="77"/>
              </a:rPr>
              <a:t> = re(</a:t>
            </a:r>
            <a:r>
              <a:rPr lang="en-US" b="1" i="1" dirty="0">
                <a:latin typeface="Bernino Sans" pitchFamily="2" charset="77"/>
              </a:rPr>
              <a:t>X</a:t>
            </a:r>
            <a:r>
              <a:rPr lang="en-US" b="1" dirty="0">
                <a:latin typeface="Bernino Sans" pitchFamily="2" charset="77"/>
              </a:rPr>
              <a:t>)</a:t>
            </a:r>
            <a:r>
              <a:rPr lang="en-US" dirty="0"/>
              <a:t>, and </a:t>
            </a:r>
            <a:r>
              <a:rPr lang="en-US" i="1" dirty="0"/>
              <a:t>X</a:t>
            </a:r>
            <a:r>
              <a:rPr lang="en-US" dirty="0"/>
              <a:t> is not 0-round solvable</a:t>
            </a:r>
          </a:p>
          <a:p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X cannot be solved in o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(log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n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)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 rounds</a:t>
            </a:r>
            <a:br>
              <a:rPr lang="en-US" dirty="0"/>
            </a:br>
            <a:r>
              <a:rPr lang="en-US" dirty="0"/>
              <a:t>in the deterministic PN model</a:t>
            </a:r>
          </a:p>
          <a:p>
            <a:r>
              <a:rPr lang="en-US" dirty="0"/>
              <a:t>We can also derive hardness results for</a:t>
            </a:r>
            <a:br>
              <a:rPr lang="en-US" dirty="0"/>
            </a:br>
            <a:r>
              <a:rPr lang="en-US" dirty="0"/>
              <a:t>deterministic and randomized LOCAL model</a:t>
            </a:r>
          </a:p>
        </p:txBody>
      </p:sp>
    </p:spTree>
    <p:extLst>
      <p:ext uri="{BB962C8B-B14F-4D97-AF65-F5344CB8AC3E}">
        <p14:creationId xmlns:p14="http://schemas.microsoft.com/office/powerpoint/2010/main" val="930907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9EBC9-324B-9946-B1EA-11ABC2DB8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Often used like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D742B-6B0F-034F-832C-E7BFDAE0C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interested in problem </a:t>
            </a:r>
            <a:r>
              <a:rPr lang="en-US" i="1" dirty="0"/>
              <a:t>X</a:t>
            </a:r>
          </a:p>
          <a:p>
            <a:r>
              <a:rPr lang="en-US" dirty="0"/>
              <a:t>Find a suitable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relaxation</a:t>
            </a:r>
            <a:r>
              <a:rPr lang="en-US" dirty="0"/>
              <a:t> </a:t>
            </a:r>
            <a:r>
              <a:rPr lang="en-US" i="1" dirty="0"/>
              <a:t>Y</a:t>
            </a:r>
            <a:r>
              <a:rPr lang="en-US" dirty="0"/>
              <a:t> of </a:t>
            </a:r>
            <a:r>
              <a:rPr lang="en-US" i="1" dirty="0"/>
              <a:t>X</a:t>
            </a:r>
          </a:p>
          <a:p>
            <a:pPr lvl="1"/>
            <a:r>
              <a:rPr lang="en-US" dirty="0"/>
              <a:t>problem </a:t>
            </a:r>
            <a:r>
              <a:rPr lang="en-US" i="1" dirty="0"/>
              <a:t>Y</a:t>
            </a:r>
            <a:r>
              <a:rPr lang="en-US" dirty="0"/>
              <a:t> is at most as hard as </a:t>
            </a:r>
            <a:r>
              <a:rPr lang="en-US" i="1" dirty="0"/>
              <a:t>X</a:t>
            </a:r>
          </a:p>
          <a:p>
            <a:pPr lvl="1"/>
            <a:r>
              <a:rPr lang="en-US" dirty="0"/>
              <a:t>problem </a:t>
            </a:r>
            <a:r>
              <a:rPr lang="en-US" i="1" dirty="0"/>
              <a:t>Y</a:t>
            </a:r>
            <a:r>
              <a:rPr lang="en-US" dirty="0"/>
              <a:t> is nontrivial</a:t>
            </a:r>
          </a:p>
          <a:p>
            <a:r>
              <a:rPr lang="en-US" dirty="0"/>
              <a:t>Show that </a:t>
            </a:r>
            <a:r>
              <a:rPr lang="en-US" i="1" dirty="0"/>
              <a:t>Y</a:t>
            </a:r>
            <a:r>
              <a:rPr lang="en-US" dirty="0"/>
              <a:t> = re(</a:t>
            </a:r>
            <a:r>
              <a:rPr lang="en-US" i="1" dirty="0"/>
              <a:t>Y</a:t>
            </a:r>
            <a:r>
              <a:rPr lang="en-US" dirty="0"/>
              <a:t>) or </a:t>
            </a:r>
            <a:r>
              <a:rPr lang="en-US" i="1" dirty="0"/>
              <a:t>Y</a:t>
            </a:r>
            <a:r>
              <a:rPr lang="en-US" dirty="0"/>
              <a:t> = re(re(</a:t>
            </a:r>
            <a:r>
              <a:rPr lang="en-US" i="1" dirty="0"/>
              <a:t>Y</a:t>
            </a:r>
            <a:r>
              <a:rPr lang="en-US" dirty="0"/>
              <a:t>))</a:t>
            </a:r>
          </a:p>
          <a:p>
            <a:pPr lvl="1"/>
            <a:r>
              <a:rPr lang="en-US" i="1" dirty="0"/>
              <a:t>Y</a:t>
            </a:r>
            <a:r>
              <a:rPr lang="en-US" dirty="0"/>
              <a:t> cannot be solved fast</a:t>
            </a:r>
          </a:p>
          <a:p>
            <a:pPr lvl="1"/>
            <a:r>
              <a:rPr lang="en-US" i="1" dirty="0"/>
              <a:t>X</a:t>
            </a:r>
            <a:r>
              <a:rPr lang="en-US" dirty="0"/>
              <a:t> cannot be solved fast</a:t>
            </a:r>
          </a:p>
        </p:txBody>
      </p:sp>
    </p:spTree>
    <p:extLst>
      <p:ext uri="{BB962C8B-B14F-4D97-AF65-F5344CB8AC3E}">
        <p14:creationId xmlns:p14="http://schemas.microsoft.com/office/powerpoint/2010/main" val="2414545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C4DA3-2DCB-3A49-BA6A-F70DE1C83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Sinkless and sourceless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10D99-7C00-E44E-A0C6-EA49F58EE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Labels: </a:t>
            </a:r>
            <a:r>
              <a:rPr lang="en-US" dirty="0"/>
              <a:t>{ O, I }</a:t>
            </a:r>
          </a:p>
          <a:p>
            <a:pPr lvl="1"/>
            <a:r>
              <a:rPr lang="en-US" dirty="0"/>
              <a:t>O = </a:t>
            </a:r>
            <a:r>
              <a:rPr lang="en-US" i="1" dirty="0"/>
              <a:t>“edge oriented away from the active node”</a:t>
            </a:r>
            <a:br>
              <a:rPr lang="en-US" i="1" dirty="0"/>
            </a:br>
            <a:r>
              <a:rPr lang="en-US" dirty="0"/>
              <a:t>I = </a:t>
            </a:r>
            <a:r>
              <a:rPr lang="en-US" i="1" dirty="0"/>
              <a:t>“edge oriented towards the active node”</a:t>
            </a:r>
          </a:p>
          <a:p>
            <a:r>
              <a:rPr lang="en-US" b="1" dirty="0">
                <a:latin typeface="Bernino Sans" pitchFamily="2" charset="77"/>
              </a:rPr>
              <a:t>Active: </a:t>
            </a:r>
            <a:r>
              <a:rPr lang="en-US" dirty="0"/>
              <a:t>[ O, I, ? ]</a:t>
            </a:r>
          </a:p>
          <a:p>
            <a:pPr lvl="1"/>
            <a:r>
              <a:rPr lang="en-US" i="1" dirty="0"/>
              <a:t>“at least one outgoing and one incoming edge”</a:t>
            </a:r>
          </a:p>
          <a:p>
            <a:r>
              <a:rPr lang="en-US" b="1" dirty="0">
                <a:latin typeface="Bernino Sans" pitchFamily="2" charset="77"/>
              </a:rPr>
              <a:t>Passive: </a:t>
            </a:r>
            <a:r>
              <a:rPr lang="en-US" dirty="0"/>
              <a:t>[ I, O, ? ]</a:t>
            </a:r>
          </a:p>
          <a:p>
            <a:pPr lvl="1"/>
            <a:r>
              <a:rPr lang="en-US" i="1" dirty="0"/>
              <a:t>“at least one outgoing and one incoming edge”</a:t>
            </a:r>
          </a:p>
        </p:txBody>
      </p:sp>
    </p:spTree>
    <p:extLst>
      <p:ext uri="{BB962C8B-B14F-4D97-AF65-F5344CB8AC3E}">
        <p14:creationId xmlns:p14="http://schemas.microsoft.com/office/powerpoint/2010/main" val="656859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60EA8-B516-B346-ABBF-082E5FF31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week’s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B1336-87D8-7140-917C-D58352B9E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Topic: </a:t>
            </a:r>
            <a:r>
              <a:rPr lang="en-US" dirty="0"/>
              <a:t>complexity of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sinkless orientation</a:t>
            </a:r>
            <a:endParaRPr lang="en-US" dirty="0"/>
          </a:p>
          <a:p>
            <a:pPr lvl="1"/>
            <a:r>
              <a:rPr lang="en-US" dirty="0"/>
              <a:t>task: high-degree nodes must have outdegree ≥ 1</a:t>
            </a:r>
          </a:p>
          <a:p>
            <a:pPr lvl="1"/>
            <a:r>
              <a:rPr lang="en-US" dirty="0"/>
              <a:t>possible in </a:t>
            </a:r>
            <a:r>
              <a:rPr lang="en-US" i="1" dirty="0"/>
              <a:t>O</a:t>
            </a:r>
            <a:r>
              <a:rPr lang="en-US" dirty="0"/>
              <a:t>(log </a:t>
            </a:r>
            <a:r>
              <a:rPr lang="en-US" i="1" dirty="0"/>
              <a:t>n</a:t>
            </a:r>
            <a:r>
              <a:rPr lang="en-US" dirty="0"/>
              <a:t>) rounds, not in </a:t>
            </a:r>
            <a:r>
              <a:rPr lang="en-US" i="1" dirty="0"/>
              <a:t>o</a:t>
            </a:r>
            <a:r>
              <a:rPr lang="en-US" dirty="0"/>
              <a:t>(log </a:t>
            </a:r>
            <a:r>
              <a:rPr lang="en-US" i="1" dirty="0"/>
              <a:t>n</a:t>
            </a:r>
            <a:r>
              <a:rPr lang="en-US" dirty="0"/>
              <a:t>) rounds</a:t>
            </a:r>
          </a:p>
          <a:p>
            <a:r>
              <a:rPr lang="en-US" b="1" dirty="0">
                <a:latin typeface="Bernino Sans" pitchFamily="2" charset="77"/>
              </a:rPr>
              <a:t>Video: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why</a:t>
            </a:r>
            <a:r>
              <a:rPr lang="en-US" dirty="0"/>
              <a:t> do we care about this?</a:t>
            </a:r>
          </a:p>
          <a:p>
            <a:pPr lvl="1"/>
            <a:r>
              <a:rPr lang="en-US" dirty="0"/>
              <a:t>e.g. hardness of graph coloring</a:t>
            </a:r>
          </a:p>
          <a:p>
            <a:r>
              <a:rPr lang="en-US" b="1" dirty="0">
                <a:latin typeface="Bernino Sans" pitchFamily="2" charset="77"/>
              </a:rPr>
              <a:t>Today: </a:t>
            </a:r>
            <a:r>
              <a:rPr lang="en-US" dirty="0"/>
              <a:t>how to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prove </a:t>
            </a:r>
            <a:r>
              <a:rPr lang="en-US" dirty="0"/>
              <a:t>it?</a:t>
            </a:r>
          </a:p>
          <a:p>
            <a:pPr lvl="1"/>
            <a:r>
              <a:rPr lang="en-US" dirty="0"/>
              <a:t>round elimination &amp; fixed points</a:t>
            </a:r>
          </a:p>
        </p:txBody>
      </p:sp>
    </p:spTree>
    <p:extLst>
      <p:ext uri="{BB962C8B-B14F-4D97-AF65-F5344CB8AC3E}">
        <p14:creationId xmlns:p14="http://schemas.microsoft.com/office/powerpoint/2010/main" val="146946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C4DA3-2DCB-3A49-BA6A-F70DE1C83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Sinkless orientation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10D99-7C00-E44E-A0C6-EA49F58EE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Labels: </a:t>
            </a:r>
            <a:r>
              <a:rPr lang="en-US" dirty="0"/>
              <a:t>{ O, I }</a:t>
            </a:r>
          </a:p>
          <a:p>
            <a:pPr lvl="1"/>
            <a:r>
              <a:rPr lang="en-US" dirty="0"/>
              <a:t>O = </a:t>
            </a:r>
            <a:r>
              <a:rPr lang="en-US" i="1" dirty="0"/>
              <a:t>“edge oriented away from the active node”</a:t>
            </a:r>
            <a:br>
              <a:rPr lang="en-US" i="1" dirty="0"/>
            </a:br>
            <a:r>
              <a:rPr lang="en-US" dirty="0"/>
              <a:t>I = </a:t>
            </a:r>
            <a:r>
              <a:rPr lang="en-US" i="1" dirty="0"/>
              <a:t>“edge oriented towards the active node”</a:t>
            </a:r>
          </a:p>
          <a:p>
            <a:r>
              <a:rPr lang="en-US" b="1" dirty="0">
                <a:latin typeface="Bernino Sans" pitchFamily="2" charset="77"/>
              </a:rPr>
              <a:t>Active: </a:t>
            </a:r>
            <a:r>
              <a:rPr lang="en-US" dirty="0"/>
              <a:t>[ O, ?, ? ]</a:t>
            </a:r>
          </a:p>
          <a:p>
            <a:pPr lvl="1"/>
            <a:r>
              <a:rPr lang="en-US" i="1" dirty="0"/>
              <a:t>“at least one outgoing edge”</a:t>
            </a:r>
          </a:p>
          <a:p>
            <a:r>
              <a:rPr lang="en-US" b="1" dirty="0">
                <a:latin typeface="Bernino Sans" pitchFamily="2" charset="77"/>
              </a:rPr>
              <a:t>Passive: </a:t>
            </a:r>
            <a:r>
              <a:rPr lang="en-US" dirty="0"/>
              <a:t>[ I, ?, ? ]</a:t>
            </a:r>
          </a:p>
          <a:p>
            <a:pPr lvl="1"/>
            <a:r>
              <a:rPr lang="en-US" i="1" dirty="0"/>
              <a:t>“at least one outgoing edge”</a:t>
            </a:r>
          </a:p>
        </p:txBody>
      </p:sp>
    </p:spTree>
    <p:extLst>
      <p:ext uri="{BB962C8B-B14F-4D97-AF65-F5344CB8AC3E}">
        <p14:creationId xmlns:p14="http://schemas.microsoft.com/office/powerpoint/2010/main" val="1678766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AAA2D6-ECE6-494A-A1C1-DF5F23E1E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7000" y="-4064000"/>
            <a:ext cx="14986000" cy="149860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6EDAFE4-55A5-724F-ABC8-D21A62300741}"/>
              </a:ext>
            </a:extLst>
          </p:cNvPr>
          <p:cNvSpPr/>
          <p:nvPr/>
        </p:nvSpPr>
        <p:spPr>
          <a:xfrm>
            <a:off x="9946433" y="116633"/>
            <a:ext cx="2136710" cy="21786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0"/>
              </a:spcBef>
            </a:pPr>
            <a:r>
              <a:rPr lang="en-US" sz="2800" dirty="0">
                <a:latin typeface="Bernino Sans Light" pitchFamily="2" charset="77"/>
              </a:rPr>
              <a:t>active:</a:t>
            </a:r>
            <a:br>
              <a:rPr lang="en-US" sz="2800" dirty="0">
                <a:latin typeface="Bernino Sans Light" pitchFamily="2" charset="77"/>
              </a:rPr>
            </a:br>
            <a:r>
              <a:rPr lang="en-US" sz="2800" dirty="0">
                <a:latin typeface="Bernino Sans Light" pitchFamily="2" charset="77"/>
              </a:rPr>
              <a:t>[ O, ?, ? ]</a:t>
            </a:r>
          </a:p>
          <a:p>
            <a:pPr algn="ctr">
              <a:spcBef>
                <a:spcPts val="1000"/>
              </a:spcBef>
            </a:pPr>
            <a:r>
              <a:rPr lang="en-US" sz="2800" dirty="0">
                <a:latin typeface="Bernino Sans Light" pitchFamily="2" charset="77"/>
              </a:rPr>
              <a:t>passive:</a:t>
            </a:r>
            <a:br>
              <a:rPr lang="en-US" sz="2800" dirty="0">
                <a:latin typeface="Bernino Sans Light" pitchFamily="2" charset="77"/>
              </a:rPr>
            </a:br>
            <a:r>
              <a:rPr lang="en-US" sz="2800" dirty="0">
                <a:latin typeface="Bernino Sans Light" pitchFamily="2" charset="77"/>
              </a:rPr>
              <a:t>[ I, ?, ? ]</a:t>
            </a:r>
          </a:p>
        </p:txBody>
      </p:sp>
    </p:spTree>
    <p:extLst>
      <p:ext uri="{BB962C8B-B14F-4D97-AF65-F5344CB8AC3E}">
        <p14:creationId xmlns:p14="http://schemas.microsoft.com/office/powerpoint/2010/main" val="4235327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10D99-7C00-E44E-A0C6-EA49F58EE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7829"/>
            <a:ext cx="10515600" cy="558913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Bernino Sans Extrabold" pitchFamily="2" charset="77"/>
              </a:rPr>
              <a:t>Sinkless orientation: </a:t>
            </a:r>
            <a:r>
              <a:rPr lang="en-US" dirty="0"/>
              <a:t>O, I</a:t>
            </a:r>
          </a:p>
          <a:p>
            <a:pPr lvl="1"/>
            <a:r>
              <a:rPr lang="en-US" dirty="0"/>
              <a:t>active: [ O, ?, ? ]</a:t>
            </a:r>
          </a:p>
          <a:p>
            <a:pPr lvl="1"/>
            <a:r>
              <a:rPr lang="en-US" dirty="0"/>
              <a:t>passive: [ I, ?, ? ]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Bernino Sans Extrabold" pitchFamily="2" charset="77"/>
              </a:rPr>
              <a:t>Output problem: </a:t>
            </a:r>
            <a:r>
              <a:rPr lang="en-US" dirty="0"/>
              <a:t>{O}, {I}, {O,I}</a:t>
            </a:r>
          </a:p>
          <a:p>
            <a:pPr lvl="1"/>
            <a:r>
              <a:rPr lang="en-US" dirty="0"/>
              <a:t>active: [ {I}, ?, ? ]</a:t>
            </a:r>
          </a:p>
          <a:p>
            <a:pPr lvl="1"/>
            <a:r>
              <a:rPr lang="en-US" dirty="0"/>
              <a:t>passive: [ {O}, ?, ? ] or [ {O,I}, ?, ? ]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Bernino Sans Extrabold" pitchFamily="2" charset="77"/>
              </a:rPr>
              <a:t>Maximal problem: </a:t>
            </a:r>
            <a:r>
              <a:rPr lang="en-US" dirty="0"/>
              <a:t>{I}, {O,I}</a:t>
            </a:r>
          </a:p>
          <a:p>
            <a:pPr lvl="1"/>
            <a:r>
              <a:rPr lang="en-US" dirty="0"/>
              <a:t>active: [ {I}, {O,I}, {O,I} ]</a:t>
            </a:r>
          </a:p>
          <a:p>
            <a:pPr lvl="1"/>
            <a:r>
              <a:rPr lang="en-US" dirty="0"/>
              <a:t>passive: [ {O,I}, ?, ? ]</a:t>
            </a:r>
          </a:p>
        </p:txBody>
      </p:sp>
    </p:spTree>
    <p:extLst>
      <p:ext uri="{BB962C8B-B14F-4D97-AF65-F5344CB8AC3E}">
        <p14:creationId xmlns:p14="http://schemas.microsoft.com/office/powerpoint/2010/main" val="138680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10D99-7C00-E44E-A0C6-EA49F58EE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7829"/>
            <a:ext cx="10515600" cy="558913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Bernino Sans Extrabold" pitchFamily="2" charset="77"/>
              </a:rPr>
              <a:t>Sinkless orientation: </a:t>
            </a:r>
            <a:r>
              <a:rPr lang="en-US" dirty="0"/>
              <a:t>O, I</a:t>
            </a:r>
          </a:p>
          <a:p>
            <a:pPr lvl="1"/>
            <a:r>
              <a:rPr lang="en-US" dirty="0"/>
              <a:t>active: [ O, ?, ? ]</a:t>
            </a:r>
          </a:p>
          <a:p>
            <a:pPr lvl="1"/>
            <a:r>
              <a:rPr lang="en-US" dirty="0"/>
              <a:t>passive: [ I, ?, ? ]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Bernino Sans Extrabold" pitchFamily="2" charset="77"/>
              </a:rPr>
              <a:t>Output problem: </a:t>
            </a:r>
            <a:r>
              <a:rPr lang="en-US" dirty="0"/>
              <a:t>{O}, {I}, {O,I}</a:t>
            </a:r>
          </a:p>
          <a:p>
            <a:pPr lvl="1"/>
            <a:r>
              <a:rPr lang="en-US" dirty="0"/>
              <a:t>active: [ {I}, ?, ? ]</a:t>
            </a:r>
          </a:p>
          <a:p>
            <a:pPr lvl="1"/>
            <a:r>
              <a:rPr lang="en-US" dirty="0"/>
              <a:t>passive: [ {O}, ?, ? ] or [ {O,I}, ?, ? ]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Bernino Sans Extrabold" pitchFamily="2" charset="77"/>
              </a:rPr>
              <a:t>Maximal problem: 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A</a:t>
            </a:r>
            <a:r>
              <a:rPr lang="en-US" dirty="0"/>
              <a:t>, 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B</a:t>
            </a:r>
          </a:p>
          <a:p>
            <a:pPr lvl="1"/>
            <a:r>
              <a:rPr lang="en-US" dirty="0"/>
              <a:t>active: [ 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A</a:t>
            </a:r>
            <a:r>
              <a:rPr lang="en-US" dirty="0"/>
              <a:t>, 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B</a:t>
            </a:r>
            <a:r>
              <a:rPr lang="en-US" dirty="0"/>
              <a:t>, 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B</a:t>
            </a:r>
            <a:r>
              <a:rPr lang="en-US" dirty="0"/>
              <a:t> ]</a:t>
            </a:r>
          </a:p>
          <a:p>
            <a:pPr lvl="1"/>
            <a:r>
              <a:rPr lang="en-US" dirty="0"/>
              <a:t>passive: [ 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B</a:t>
            </a:r>
            <a:r>
              <a:rPr lang="en-US" dirty="0"/>
              <a:t>, ?, ? ]</a:t>
            </a:r>
          </a:p>
        </p:txBody>
      </p:sp>
    </p:spTree>
    <p:extLst>
      <p:ext uri="{BB962C8B-B14F-4D97-AF65-F5344CB8AC3E}">
        <p14:creationId xmlns:p14="http://schemas.microsoft.com/office/powerpoint/2010/main" val="3246743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C4DA3-2DCB-3A49-BA6A-F70DE1C83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10D99-7C00-E44E-A0C6-EA49F58EE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Labels: </a:t>
            </a:r>
            <a:r>
              <a:rPr lang="en-US" dirty="0"/>
              <a:t>{ A, B }</a:t>
            </a:r>
          </a:p>
          <a:p>
            <a:pPr lvl="1"/>
            <a:r>
              <a:rPr lang="en-US" dirty="0"/>
              <a:t>A = </a:t>
            </a:r>
            <a:r>
              <a:rPr lang="en-US" i="1" dirty="0"/>
              <a:t>“edge oriented away from the active node”</a:t>
            </a:r>
          </a:p>
          <a:p>
            <a:pPr lvl="1"/>
            <a:r>
              <a:rPr lang="en-US" dirty="0"/>
              <a:t>B = </a:t>
            </a:r>
            <a:r>
              <a:rPr lang="en-US" i="1" dirty="0"/>
              <a:t>“edge oriented towards the active node”</a:t>
            </a:r>
          </a:p>
          <a:p>
            <a:r>
              <a:rPr lang="en-US" b="1" dirty="0">
                <a:latin typeface="Bernino Sans" pitchFamily="2" charset="77"/>
              </a:rPr>
              <a:t>Active: </a:t>
            </a:r>
            <a:r>
              <a:rPr lang="en-US" dirty="0"/>
              <a:t>[ A, B, B ]</a:t>
            </a:r>
          </a:p>
          <a:p>
            <a:pPr lvl="1"/>
            <a:r>
              <a:rPr lang="en-US" i="1" dirty="0"/>
              <a:t>“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exactly</a:t>
            </a:r>
            <a:r>
              <a:rPr lang="en-US" i="1" dirty="0"/>
              <a:t> one outgoing edge”</a:t>
            </a:r>
          </a:p>
          <a:p>
            <a:r>
              <a:rPr lang="en-US" b="1" dirty="0">
                <a:latin typeface="Bernino Sans" pitchFamily="2" charset="77"/>
              </a:rPr>
              <a:t>Passive: </a:t>
            </a:r>
            <a:r>
              <a:rPr lang="en-US" dirty="0"/>
              <a:t>[ B, ?, ? ]</a:t>
            </a:r>
          </a:p>
          <a:p>
            <a:pPr lvl="1"/>
            <a:r>
              <a:rPr lang="en-US" i="1" dirty="0"/>
              <a:t>“at least one outgoing edge”</a:t>
            </a:r>
          </a:p>
        </p:txBody>
      </p:sp>
    </p:spTree>
    <p:extLst>
      <p:ext uri="{BB962C8B-B14F-4D97-AF65-F5344CB8AC3E}">
        <p14:creationId xmlns:p14="http://schemas.microsoft.com/office/powerpoint/2010/main" val="147782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AAA2D6-ECE6-494A-A1C1-DF5F23E1E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7000" y="-4064000"/>
            <a:ext cx="14986000" cy="149860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6EDAFE4-55A5-724F-ABC8-D21A62300741}"/>
              </a:ext>
            </a:extLst>
          </p:cNvPr>
          <p:cNvSpPr/>
          <p:nvPr/>
        </p:nvSpPr>
        <p:spPr>
          <a:xfrm>
            <a:off x="9946433" y="116633"/>
            <a:ext cx="2136710" cy="21786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0"/>
              </a:spcBef>
            </a:pPr>
            <a:r>
              <a:rPr lang="en-US" sz="2800" dirty="0">
                <a:latin typeface="Bernino Sans Light" pitchFamily="2" charset="77"/>
              </a:rPr>
              <a:t>active:</a:t>
            </a:r>
            <a:br>
              <a:rPr lang="en-US" sz="2800" dirty="0">
                <a:latin typeface="Bernino Sans Light" pitchFamily="2" charset="77"/>
              </a:rPr>
            </a:br>
            <a:r>
              <a:rPr lang="en-US" sz="2800" dirty="0">
                <a:latin typeface="Bernino Sans Light" pitchFamily="2" charset="77"/>
              </a:rPr>
              <a:t>[ A, B, B ]</a:t>
            </a:r>
          </a:p>
          <a:p>
            <a:pPr algn="ctr">
              <a:spcBef>
                <a:spcPts val="1000"/>
              </a:spcBef>
            </a:pPr>
            <a:r>
              <a:rPr lang="en-US" sz="2800" dirty="0">
                <a:latin typeface="Bernino Sans Light" pitchFamily="2" charset="77"/>
              </a:rPr>
              <a:t>passive:</a:t>
            </a:r>
            <a:br>
              <a:rPr lang="en-US" sz="2800" dirty="0">
                <a:latin typeface="Bernino Sans Light" pitchFamily="2" charset="77"/>
              </a:rPr>
            </a:br>
            <a:r>
              <a:rPr lang="en-US" sz="2800" dirty="0">
                <a:latin typeface="Bernino Sans Light" pitchFamily="2" charset="77"/>
              </a:rPr>
              <a:t>[ B, ?, ? ]</a:t>
            </a:r>
          </a:p>
        </p:txBody>
      </p:sp>
    </p:spTree>
    <p:extLst>
      <p:ext uri="{BB962C8B-B14F-4D97-AF65-F5344CB8AC3E}">
        <p14:creationId xmlns:p14="http://schemas.microsoft.com/office/powerpoint/2010/main" val="259330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10D99-7C00-E44E-A0C6-EA49F58EE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7829"/>
            <a:ext cx="10515600" cy="558913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Bernino Sans Extrabold" pitchFamily="2" charset="77"/>
              </a:rPr>
              <a:t>Starting point: </a:t>
            </a:r>
            <a:r>
              <a:rPr lang="en-US" dirty="0"/>
              <a:t>A, B</a:t>
            </a:r>
          </a:p>
          <a:p>
            <a:pPr lvl="1"/>
            <a:r>
              <a:rPr lang="en-US" dirty="0"/>
              <a:t>active: [ A, B, B ]</a:t>
            </a:r>
          </a:p>
          <a:p>
            <a:pPr lvl="1"/>
            <a:r>
              <a:rPr lang="en-US" dirty="0"/>
              <a:t>passive: [ B, ?, ? ]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Bernino Sans Extrabold" pitchFamily="2" charset="77"/>
              </a:rPr>
              <a:t>Output problem: </a:t>
            </a:r>
            <a:r>
              <a:rPr lang="en-US" dirty="0"/>
              <a:t>{A}, {B}, {A,B}</a:t>
            </a:r>
          </a:p>
          <a:p>
            <a:pPr lvl="1"/>
            <a:r>
              <a:rPr lang="en-US" dirty="0"/>
              <a:t>active: [ {B}, ?, ? ]</a:t>
            </a:r>
          </a:p>
          <a:p>
            <a:pPr lvl="1"/>
            <a:r>
              <a:rPr lang="en-US" dirty="0"/>
              <a:t>passive: …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Bernino Sans Extrabold" pitchFamily="2" charset="77"/>
              </a:rPr>
              <a:t>Maximal problem: </a:t>
            </a:r>
            <a:r>
              <a:rPr lang="en-US" dirty="0"/>
              <a:t>{B}, {A,B}</a:t>
            </a:r>
          </a:p>
          <a:p>
            <a:pPr lvl="1"/>
            <a:r>
              <a:rPr lang="en-US" dirty="0"/>
              <a:t>active: [ {B}, {A,B}, {A,B} ]</a:t>
            </a:r>
          </a:p>
          <a:p>
            <a:pPr lvl="1"/>
            <a:r>
              <a:rPr lang="en-US" dirty="0"/>
              <a:t>passive: [ {A,B}, ?, ? ]</a:t>
            </a:r>
          </a:p>
        </p:txBody>
      </p:sp>
    </p:spTree>
    <p:extLst>
      <p:ext uri="{BB962C8B-B14F-4D97-AF65-F5344CB8AC3E}">
        <p14:creationId xmlns:p14="http://schemas.microsoft.com/office/powerpoint/2010/main" val="359318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505050"/>
      </a:dk2>
      <a:lt2>
        <a:srgbClr val="DFDFDF"/>
      </a:lt2>
      <a:accent1>
        <a:srgbClr val="0087CC"/>
      </a:accent1>
      <a:accent2>
        <a:srgbClr val="F16924"/>
      </a:accent2>
      <a:accent3>
        <a:srgbClr val="909090"/>
      </a:accent3>
      <a:accent4>
        <a:srgbClr val="0087CC"/>
      </a:accent4>
      <a:accent5>
        <a:srgbClr val="F16924"/>
      </a:accent5>
      <a:accent6>
        <a:srgbClr val="909090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spcBef>
            <a:spcPts val="2000"/>
          </a:spcBef>
          <a:defRPr sz="3200" b="1" dirty="0" smtClean="0">
            <a:latin typeface="Bernino Sans Semibold" pitchFamily="2" charset="7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3600" dirty="0" smtClean="0">
            <a:latin typeface="Bernino Sans Light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2293</TotalTime>
  <Words>788</Words>
  <Application>Microsoft Macintosh PowerPoint</Application>
  <PresentationFormat>Widescreen</PresentationFormat>
  <Paragraphs>94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Bernina Sans Condensed Lt</vt:lpstr>
      <vt:lpstr>Bernina Sans Extrabold</vt:lpstr>
      <vt:lpstr>Bernina Sans Narrow Exbold</vt:lpstr>
      <vt:lpstr>Bernino Sans</vt:lpstr>
      <vt:lpstr>Bernino Sans Extrabold</vt:lpstr>
      <vt:lpstr>Bernino Sans Light</vt:lpstr>
      <vt:lpstr>Bernino Sans Semibold</vt:lpstr>
      <vt:lpstr>Calibri</vt:lpstr>
      <vt:lpstr>Office Theme</vt:lpstr>
      <vt:lpstr>Distributed Algorithms</vt:lpstr>
      <vt:lpstr>This week’s plan</vt:lpstr>
      <vt:lpstr>Sinkless orientation</vt:lpstr>
      <vt:lpstr>PowerPoint Presentation</vt:lpstr>
      <vt:lpstr>PowerPoint Presentation</vt:lpstr>
      <vt:lpstr>PowerPoint Presentation</vt:lpstr>
      <vt:lpstr>Output problem</vt:lpstr>
      <vt:lpstr>PowerPoint Presentation</vt:lpstr>
      <vt:lpstr>PowerPoint Presentation</vt:lpstr>
      <vt:lpstr>PowerPoint Presentation</vt:lpstr>
      <vt:lpstr>Fixed points</vt:lpstr>
      <vt:lpstr>PowerPoint Presentation</vt:lpstr>
      <vt:lpstr>Fixed points</vt:lpstr>
      <vt:lpstr>Often used like this</vt:lpstr>
      <vt:lpstr>Sinkless and sourceless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Algorithms</dc:title>
  <dc:creator>Jukka Suomela</dc:creator>
  <cp:lastModifiedBy>Jukka Suomela</cp:lastModifiedBy>
  <cp:revision>132</cp:revision>
  <dcterms:created xsi:type="dcterms:W3CDTF">2020-08-20T21:40:58Z</dcterms:created>
  <dcterms:modified xsi:type="dcterms:W3CDTF">2022-11-14T16:34:51Z</dcterms:modified>
</cp:coreProperties>
</file>