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87" r:id="rId3"/>
    <p:sldId id="305" r:id="rId4"/>
    <p:sldId id="284" r:id="rId5"/>
    <p:sldId id="285" r:id="rId6"/>
    <p:sldId id="308" r:id="rId7"/>
    <p:sldId id="306" r:id="rId8"/>
    <p:sldId id="307" r:id="rId9"/>
    <p:sldId id="309" r:id="rId10"/>
    <p:sldId id="310" r:id="rId11"/>
    <p:sldId id="311" r:id="rId12"/>
    <p:sldId id="312" r:id="rId13"/>
    <p:sldId id="313" r:id="rId14"/>
    <p:sldId id="259" r:id="rId15"/>
    <p:sldId id="260" r:id="rId16"/>
    <p:sldId id="262" r:id="rId17"/>
    <p:sldId id="263" r:id="rId18"/>
    <p:sldId id="261" r:id="rId19"/>
    <p:sldId id="264" r:id="rId20"/>
    <p:sldId id="315" r:id="rId21"/>
    <p:sldId id="316" r:id="rId22"/>
    <p:sldId id="317" r:id="rId23"/>
    <p:sldId id="318" r:id="rId24"/>
    <p:sldId id="690" r:id="rId25"/>
    <p:sldId id="691" r:id="rId26"/>
    <p:sldId id="692" r:id="rId27"/>
    <p:sldId id="696" r:id="rId2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94695"/>
  </p:normalViewPr>
  <p:slideViewPr>
    <p:cSldViewPr snapToGrid="0" snapToObjects="1" showGuides="1">
      <p:cViewPr varScale="1">
        <p:scale>
          <a:sx n="131" d="100"/>
          <a:sy n="131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81E1-30A6-7D85-3C51-2F3DEB578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87425-B9C3-F2B4-D980-301531546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97D736-D322-65CE-B1D5-45A587BCC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DAE09-5CAB-D9B9-60FD-6A4E25B50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9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5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CONGEST model:</a:t>
            </a:r>
            <a:br>
              <a:rPr lang="en-US" sz="5400" dirty="0">
                <a:latin typeface="Bernina Sans Condensed Lt" pitchFamily="2" charset="77"/>
              </a:rPr>
            </a:br>
            <a:r>
              <a:rPr lang="en-US" sz="5400" dirty="0">
                <a:latin typeface="Bernina Sans Condensed Lt" pitchFamily="2" charset="77"/>
              </a:rPr>
              <a:t>Bandwidth limitations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BB3B278-36BE-3F30-D0A4-AEC33E7D738A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8C40ED-40F9-9A4D-8A4E-15F7EEB3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hard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3A06C-8D47-2D44-964B-B47309777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A:</a:t>
            </a:r>
            <a:r>
              <a:rPr lang="en-US" dirty="0"/>
              <a:t> complicated, lots of information</a:t>
            </a:r>
          </a:p>
          <a:p>
            <a:r>
              <a:rPr lang="en-US" b="1" dirty="0">
                <a:latin typeface="Bernino Sans" pitchFamily="2" charset="77"/>
              </a:rPr>
              <a:t>B: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bottleneck</a:t>
            </a:r>
          </a:p>
          <a:p>
            <a:pPr lvl="1"/>
            <a:r>
              <a:rPr lang="en-US" dirty="0"/>
              <a:t>can only send small number of bits</a:t>
            </a:r>
            <a:br>
              <a:rPr lang="en-US" dirty="0"/>
            </a:br>
            <a:r>
              <a:rPr lang="en-US" dirty="0"/>
              <a:t>per round from A to C</a:t>
            </a:r>
          </a:p>
          <a:p>
            <a:r>
              <a:rPr lang="en-US" b="1" dirty="0">
                <a:latin typeface="Bernino Sans" pitchFamily="2" charset="77"/>
              </a:rPr>
              <a:t>C:</a:t>
            </a:r>
            <a:r>
              <a:rPr lang="en-US" dirty="0"/>
              <a:t> need to know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0D4948-03DC-E549-A8DF-1B8829F6FD68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20AA8A-4C8A-9843-8171-1A12407AB061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9F8BA-9201-764C-8B54-F771F87FE926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88A82-0278-C44B-9187-9D4C0064FA13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7067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38A-8E9F-E24E-A231-726BA821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hardness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267B-B105-5E45-843D-7749A23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argument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Many</a:t>
            </a:r>
            <a:r>
              <a:rPr lang="en-US" dirty="0"/>
              <a:t> possible inputs in A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Few</a:t>
            </a:r>
            <a:r>
              <a:rPr lang="en-US" dirty="0"/>
              <a:t> possible messages across bottleneck 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D8CD30-6778-AC44-A96D-B4DC1CCCA252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13CEA-8F08-D940-A0AD-2780CDE360EF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D3C1D-72D3-5444-A3AB-F8F2AD7B4CA2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0C4C-258B-154A-954B-4F77B9DBE7D4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1769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38A-8E9F-E24E-A231-726BA821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hardness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267B-B105-5E45-843D-7749A23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argument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Many</a:t>
            </a:r>
            <a:r>
              <a:rPr lang="en-US" dirty="0"/>
              <a:t> possible inputs in A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Few</a:t>
            </a:r>
            <a:r>
              <a:rPr lang="en-US" dirty="0"/>
              <a:t> possible messages across bottleneck B</a:t>
            </a:r>
          </a:p>
          <a:p>
            <a:r>
              <a:rPr lang="en-US" dirty="0"/>
              <a:t>Contradiction: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different</a:t>
            </a:r>
            <a:r>
              <a:rPr lang="en-US" dirty="0"/>
              <a:t> inputs in A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same</a:t>
            </a:r>
            <a:r>
              <a:rPr lang="en-US" dirty="0"/>
              <a:t> messages across B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same</a:t>
            </a:r>
            <a:r>
              <a:rPr lang="en-US" dirty="0"/>
              <a:t> output in 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D8CD30-6778-AC44-A96D-B4DC1CCCA252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13CEA-8F08-D940-A0AD-2780CDE360EF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D3C1D-72D3-5444-A3AB-F8F2AD7B4CA2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0C4C-258B-154A-954B-4F77B9DBE7D4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574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6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68286" y="4210166"/>
            <a:ext cx="959057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Randomized algorithms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7CEB323-C37A-3ACD-2D1B-6BC0A59D1C5B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86787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31E-0258-DD48-850E-747D941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2D64-0503-7944-887C-AC6D312B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algorithms in PN model</a:t>
            </a:r>
          </a:p>
          <a:p>
            <a:pPr lvl="1"/>
            <a:r>
              <a:rPr lang="en-US" dirty="0" err="1"/>
              <a:t>init</a:t>
            </a:r>
            <a:r>
              <a:rPr lang="en-US" i="1" baseline="-25000" dirty="0" err="1"/>
              <a:t>d</a:t>
            </a:r>
            <a:r>
              <a:rPr lang="en-US" dirty="0"/>
              <a:t>(…), </a:t>
            </a:r>
            <a:r>
              <a:rPr lang="en-US" dirty="0" err="1"/>
              <a:t>send</a:t>
            </a:r>
            <a:r>
              <a:rPr lang="en-US" i="1" baseline="-25000" dirty="0" err="1"/>
              <a:t>d</a:t>
            </a:r>
            <a:r>
              <a:rPr lang="en-US" dirty="0"/>
              <a:t>(…), receive</a:t>
            </a:r>
            <a:r>
              <a:rPr lang="en-US" i="1" baseline="-25000" dirty="0"/>
              <a:t>d</a:t>
            </a:r>
            <a:r>
              <a:rPr lang="en-US" dirty="0"/>
              <a:t>(…)</a:t>
            </a:r>
            <a:endParaRPr lang="en-US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Deterministic algorithms in LOCAL model</a:t>
            </a:r>
          </a:p>
          <a:p>
            <a:pPr lvl="1"/>
            <a:r>
              <a:rPr lang="en-US" dirty="0"/>
              <a:t>add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unique identifiers</a:t>
            </a:r>
          </a:p>
          <a:p>
            <a:r>
              <a:rPr lang="en-US" b="1" dirty="0">
                <a:latin typeface="Bernino Sans" pitchFamily="2" charset="77"/>
              </a:rPr>
              <a:t>Deterministic algorithms in CONGEST model</a:t>
            </a:r>
          </a:p>
          <a:p>
            <a:pPr lvl="1"/>
            <a:r>
              <a:rPr lang="en-US" dirty="0"/>
              <a:t>add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bandwidth constraints</a:t>
            </a:r>
          </a:p>
        </p:txBody>
      </p:sp>
    </p:spTree>
    <p:extLst>
      <p:ext uri="{BB962C8B-B14F-4D97-AF65-F5344CB8AC3E}">
        <p14:creationId xmlns:p14="http://schemas.microsoft.com/office/powerpoint/2010/main" val="4045677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31E-0258-DD48-850E-747D941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2D64-0503-7944-887C-AC6D312B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Randomized algorithms in PN model</a:t>
            </a:r>
          </a:p>
          <a:p>
            <a:pPr lvl="1"/>
            <a:r>
              <a:rPr lang="en-US" dirty="0" err="1"/>
              <a:t>init</a:t>
            </a:r>
            <a:r>
              <a:rPr lang="en-US" i="1" baseline="-25000" dirty="0" err="1"/>
              <a:t>d</a:t>
            </a:r>
            <a:r>
              <a:rPr lang="en-US" dirty="0"/>
              <a:t>(…), receive</a:t>
            </a:r>
            <a:r>
              <a:rPr lang="en-US" i="1" baseline="-25000" dirty="0"/>
              <a:t>d</a:t>
            </a:r>
            <a:r>
              <a:rPr lang="en-US" dirty="0"/>
              <a:t>(…):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probability distribution</a:t>
            </a:r>
          </a:p>
          <a:p>
            <a:r>
              <a:rPr lang="en-US" b="1" dirty="0">
                <a:latin typeface="Bernino Sans" pitchFamily="2" charset="77"/>
              </a:rPr>
              <a:t>Randomized algorithms in LOCAL model</a:t>
            </a:r>
          </a:p>
          <a:p>
            <a:pPr lvl="1"/>
            <a:r>
              <a:rPr lang="en-US" dirty="0"/>
              <a:t>add unique identifiers</a:t>
            </a:r>
          </a:p>
          <a:p>
            <a:r>
              <a:rPr lang="en-US" b="1" dirty="0">
                <a:latin typeface="Bernino Sans" pitchFamily="2" charset="77"/>
              </a:rPr>
              <a:t>Randomized algorithms in CONGEST model</a:t>
            </a:r>
          </a:p>
          <a:p>
            <a:pPr lvl="1"/>
            <a:r>
              <a:rPr lang="en-US" dirty="0"/>
              <a:t>add bandwidth constraints</a:t>
            </a:r>
          </a:p>
        </p:txBody>
      </p:sp>
    </p:spTree>
    <p:extLst>
      <p:ext uri="{BB962C8B-B14F-4D97-AF65-F5344CB8AC3E}">
        <p14:creationId xmlns:p14="http://schemas.microsoft.com/office/powerpoint/2010/main" val="222794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Monte Carlo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running time</a:t>
            </a:r>
          </a:p>
          <a:p>
            <a:pPr lvl="1"/>
            <a:r>
              <a:rPr lang="en-US" dirty="0"/>
              <a:t>probabilistic output quality</a:t>
            </a:r>
          </a:p>
          <a:p>
            <a:r>
              <a:rPr lang="en-US" b="1" dirty="0">
                <a:latin typeface="Bernino Sans" pitchFamily="2" charset="77"/>
              </a:rPr>
              <a:t>Las Vegas</a:t>
            </a:r>
          </a:p>
          <a:p>
            <a:pPr lvl="1"/>
            <a:r>
              <a:rPr lang="en-US" dirty="0"/>
              <a:t>probabilistic running time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output quality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0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Monte Carlo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running time</a:t>
            </a:r>
          </a:p>
          <a:p>
            <a:pPr lvl="1"/>
            <a:r>
              <a:rPr lang="en-US" dirty="0"/>
              <a:t>probabilistic output quality</a:t>
            </a:r>
          </a:p>
          <a:p>
            <a:r>
              <a:rPr lang="en-US" b="1" dirty="0">
                <a:latin typeface="Bernino Sans" pitchFamily="2" charset="77"/>
              </a:rPr>
              <a:t>Las Vegas</a:t>
            </a:r>
          </a:p>
          <a:p>
            <a:pPr lvl="1"/>
            <a:r>
              <a:rPr lang="en-US" dirty="0"/>
              <a:t>probabilistic running time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output quality</a:t>
            </a:r>
          </a:p>
          <a:p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“With high probability”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w.h.p</a:t>
            </a:r>
            <a:r>
              <a:rPr lang="en-US" dirty="0">
                <a:solidFill>
                  <a:schemeClr val="accent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1909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552C-D850-2945-8159-3A82F761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141E-154B-EA4D-92D9-0455F483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randomness is the only way to design fast distributed algorithms</a:t>
            </a:r>
          </a:p>
          <a:p>
            <a:r>
              <a:rPr lang="en-US" dirty="0"/>
              <a:t>Example: </a:t>
            </a:r>
            <a:r>
              <a:rPr lang="en-US" b="1" dirty="0">
                <a:latin typeface="Bernino Sans" pitchFamily="2" charset="77"/>
              </a:rPr>
              <a:t>sinkless orientation</a:t>
            </a:r>
          </a:p>
          <a:p>
            <a:pPr lvl="1"/>
            <a:r>
              <a:rPr lang="en-US" dirty="0"/>
              <a:t>deterministic LOCAL: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is best possible</a:t>
            </a:r>
          </a:p>
          <a:p>
            <a:pPr lvl="1"/>
            <a:r>
              <a:rPr lang="en-US" dirty="0"/>
              <a:t>randomized LOCAL: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</a:t>
            </a:r>
            <a:r>
              <a:rPr lang="en-US" dirty="0" err="1"/>
              <a:t>w.h.p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is best possible</a:t>
            </a:r>
          </a:p>
        </p:txBody>
      </p:sp>
    </p:spTree>
    <p:extLst>
      <p:ext uri="{BB962C8B-B14F-4D97-AF65-F5344CB8AC3E}">
        <p14:creationId xmlns:p14="http://schemas.microsoft.com/office/powerpoint/2010/main" val="184705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E476-92EC-2C41-B36C-5B600BE2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9C96-456E-8B42-8993-8A784FEE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randomness is just one of many</a:t>
            </a:r>
            <a:br>
              <a:rPr lang="en-US" dirty="0"/>
            </a:br>
            <a:r>
              <a:rPr lang="en-US" dirty="0"/>
              <a:t>ways to break symmetry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 model </a:t>
            </a:r>
            <a:r>
              <a:rPr lang="en-US" dirty="0"/>
              <a:t>+ randomness + knowledge of 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you can construct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unique identifiers </a:t>
            </a:r>
            <a:r>
              <a:rPr lang="en-US" dirty="0" err="1"/>
              <a:t>w.h.p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8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port-numbering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unique identifiers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Nodes have distinct labels from {1, 2, …, poly(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80129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Pretty simple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nodes are </a:t>
            </a:r>
            <a:r>
              <a:rPr lang="en-US" sz="4800" b="1" i="1" dirty="0">
                <a:solidFill>
                  <a:schemeClr val="accent2"/>
                </a:solidFill>
                <a:latin typeface="Bernino Sans Semibold" pitchFamily="2" charset="77"/>
              </a:rPr>
              <a:t>active</a:t>
            </a:r>
            <a:r>
              <a:rPr lang="en-US" sz="4800" dirty="0"/>
              <a:t> with</a:t>
            </a:r>
            <a:br>
              <a:rPr lang="en-US" sz="4800" dirty="0"/>
            </a:br>
            <a:r>
              <a:rPr lang="en-US" sz="4800" dirty="0"/>
              <a:t>probability 1/2</a:t>
            </a:r>
            <a:endParaRPr lang="en-US" sz="4800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only active nodes try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  <a:endParaRPr lang="en-US" sz="4800" dirty="0"/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1040192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Simplest possible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everyone tries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3000298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70FA2-4E95-AA8C-F0FF-4D1A5A43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BE49-D8D8-B934-2596-10EEB8596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F4E73C-D4ED-F093-2012-88AC7C85946E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1–6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9F1F4B9-3E37-BBEF-0C26-0ECA9F4B4A78}"/>
              </a:ext>
            </a:extLst>
          </p:cNvPr>
          <p:cNvSpPr txBox="1">
            <a:spLocks/>
          </p:cNvSpPr>
          <p:nvPr/>
        </p:nvSpPr>
        <p:spPr>
          <a:xfrm>
            <a:off x="4620638" y="4210166"/>
            <a:ext cx="7038222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Recap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6B15B5-1713-8C47-E088-4B418B91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5B07E71-1C91-6F22-657E-3506A8892B35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20185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CB0C3-3790-7143-86EE-723128F4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6C361-8A2C-EA4E-8955-F3B8F7F1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PN</a:t>
            </a:r>
          </a:p>
          <a:p>
            <a:r>
              <a:rPr lang="en-US" b="1" dirty="0">
                <a:latin typeface="Bernino Sans" pitchFamily="2" charset="77"/>
              </a:rPr>
              <a:t>LOCAL</a:t>
            </a:r>
            <a:r>
              <a:rPr lang="en-US" dirty="0"/>
              <a:t> — unique identifiers</a:t>
            </a:r>
          </a:p>
          <a:p>
            <a:r>
              <a:rPr lang="en-US" b="1" dirty="0">
                <a:latin typeface="Bernino Sans" pitchFamily="2" charset="77"/>
              </a:rPr>
              <a:t>CONGEST</a:t>
            </a:r>
            <a:r>
              <a:rPr lang="en-US" dirty="0"/>
              <a:t> — bandwidth constraints</a:t>
            </a:r>
          </a:p>
          <a:p>
            <a:r>
              <a:rPr lang="en-US" dirty="0"/>
              <a:t>Deterministic and </a:t>
            </a:r>
            <a:r>
              <a:rPr lang="en-US" b="1" dirty="0">
                <a:latin typeface="Bernino Sans" pitchFamily="2" charset="77"/>
              </a:rPr>
              <a:t>randomized</a:t>
            </a:r>
            <a:r>
              <a:rPr lang="en-US" dirty="0"/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277988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6373-A48E-394F-94F1-7F95D082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59BB-352D-2A4B-A237-E85BA46E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Vertex coloring</a:t>
            </a:r>
          </a:p>
          <a:p>
            <a:pPr lvl="1"/>
            <a:r>
              <a:rPr lang="en-US" dirty="0"/>
              <a:t>coloring = schedule</a:t>
            </a:r>
          </a:p>
          <a:p>
            <a:pPr lvl="1"/>
            <a:r>
              <a:rPr lang="en-US" dirty="0"/>
              <a:t>coloring breaks symmetry</a:t>
            </a:r>
          </a:p>
          <a:p>
            <a:r>
              <a:rPr lang="en-US" dirty="0"/>
              <a:t>Used to solve many other problems</a:t>
            </a:r>
          </a:p>
          <a:p>
            <a:r>
              <a:rPr lang="en-US" dirty="0"/>
              <a:t>Coming later: used to show that other problems are hard</a:t>
            </a:r>
          </a:p>
          <a:p>
            <a:r>
              <a:rPr lang="en-US" dirty="0"/>
              <a:t>Demonstrates different algorithm design ideas</a:t>
            </a:r>
          </a:p>
        </p:txBody>
      </p:sp>
    </p:spTree>
    <p:extLst>
      <p:ext uri="{BB962C8B-B14F-4D97-AF65-F5344CB8AC3E}">
        <p14:creationId xmlns:p14="http://schemas.microsoft.com/office/powerpoint/2010/main" val="3946716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CA3F-FF41-4848-B88F-811D849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B07D-4184-F842-B043-F30E7A9B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Conflict avoidance &amp; coordination</a:t>
            </a:r>
          </a:p>
          <a:p>
            <a:r>
              <a:rPr lang="en-US" dirty="0"/>
              <a:t>Process nodes by color classes</a:t>
            </a:r>
          </a:p>
          <a:p>
            <a:r>
              <a:rPr lang="en-US" dirty="0"/>
              <a:t>Send proposals one by one</a:t>
            </a:r>
          </a:p>
          <a:p>
            <a:r>
              <a:rPr lang="en-US" dirty="0"/>
              <a:t>Random subset of nodes is active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Algebraic techniques</a:t>
            </a:r>
          </a:p>
        </p:txBody>
      </p:sp>
    </p:spTree>
    <p:extLst>
      <p:ext uri="{BB962C8B-B14F-4D97-AF65-F5344CB8AC3E}">
        <p14:creationId xmlns:p14="http://schemas.microsoft.com/office/powerpoint/2010/main" val="3335950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2C8E04-A197-BD45-B476-5CB4CB2F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kinds of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3BE1-2EF3-9C4D-8A1C-57E9FCC90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Unknown systems</a:t>
            </a:r>
          </a:p>
          <a:p>
            <a:pPr lvl="1"/>
            <a:r>
              <a:rPr lang="en-US" dirty="0"/>
              <a:t>algorithms that work in any network</a:t>
            </a:r>
          </a:p>
          <a:p>
            <a:r>
              <a:rPr lang="en-US" b="1" dirty="0">
                <a:latin typeface="Bernino Sans" pitchFamily="2" charset="77"/>
              </a:rPr>
              <a:t>Partial information</a:t>
            </a:r>
          </a:p>
          <a:p>
            <a:pPr lvl="1"/>
            <a:r>
              <a:rPr lang="en-US" dirty="0"/>
              <a:t>making decisions based on local information</a:t>
            </a:r>
          </a:p>
          <a:p>
            <a:r>
              <a:rPr lang="en-US" b="1" dirty="0">
                <a:latin typeface="Bernino Sans" pitchFamily="2" charset="77"/>
              </a:rPr>
              <a:t>Parallelism</a:t>
            </a:r>
          </a:p>
          <a:p>
            <a:pPr lvl="1"/>
            <a:r>
              <a:rPr lang="en-US" dirty="0"/>
              <a:t>many nodes act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57409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CONGEST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bandwidth limitation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Messages at most </a:t>
            </a:r>
            <a:r>
              <a:rPr lang="en-US" i="1" dirty="0">
                <a:latin typeface="Bernina Sans Light" pitchFamily="2" charset="77"/>
              </a:rPr>
              <a:t>O</a:t>
            </a:r>
            <a:r>
              <a:rPr lang="en-US" dirty="0">
                <a:latin typeface="Bernina Sans Light" pitchFamily="2" charset="77"/>
              </a:rPr>
              <a:t>(log 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 bits</a:t>
            </a:r>
          </a:p>
        </p:txBody>
      </p:sp>
    </p:spTree>
    <p:extLst>
      <p:ext uri="{BB962C8B-B14F-4D97-AF65-F5344CB8AC3E}">
        <p14:creationId xmlns:p14="http://schemas.microsoft.com/office/powerpoint/2010/main" val="2863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C21698-98CB-BA42-B0A9-5FED82ADC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LOCAL</a:t>
            </a:r>
            <a:r>
              <a:rPr lang="en-US" sz="5400" dirty="0">
                <a:solidFill>
                  <a:schemeClr val="accent1"/>
                </a:solidFill>
                <a:latin typeface="Bernina Sans Light" pitchFamily="2" charset="77"/>
              </a:rPr>
              <a:t> · unbounded messages</a:t>
            </a:r>
            <a:endParaRPr lang="en-US" sz="4400" dirty="0">
              <a:solidFill>
                <a:schemeClr val="accent1"/>
              </a:solidFill>
              <a:latin typeface="Bernina Sans Light" pitchFamily="2" charset="77"/>
            </a:endParaRPr>
          </a:p>
          <a:p>
            <a:pPr>
              <a:spcBef>
                <a:spcPts val="1500"/>
              </a:spcBef>
            </a:pPr>
            <a:r>
              <a:rPr lang="en-US" dirty="0"/>
              <a:t>everything trivial to solve in </a:t>
            </a:r>
            <a:r>
              <a:rPr lang="en-US" i="1" dirty="0"/>
              <a:t>O</a:t>
            </a:r>
            <a:r>
              <a:rPr lang="en-US" dirty="0"/>
              <a:t>(diameter) rounds: gather full input and solve locally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CONGEST</a:t>
            </a:r>
            <a:r>
              <a:rPr lang="en-US" sz="5400" dirty="0">
                <a:solidFill>
                  <a:schemeClr val="accent1"/>
                </a:solidFill>
                <a:latin typeface="Bernina Sans Light" pitchFamily="2" charset="77"/>
              </a:rPr>
              <a:t> · bounded messages</a:t>
            </a:r>
          </a:p>
          <a:p>
            <a:pPr>
              <a:spcBef>
                <a:spcPts val="1500"/>
              </a:spcBef>
            </a:pPr>
            <a:r>
              <a:rPr lang="en-US" dirty="0"/>
              <a:t>gathering everything is way too expensive</a:t>
            </a:r>
          </a:p>
          <a:p>
            <a:pPr>
              <a:spcBef>
                <a:spcPts val="1500"/>
              </a:spcBef>
            </a:pPr>
            <a:r>
              <a:rPr lang="en-US" i="1" dirty="0"/>
              <a:t>O</a:t>
            </a:r>
            <a:r>
              <a:rPr lang="en-US" dirty="0"/>
              <a:t>(diameter) and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nontrivial</a:t>
            </a:r>
          </a:p>
        </p:txBody>
      </p:sp>
    </p:spTree>
    <p:extLst>
      <p:ext uri="{BB962C8B-B14F-4D97-AF65-F5344CB8AC3E}">
        <p14:creationId xmlns:p14="http://schemas.microsoft.com/office/powerpoint/2010/main" val="20634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o Sans Extrabold" pitchFamily="2" charset="77"/>
              </a:rPr>
              <a:t>Designing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efficient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algorithms in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CONGEST model</a:t>
            </a:r>
          </a:p>
        </p:txBody>
      </p:sp>
    </p:spTree>
    <p:extLst>
      <p:ext uri="{BB962C8B-B14F-4D97-AF65-F5344CB8AC3E}">
        <p14:creationId xmlns:p14="http://schemas.microsoft.com/office/powerpoint/2010/main" val="26895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65C-C06A-D143-9089-6E6BDCF0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39479-DE3E-0348-AD1C-08C9F527D8EC}"/>
              </a:ext>
            </a:extLst>
          </p:cNvPr>
          <p:cNvSpPr/>
          <p:nvPr/>
        </p:nvSpPr>
        <p:spPr>
          <a:xfrm>
            <a:off x="3211287" y="2242457"/>
            <a:ext cx="2079171" cy="272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Washing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51CD8-171F-2746-B24E-9533F0792966}"/>
              </a:ext>
            </a:extLst>
          </p:cNvPr>
          <p:cNvSpPr/>
          <p:nvPr/>
        </p:nvSpPr>
        <p:spPr>
          <a:xfrm>
            <a:off x="7451272" y="2242457"/>
            <a:ext cx="2079171" cy="272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Dryer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544791-5AD0-DF43-BD10-44FF120802CF}"/>
              </a:ext>
            </a:extLst>
          </p:cNvPr>
          <p:cNvSpPr/>
          <p:nvPr/>
        </p:nvSpPr>
        <p:spPr>
          <a:xfrm>
            <a:off x="3630386" y="2541815"/>
            <a:ext cx="1246414" cy="1246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85529C-5343-CE4D-944B-9B2EFDF67687}"/>
              </a:ext>
            </a:extLst>
          </p:cNvPr>
          <p:cNvSpPr/>
          <p:nvPr/>
        </p:nvSpPr>
        <p:spPr>
          <a:xfrm>
            <a:off x="7644494" y="2541815"/>
            <a:ext cx="1692728" cy="1692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E7824B-A3FA-5D46-8494-F4F925135BA8}"/>
              </a:ext>
            </a:extLst>
          </p:cNvPr>
          <p:cNvSpPr/>
          <p:nvPr/>
        </p:nvSpPr>
        <p:spPr>
          <a:xfrm>
            <a:off x="3883479" y="2797629"/>
            <a:ext cx="734785" cy="7347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399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58DA0-A721-C34C-8E27-EFF312B3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C6FD-A99A-D040-899C-3111160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operations in progress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simultaneously</a:t>
            </a:r>
          </a:p>
          <a:p>
            <a:r>
              <a:rPr lang="en-US" dirty="0"/>
              <a:t>Using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different resources</a:t>
            </a:r>
          </a:p>
          <a:p>
            <a:r>
              <a:rPr lang="en-US" dirty="0"/>
              <a:t>In APSP algorithm:</a:t>
            </a:r>
          </a:p>
          <a:p>
            <a:pPr lvl="1"/>
            <a:r>
              <a:rPr lang="en-US" dirty="0"/>
              <a:t>multiple waves</a:t>
            </a:r>
          </a:p>
          <a:p>
            <a:pPr lvl="1"/>
            <a:r>
              <a:rPr lang="en-US" dirty="0"/>
              <a:t>using different</a:t>
            </a:r>
            <a:br>
              <a:rPr lang="en-US" dirty="0"/>
            </a:br>
            <a:r>
              <a:rPr lang="en-US" dirty="0"/>
              <a:t>communication links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31831-5B3B-DC49-B84F-8BE6541E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58DA0-A721-C34C-8E27-EFF312B3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C6FD-A99A-D040-899C-3111160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Does not reduce the total number of messages</a:t>
            </a:r>
            <a:endParaRPr lang="en-US" dirty="0"/>
          </a:p>
          <a:p>
            <a:pPr lvl="1"/>
            <a:r>
              <a:rPr lang="en-US" dirty="0"/>
              <a:t>only removes idle periods between messages</a:t>
            </a:r>
          </a:p>
          <a:p>
            <a:r>
              <a:rPr lang="en-US" dirty="0"/>
              <a:t>If all communication links are already sending useful data every round, no room for pipelining</a:t>
            </a:r>
          </a:p>
        </p:txBody>
      </p:sp>
    </p:spTree>
    <p:extLst>
      <p:ext uri="{BB962C8B-B14F-4D97-AF65-F5344CB8AC3E}">
        <p14:creationId xmlns:p14="http://schemas.microsoft.com/office/powerpoint/2010/main" val="75679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o Sans Extrabold" pitchFamily="2" charset="77"/>
              </a:rPr>
              <a:t>What kind of problems cannot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be solved fast in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CONGEST model?</a:t>
            </a:r>
          </a:p>
        </p:txBody>
      </p:sp>
    </p:spTree>
    <p:extLst>
      <p:ext uri="{BB962C8B-B14F-4D97-AF65-F5344CB8AC3E}">
        <p14:creationId xmlns:p14="http://schemas.microsoft.com/office/powerpoint/2010/main" val="354291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608</Words>
  <Application>Microsoft Macintosh PowerPoint</Application>
  <PresentationFormat>Widescreen</PresentationFormat>
  <Paragraphs>137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Pipelining</vt:lpstr>
      <vt:lpstr>Pipelining</vt:lpstr>
      <vt:lpstr>Pipelining</vt:lpstr>
      <vt:lpstr>PowerPoint Presentation</vt:lpstr>
      <vt:lpstr>Typical hard problems</vt:lpstr>
      <vt:lpstr>Proving hardness</vt:lpstr>
      <vt:lpstr>Proving hardness</vt:lpstr>
      <vt:lpstr>Distributed Algorithms</vt:lpstr>
      <vt:lpstr>Recap</vt:lpstr>
      <vt:lpstr>Randomized algorithms</vt:lpstr>
      <vt:lpstr>Guarantees</vt:lpstr>
      <vt:lpstr>Guarantees</vt:lpstr>
      <vt:lpstr>Role of randomness</vt:lpstr>
      <vt:lpstr>Role of randomness</vt:lpstr>
      <vt:lpstr>Video</vt:lpstr>
      <vt:lpstr>PowerPoint Presentation</vt:lpstr>
      <vt:lpstr>PowerPoint Presentation</vt:lpstr>
      <vt:lpstr>Distributed Algorithms</vt:lpstr>
      <vt:lpstr>Models of computing</vt:lpstr>
      <vt:lpstr>Canonical problems</vt:lpstr>
      <vt:lpstr>Algorithm ideas</vt:lpstr>
      <vt:lpstr>New kinds of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100</cp:revision>
  <dcterms:created xsi:type="dcterms:W3CDTF">2020-08-20T21:40:58Z</dcterms:created>
  <dcterms:modified xsi:type="dcterms:W3CDTF">2024-11-07T11:42:35Z</dcterms:modified>
</cp:coreProperties>
</file>