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309" r:id="rId3"/>
    <p:sldId id="265" r:id="rId4"/>
    <p:sldId id="308" r:id="rId5"/>
    <p:sldId id="310" r:id="rId6"/>
    <p:sldId id="266" r:id="rId7"/>
    <p:sldId id="264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07" r:id="rId17"/>
    <p:sldId id="268" r:id="rId18"/>
    <p:sldId id="269" r:id="rId19"/>
    <p:sldId id="276" r:id="rId20"/>
    <p:sldId id="277" r:id="rId21"/>
    <p:sldId id="275" r:id="rId22"/>
    <p:sldId id="270" r:id="rId23"/>
    <p:sldId id="273" r:id="rId24"/>
    <p:sldId id="271" r:id="rId25"/>
    <p:sldId id="272" r:id="rId26"/>
    <p:sldId id="283" r:id="rId27"/>
    <p:sldId id="303" r:id="rId28"/>
    <p:sldId id="285" r:id="rId29"/>
    <p:sldId id="286" r:id="rId30"/>
    <p:sldId id="294" r:id="rId31"/>
    <p:sldId id="295" r:id="rId32"/>
    <p:sldId id="293" r:id="rId33"/>
    <p:sldId id="296" r:id="rId34"/>
    <p:sldId id="297" r:id="rId35"/>
    <p:sldId id="298" r:id="rId36"/>
    <p:sldId id="299" r:id="rId37"/>
    <p:sldId id="306" r:id="rId3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8"/>
    <p:restoredTop sz="94762"/>
  </p:normalViewPr>
  <p:slideViewPr>
    <p:cSldViewPr snapToGrid="0" snapToObjects="1" showGuides="1">
      <p:cViewPr varScale="1">
        <p:scale>
          <a:sx n="121" d="100"/>
          <a:sy n="121" d="100"/>
        </p:scale>
        <p:origin x="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987C-D1D4-00ED-8195-70F37AAE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87848-FD03-C5CF-E1D5-BD0841DC67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B034A-D884-5C0E-DE90-8D6254B8A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8B12-21CF-01AE-54EE-FACDCD12C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945C5-F403-4C3E-691B-34D89D81C383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2BFAAC-0FEE-F0D8-AF6B-F6B53E7DB4FF}"/>
              </a:ext>
            </a:extLst>
          </p:cNvPr>
          <p:cNvSpPr txBox="1">
            <a:spLocks/>
          </p:cNvSpPr>
          <p:nvPr/>
        </p:nvSpPr>
        <p:spPr>
          <a:xfrm>
            <a:off x="2060028" y="4210166"/>
            <a:ext cx="959883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FCE3-E513-ECF1-45A8-38A3D00F3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CF0C12-71BE-CF74-041C-C286F047B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882792"/>
              </p:ext>
            </p:extLst>
          </p:nvPr>
        </p:nvGraphicFramePr>
        <p:xfrm>
          <a:off x="523714" y="683260"/>
          <a:ext cx="1114457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67725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A0E914C1-8920-09DC-0B97-4658099F77A4}"/>
              </a:ext>
            </a:extLst>
          </p:cNvPr>
          <p:cNvSpPr/>
          <p:nvPr/>
        </p:nvSpPr>
        <p:spPr>
          <a:xfrm>
            <a:off x="3295525" y="4130565"/>
            <a:ext cx="872359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457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BD871-AE8A-F3F2-8EC6-EE1F7D500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6435B0-AA4D-D224-E939-3C557D416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907280"/>
              </p:ext>
            </p:extLst>
          </p:nvPr>
        </p:nvGraphicFramePr>
        <p:xfrm>
          <a:off x="523714" y="683260"/>
          <a:ext cx="1114457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67725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3A5999B-249D-6006-2C45-19F83C9B683B}"/>
              </a:ext>
            </a:extLst>
          </p:cNvPr>
          <p:cNvSpPr/>
          <p:nvPr/>
        </p:nvSpPr>
        <p:spPr>
          <a:xfrm>
            <a:off x="5387084" y="1566040"/>
            <a:ext cx="872359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185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31C6-D97B-DC57-BB86-2FCA3785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FDEE18-23BB-80E5-1E0B-A7C959942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541484"/>
              </p:ext>
            </p:extLst>
          </p:nvPr>
        </p:nvGraphicFramePr>
        <p:xfrm>
          <a:off x="523714" y="683260"/>
          <a:ext cx="1114457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67725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8C6A3BD-E7E5-83AD-3F4A-F317AA0729F1}"/>
              </a:ext>
            </a:extLst>
          </p:cNvPr>
          <p:cNvSpPr/>
          <p:nvPr/>
        </p:nvSpPr>
        <p:spPr>
          <a:xfrm>
            <a:off x="6448629" y="1566040"/>
            <a:ext cx="872359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833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99122-775E-B1F1-A052-0F4CEC6F6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5E8D20-EC65-1B34-F8A8-CE6FF8C06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94664"/>
              </p:ext>
            </p:extLst>
          </p:nvPr>
        </p:nvGraphicFramePr>
        <p:xfrm>
          <a:off x="523714" y="683260"/>
          <a:ext cx="1114457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67725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510DC1C8-25E5-7B52-ECE0-0535EE69CAB9}"/>
              </a:ext>
            </a:extLst>
          </p:cNvPr>
          <p:cNvSpPr/>
          <p:nvPr/>
        </p:nvSpPr>
        <p:spPr>
          <a:xfrm>
            <a:off x="6406587" y="4120054"/>
            <a:ext cx="971675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432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33D1-017B-52B2-48A0-0E55DD31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9D5E79-8772-7309-FAB7-E9E52A501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14347"/>
              </p:ext>
            </p:extLst>
          </p:nvPr>
        </p:nvGraphicFramePr>
        <p:xfrm>
          <a:off x="523714" y="683260"/>
          <a:ext cx="1114457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67725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80B5550-D801-0DFF-2655-84ECEACDE1D8}"/>
              </a:ext>
            </a:extLst>
          </p:cNvPr>
          <p:cNvSpPr/>
          <p:nvPr/>
        </p:nvSpPr>
        <p:spPr>
          <a:xfrm>
            <a:off x="8523891" y="1566040"/>
            <a:ext cx="993760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122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95DB9-2A87-9A5A-9119-B5D3BBBC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9BB15F-B01E-106C-61CE-1EC8503416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3714" y="683260"/>
          <a:ext cx="1114457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67725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68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68381-6DE8-FA72-46B0-BF6B0B4D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288D-5AEC-0FB5-0FBB-C95E845CA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7474C3-CF5E-D7CE-A3B4-86A51E7169DC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6E53FA0-F201-6267-A6AB-B324D284DB05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FDE2431-0CD3-509E-D4BC-E65F259BE467}"/>
              </a:ext>
            </a:extLst>
          </p:cNvPr>
          <p:cNvSpPr txBox="1">
            <a:spLocks/>
          </p:cNvSpPr>
          <p:nvPr/>
        </p:nvSpPr>
        <p:spPr>
          <a:xfrm>
            <a:off x="1753849" y="4210166"/>
            <a:ext cx="990501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Warm-up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3C67C8-FA4B-BDCB-0ADF-6FA088C5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6350-AB51-FA4B-9C3B-EFF77FF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1a: introduction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51F956-0C5C-8F40-B800-7E1C856F5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269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63B8B1-F875-C045-AD54-49EAA6FD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9698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all nodes with the </a:t>
            </a:r>
            <a:r>
              <a:rPr lang="en-US" b="1" dirty="0">
                <a:latin typeface="Bernino Sans" pitchFamily="2" charset="77"/>
              </a:rPr>
              <a:t>largest color </a:t>
            </a:r>
            <a:r>
              <a:rPr lang="en-US" dirty="0"/>
              <a:t>are active</a:t>
            </a:r>
          </a:p>
          <a:p>
            <a:pPr lvl="1"/>
            <a:r>
              <a:rPr lang="en-US" dirty="0"/>
              <a:t>active nodes pick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smallest color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that is not used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by their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F58B-4740-064B-B4F2-A2C95F40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AD6D8-E2EF-F61B-CE9E-171B6481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A35F-861E-8F53-8C8B-05ABAB7B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340A-2A2D-FA2B-93B9-CE28264A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i="1" dirty="0"/>
              <a:t>How can individual nodes</a:t>
            </a:r>
            <a:br>
              <a:rPr lang="en-US" sz="5400" i="1" dirty="0"/>
            </a:br>
            <a:r>
              <a:rPr lang="en-US" sz="5400" i="1" dirty="0"/>
              <a:t>in a large computer network</a:t>
            </a:r>
            <a:br>
              <a:rPr lang="en-US" sz="5400" i="1" dirty="0"/>
            </a:br>
            <a:r>
              <a:rPr lang="en-US" sz="5400" i="1" dirty="0"/>
              <a:t>work together towards</a:t>
            </a:r>
            <a:br>
              <a:rPr lang="en-US" sz="5400" i="1" dirty="0"/>
            </a:br>
            <a:r>
              <a:rPr lang="en-US" sz="5400" i="1" dirty="0"/>
              <a:t>a common goal?</a:t>
            </a:r>
          </a:p>
        </p:txBody>
      </p:sp>
    </p:spTree>
    <p:extLst>
      <p:ext uri="{BB962C8B-B14F-4D97-AF65-F5344CB8AC3E}">
        <p14:creationId xmlns:p14="http://schemas.microsoft.com/office/powerpoint/2010/main" val="1158625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simpler algorithm idea: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 nodes </a:t>
            </a:r>
            <a:r>
              <a:rPr lang="en-US" dirty="0"/>
              <a:t>pick the smallest color that</a:t>
            </a:r>
            <a:br>
              <a:rPr lang="en-US" dirty="0"/>
            </a:br>
            <a:r>
              <a:rPr lang="en-US" dirty="0"/>
              <a:t>is not used by their neighbors</a:t>
            </a:r>
          </a:p>
          <a:p>
            <a:r>
              <a:rPr lang="en-US" b="1" dirty="0">
                <a:latin typeface="Bernino Sans" pitchFamily="2" charset="77"/>
              </a:rPr>
              <a:t>What would go wrong?</a:t>
            </a:r>
          </a:p>
          <a:p>
            <a:pPr lvl="1"/>
            <a:r>
              <a:rPr lang="en-US" i="1" dirty="0"/>
              <a:t>construct an example in which this algorithm fails!</a:t>
            </a:r>
          </a:p>
        </p:txBody>
      </p:sp>
    </p:spTree>
    <p:extLst>
      <p:ext uri="{BB962C8B-B14F-4D97-AF65-F5344CB8AC3E}">
        <p14:creationId xmlns:p14="http://schemas.microsoft.com/office/powerpoint/2010/main" val="333682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 fast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7BA3F-52BD-3E40-A944-BA014182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6450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5956A-472F-2641-9F58-595F38E0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b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  <a:endParaRPr lang="en-US" dirty="0"/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48466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 err="1">
                <a:solidFill>
                  <a:schemeClr val="accent2"/>
                </a:solidFill>
                <a:latin typeface="Bernino Sans" pitchFamily="2" charset="77"/>
              </a:rPr>
              <a:t>i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18797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Why does the algorithm work correctly?</a:t>
            </a:r>
          </a:p>
          <a:p>
            <a:pPr lvl="1"/>
            <a:r>
              <a:rPr lang="en-US" i="1" dirty="0"/>
              <a:t>why is my new color always different from the</a:t>
            </a:r>
            <a:br>
              <a:rPr lang="en-US" i="1" dirty="0"/>
            </a:br>
            <a:r>
              <a:rPr lang="en-US" i="1" dirty="0"/>
              <a:t>new colors of my successor and my predecessor?</a:t>
            </a:r>
          </a:p>
        </p:txBody>
      </p:sp>
    </p:spTree>
    <p:extLst>
      <p:ext uri="{BB962C8B-B14F-4D97-AF65-F5344CB8AC3E}">
        <p14:creationId xmlns:p14="http://schemas.microsoft.com/office/powerpoint/2010/main" val="345813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Graph-theoretic foundations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6585894-0D4A-935E-615D-2641841F527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92936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AFBE-C112-1E44-83BE-EA54CA4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5FFA-212C-604F-8297-E077A99F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what we want to solve</a:t>
            </a:r>
          </a:p>
          <a:p>
            <a:pPr lvl="1"/>
            <a:r>
              <a:rPr lang="en-US" dirty="0"/>
              <a:t>what are the assumptions</a:t>
            </a:r>
          </a:p>
          <a:p>
            <a:r>
              <a:rPr lang="en-US" dirty="0"/>
              <a:t>Designing &amp; analyzing algorithms</a:t>
            </a:r>
          </a:p>
          <a:p>
            <a:r>
              <a:rPr lang="en-US" dirty="0"/>
              <a:t>Proving impossibility results</a:t>
            </a:r>
          </a:p>
          <a:p>
            <a:r>
              <a:rPr lang="en-US" dirty="0"/>
              <a:t>Often: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graph ≈ network, node ≈ computer</a:t>
            </a:r>
          </a:p>
        </p:txBody>
      </p:sp>
    </p:spTree>
    <p:extLst>
      <p:ext uri="{BB962C8B-B14F-4D97-AF65-F5344CB8AC3E}">
        <p14:creationId xmlns:p14="http://schemas.microsoft.com/office/powerpoint/2010/main" val="148858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Maximal</a:t>
            </a:r>
          </a:p>
          <a:p>
            <a:pPr lvl="1"/>
            <a:r>
              <a:rPr lang="en-US" dirty="0"/>
              <a:t>not a subset of another solution</a:t>
            </a:r>
          </a:p>
          <a:p>
            <a:pPr lvl="1"/>
            <a:r>
              <a:rPr lang="en-US" dirty="0"/>
              <a:t>very easy to find: add greedily</a:t>
            </a:r>
          </a:p>
          <a:p>
            <a:r>
              <a:rPr lang="en-US" b="1" dirty="0">
                <a:latin typeface="Bernino Sans" pitchFamily="2" charset="77"/>
              </a:rPr>
              <a:t>Maximum</a:t>
            </a:r>
          </a:p>
          <a:p>
            <a:pPr lvl="1"/>
            <a:r>
              <a:rPr lang="en-US" dirty="0"/>
              <a:t>largest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113018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Minimal</a:t>
            </a:r>
          </a:p>
          <a:p>
            <a:pPr lvl="1"/>
            <a:r>
              <a:rPr lang="en-US" dirty="0"/>
              <a:t>not a superset of another solution</a:t>
            </a:r>
          </a:p>
          <a:p>
            <a:pPr lvl="1"/>
            <a:r>
              <a:rPr lang="en-US" dirty="0"/>
              <a:t>very easy to find: remove greedily</a:t>
            </a:r>
          </a:p>
          <a:p>
            <a:r>
              <a:rPr lang="en-US" b="1" dirty="0">
                <a:latin typeface="Bernino Sans" pitchFamily="2" charset="77"/>
              </a:rPr>
              <a:t>Minimum</a:t>
            </a:r>
          </a:p>
          <a:p>
            <a:pPr lvl="1"/>
            <a:r>
              <a:rPr lang="en-US" dirty="0"/>
              <a:t>smallest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389298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BF08-9D7D-F14D-895A-578DFBEB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C5D-2089-D34B-8E1B-37B4160F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models of</a:t>
            </a:r>
            <a:br>
              <a:rPr lang="en-US" dirty="0"/>
            </a:br>
            <a:r>
              <a:rPr lang="en-US" dirty="0"/>
              <a:t>distributed computing</a:t>
            </a:r>
          </a:p>
          <a:p>
            <a:r>
              <a:rPr lang="en-US" dirty="0"/>
              <a:t>Design and analyze efficient</a:t>
            </a:r>
            <a:br>
              <a:rPr lang="en-US" dirty="0"/>
            </a:br>
            <a:r>
              <a:rPr lang="en-US" dirty="0"/>
              <a:t>distributed algorithms</a:t>
            </a:r>
          </a:p>
          <a:p>
            <a:r>
              <a:rPr lang="en-US" dirty="0"/>
              <a:t>Prove impossibility results</a:t>
            </a:r>
          </a:p>
          <a:p>
            <a:r>
              <a:rPr lang="en-US" dirty="0"/>
              <a:t>Use standard graph-theoretic</a:t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6A7FD4-CEBE-654B-B247-C3455A11E34C}"/>
              </a:ext>
            </a:extLst>
          </p:cNvPr>
          <p:cNvSpPr/>
          <p:nvPr/>
        </p:nvSpPr>
        <p:spPr>
          <a:xfrm>
            <a:off x="8825948" y="2207355"/>
            <a:ext cx="2948608" cy="3349487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Practiced in exercises</a:t>
            </a:r>
          </a:p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Tested in the exam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623116-A2D2-0940-93A2-456AAE71D4A5}"/>
              </a:ext>
            </a:extLst>
          </p:cNvPr>
          <p:cNvSpPr/>
          <p:nvPr/>
        </p:nvSpPr>
        <p:spPr>
          <a:xfrm>
            <a:off x="7808843" y="1825624"/>
            <a:ext cx="677790" cy="4112951"/>
          </a:xfrm>
          <a:prstGeom prst="rightBrace">
            <a:avLst>
              <a:gd name="adj1" fmla="val 33333"/>
              <a:gd name="adj2" fmla="val 50000"/>
            </a:avLst>
          </a:prstGeom>
          <a:ln w="762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50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vertex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9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0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independent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7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6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0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5E688-318B-C7DE-C255-6AE11C056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8D2A-5F52-C500-99DB-6FAD61F0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to research-level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F510-5EF3-0CB9-2F63-74B15ECF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prior knowledge on</a:t>
            </a:r>
            <a:br>
              <a:rPr lang="en-US" dirty="0"/>
            </a:br>
            <a:r>
              <a:rPr lang="en-US" dirty="0"/>
              <a:t>distributed systems expected</a:t>
            </a:r>
          </a:p>
          <a:p>
            <a:r>
              <a:rPr lang="en-US" dirty="0"/>
              <a:t>We will reach topics close</a:t>
            </a:r>
            <a:br>
              <a:rPr lang="en-US" dirty="0"/>
            </a:br>
            <a:r>
              <a:rPr lang="en-US" dirty="0"/>
              <a:t>to current research by</a:t>
            </a:r>
            <a:br>
              <a:rPr lang="en-US" dirty="0"/>
            </a:br>
            <a:r>
              <a:rPr lang="en-US" dirty="0"/>
              <a:t>the end of the course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B0CAC2-8EB9-5CCD-7769-29F5CF3DE567}"/>
              </a:ext>
            </a:extLst>
          </p:cNvPr>
          <p:cNvSpPr/>
          <p:nvPr/>
        </p:nvSpPr>
        <p:spPr>
          <a:xfrm>
            <a:off x="6954829" y="4022996"/>
            <a:ext cx="4398971" cy="2153967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Good start for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a Master’s thesis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or PhD studies</a:t>
            </a:r>
          </a:p>
        </p:txBody>
      </p:sp>
    </p:spTree>
    <p:extLst>
      <p:ext uri="{BB962C8B-B14F-4D97-AF65-F5344CB8AC3E}">
        <p14:creationId xmlns:p14="http://schemas.microsoft.com/office/powerpoint/2010/main" val="390906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39E4A-F268-A577-CF9F-17745894B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F460-63B1-1A4C-1ABA-27C0BDC8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Intensive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902A-F6A3-CF0B-30EC-F198C673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/>
              <a:t>5 credits in 6 weeks</a:t>
            </a:r>
            <a:br>
              <a:rPr lang="en-US" sz="5400" dirty="0"/>
            </a:br>
            <a:r>
              <a:rPr lang="en-US" sz="5400" dirty="0"/>
              <a:t>≈</a:t>
            </a:r>
            <a:br>
              <a:rPr lang="en-US" sz="5400" dirty="0"/>
            </a:br>
            <a:r>
              <a:rPr lang="en-US" sz="5400" dirty="0"/>
              <a:t>22 working hours/week</a:t>
            </a:r>
          </a:p>
        </p:txBody>
      </p:sp>
    </p:spTree>
    <p:extLst>
      <p:ext uri="{BB962C8B-B14F-4D97-AF65-F5344CB8AC3E}">
        <p14:creationId xmlns:p14="http://schemas.microsoft.com/office/powerpoint/2010/main" val="411831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A720-2910-AA42-9FE8-0472D77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theory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FB87-E62F-184B-A1DE-A71B8751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100% mathematics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theorems</a:t>
            </a:r>
          </a:p>
          <a:p>
            <a:pPr lvl="1"/>
            <a:r>
              <a:rPr lang="en-US" dirty="0"/>
              <a:t>proofs …</a:t>
            </a:r>
          </a:p>
          <a:p>
            <a:r>
              <a:rPr lang="en-US" b="1" dirty="0">
                <a:latin typeface="Bernino Sans" pitchFamily="2" charset="77"/>
              </a:rPr>
              <a:t>0% practice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protocols …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67D570-C292-6C4B-9068-CECCF42B46B4}"/>
              </a:ext>
            </a:extLst>
          </p:cNvPr>
          <p:cNvSpPr/>
          <p:nvPr/>
        </p:nvSpPr>
        <p:spPr>
          <a:xfrm>
            <a:off x="7693572" y="2333298"/>
            <a:ext cx="4080984" cy="3978602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Prerequisite:</a:t>
            </a:r>
          </a:p>
          <a:p>
            <a:pPr algn="ctr">
              <a:spcBef>
                <a:spcPts val="2000"/>
              </a:spcBef>
            </a:pPr>
            <a:r>
              <a:rPr lang="en-US" sz="3200" b="1" i="1" dirty="0">
                <a:latin typeface="Bernino Sans Semibold" pitchFamily="2" charset="77"/>
              </a:rPr>
              <a:t>Introduction to Mathematical Reasoning for Computer Scientists</a:t>
            </a:r>
            <a:endParaRPr lang="en-US" sz="2800" b="1" i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243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3644-7CBE-8145-A89A-6E29A9CA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5B1A-E943-1047-86D1-5B84CDC4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 pass the course:</a:t>
            </a:r>
          </a:p>
          <a:p>
            <a:pPr lvl="1"/>
            <a:r>
              <a:rPr lang="en-US" dirty="0"/>
              <a:t>you need to pass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exam</a:t>
            </a:r>
          </a:p>
          <a:p>
            <a:r>
              <a:rPr lang="en-US" b="1" dirty="0">
                <a:latin typeface="Bernino Sans" pitchFamily="2" charset="77"/>
              </a:rPr>
              <a:t>For a good grade:</a:t>
            </a:r>
          </a:p>
          <a:p>
            <a:pPr lvl="1"/>
            <a:r>
              <a:rPr lang="en-US" dirty="0"/>
              <a:t>you need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 exercises</a:t>
            </a:r>
          </a:p>
          <a:p>
            <a:pPr lvl="1"/>
            <a:r>
              <a:rPr lang="en-US" dirty="0"/>
              <a:t>quiz + exercises = max 96 points in total</a:t>
            </a:r>
          </a:p>
          <a:p>
            <a:pPr lvl="1"/>
            <a:r>
              <a:rPr lang="en-US" dirty="0"/>
              <a:t>80 points = grade 5/5</a:t>
            </a:r>
          </a:p>
        </p:txBody>
      </p:sp>
    </p:spTree>
    <p:extLst>
      <p:ext uri="{BB962C8B-B14F-4D97-AF65-F5344CB8AC3E}">
        <p14:creationId xmlns:p14="http://schemas.microsoft.com/office/powerpoint/2010/main" val="37916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E8C3DD-14A7-5876-0508-750E500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68267"/>
              </p:ext>
            </p:extLst>
          </p:nvPr>
        </p:nvGraphicFramePr>
        <p:xfrm>
          <a:off x="523714" y="683260"/>
          <a:ext cx="1114457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67725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0F99-95EF-D90E-2083-8C27F525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C858F3-F212-C6F9-C427-2F7E4C3CE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318829"/>
              </p:ext>
            </p:extLst>
          </p:nvPr>
        </p:nvGraphicFramePr>
        <p:xfrm>
          <a:off x="523714" y="683260"/>
          <a:ext cx="1114457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67725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accent2"/>
                          </a:solidFill>
                          <a:latin typeface="Bernina Sans Extrabold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B57A1D5C-D78E-445C-4048-B6C592065208}"/>
              </a:ext>
            </a:extLst>
          </p:cNvPr>
          <p:cNvSpPr/>
          <p:nvPr/>
        </p:nvSpPr>
        <p:spPr>
          <a:xfrm>
            <a:off x="3295525" y="1566040"/>
            <a:ext cx="872359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865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1517</Words>
  <Application>Microsoft Macintosh PowerPoint</Application>
  <PresentationFormat>Widescreen</PresentationFormat>
  <Paragraphs>685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Bernina Sans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Algorithms for networks</vt:lpstr>
      <vt:lpstr>Learning objectives</vt:lpstr>
      <vt:lpstr>Zero to research-level</vt:lpstr>
      <vt:lpstr>Intensive course</vt:lpstr>
      <vt:lpstr>This is a theory course</vt:lpstr>
      <vt:lpstr>Grading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Algorithms</vt:lpstr>
      <vt:lpstr>Video 1a: introduction</vt:lpstr>
      <vt:lpstr>Video 1b: coloring</vt:lpstr>
      <vt:lpstr>Slow color reduction</vt:lpstr>
      <vt:lpstr>Puzzle 1</vt:lpstr>
      <vt:lpstr>Video 1b: coloring fast</vt:lpstr>
      <vt:lpstr>Fast color reduction</vt:lpstr>
      <vt:lpstr>Puzzle 2</vt:lpstr>
      <vt:lpstr>Puzzle 3</vt:lpstr>
      <vt:lpstr>Puzzle 4</vt:lpstr>
      <vt:lpstr>Distributed Algorithms</vt:lpstr>
      <vt:lpstr>Graphs in this course</vt:lpstr>
      <vt:lpstr>Please do not confuse</vt:lpstr>
      <vt:lpstr>Please do not confuse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53</cp:revision>
  <dcterms:created xsi:type="dcterms:W3CDTF">2020-08-20T21:40:58Z</dcterms:created>
  <dcterms:modified xsi:type="dcterms:W3CDTF">2024-10-22T06:40:00Z</dcterms:modified>
</cp:coreProperties>
</file>