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82" r:id="rId3"/>
    <p:sldId id="267" r:id="rId4"/>
    <p:sldId id="264" r:id="rId5"/>
    <p:sldId id="266" r:id="rId6"/>
    <p:sldId id="265" r:id="rId7"/>
    <p:sldId id="259" r:id="rId8"/>
    <p:sldId id="261" r:id="rId9"/>
    <p:sldId id="283" r:id="rId10"/>
    <p:sldId id="284" r:id="rId11"/>
    <p:sldId id="285" r:id="rId12"/>
    <p:sldId id="268" r:id="rId13"/>
    <p:sldId id="273" r:id="rId14"/>
    <p:sldId id="272" r:id="rId15"/>
    <p:sldId id="275" r:id="rId16"/>
    <p:sldId id="276" r:id="rId17"/>
    <p:sldId id="271" r:id="rId18"/>
    <p:sldId id="277" r:id="rId19"/>
    <p:sldId id="278" r:id="rId20"/>
    <p:sldId id="286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65"/>
    <p:restoredTop sz="94024"/>
  </p:normalViewPr>
  <p:slideViewPr>
    <p:cSldViewPr snapToGrid="0" snapToObjects="1" showGuides="1">
      <p:cViewPr varScale="1">
        <p:scale>
          <a:sx n="135" d="100"/>
          <a:sy n="135" d="100"/>
        </p:scale>
        <p:origin x="232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081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8168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771DCF-CC01-0D0E-B5B5-1FD863D864E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dirty="0"/>
              <a:t>complexity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sinkless orientation</a:t>
            </a:r>
            <a:endParaRPr lang="en-US" dirty="0"/>
          </a:p>
          <a:p>
            <a:pPr lvl="1"/>
            <a:r>
              <a:rPr lang="en-US" dirty="0"/>
              <a:t>task: high-degree nodes must have outdegree ≥ 1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rounds, not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why</a:t>
            </a:r>
            <a:r>
              <a:rPr lang="en-US" dirty="0"/>
              <a:t> do we care about this?</a:t>
            </a:r>
          </a:p>
          <a:p>
            <a:pPr lvl="1"/>
            <a:r>
              <a:rPr lang="en-US" dirty="0"/>
              <a:t>e.g. hardness of graph coloring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prove </a:t>
            </a:r>
            <a:r>
              <a:rPr lang="en-US" dirty="0"/>
              <a:t>it?</a:t>
            </a:r>
          </a:p>
          <a:p>
            <a:pPr lvl="1"/>
            <a:r>
              <a:rPr lang="en-US" dirty="0"/>
              <a:t>round elimination &amp; fixed points</a:t>
            </a:r>
          </a:p>
        </p:txBody>
      </p:sp>
    </p:spTree>
    <p:extLst>
      <p:ext uri="{BB962C8B-B14F-4D97-AF65-F5344CB8AC3E}">
        <p14:creationId xmlns:p14="http://schemas.microsoft.com/office/powerpoint/2010/main" val="3281223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?, ? ]</a:t>
            </a:r>
          </a:p>
          <a:p>
            <a:pPr lvl="1"/>
            <a:r>
              <a:rPr lang="en-US" i="1" dirty="0"/>
              <a:t>“at least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678766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{I}, {O,I}</a:t>
            </a:r>
          </a:p>
          <a:p>
            <a:pPr lvl="1"/>
            <a:r>
              <a:rPr lang="en-US" dirty="0"/>
              <a:t>active: [ {I}, {O,I}, {O,I} ]</a:t>
            </a:r>
          </a:p>
          <a:p>
            <a:pPr lvl="1"/>
            <a:r>
              <a:rPr lang="en-US" dirty="0"/>
              <a:t>passive: [ {O,I}, ?, ? ]</a:t>
            </a:r>
          </a:p>
        </p:txBody>
      </p:sp>
    </p:spTree>
    <p:extLst>
      <p:ext uri="{BB962C8B-B14F-4D97-AF65-F5344CB8AC3E}">
        <p14:creationId xmlns:p14="http://schemas.microsoft.com/office/powerpoint/2010/main" val="1386809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Sinkless orientation: </a:t>
            </a:r>
            <a:r>
              <a:rPr lang="en-US" dirty="0"/>
              <a:t>O, I</a:t>
            </a:r>
          </a:p>
          <a:p>
            <a:pPr lvl="1"/>
            <a:r>
              <a:rPr lang="en-US" dirty="0"/>
              <a:t>active: [ O, ?, ? ]</a:t>
            </a:r>
          </a:p>
          <a:p>
            <a:pPr lvl="1"/>
            <a:r>
              <a:rPr lang="en-US" dirty="0"/>
              <a:t>passive: [ I,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{O}, {I}, {O,I}</a:t>
            </a:r>
          </a:p>
          <a:p>
            <a:pPr lvl="1"/>
            <a:r>
              <a:rPr lang="en-US" dirty="0"/>
              <a:t>active: [ {I}, ?, ? ]</a:t>
            </a:r>
          </a:p>
          <a:p>
            <a:pPr lvl="1"/>
            <a:r>
              <a:rPr lang="en-US" dirty="0"/>
              <a:t>passive: [ {O}, ?, ? ] or [ {O,I},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246743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A, B }</a:t>
            </a:r>
          </a:p>
          <a:p>
            <a:pPr lvl="1"/>
            <a:r>
              <a:rPr lang="en-US" dirty="0"/>
              <a:t>A = </a:t>
            </a:r>
            <a:r>
              <a:rPr lang="en-US" i="1" dirty="0"/>
              <a:t>“edge oriented away from the active node”</a:t>
            </a:r>
          </a:p>
          <a:p>
            <a:pPr lvl="1"/>
            <a:r>
              <a:rPr lang="en-US" dirty="0"/>
              <a:t>B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A, B, B ]</a:t>
            </a:r>
          </a:p>
          <a:p>
            <a:pPr lvl="1"/>
            <a:r>
              <a:rPr lang="en-US" i="1" dirty="0"/>
              <a:t>“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exactly</a:t>
            </a:r>
            <a:r>
              <a:rPr lang="en-US" i="1" dirty="0"/>
              <a:t> one outgoing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B, ?, ? ]</a:t>
            </a:r>
          </a:p>
          <a:p>
            <a:pPr lvl="1"/>
            <a:r>
              <a:rPr lang="en-US" i="1" dirty="0"/>
              <a:t>“at least one outgoing edge”</a:t>
            </a:r>
          </a:p>
        </p:txBody>
      </p:sp>
    </p:spTree>
    <p:extLst>
      <p:ext uri="{BB962C8B-B14F-4D97-AF65-F5344CB8AC3E}">
        <p14:creationId xmlns:p14="http://schemas.microsoft.com/office/powerpoint/2010/main" val="147782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dirty="0"/>
              <a:t>{B}, {A,B}</a:t>
            </a:r>
          </a:p>
          <a:p>
            <a:pPr lvl="1"/>
            <a:r>
              <a:rPr lang="en-US" dirty="0"/>
              <a:t>active: [ {B}, {A,B}, {A,B} ]</a:t>
            </a:r>
          </a:p>
          <a:p>
            <a:pPr lvl="1"/>
            <a:r>
              <a:rPr lang="en-US" dirty="0"/>
              <a:t>passive: [ {A,B}, ?, ? ]</a:t>
            </a:r>
          </a:p>
        </p:txBody>
      </p:sp>
    </p:spTree>
    <p:extLst>
      <p:ext uri="{BB962C8B-B14F-4D97-AF65-F5344CB8AC3E}">
        <p14:creationId xmlns:p14="http://schemas.microsoft.com/office/powerpoint/2010/main" val="35931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Starting point: </a:t>
            </a:r>
            <a:r>
              <a:rPr lang="en-US" dirty="0"/>
              <a:t>A, B</a:t>
            </a:r>
          </a:p>
          <a:p>
            <a:pPr lvl="1"/>
            <a:r>
              <a:rPr lang="en-US" dirty="0"/>
              <a:t>active: [ A, B, B ]</a:t>
            </a:r>
          </a:p>
          <a:p>
            <a:pPr lvl="1"/>
            <a:r>
              <a:rPr lang="en-US" dirty="0"/>
              <a:t>passive: [ B, ?, ?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Output problem: </a:t>
            </a:r>
            <a:r>
              <a:rPr lang="en-US" dirty="0"/>
              <a:t>{A}, {B}, {A,B}</a:t>
            </a:r>
          </a:p>
          <a:p>
            <a:pPr lvl="1"/>
            <a:r>
              <a:rPr lang="en-US" dirty="0"/>
              <a:t>active: [ {B}, ?, ? ]</a:t>
            </a:r>
          </a:p>
          <a:p>
            <a:pPr lvl="1"/>
            <a:r>
              <a:rPr lang="en-US" dirty="0"/>
              <a:t>passive: …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/>
                </a:solidFill>
                <a:latin typeface="Bernino Sans Extrabold" pitchFamily="2" charset="77"/>
              </a:rPr>
              <a:t>Maximal problem: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</a:p>
          <a:p>
            <a:pPr lvl="1"/>
            <a:r>
              <a:rPr lang="en-US" dirty="0"/>
              <a:t>active: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A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 ]</a:t>
            </a:r>
          </a:p>
          <a:p>
            <a:pPr lvl="1"/>
            <a:r>
              <a:rPr lang="en-US" dirty="0"/>
              <a:t>passive: [ 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B</a:t>
            </a:r>
            <a:r>
              <a:rPr lang="en-US" dirty="0"/>
              <a:t>, ?, ? ]</a:t>
            </a:r>
          </a:p>
        </p:txBody>
      </p:sp>
    </p:spTree>
    <p:extLst>
      <p:ext uri="{BB962C8B-B14F-4D97-AF65-F5344CB8AC3E}">
        <p14:creationId xmlns:p14="http://schemas.microsoft.com/office/powerpoint/2010/main" val="334430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dirty="0"/>
              <a:t>“</a:t>
            </a:r>
            <a:r>
              <a:rPr lang="en-US" i="1" dirty="0"/>
              <a:t>X</a:t>
            </a:r>
            <a:r>
              <a:rPr lang="en-US" dirty="0"/>
              <a:t> can be solved 1 round faster than </a:t>
            </a:r>
            <a:r>
              <a:rPr lang="en-US" i="1" dirty="0"/>
              <a:t>X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contradiction</a:t>
            </a:r>
          </a:p>
          <a:p>
            <a:r>
              <a:rPr lang="en-US" dirty="0"/>
              <a:t>One of our assumptions fails — which one?</a:t>
            </a:r>
          </a:p>
        </p:txBody>
      </p:sp>
    </p:spTree>
    <p:extLst>
      <p:ext uri="{BB962C8B-B14F-4D97-AF65-F5344CB8AC3E}">
        <p14:creationId xmlns:p14="http://schemas.microsoft.com/office/powerpoint/2010/main" val="2872717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E00B-2A3A-CB45-AD96-B3EB7BA0A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Fixed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6A9B-4187-0A4D-8FBC-EC9F87E10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 = re(</a:t>
            </a:r>
            <a:r>
              <a:rPr lang="en-US" b="1" i="1" dirty="0">
                <a:latin typeface="Bernino Sans" pitchFamily="2" charset="77"/>
              </a:rPr>
              <a:t>X</a:t>
            </a:r>
            <a:r>
              <a:rPr lang="en-US" b="1" dirty="0">
                <a:latin typeface="Bernino Sans" pitchFamily="2" charset="77"/>
              </a:rPr>
              <a:t>)</a:t>
            </a:r>
            <a:r>
              <a:rPr lang="en-US" dirty="0"/>
              <a:t>, and </a:t>
            </a:r>
            <a:r>
              <a:rPr lang="en-US" i="1" dirty="0"/>
              <a:t>X</a:t>
            </a:r>
            <a:r>
              <a:rPr lang="en-US" dirty="0"/>
              <a:t> is not 0-round solvable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X cannot be solved in 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 rounds</a:t>
            </a:r>
            <a:br>
              <a:rPr lang="en-US" dirty="0"/>
            </a:br>
            <a:r>
              <a:rPr lang="en-US" dirty="0"/>
              <a:t>in the deterministic PN model</a:t>
            </a:r>
          </a:p>
          <a:p>
            <a:r>
              <a:rPr lang="en-US" dirty="0"/>
              <a:t>We can also derive hardness results for</a:t>
            </a:r>
            <a:br>
              <a:rPr lang="en-US" dirty="0"/>
            </a:br>
            <a:r>
              <a:rPr lang="en-US" dirty="0"/>
              <a:t>deterministic and randomized LOCAL model</a:t>
            </a:r>
          </a:p>
        </p:txBody>
      </p:sp>
    </p:spTree>
    <p:extLst>
      <p:ext uri="{BB962C8B-B14F-4D97-AF65-F5344CB8AC3E}">
        <p14:creationId xmlns:p14="http://schemas.microsoft.com/office/powerpoint/2010/main" val="930907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9EBC9-324B-9946-B1EA-11ABC2DB8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Often used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D742B-6B0F-034F-832C-E7BFDAE0C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interested in problem </a:t>
            </a:r>
            <a:r>
              <a:rPr lang="en-US" i="1" dirty="0"/>
              <a:t>X</a:t>
            </a:r>
          </a:p>
          <a:p>
            <a:r>
              <a:rPr lang="en-US" dirty="0"/>
              <a:t>Find a suitable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relaxation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of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at most as hard as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problem </a:t>
            </a:r>
            <a:r>
              <a:rPr lang="en-US" i="1" dirty="0"/>
              <a:t>Y</a:t>
            </a:r>
            <a:r>
              <a:rPr lang="en-US" dirty="0"/>
              <a:t> is nontrivial</a:t>
            </a:r>
          </a:p>
          <a:p>
            <a:r>
              <a:rPr lang="en-US" dirty="0"/>
              <a:t>Show that </a:t>
            </a:r>
            <a:r>
              <a:rPr lang="en-US" i="1" dirty="0"/>
              <a:t>Y</a:t>
            </a:r>
            <a:r>
              <a:rPr lang="en-US" dirty="0"/>
              <a:t> = re(</a:t>
            </a:r>
            <a:r>
              <a:rPr lang="en-US" i="1" dirty="0"/>
              <a:t>Y</a:t>
            </a:r>
            <a:r>
              <a:rPr lang="en-US" dirty="0"/>
              <a:t>) or </a:t>
            </a:r>
            <a:r>
              <a:rPr lang="en-US" i="1" dirty="0"/>
              <a:t>Y</a:t>
            </a:r>
            <a:r>
              <a:rPr lang="en-US" dirty="0"/>
              <a:t> = re(re(</a:t>
            </a:r>
            <a:r>
              <a:rPr lang="en-US" i="1" dirty="0"/>
              <a:t>Y</a:t>
            </a:r>
            <a:r>
              <a:rPr lang="en-US" dirty="0"/>
              <a:t>))</a:t>
            </a:r>
          </a:p>
          <a:p>
            <a:pPr lvl="1"/>
            <a:r>
              <a:rPr lang="en-US" i="1" dirty="0"/>
              <a:t>Y</a:t>
            </a:r>
            <a:r>
              <a:rPr lang="en-US" dirty="0"/>
              <a:t> cannot be solved fast</a:t>
            </a:r>
          </a:p>
          <a:p>
            <a:pPr lvl="1"/>
            <a:r>
              <a:rPr lang="en-US" i="1" dirty="0"/>
              <a:t>X</a:t>
            </a:r>
            <a:r>
              <a:rPr lang="en-US" dirty="0"/>
              <a:t> cannot be solved fast</a:t>
            </a:r>
          </a:p>
        </p:txBody>
      </p:sp>
    </p:spTree>
    <p:extLst>
      <p:ext uri="{BB962C8B-B14F-4D97-AF65-F5344CB8AC3E}">
        <p14:creationId xmlns:p14="http://schemas.microsoft.com/office/powerpoint/2010/main" val="2414545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automate</a:t>
            </a:r>
            <a:br>
              <a:rPr lang="en-US" dirty="0"/>
            </a:br>
            <a:r>
              <a:rPr lang="en-US" dirty="0"/>
              <a:t>our own work?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4DA3-2DCB-3A49-BA6A-F70DE1C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and sourceless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10D99-7C00-E44E-A0C6-EA49F58E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{ O, I }</a:t>
            </a:r>
          </a:p>
          <a:p>
            <a:pPr lvl="1"/>
            <a:r>
              <a:rPr lang="en-US" dirty="0"/>
              <a:t>O = </a:t>
            </a:r>
            <a:r>
              <a:rPr lang="en-US" i="1" dirty="0"/>
              <a:t>“edge oriented away from the active node”</a:t>
            </a:r>
            <a:br>
              <a:rPr lang="en-US" i="1" dirty="0"/>
            </a:br>
            <a:r>
              <a:rPr lang="en-US" dirty="0"/>
              <a:t>I = </a:t>
            </a:r>
            <a:r>
              <a:rPr lang="en-US" i="1" dirty="0"/>
              <a:t>“edge oriented towards the active node”</a:t>
            </a:r>
          </a:p>
          <a:p>
            <a:r>
              <a:rPr lang="en-US" b="1" dirty="0">
                <a:latin typeface="Bernino Sans" pitchFamily="2" charset="77"/>
              </a:rPr>
              <a:t>Active: </a:t>
            </a:r>
            <a:r>
              <a:rPr lang="en-US" dirty="0"/>
              <a:t>[ O, I,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  <a:p>
            <a:r>
              <a:rPr lang="en-US" b="1" dirty="0">
                <a:latin typeface="Bernino Sans" pitchFamily="2" charset="77"/>
              </a:rPr>
              <a:t>Passive: </a:t>
            </a:r>
            <a:r>
              <a:rPr lang="en-US" dirty="0"/>
              <a:t>[ I, O, ? ]</a:t>
            </a:r>
          </a:p>
          <a:p>
            <a:pPr lvl="1"/>
            <a:r>
              <a:rPr lang="en-US" i="1" dirty="0"/>
              <a:t>“at least one outgoing and one incoming edge”</a:t>
            </a:r>
          </a:p>
        </p:txBody>
      </p:sp>
    </p:spTree>
    <p:extLst>
      <p:ext uri="{BB962C8B-B14F-4D97-AF65-F5344CB8AC3E}">
        <p14:creationId xmlns:p14="http://schemas.microsoft.com/office/powerpoint/2010/main" val="656859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D5B2-5802-AA49-8D91-360D61F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Meta-algorithmics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F572-9E06-E849-818E-3B5484D5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b="1" dirty="0">
                <a:latin typeface="Bernino Sans" pitchFamily="2" charset="77"/>
              </a:rPr>
              <a:t>Normal 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graph </a:t>
            </a:r>
            <a:r>
              <a:rPr lang="en-FI" i="1" dirty="0"/>
              <a:t>G</a:t>
            </a:r>
          </a:p>
          <a:p>
            <a:pPr lvl="1"/>
            <a:r>
              <a:rPr lang="en-FI" dirty="0"/>
              <a:t>output: coloring of graph </a:t>
            </a:r>
            <a:r>
              <a:rPr lang="en-FI" i="1" dirty="0"/>
              <a:t>G</a:t>
            </a:r>
          </a:p>
          <a:p>
            <a:r>
              <a:rPr lang="en-FI" b="1" dirty="0">
                <a:latin typeface="Bernino Sans" pitchFamily="2" charset="77"/>
              </a:rPr>
              <a:t>Meta-algorithms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computational problem </a:t>
            </a:r>
            <a:r>
              <a:rPr lang="en-FI" i="1" dirty="0"/>
              <a:t>P</a:t>
            </a:r>
          </a:p>
          <a:p>
            <a:pPr lvl="1"/>
            <a:r>
              <a:rPr lang="en-FI" dirty="0"/>
              <a:t>output: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algorithm</a:t>
            </a:r>
            <a:r>
              <a:rPr lang="en-FI" dirty="0"/>
              <a:t> for solving </a:t>
            </a:r>
            <a:r>
              <a:rPr lang="en-FI" i="1" dirty="0"/>
              <a:t>P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A33C4E-A227-374C-99BB-DBDBB29DCF64}"/>
              </a:ext>
            </a:extLst>
          </p:cNvPr>
          <p:cNvSpPr/>
          <p:nvPr/>
        </p:nvSpPr>
        <p:spPr>
          <a:xfrm>
            <a:off x="8755380" y="3840480"/>
            <a:ext cx="2926080" cy="2471420"/>
          </a:xfrm>
          <a:prstGeom prst="wedgeRoundRectCallout">
            <a:avLst>
              <a:gd name="adj1" fmla="val -64600"/>
              <a:gd name="adj2" fmla="val -2787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How to represent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problems or algorithms?</a:t>
            </a:r>
          </a:p>
        </p:txBody>
      </p:sp>
    </p:spTree>
    <p:extLst>
      <p:ext uri="{BB962C8B-B14F-4D97-AF65-F5344CB8AC3E}">
        <p14:creationId xmlns:p14="http://schemas.microsoft.com/office/powerpoint/2010/main" val="371763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</a:t>
            </a:r>
          </a:p>
          <a:p>
            <a:pPr lvl="1"/>
            <a:r>
              <a:rPr lang="en-US" dirty="0"/>
              <a:t>function that maps problem </a:t>
            </a:r>
            <a:r>
              <a:rPr lang="en-US" i="1" dirty="0"/>
              <a:t>X</a:t>
            </a:r>
            <a:r>
              <a:rPr lang="en-US" dirty="0"/>
              <a:t> with complexity </a:t>
            </a:r>
            <a:r>
              <a:rPr lang="en-US" i="1" dirty="0"/>
              <a:t>T</a:t>
            </a:r>
            <a:br>
              <a:rPr lang="en-US" dirty="0"/>
            </a:br>
            <a:r>
              <a:rPr lang="en-US" dirty="0"/>
              <a:t>to problem </a:t>
            </a:r>
            <a:r>
              <a:rPr lang="en-US" i="1" dirty="0"/>
              <a:t>X’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dirty="0"/>
              <a:t>) with complexity </a:t>
            </a:r>
            <a:r>
              <a:rPr lang="en-US" i="1" dirty="0"/>
              <a:t>T</a:t>
            </a:r>
            <a:r>
              <a:rPr lang="en-US" dirty="0"/>
              <a:t> − 1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use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“re” was a black box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what happens inside the black box and why?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7622-39B8-004E-9256-409D8A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5DD-01F2-3A4D-9E8A-7E22654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already used by Linial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1987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“it is not possible to 3-color cycles</a:t>
            </a:r>
            <a:br>
              <a:rPr lang="en-US" i="1" dirty="0"/>
            </a:br>
            <a:r>
              <a:rPr lang="en-US" i="1" dirty="0"/>
              <a:t>in 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rounds”</a:t>
            </a:r>
          </a:p>
          <a:p>
            <a:r>
              <a:rPr lang="en-US" dirty="0"/>
              <a:t>Until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2015</a:t>
            </a:r>
            <a:r>
              <a:rPr lang="en-US" dirty="0"/>
              <a:t> it was thought this is an ad-hoc</a:t>
            </a:r>
            <a:br>
              <a:rPr lang="en-US" dirty="0"/>
            </a:br>
            <a:r>
              <a:rPr lang="en-US" dirty="0"/>
              <a:t>trick that only works for graph coloring</a:t>
            </a:r>
          </a:p>
          <a:p>
            <a:r>
              <a:rPr lang="en-US" b="1" dirty="0">
                <a:latin typeface="Bernino Sans" pitchFamily="2" charset="77"/>
              </a:rPr>
              <a:t>Lots</a:t>
            </a:r>
            <a:r>
              <a:rPr lang="en-US" dirty="0"/>
              <a:t> of new applications since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2016</a:t>
            </a:r>
          </a:p>
          <a:p>
            <a:r>
              <a:rPr lang="en-US" dirty="0"/>
              <a:t>General idea formalized in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11702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3-labeling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1, 2, 3</a:t>
            </a:r>
          </a:p>
          <a:p>
            <a:r>
              <a:rPr lang="en-US" b="1" dirty="0">
                <a:latin typeface="Bernino Sans" pitchFamily="2" charset="77"/>
              </a:rPr>
              <a:t>Active nodes:</a:t>
            </a:r>
          </a:p>
          <a:p>
            <a:pPr lvl="1"/>
            <a:r>
              <a:rPr lang="en-US" dirty="0"/>
              <a:t>degree 3</a:t>
            </a:r>
          </a:p>
          <a:p>
            <a:pPr lvl="1"/>
            <a:r>
              <a:rPr lang="en-US" dirty="0"/>
              <a:t>not all labels same</a:t>
            </a:r>
          </a:p>
          <a:p>
            <a:r>
              <a:rPr lang="en-US" b="1" dirty="0">
                <a:latin typeface="Bernino Sans" pitchFamily="2" charset="77"/>
              </a:rPr>
              <a:t>Passive nodes:</a:t>
            </a:r>
          </a:p>
          <a:p>
            <a:pPr lvl="1"/>
            <a:r>
              <a:rPr lang="en-US" dirty="0"/>
              <a:t>degree 2</a:t>
            </a:r>
          </a:p>
          <a:p>
            <a:pPr lvl="1"/>
            <a:r>
              <a:rPr lang="en-US" dirty="0"/>
              <a:t>both labels same</a:t>
            </a:r>
          </a:p>
        </p:txBody>
      </p:sp>
    </p:spTree>
    <p:extLst>
      <p:ext uri="{BB962C8B-B14F-4D97-AF65-F5344CB8AC3E}">
        <p14:creationId xmlns:p14="http://schemas.microsoft.com/office/powerpoint/2010/main" val="25507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CA1B-06FC-524F-9880-68986208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700" y="-3835400"/>
            <a:ext cx="15265400" cy="1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10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3167743" y="4210166"/>
            <a:ext cx="8491117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Sinkless orientation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26C525B-154A-2ED5-1A0D-13942D81683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9586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2184</TotalTime>
  <Words>945</Words>
  <Application>Microsoft Macintosh PowerPoint</Application>
  <PresentationFormat>Widescreen</PresentationFormat>
  <Paragraphs>125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Bernina Sans Condensed Lt</vt:lpstr>
      <vt:lpstr>Bernina Sans Extrabold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Can we automate our own work?</vt:lpstr>
      <vt:lpstr>Meta-algorithmics</vt:lpstr>
      <vt:lpstr>Plan</vt:lpstr>
      <vt:lpstr>Round elimination</vt:lpstr>
      <vt:lpstr>Weak 3-labeling</vt:lpstr>
      <vt:lpstr>PowerPoint Presentation</vt:lpstr>
      <vt:lpstr>PowerPoint Presentation</vt:lpstr>
      <vt:lpstr>Distributed Algorithms</vt:lpstr>
      <vt:lpstr>Plan</vt:lpstr>
      <vt:lpstr>Sinkless orientation</vt:lpstr>
      <vt:lpstr>PowerPoint Presentation</vt:lpstr>
      <vt:lpstr>PowerPoint Presentation</vt:lpstr>
      <vt:lpstr>Output problem</vt:lpstr>
      <vt:lpstr>PowerPoint Presentation</vt:lpstr>
      <vt:lpstr>PowerPoint Presentation</vt:lpstr>
      <vt:lpstr>Fixed points</vt:lpstr>
      <vt:lpstr>Fixed points</vt:lpstr>
      <vt:lpstr>Often used like this</vt:lpstr>
      <vt:lpstr>Sinkless and sourceless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129</cp:revision>
  <dcterms:created xsi:type="dcterms:W3CDTF">2020-08-20T21:40:58Z</dcterms:created>
  <dcterms:modified xsi:type="dcterms:W3CDTF">2024-11-13T21:28:11Z</dcterms:modified>
</cp:coreProperties>
</file>