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8" r:id="rId2"/>
    <p:sldId id="287" r:id="rId3"/>
    <p:sldId id="288" r:id="rId4"/>
    <p:sldId id="289" r:id="rId5"/>
    <p:sldId id="290" r:id="rId6"/>
    <p:sldId id="291" r:id="rId7"/>
    <p:sldId id="296" r:id="rId8"/>
    <p:sldId id="292" r:id="rId9"/>
    <p:sldId id="295" r:id="rId10"/>
    <p:sldId id="293" r:id="rId11"/>
    <p:sldId id="294" r:id="rId12"/>
    <p:sldId id="297" r:id="rId13"/>
    <p:sldId id="298" r:id="rId14"/>
    <p:sldId id="299" r:id="rId15"/>
    <p:sldId id="300" r:id="rId16"/>
    <p:sldId id="301" r:id="rId17"/>
    <p:sldId id="302" r:id="rId18"/>
    <p:sldId id="303" r:id="rId19"/>
    <p:sldId id="304" r:id="rId20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kka Suomela" initials="JS" lastIdx="1" clrIdx="0">
    <p:extLst>
      <p:ext uri="{19B8F6BF-5375-455C-9EA6-DF929625EA0E}">
        <p15:presenceInfo xmlns:p15="http://schemas.microsoft.com/office/powerpoint/2012/main" userId="Jukka Suomel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A2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32"/>
    <p:restoredTop sz="94718"/>
  </p:normalViewPr>
  <p:slideViewPr>
    <p:cSldViewPr snapToGrid="0" snapToObjects="1" showGuides="1">
      <p:cViewPr varScale="1">
        <p:scale>
          <a:sx n="111" d="100"/>
          <a:sy n="111" d="100"/>
        </p:scale>
        <p:origin x="240" y="2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13" d="100"/>
          <a:sy n="113" d="100"/>
        </p:scale>
        <p:origin x="3968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6484328-04A3-7843-965F-F9FCF8FB550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24FBE8-8971-8346-9236-9DF4B52C885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EFFC9C-04E4-E646-9E5F-B16BB383ECF2}" type="datetimeFigureOut">
              <a:rPr lang="en-US" smtClean="0"/>
              <a:t>9/26/22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20D8F2-9A47-854C-B63E-66FE5E7DBE4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B89FF2-CE78-2843-889A-B6E27294CA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8AB006-7503-7746-988C-9209368E9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832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95A92-54D0-5E4B-A08D-97789E42C8EA}" type="datetimeFigureOut">
              <a:rPr lang="en-US" smtClean="0"/>
              <a:t>9/26/22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02235-233E-0844-BB48-1C5592EE2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385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02235-233E-0844-BB48-1C5592EE2C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32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02235-233E-0844-BB48-1C5592EE2C0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692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D6FA4-843D-924B-BC97-88ED56BB60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l"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DE24BB-AF11-0C42-B367-84AB17691A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E63C8-1A0A-DE4B-8F9D-9859F3A92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9/26/22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B12D2-1B95-8845-9B08-DBFCB474E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0950C-5C76-3C4B-B34E-19DEE54DF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893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5ECCE-D672-3D4B-8505-496041AA2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6C72F6-16C6-5849-A55A-EF4D7C301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8BA9E-C487-4C48-B2A8-760D44C4D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9/26/22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23C19-97D6-6240-BA38-1A21ABF7C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18CE7-C6BB-9742-B7F9-BFD1E9B91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99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BD6FB6-BBED-F64A-85B4-4E6C472D26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F249AD-E103-6D43-8D06-32D11CB4EE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4F2A8-78E4-F64A-8D10-4B2F78BA5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9/26/22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FF3E4-E77C-1343-B071-CE67723D4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5222F-7958-AE47-944B-C4C16B12B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9108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DD3C9-17CB-FD4E-8809-8DE14CCDA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58015-51BF-EF4F-9739-37FEE6B9F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9/26/22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34205-BE2D-254D-BEC9-0BB1024B1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F3557-84C1-D54E-9119-182795A9C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283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1AEBD-0551-A547-B83E-C271624A3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DD3C9-17CB-FD4E-8809-8DE14CCDA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58015-51BF-EF4F-9739-37FEE6B9F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9/26/22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34205-BE2D-254D-BEC9-0BB1024B1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F3557-84C1-D54E-9119-182795A9C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64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9E013-0F63-B64E-BAC0-D9E906CDA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002631"/>
            <a:ext cx="10515600" cy="2852737"/>
          </a:xfrm>
        </p:spPr>
        <p:txBody>
          <a:bodyPr anchor="ctr"/>
          <a:lstStyle>
            <a:lvl1pPr>
              <a:lnSpc>
                <a:spcPct val="85000"/>
              </a:lnSpc>
              <a:defRPr sz="9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EDF2B-59A1-414D-967A-87DA44DF8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9/26/22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7891C-D434-294F-9585-19B4B6FB9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87E74-5591-F741-8FBD-43022C8AE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452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908FD-40AF-EC46-94AB-D35B74113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675C4-FEE5-704A-B42A-B9D3C77FA0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617F22-768A-6F47-A69C-E46B7787AA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D7C00-45A4-3A4B-95EB-16382EA46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9/26/22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486AED-7632-4945-8CCA-711A93111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51905-D94F-684E-BD6E-A62226F93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623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F886B-6FB5-D446-9682-9800E1C12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990D4D-52E7-4943-B1C2-33770A0D4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DE51B8-0734-144F-B0BD-21BD9E6718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642CC6-9117-694C-A77F-64C82B08D6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4061DB-9603-6E41-8E20-747F5E9797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B07FAE-8FD2-1B49-B848-E20F1548C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9/26/22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BFB7DD-34B1-C343-A725-682248A89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074AF8-6765-114D-809E-4E4A19743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552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B813F-AF15-0D44-B62B-21240A8B6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32E685-C3DC-7342-B982-AF73BF3AC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9/26/22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5BAA55-CF23-2C46-BF4B-A80568831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47FE7D-DFAF-334E-9095-F7D2E31B4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483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93BE0D-A561-8A44-BBDE-398A93EE6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9/26/22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243393-A1AC-C541-A7EE-DE419C528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FCBEA7-493B-214B-9C64-C44F952E4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202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4A2D2-9E6D-A44D-A19D-AAC0C2DB1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7D7CF-FEA7-F64D-BE64-A3952C65B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CDA71-C1BE-6648-A8DF-DC1C32EDA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61E058-7FF2-A547-9ACC-916552EB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9/26/22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917FD9-7736-FC4C-A5F4-B8C017E88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7D751-3A0C-F743-91EB-0D5EBA1DD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17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294F0-EF06-4D4A-BF13-B005FD5E9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40C43B-4BA0-2347-B3BE-1E159DFA3E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74E973-8FC1-4949-A39B-2838C09A8C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228C1E-1A01-5E47-843E-3B6223F6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9/26/22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039263-0F9C-D443-B847-BD4C53BFC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8E83DC-F401-7D4A-996D-758306F4A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172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90587A-C8DA-1C4E-BF76-5740F2C6B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DD8E66-CCE9-144A-BE3F-270183262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D3984-C873-FD42-A795-14EDD39255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074E6-BC95-7A40-8145-5D6390B81855}" type="datetimeFigureOut">
              <a:rPr lang="en-US" smtClean="0"/>
              <a:t>9/26/22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7FBFB-30EE-2448-94F7-D2F71C1C91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98439-4275-6143-B3C3-B34081AAA6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443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b="1" i="0" kern="1200">
          <a:solidFill>
            <a:schemeClr val="accent1"/>
          </a:solidFill>
          <a:latin typeface="Bernina Sans Extrabold" pitchFamily="2" charset="77"/>
          <a:ea typeface="Roboto Black" panose="02000000000000000000" pitchFamily="2" charset="0"/>
          <a:cs typeface="Roboto Condensed" panose="02000000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FEF3B-F00A-D246-8261-43306475CE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91001" y="134003"/>
            <a:ext cx="7824952" cy="3184634"/>
          </a:xfrm>
        </p:spPr>
        <p:txBody>
          <a:bodyPr wrap="none" lIns="0" tIns="0" rIns="0" bIns="0">
            <a:noAutofit/>
          </a:bodyPr>
          <a:lstStyle/>
          <a:p>
            <a:pPr>
              <a:lnSpc>
                <a:spcPct val="80000"/>
              </a:lnSpc>
            </a:pPr>
            <a:r>
              <a:rPr lang="en-US" sz="10300" dirty="0">
                <a:latin typeface="Bernina Sans Narrow Exbold" pitchFamily="2" charset="77"/>
              </a:rPr>
              <a:t>Distributed</a:t>
            </a:r>
            <a:br>
              <a:rPr lang="en-US" sz="10000" dirty="0">
                <a:latin typeface="Bernina Sans Narrow Exbold" pitchFamily="2" charset="77"/>
              </a:rPr>
            </a:br>
            <a:r>
              <a:rPr lang="en-US" sz="10700" dirty="0">
                <a:latin typeface="Bernina Sans Narrow Exbold" pitchFamily="2" charset="77"/>
              </a:rPr>
              <a:t>Algorithms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87823746-A1C8-D348-B17D-7808ABDD6C0B}"/>
              </a:ext>
            </a:extLst>
          </p:cNvPr>
          <p:cNvSpPr txBox="1">
            <a:spLocks/>
          </p:cNvSpPr>
          <p:nvPr/>
        </p:nvSpPr>
        <p:spPr>
          <a:xfrm>
            <a:off x="557048" y="4233039"/>
            <a:ext cx="1196801" cy="2356947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900" b="1" dirty="0">
                <a:solidFill>
                  <a:schemeClr val="bg2">
                    <a:lumMod val="90000"/>
                  </a:schemeClr>
                </a:solidFill>
                <a:latin typeface="Bernina Sans Narrow Exbold" pitchFamily="2" charset="77"/>
              </a:rPr>
              <a:t>4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704C214C-540C-C148-AE23-4DF697E105B9}"/>
              </a:ext>
            </a:extLst>
          </p:cNvPr>
          <p:cNvSpPr txBox="1">
            <a:spLocks/>
          </p:cNvSpPr>
          <p:nvPr/>
        </p:nvSpPr>
        <p:spPr>
          <a:xfrm>
            <a:off x="2013857" y="4210166"/>
            <a:ext cx="9645003" cy="2270242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dirty="0">
                <a:latin typeface="Bernina Sans Condensed Lt" pitchFamily="2" charset="77"/>
              </a:rPr>
              <a:t>LOCAL model:</a:t>
            </a:r>
            <a:br>
              <a:rPr lang="en-US" sz="5400" dirty="0">
                <a:latin typeface="Bernina Sans Condensed Lt" pitchFamily="2" charset="77"/>
              </a:rPr>
            </a:br>
            <a:r>
              <a:rPr lang="en-US" sz="5400" dirty="0">
                <a:latin typeface="Bernina Sans Condensed Lt" pitchFamily="2" charset="77"/>
              </a:rPr>
              <a:t>Unique identifiers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E2FBA02-6A99-A54A-A233-8C34F2BAD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1024" y="23643"/>
            <a:ext cx="2289632" cy="21047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FD6F1E86-D5FB-1EAD-2A9A-76709A63BC20}"/>
              </a:ext>
            </a:extLst>
          </p:cNvPr>
          <p:cNvSpPr txBox="1">
            <a:spLocks/>
          </p:cNvSpPr>
          <p:nvPr/>
        </p:nvSpPr>
        <p:spPr>
          <a:xfrm>
            <a:off x="8517692" y="3045454"/>
            <a:ext cx="2772793" cy="1290057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700" b="1" dirty="0">
                <a:solidFill>
                  <a:schemeClr val="accent1"/>
                </a:solidFill>
                <a:latin typeface="Bernina Sans Narrow Exbold" pitchFamily="2" charset="77"/>
              </a:rPr>
              <a:t>2022</a:t>
            </a:r>
          </a:p>
        </p:txBody>
      </p:sp>
    </p:spTree>
    <p:extLst>
      <p:ext uri="{BB962C8B-B14F-4D97-AF65-F5344CB8AC3E}">
        <p14:creationId xmlns:p14="http://schemas.microsoft.com/office/powerpoint/2010/main" val="665760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D1129-FB8D-E94A-BECC-185867B2F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Coloring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467874E-520A-E64F-B787-2549EE82BF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8202286"/>
              </p:ext>
            </p:extLst>
          </p:nvPr>
        </p:nvGraphicFramePr>
        <p:xfrm>
          <a:off x="838200" y="1825625"/>
          <a:ext cx="10515600" cy="4292145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1056867118"/>
                    </a:ext>
                  </a:extLst>
                </a:gridCol>
                <a:gridCol w="2862943">
                  <a:extLst>
                    <a:ext uri="{9D8B030D-6E8A-4147-A177-3AD203B41FA5}">
                      <a16:colId xmlns:a16="http://schemas.microsoft.com/office/drawing/2014/main" val="725445809"/>
                    </a:ext>
                  </a:extLst>
                </a:gridCol>
                <a:gridCol w="2569028">
                  <a:extLst>
                    <a:ext uri="{9D8B030D-6E8A-4147-A177-3AD203B41FA5}">
                      <a16:colId xmlns:a16="http://schemas.microsoft.com/office/drawing/2014/main" val="2894040573"/>
                    </a:ext>
                  </a:extLst>
                </a:gridCol>
                <a:gridCol w="2340429">
                  <a:extLst>
                    <a:ext uri="{9D8B030D-6E8A-4147-A177-3AD203B41FA5}">
                      <a16:colId xmlns:a16="http://schemas.microsoft.com/office/drawing/2014/main" val="1402906585"/>
                    </a:ext>
                  </a:extLst>
                </a:gridCol>
              </a:tblGrid>
              <a:tr h="723341">
                <a:tc>
                  <a:txBody>
                    <a:bodyPr/>
                    <a:lstStyle/>
                    <a:p>
                      <a:r>
                        <a:rPr lang="en-US" sz="2800" b="1" i="0" dirty="0">
                          <a:latin typeface="Bernino Sans Semibold" pitchFamily="2" charset="77"/>
                        </a:rPr>
                        <a:t>Input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i="0" dirty="0">
                          <a:latin typeface="Bernino Sans Semibold" pitchFamily="2" charset="77"/>
                        </a:rPr>
                        <a:t>Output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i="0" dirty="0">
                          <a:latin typeface="Bernino Sans Semibold" pitchFamily="2" charset="77"/>
                        </a:rPr>
                        <a:t>Rounds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i="0" dirty="0">
                          <a:latin typeface="Bernino Sans Semibold" pitchFamily="2" charset="77"/>
                        </a:rPr>
                        <a:t>Algorithm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8253454"/>
                  </a:ext>
                </a:extLst>
              </a:tr>
              <a:tr h="892201"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o Sans Light" pitchFamily="2" charset="77"/>
                        </a:rPr>
                        <a:t>Unique IDs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1" dirty="0">
                          <a:latin typeface="Bernino Sans Light" pitchFamily="2" charset="77"/>
                        </a:rPr>
                        <a:t>O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(</a:t>
                      </a:r>
                      <a:r>
                        <a:rPr lang="el-GR" sz="2800" b="0" i="0" dirty="0">
                          <a:latin typeface="Bernino Sans Light" pitchFamily="2" charset="77"/>
                        </a:rPr>
                        <a:t>Δ</a:t>
                      </a:r>
                      <a:r>
                        <a:rPr lang="en-US" sz="2800" b="0" i="0" baseline="30000" dirty="0">
                          <a:latin typeface="Bernino Sans Light" pitchFamily="2" charset="77"/>
                        </a:rPr>
                        <a:t>2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)-coloring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1" dirty="0">
                          <a:latin typeface="Bernino Sans Light" pitchFamily="2" charset="77"/>
                        </a:rPr>
                        <a:t>O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(log* </a:t>
                      </a:r>
                      <a:r>
                        <a:rPr lang="en-US" sz="2800" b="0" i="1" dirty="0">
                          <a:latin typeface="Bernino Sans Light" pitchFamily="2" charset="77"/>
                        </a:rPr>
                        <a:t>n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)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latin typeface="Bernino Sans Light" pitchFamily="2" charset="77"/>
                        </a:rPr>
                        <a:t>Cover-free families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10279086"/>
                  </a:ext>
                </a:extLst>
              </a:tr>
              <a:tr h="892201">
                <a:tc>
                  <a:txBody>
                    <a:bodyPr/>
                    <a:lstStyle/>
                    <a:p>
                      <a:r>
                        <a:rPr lang="en-US" sz="2800" b="0" i="1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O</a:t>
                      </a:r>
                      <a:r>
                        <a:rPr lang="en-US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(</a:t>
                      </a:r>
                      <a:r>
                        <a:rPr lang="el-GR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Δ</a:t>
                      </a:r>
                      <a:r>
                        <a:rPr lang="en-US" sz="2800" b="0" i="0" baseline="3000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2</a:t>
                      </a:r>
                      <a:r>
                        <a:rPr lang="en-US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)-coloring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1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O</a:t>
                      </a:r>
                      <a:r>
                        <a:rPr lang="en-US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(</a:t>
                      </a:r>
                      <a:r>
                        <a:rPr lang="el-GR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Δ</a:t>
                      </a:r>
                      <a:r>
                        <a:rPr lang="en-US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)-coloring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1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O</a:t>
                      </a:r>
                      <a:r>
                        <a:rPr lang="en-US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(</a:t>
                      </a:r>
                      <a:r>
                        <a:rPr lang="el-GR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Δ</a:t>
                      </a:r>
                      <a:r>
                        <a:rPr lang="en-US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)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Rotating</a:t>
                      </a:r>
                      <a:br>
                        <a:rPr lang="en-US" sz="24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</a:br>
                      <a:r>
                        <a:rPr lang="en-US" sz="24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clocks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7729233"/>
                  </a:ext>
                </a:extLst>
              </a:tr>
              <a:tr h="892201">
                <a:tc>
                  <a:txBody>
                    <a:bodyPr/>
                    <a:lstStyle/>
                    <a:p>
                      <a:r>
                        <a:rPr lang="en-US" sz="2800" b="0" i="1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O</a:t>
                      </a:r>
                      <a:r>
                        <a:rPr lang="en-US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(</a:t>
                      </a:r>
                      <a:r>
                        <a:rPr lang="el-GR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Δ</a:t>
                      </a:r>
                      <a:r>
                        <a:rPr lang="en-US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)-coloring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(</a:t>
                      </a:r>
                      <a:r>
                        <a:rPr lang="el-GR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Δ</a:t>
                      </a:r>
                      <a:r>
                        <a:rPr lang="en-US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+1)-coloring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1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O</a:t>
                      </a:r>
                      <a:r>
                        <a:rPr lang="en-US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(</a:t>
                      </a:r>
                      <a:r>
                        <a:rPr lang="el-GR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Δ</a:t>
                      </a:r>
                      <a:r>
                        <a:rPr lang="en-US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)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Greedy color reduction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85492170"/>
                  </a:ext>
                </a:extLst>
              </a:tr>
              <a:tr h="892201"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o Sans Light" pitchFamily="2" charset="77"/>
                        </a:rPr>
                        <a:t>Unique IDs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o Sans Light" pitchFamily="2" charset="77"/>
                        </a:rPr>
                        <a:t>(</a:t>
                      </a:r>
                      <a:r>
                        <a:rPr lang="el-GR" sz="2800" b="0" i="0" dirty="0">
                          <a:latin typeface="Bernino Sans Light" pitchFamily="2" charset="77"/>
                        </a:rPr>
                        <a:t>Δ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+1)-coloring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1" dirty="0">
                          <a:latin typeface="Bernino Sans Light" pitchFamily="2" charset="77"/>
                        </a:rPr>
                        <a:t>O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(</a:t>
                      </a:r>
                      <a:r>
                        <a:rPr lang="el-GR" sz="2800" b="0" i="0" dirty="0">
                          <a:latin typeface="Bernino Sans Light" pitchFamily="2" charset="77"/>
                        </a:rPr>
                        <a:t>Δ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 + log* </a:t>
                      </a:r>
                      <a:r>
                        <a:rPr lang="en-US" sz="2800" b="0" i="1" dirty="0">
                          <a:latin typeface="Bernino Sans Light" pitchFamily="2" charset="77"/>
                        </a:rPr>
                        <a:t>n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)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latin typeface="Bernino Sans Light" pitchFamily="2" charset="77"/>
                        </a:rPr>
                        <a:t>Combine these</a:t>
                      </a:r>
                      <a:br>
                        <a:rPr lang="en-US" sz="2400" b="0" i="0" dirty="0">
                          <a:latin typeface="Bernino Sans Light" pitchFamily="2" charset="77"/>
                        </a:rPr>
                      </a:br>
                      <a:r>
                        <a:rPr lang="en-US" sz="2400" b="0" i="0" dirty="0">
                          <a:latin typeface="Bernino Sans Light" pitchFamily="2" charset="77"/>
                        </a:rPr>
                        <a:t>algorithms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02888406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26BAD98C-F1DC-D848-9AB7-FEADFB100A9A}"/>
              </a:ext>
            </a:extLst>
          </p:cNvPr>
          <p:cNvSpPr/>
          <p:nvPr/>
        </p:nvSpPr>
        <p:spPr>
          <a:xfrm>
            <a:off x="790833" y="2539316"/>
            <a:ext cx="10612395" cy="951470"/>
          </a:xfrm>
          <a:custGeom>
            <a:avLst/>
            <a:gdLst>
              <a:gd name="connsiteX0" fmla="*/ 0 w 10612395"/>
              <a:gd name="connsiteY0" fmla="*/ 0 h 951470"/>
              <a:gd name="connsiteX1" fmla="*/ 483454 w 10612395"/>
              <a:gd name="connsiteY1" fmla="*/ 0 h 951470"/>
              <a:gd name="connsiteX2" fmla="*/ 754659 w 10612395"/>
              <a:gd name="connsiteY2" fmla="*/ 0 h 951470"/>
              <a:gd name="connsiteX3" fmla="*/ 1556485 w 10612395"/>
              <a:gd name="connsiteY3" fmla="*/ 0 h 951470"/>
              <a:gd name="connsiteX4" fmla="*/ 2039938 w 10612395"/>
              <a:gd name="connsiteY4" fmla="*/ 0 h 951470"/>
              <a:gd name="connsiteX5" fmla="*/ 2523392 w 10612395"/>
              <a:gd name="connsiteY5" fmla="*/ 0 h 951470"/>
              <a:gd name="connsiteX6" fmla="*/ 3325217 w 10612395"/>
              <a:gd name="connsiteY6" fmla="*/ 0 h 951470"/>
              <a:gd name="connsiteX7" fmla="*/ 3702547 w 10612395"/>
              <a:gd name="connsiteY7" fmla="*/ 0 h 951470"/>
              <a:gd name="connsiteX8" fmla="*/ 4504372 w 10612395"/>
              <a:gd name="connsiteY8" fmla="*/ 0 h 951470"/>
              <a:gd name="connsiteX9" fmla="*/ 5306197 w 10612395"/>
              <a:gd name="connsiteY9" fmla="*/ 0 h 951470"/>
              <a:gd name="connsiteX10" fmla="*/ 5895775 w 10612395"/>
              <a:gd name="connsiteY10" fmla="*/ 0 h 951470"/>
              <a:gd name="connsiteX11" fmla="*/ 6697600 w 10612395"/>
              <a:gd name="connsiteY11" fmla="*/ 0 h 951470"/>
              <a:gd name="connsiteX12" fmla="*/ 7181054 w 10612395"/>
              <a:gd name="connsiteY12" fmla="*/ 0 h 951470"/>
              <a:gd name="connsiteX13" fmla="*/ 7664508 w 10612395"/>
              <a:gd name="connsiteY13" fmla="*/ 0 h 951470"/>
              <a:gd name="connsiteX14" fmla="*/ 8360209 w 10612395"/>
              <a:gd name="connsiteY14" fmla="*/ 0 h 951470"/>
              <a:gd name="connsiteX15" fmla="*/ 8843663 w 10612395"/>
              <a:gd name="connsiteY15" fmla="*/ 0 h 951470"/>
              <a:gd name="connsiteX16" fmla="*/ 9645488 w 10612395"/>
              <a:gd name="connsiteY16" fmla="*/ 0 h 951470"/>
              <a:gd name="connsiteX17" fmla="*/ 10612395 w 10612395"/>
              <a:gd name="connsiteY17" fmla="*/ 0 h 951470"/>
              <a:gd name="connsiteX18" fmla="*/ 10612395 w 10612395"/>
              <a:gd name="connsiteY18" fmla="*/ 475735 h 951470"/>
              <a:gd name="connsiteX19" fmla="*/ 10612395 w 10612395"/>
              <a:gd name="connsiteY19" fmla="*/ 951470 h 951470"/>
              <a:gd name="connsiteX20" fmla="*/ 10341189 w 10612395"/>
              <a:gd name="connsiteY20" fmla="*/ 951470 h 951470"/>
              <a:gd name="connsiteX21" fmla="*/ 9539364 w 10612395"/>
              <a:gd name="connsiteY21" fmla="*/ 951470 h 951470"/>
              <a:gd name="connsiteX22" fmla="*/ 8949786 w 10612395"/>
              <a:gd name="connsiteY22" fmla="*/ 951470 h 951470"/>
              <a:gd name="connsiteX23" fmla="*/ 8572457 w 10612395"/>
              <a:gd name="connsiteY23" fmla="*/ 951470 h 951470"/>
              <a:gd name="connsiteX24" fmla="*/ 7982879 w 10612395"/>
              <a:gd name="connsiteY24" fmla="*/ 951470 h 951470"/>
              <a:gd name="connsiteX25" fmla="*/ 7711674 w 10612395"/>
              <a:gd name="connsiteY25" fmla="*/ 951470 h 951470"/>
              <a:gd name="connsiteX26" fmla="*/ 7440468 w 10612395"/>
              <a:gd name="connsiteY26" fmla="*/ 951470 h 951470"/>
              <a:gd name="connsiteX27" fmla="*/ 6850891 w 10612395"/>
              <a:gd name="connsiteY27" fmla="*/ 951470 h 951470"/>
              <a:gd name="connsiteX28" fmla="*/ 6473561 w 10612395"/>
              <a:gd name="connsiteY28" fmla="*/ 951470 h 951470"/>
              <a:gd name="connsiteX29" fmla="*/ 5777860 w 10612395"/>
              <a:gd name="connsiteY29" fmla="*/ 951470 h 951470"/>
              <a:gd name="connsiteX30" fmla="*/ 5400530 w 10612395"/>
              <a:gd name="connsiteY30" fmla="*/ 951470 h 951470"/>
              <a:gd name="connsiteX31" fmla="*/ 4704828 w 10612395"/>
              <a:gd name="connsiteY31" fmla="*/ 951470 h 951470"/>
              <a:gd name="connsiteX32" fmla="*/ 4433623 w 10612395"/>
              <a:gd name="connsiteY32" fmla="*/ 951470 h 951470"/>
              <a:gd name="connsiteX33" fmla="*/ 3737921 w 10612395"/>
              <a:gd name="connsiteY33" fmla="*/ 951470 h 951470"/>
              <a:gd name="connsiteX34" fmla="*/ 3360592 w 10612395"/>
              <a:gd name="connsiteY34" fmla="*/ 951470 h 951470"/>
              <a:gd name="connsiteX35" fmla="*/ 3089386 w 10612395"/>
              <a:gd name="connsiteY35" fmla="*/ 951470 h 951470"/>
              <a:gd name="connsiteX36" fmla="*/ 2712057 w 10612395"/>
              <a:gd name="connsiteY36" fmla="*/ 951470 h 951470"/>
              <a:gd name="connsiteX37" fmla="*/ 2016355 w 10612395"/>
              <a:gd name="connsiteY37" fmla="*/ 951470 h 951470"/>
              <a:gd name="connsiteX38" fmla="*/ 1639025 w 10612395"/>
              <a:gd name="connsiteY38" fmla="*/ 951470 h 951470"/>
              <a:gd name="connsiteX39" fmla="*/ 1367820 w 10612395"/>
              <a:gd name="connsiteY39" fmla="*/ 951470 h 951470"/>
              <a:gd name="connsiteX40" fmla="*/ 990490 w 10612395"/>
              <a:gd name="connsiteY40" fmla="*/ 951470 h 951470"/>
              <a:gd name="connsiteX41" fmla="*/ 507037 w 10612395"/>
              <a:gd name="connsiteY41" fmla="*/ 951470 h 951470"/>
              <a:gd name="connsiteX42" fmla="*/ 0 w 10612395"/>
              <a:gd name="connsiteY42" fmla="*/ 951470 h 951470"/>
              <a:gd name="connsiteX43" fmla="*/ 0 w 10612395"/>
              <a:gd name="connsiteY43" fmla="*/ 494764 h 951470"/>
              <a:gd name="connsiteX44" fmla="*/ 0 w 10612395"/>
              <a:gd name="connsiteY44" fmla="*/ 0 h 951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0612395" h="951470" extrusionOk="0">
                <a:moveTo>
                  <a:pt x="0" y="0"/>
                </a:moveTo>
                <a:cubicBezTo>
                  <a:pt x="235341" y="-35937"/>
                  <a:pt x="262661" y="5876"/>
                  <a:pt x="483454" y="0"/>
                </a:cubicBezTo>
                <a:cubicBezTo>
                  <a:pt x="704247" y="-5876"/>
                  <a:pt x="681850" y="27537"/>
                  <a:pt x="754659" y="0"/>
                </a:cubicBezTo>
                <a:cubicBezTo>
                  <a:pt x="827469" y="-27537"/>
                  <a:pt x="1258958" y="61210"/>
                  <a:pt x="1556485" y="0"/>
                </a:cubicBezTo>
                <a:cubicBezTo>
                  <a:pt x="1854012" y="-61210"/>
                  <a:pt x="1905976" y="15171"/>
                  <a:pt x="2039938" y="0"/>
                </a:cubicBezTo>
                <a:cubicBezTo>
                  <a:pt x="2173900" y="-15171"/>
                  <a:pt x="2307223" y="57532"/>
                  <a:pt x="2523392" y="0"/>
                </a:cubicBezTo>
                <a:cubicBezTo>
                  <a:pt x="2739561" y="-57532"/>
                  <a:pt x="3095387" y="92116"/>
                  <a:pt x="3325217" y="0"/>
                </a:cubicBezTo>
                <a:cubicBezTo>
                  <a:pt x="3555047" y="-92116"/>
                  <a:pt x="3541443" y="27735"/>
                  <a:pt x="3702547" y="0"/>
                </a:cubicBezTo>
                <a:cubicBezTo>
                  <a:pt x="3863651" y="-27735"/>
                  <a:pt x="4336602" y="41478"/>
                  <a:pt x="4504372" y="0"/>
                </a:cubicBezTo>
                <a:cubicBezTo>
                  <a:pt x="4672143" y="-41478"/>
                  <a:pt x="5131632" y="68449"/>
                  <a:pt x="5306197" y="0"/>
                </a:cubicBezTo>
                <a:cubicBezTo>
                  <a:pt x="5480763" y="-68449"/>
                  <a:pt x="5605289" y="56309"/>
                  <a:pt x="5895775" y="0"/>
                </a:cubicBezTo>
                <a:cubicBezTo>
                  <a:pt x="6186261" y="-56309"/>
                  <a:pt x="6328156" y="183"/>
                  <a:pt x="6697600" y="0"/>
                </a:cubicBezTo>
                <a:cubicBezTo>
                  <a:pt x="7067044" y="-183"/>
                  <a:pt x="6959025" y="12266"/>
                  <a:pt x="7181054" y="0"/>
                </a:cubicBezTo>
                <a:cubicBezTo>
                  <a:pt x="7403083" y="-12266"/>
                  <a:pt x="7536891" y="49630"/>
                  <a:pt x="7664508" y="0"/>
                </a:cubicBezTo>
                <a:cubicBezTo>
                  <a:pt x="7792125" y="-49630"/>
                  <a:pt x="8147436" y="8782"/>
                  <a:pt x="8360209" y="0"/>
                </a:cubicBezTo>
                <a:cubicBezTo>
                  <a:pt x="8572982" y="-8782"/>
                  <a:pt x="8660623" y="45180"/>
                  <a:pt x="8843663" y="0"/>
                </a:cubicBezTo>
                <a:cubicBezTo>
                  <a:pt x="9026703" y="-45180"/>
                  <a:pt x="9424769" y="55581"/>
                  <a:pt x="9645488" y="0"/>
                </a:cubicBezTo>
                <a:cubicBezTo>
                  <a:pt x="9866208" y="-55581"/>
                  <a:pt x="10188053" y="83270"/>
                  <a:pt x="10612395" y="0"/>
                </a:cubicBezTo>
                <a:cubicBezTo>
                  <a:pt x="10632069" y="160654"/>
                  <a:pt x="10566404" y="279134"/>
                  <a:pt x="10612395" y="475735"/>
                </a:cubicBezTo>
                <a:cubicBezTo>
                  <a:pt x="10658386" y="672337"/>
                  <a:pt x="10561690" y="752419"/>
                  <a:pt x="10612395" y="951470"/>
                </a:cubicBezTo>
                <a:cubicBezTo>
                  <a:pt x="10551438" y="959149"/>
                  <a:pt x="10466973" y="931440"/>
                  <a:pt x="10341189" y="951470"/>
                </a:cubicBezTo>
                <a:cubicBezTo>
                  <a:pt x="10215405" y="971500"/>
                  <a:pt x="9933353" y="927942"/>
                  <a:pt x="9539364" y="951470"/>
                </a:cubicBezTo>
                <a:cubicBezTo>
                  <a:pt x="9145376" y="974998"/>
                  <a:pt x="9085529" y="893703"/>
                  <a:pt x="8949786" y="951470"/>
                </a:cubicBezTo>
                <a:cubicBezTo>
                  <a:pt x="8814043" y="1009237"/>
                  <a:pt x="8717527" y="917436"/>
                  <a:pt x="8572457" y="951470"/>
                </a:cubicBezTo>
                <a:cubicBezTo>
                  <a:pt x="8427387" y="985504"/>
                  <a:pt x="8121381" y="914062"/>
                  <a:pt x="7982879" y="951470"/>
                </a:cubicBezTo>
                <a:cubicBezTo>
                  <a:pt x="7844377" y="988878"/>
                  <a:pt x="7790755" y="943960"/>
                  <a:pt x="7711674" y="951470"/>
                </a:cubicBezTo>
                <a:cubicBezTo>
                  <a:pt x="7632594" y="958980"/>
                  <a:pt x="7515115" y="932730"/>
                  <a:pt x="7440468" y="951470"/>
                </a:cubicBezTo>
                <a:cubicBezTo>
                  <a:pt x="7365821" y="970210"/>
                  <a:pt x="6998709" y="928789"/>
                  <a:pt x="6850891" y="951470"/>
                </a:cubicBezTo>
                <a:cubicBezTo>
                  <a:pt x="6703073" y="974151"/>
                  <a:pt x="6560662" y="916706"/>
                  <a:pt x="6473561" y="951470"/>
                </a:cubicBezTo>
                <a:cubicBezTo>
                  <a:pt x="6386460" y="986234"/>
                  <a:pt x="6038183" y="941458"/>
                  <a:pt x="5777860" y="951470"/>
                </a:cubicBezTo>
                <a:cubicBezTo>
                  <a:pt x="5517537" y="961482"/>
                  <a:pt x="5535789" y="917155"/>
                  <a:pt x="5400530" y="951470"/>
                </a:cubicBezTo>
                <a:cubicBezTo>
                  <a:pt x="5265271" y="985785"/>
                  <a:pt x="4911544" y="920967"/>
                  <a:pt x="4704828" y="951470"/>
                </a:cubicBezTo>
                <a:cubicBezTo>
                  <a:pt x="4498112" y="981973"/>
                  <a:pt x="4531930" y="941235"/>
                  <a:pt x="4433623" y="951470"/>
                </a:cubicBezTo>
                <a:cubicBezTo>
                  <a:pt x="4335317" y="961705"/>
                  <a:pt x="4052261" y="929695"/>
                  <a:pt x="3737921" y="951470"/>
                </a:cubicBezTo>
                <a:cubicBezTo>
                  <a:pt x="3423581" y="973245"/>
                  <a:pt x="3530382" y="934952"/>
                  <a:pt x="3360592" y="951470"/>
                </a:cubicBezTo>
                <a:cubicBezTo>
                  <a:pt x="3190802" y="967988"/>
                  <a:pt x="3209151" y="922793"/>
                  <a:pt x="3089386" y="951470"/>
                </a:cubicBezTo>
                <a:cubicBezTo>
                  <a:pt x="2969621" y="980147"/>
                  <a:pt x="2822820" y="941310"/>
                  <a:pt x="2712057" y="951470"/>
                </a:cubicBezTo>
                <a:cubicBezTo>
                  <a:pt x="2601294" y="961630"/>
                  <a:pt x="2276575" y="890973"/>
                  <a:pt x="2016355" y="951470"/>
                </a:cubicBezTo>
                <a:cubicBezTo>
                  <a:pt x="1756135" y="1011967"/>
                  <a:pt x="1773034" y="934731"/>
                  <a:pt x="1639025" y="951470"/>
                </a:cubicBezTo>
                <a:cubicBezTo>
                  <a:pt x="1505016" y="968209"/>
                  <a:pt x="1493606" y="945653"/>
                  <a:pt x="1367820" y="951470"/>
                </a:cubicBezTo>
                <a:cubicBezTo>
                  <a:pt x="1242035" y="957287"/>
                  <a:pt x="1138970" y="933411"/>
                  <a:pt x="990490" y="951470"/>
                </a:cubicBezTo>
                <a:cubicBezTo>
                  <a:pt x="842010" y="969529"/>
                  <a:pt x="668217" y="919566"/>
                  <a:pt x="507037" y="951470"/>
                </a:cubicBezTo>
                <a:cubicBezTo>
                  <a:pt x="345857" y="983374"/>
                  <a:pt x="139297" y="907399"/>
                  <a:pt x="0" y="951470"/>
                </a:cubicBezTo>
                <a:cubicBezTo>
                  <a:pt x="-38115" y="831426"/>
                  <a:pt x="8655" y="627325"/>
                  <a:pt x="0" y="494764"/>
                </a:cubicBezTo>
                <a:cubicBezTo>
                  <a:pt x="-8655" y="362203"/>
                  <a:pt x="51249" y="209829"/>
                  <a:pt x="0" y="0"/>
                </a:cubicBezTo>
                <a:close/>
              </a:path>
            </a:pathLst>
          </a:custGeom>
          <a:noFill/>
          <a:ln w="127000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2000"/>
              </a:spcBef>
            </a:pPr>
            <a:endParaRPr lang="en-US" sz="3200" b="1" dirty="0">
              <a:latin typeface="Bernino Sans Semibol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793017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D4794-19CD-5840-8142-DEE108C49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Old color of node </a:t>
            </a:r>
            <a:r>
              <a:rPr lang="en-US" i="1" dirty="0">
                <a:solidFill>
                  <a:schemeClr val="accent2"/>
                </a:solidFill>
                <a:latin typeface="Bernino Sans" pitchFamily="2" charset="77"/>
              </a:rPr>
              <a:t>v</a:t>
            </a:r>
            <a:r>
              <a:rPr lang="en-US" dirty="0"/>
              <a:t> is a set </a:t>
            </a:r>
            <a:r>
              <a:rPr lang="en-US" i="1" dirty="0">
                <a:solidFill>
                  <a:schemeClr val="accent2"/>
                </a:solidFill>
                <a:latin typeface="Bernino Sans" pitchFamily="2" charset="77"/>
              </a:rPr>
              <a:t>S</a:t>
            </a:r>
            <a:r>
              <a:rPr lang="en-US" dirty="0">
                <a:solidFill>
                  <a:schemeClr val="accent2"/>
                </a:solidFill>
                <a:latin typeface="Bernino Sans" pitchFamily="2" charset="77"/>
              </a:rPr>
              <a:t>(</a:t>
            </a:r>
            <a:r>
              <a:rPr lang="en-US" i="1" dirty="0">
                <a:solidFill>
                  <a:schemeClr val="accent2"/>
                </a:solidFill>
                <a:latin typeface="Bernino Sans" pitchFamily="2" charset="77"/>
              </a:rPr>
              <a:t>v</a:t>
            </a:r>
            <a:r>
              <a:rPr lang="en-US" dirty="0">
                <a:solidFill>
                  <a:schemeClr val="accent2"/>
                </a:solidFill>
                <a:latin typeface="Bernino Sans" pitchFamily="2" charset="77"/>
              </a:rPr>
              <a:t>)</a:t>
            </a:r>
            <a:r>
              <a:rPr lang="en-US" dirty="0"/>
              <a:t> ⊆ {1, 2, …, </a:t>
            </a:r>
            <a:r>
              <a:rPr lang="en-US" i="1" dirty="0"/>
              <a:t>m</a:t>
            </a:r>
            <a:r>
              <a:rPr lang="en-US" dirty="0"/>
              <a:t>}</a:t>
            </a:r>
          </a:p>
          <a:p>
            <a:r>
              <a:rPr lang="en-US" b="1" dirty="0">
                <a:latin typeface="Bernino Sans Extrabold" pitchFamily="2" charset="77"/>
              </a:rPr>
              <a:t>Promise:</a:t>
            </a:r>
          </a:p>
          <a:p>
            <a:pPr lvl="1"/>
            <a:r>
              <a:rPr lang="en-US" dirty="0"/>
              <a:t>new color of </a:t>
            </a:r>
            <a:r>
              <a:rPr lang="en-US" i="1" dirty="0">
                <a:solidFill>
                  <a:schemeClr val="accent2"/>
                </a:solidFill>
                <a:latin typeface="Bernino Sans" pitchFamily="2" charset="77"/>
              </a:rPr>
              <a:t>v</a:t>
            </a:r>
            <a:r>
              <a:rPr lang="en-US" dirty="0"/>
              <a:t> is an element of </a:t>
            </a:r>
            <a:r>
              <a:rPr lang="en-US" i="1" dirty="0">
                <a:solidFill>
                  <a:schemeClr val="accent2"/>
                </a:solidFill>
                <a:latin typeface="Bernino Sans" pitchFamily="2" charset="77"/>
              </a:rPr>
              <a:t>S</a:t>
            </a:r>
            <a:r>
              <a:rPr lang="en-US" dirty="0">
                <a:solidFill>
                  <a:schemeClr val="accent2"/>
                </a:solidFill>
                <a:latin typeface="Bernino Sans" pitchFamily="2" charset="77"/>
              </a:rPr>
              <a:t>(</a:t>
            </a:r>
            <a:r>
              <a:rPr lang="en-US" i="1" dirty="0">
                <a:solidFill>
                  <a:schemeClr val="accent2"/>
                </a:solidFill>
                <a:latin typeface="Bernino Sans" pitchFamily="2" charset="77"/>
              </a:rPr>
              <a:t>v</a:t>
            </a:r>
            <a:r>
              <a:rPr lang="en-US" dirty="0">
                <a:solidFill>
                  <a:schemeClr val="accent2"/>
                </a:solidFill>
                <a:latin typeface="Bernino Sans" pitchFamily="2" charset="77"/>
              </a:rPr>
              <a:t>)</a:t>
            </a:r>
          </a:p>
          <a:p>
            <a:r>
              <a:rPr lang="en-US" b="1" dirty="0">
                <a:latin typeface="Bernino Sans Extrabold" pitchFamily="2" charset="77"/>
              </a:rPr>
              <a:t>Safe:</a:t>
            </a:r>
          </a:p>
          <a:p>
            <a:pPr lvl="1"/>
            <a:r>
              <a:rPr lang="en-US" dirty="0"/>
              <a:t>pick an element of </a:t>
            </a:r>
            <a:r>
              <a:rPr lang="en-US" i="1" dirty="0">
                <a:solidFill>
                  <a:schemeClr val="accent2"/>
                </a:solidFill>
                <a:latin typeface="Bernino Sans" pitchFamily="2" charset="77"/>
              </a:rPr>
              <a:t>S</a:t>
            </a:r>
            <a:r>
              <a:rPr lang="en-US" dirty="0">
                <a:solidFill>
                  <a:schemeClr val="accent2"/>
                </a:solidFill>
                <a:latin typeface="Bernino Sans" pitchFamily="2" charset="77"/>
              </a:rPr>
              <a:t>(</a:t>
            </a:r>
            <a:r>
              <a:rPr lang="en-US" i="1" dirty="0">
                <a:solidFill>
                  <a:schemeClr val="accent2"/>
                </a:solidFill>
                <a:latin typeface="Bernino Sans" pitchFamily="2" charset="77"/>
              </a:rPr>
              <a:t>v</a:t>
            </a:r>
            <a:r>
              <a:rPr lang="en-US" dirty="0">
                <a:solidFill>
                  <a:schemeClr val="accent2"/>
                </a:solidFill>
                <a:latin typeface="Bernino Sans" pitchFamily="2" charset="77"/>
              </a:rPr>
              <a:t>)</a:t>
            </a:r>
            <a:r>
              <a:rPr lang="en-US" dirty="0"/>
              <a:t> that is not</a:t>
            </a:r>
            <a:br>
              <a:rPr lang="en-US" dirty="0"/>
            </a:br>
            <a:r>
              <a:rPr lang="en-US" dirty="0"/>
              <a:t>in any </a:t>
            </a:r>
            <a:r>
              <a:rPr lang="en-US" i="1" dirty="0">
                <a:solidFill>
                  <a:schemeClr val="accent1"/>
                </a:solidFill>
                <a:latin typeface="Bernino Sans" pitchFamily="2" charset="77"/>
              </a:rPr>
              <a:t>S</a:t>
            </a:r>
            <a:r>
              <a:rPr lang="en-US" dirty="0">
                <a:solidFill>
                  <a:schemeClr val="accent1"/>
                </a:solidFill>
                <a:latin typeface="Bernino Sans" pitchFamily="2" charset="77"/>
              </a:rPr>
              <a:t>(</a:t>
            </a:r>
            <a:r>
              <a:rPr lang="en-US" i="1" dirty="0">
                <a:solidFill>
                  <a:schemeClr val="accent1"/>
                </a:solidFill>
                <a:latin typeface="Bernino Sans" pitchFamily="2" charset="77"/>
              </a:rPr>
              <a:t>u</a:t>
            </a:r>
            <a:r>
              <a:rPr lang="en-US" dirty="0">
                <a:solidFill>
                  <a:schemeClr val="accent1"/>
                </a:solidFill>
                <a:latin typeface="Bernino Sans" pitchFamily="2" charset="77"/>
              </a:rPr>
              <a:t>)</a:t>
            </a:r>
            <a:r>
              <a:rPr lang="en-US" dirty="0"/>
              <a:t> for any neighbor </a:t>
            </a:r>
            <a:r>
              <a:rPr lang="en-US" i="1" dirty="0">
                <a:solidFill>
                  <a:schemeClr val="accent1"/>
                </a:solidFill>
                <a:latin typeface="Bernino Sans" pitchFamily="2" charset="77"/>
              </a:rPr>
              <a:t>u</a:t>
            </a:r>
            <a:endParaRPr lang="en-US" i="1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2064181-EC5B-4745-89AD-6709D4481901}"/>
              </a:ext>
            </a:extLst>
          </p:cNvPr>
          <p:cNvCxnSpPr>
            <a:cxnSpLocks/>
          </p:cNvCxnSpPr>
          <p:nvPr/>
        </p:nvCxnSpPr>
        <p:spPr>
          <a:xfrm flipV="1">
            <a:off x="8467934" y="3012728"/>
            <a:ext cx="1985318" cy="25866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86F237B-ADEC-2B40-BB11-9B049A0AD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Cover-free families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B4EBF53-33CF-E945-BC09-E07D7A7DECEA}"/>
              </a:ext>
            </a:extLst>
          </p:cNvPr>
          <p:cNvSpPr/>
          <p:nvPr/>
        </p:nvSpPr>
        <p:spPr>
          <a:xfrm>
            <a:off x="9213458" y="4058933"/>
            <a:ext cx="494270" cy="49427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2000"/>
              </a:spcBef>
            </a:pPr>
            <a:r>
              <a:rPr lang="en-US" sz="3200" i="1" dirty="0">
                <a:latin typeface="Bernino Sans" pitchFamily="2" charset="77"/>
              </a:rPr>
              <a:t>v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118B2E-DE5B-A94F-86FF-F3AF56B0BBE1}"/>
              </a:ext>
            </a:extLst>
          </p:cNvPr>
          <p:cNvSpPr txBox="1"/>
          <p:nvPr/>
        </p:nvSpPr>
        <p:spPr>
          <a:xfrm>
            <a:off x="10273568" y="3259862"/>
            <a:ext cx="17187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600" dirty="0">
                <a:solidFill>
                  <a:schemeClr val="accent1"/>
                </a:solidFill>
                <a:latin typeface="Bernino Sans" pitchFamily="2" charset="77"/>
              </a:rPr>
              <a:t>{1, 2, 3}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AEE534-FDA7-B24A-8E2A-6D20F83B3870}"/>
              </a:ext>
            </a:extLst>
          </p:cNvPr>
          <p:cNvSpPr txBox="1"/>
          <p:nvPr/>
        </p:nvSpPr>
        <p:spPr>
          <a:xfrm>
            <a:off x="9289393" y="4553203"/>
            <a:ext cx="17283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600" dirty="0">
                <a:solidFill>
                  <a:schemeClr val="accent2"/>
                </a:solidFill>
                <a:latin typeface="Bernino Sans" pitchFamily="2" charset="77"/>
              </a:rPr>
              <a:t>{1, 4, 7}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8D5149-4126-E149-946F-34FB132A45E4}"/>
              </a:ext>
            </a:extLst>
          </p:cNvPr>
          <p:cNvSpPr txBox="1"/>
          <p:nvPr/>
        </p:nvSpPr>
        <p:spPr>
          <a:xfrm>
            <a:off x="8307782" y="5846544"/>
            <a:ext cx="18501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600" dirty="0">
                <a:solidFill>
                  <a:schemeClr val="accent1"/>
                </a:solidFill>
                <a:latin typeface="Bernino Sans" pitchFamily="2" charset="77"/>
              </a:rPr>
              <a:t>{2, 4, 6}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D557D96-87BA-704C-8DF4-305445646C1F}"/>
              </a:ext>
            </a:extLst>
          </p:cNvPr>
          <p:cNvCxnSpPr>
            <a:cxnSpLocks/>
          </p:cNvCxnSpPr>
          <p:nvPr/>
        </p:nvCxnSpPr>
        <p:spPr>
          <a:xfrm flipV="1">
            <a:off x="7272102" y="5599410"/>
            <a:ext cx="1171758" cy="577553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F9E4C70-4D8E-4F44-8725-9E4C9637E839}"/>
              </a:ext>
            </a:extLst>
          </p:cNvPr>
          <p:cNvCxnSpPr>
            <a:cxnSpLocks/>
          </p:cNvCxnSpPr>
          <p:nvPr/>
        </p:nvCxnSpPr>
        <p:spPr>
          <a:xfrm flipV="1">
            <a:off x="7857981" y="5599410"/>
            <a:ext cx="585879" cy="893465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EAEF7454-C9D2-C145-BFA9-987E13760859}"/>
              </a:ext>
            </a:extLst>
          </p:cNvPr>
          <p:cNvSpPr/>
          <p:nvPr/>
        </p:nvSpPr>
        <p:spPr>
          <a:xfrm>
            <a:off x="8220799" y="5352274"/>
            <a:ext cx="494270" cy="49427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2000"/>
              </a:spcBef>
            </a:pPr>
            <a:endParaRPr lang="en-US" sz="3200" b="1" dirty="0">
              <a:latin typeface="Bernino Sans Semibold" pitchFamily="2" charset="77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253B852-BE19-6C4B-A78E-2D170A0320D2}"/>
              </a:ext>
            </a:extLst>
          </p:cNvPr>
          <p:cNvCxnSpPr>
            <a:cxnSpLocks/>
          </p:cNvCxnSpPr>
          <p:nvPr/>
        </p:nvCxnSpPr>
        <p:spPr>
          <a:xfrm flipV="1">
            <a:off x="10464292" y="2449680"/>
            <a:ext cx="1171758" cy="577553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CD57E29C-27BB-6344-BCB3-9DFF7765F97B}"/>
              </a:ext>
            </a:extLst>
          </p:cNvPr>
          <p:cNvSpPr/>
          <p:nvPr/>
        </p:nvSpPr>
        <p:spPr>
          <a:xfrm>
            <a:off x="10206117" y="2765592"/>
            <a:ext cx="494270" cy="49427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2000"/>
              </a:spcBef>
            </a:pPr>
            <a:endParaRPr lang="en-US" sz="3200" b="1" dirty="0">
              <a:latin typeface="Bernino Sans Semibol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655410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D4794-19CD-5840-8142-DEE108C49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Old color of node </a:t>
            </a:r>
            <a:r>
              <a:rPr lang="en-US" i="1" dirty="0">
                <a:solidFill>
                  <a:schemeClr val="accent2"/>
                </a:solidFill>
                <a:latin typeface="Bernino Sans" pitchFamily="2" charset="77"/>
              </a:rPr>
              <a:t>v</a:t>
            </a:r>
            <a:r>
              <a:rPr lang="en-US" dirty="0"/>
              <a:t> is a set </a:t>
            </a:r>
            <a:r>
              <a:rPr lang="en-US" i="1" dirty="0">
                <a:solidFill>
                  <a:schemeClr val="accent2"/>
                </a:solidFill>
                <a:latin typeface="Bernino Sans" pitchFamily="2" charset="77"/>
              </a:rPr>
              <a:t>S</a:t>
            </a:r>
            <a:r>
              <a:rPr lang="en-US" dirty="0">
                <a:solidFill>
                  <a:schemeClr val="accent2"/>
                </a:solidFill>
                <a:latin typeface="Bernino Sans" pitchFamily="2" charset="77"/>
              </a:rPr>
              <a:t>(</a:t>
            </a:r>
            <a:r>
              <a:rPr lang="en-US" i="1" dirty="0">
                <a:solidFill>
                  <a:schemeClr val="accent2"/>
                </a:solidFill>
                <a:latin typeface="Bernino Sans" pitchFamily="2" charset="77"/>
              </a:rPr>
              <a:t>v</a:t>
            </a:r>
            <a:r>
              <a:rPr lang="en-US" dirty="0">
                <a:solidFill>
                  <a:schemeClr val="accent2"/>
                </a:solidFill>
                <a:latin typeface="Bernino Sans" pitchFamily="2" charset="77"/>
              </a:rPr>
              <a:t>)</a:t>
            </a:r>
            <a:r>
              <a:rPr lang="en-US" dirty="0"/>
              <a:t> ⊆ {1, 2, …, </a:t>
            </a:r>
            <a:r>
              <a:rPr lang="en-US" i="1" dirty="0"/>
              <a:t>m</a:t>
            </a:r>
            <a:r>
              <a:rPr lang="en-US" dirty="0"/>
              <a:t>}</a:t>
            </a:r>
          </a:p>
          <a:p>
            <a:r>
              <a:rPr lang="en-US" b="1" dirty="0">
                <a:latin typeface="Bernino Sans Extrabold" pitchFamily="2" charset="77"/>
              </a:rPr>
              <a:t>Bad:</a:t>
            </a:r>
          </a:p>
          <a:p>
            <a:pPr lvl="1"/>
            <a:r>
              <a:rPr lang="en-US" dirty="0"/>
              <a:t>sets of neighbors cover</a:t>
            </a:r>
            <a:br>
              <a:rPr lang="en-US" dirty="0"/>
            </a:br>
            <a:r>
              <a:rPr lang="en-US" dirty="0"/>
              <a:t>all values in my set</a:t>
            </a:r>
            <a:endParaRPr lang="en-US" i="1" dirty="0"/>
          </a:p>
          <a:p>
            <a:pPr lvl="1"/>
            <a:r>
              <a:rPr lang="en-US" dirty="0"/>
              <a:t>no safe choice left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2064181-EC5B-4745-89AD-6709D4481901}"/>
              </a:ext>
            </a:extLst>
          </p:cNvPr>
          <p:cNvCxnSpPr>
            <a:cxnSpLocks/>
          </p:cNvCxnSpPr>
          <p:nvPr/>
        </p:nvCxnSpPr>
        <p:spPr>
          <a:xfrm flipV="1">
            <a:off x="8467934" y="3012728"/>
            <a:ext cx="1985318" cy="25866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86F237B-ADEC-2B40-BB11-9B049A0AD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Cover-free families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B4EBF53-33CF-E945-BC09-E07D7A7DECEA}"/>
              </a:ext>
            </a:extLst>
          </p:cNvPr>
          <p:cNvSpPr/>
          <p:nvPr/>
        </p:nvSpPr>
        <p:spPr>
          <a:xfrm>
            <a:off x="9213458" y="4058933"/>
            <a:ext cx="494270" cy="49427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2000"/>
              </a:spcBef>
            </a:pPr>
            <a:r>
              <a:rPr lang="en-US" sz="3200" i="1" dirty="0">
                <a:latin typeface="Bernino Sans" pitchFamily="2" charset="77"/>
              </a:rPr>
              <a:t>v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118B2E-DE5B-A94F-86FF-F3AF56B0BBE1}"/>
              </a:ext>
            </a:extLst>
          </p:cNvPr>
          <p:cNvSpPr txBox="1"/>
          <p:nvPr/>
        </p:nvSpPr>
        <p:spPr>
          <a:xfrm>
            <a:off x="10273568" y="3259862"/>
            <a:ext cx="17187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600" dirty="0">
                <a:solidFill>
                  <a:schemeClr val="accent1"/>
                </a:solidFill>
                <a:latin typeface="Bernino Sans" pitchFamily="2" charset="77"/>
              </a:rPr>
              <a:t>{1, 2, 3}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AEE534-FDA7-B24A-8E2A-6D20F83B3870}"/>
              </a:ext>
            </a:extLst>
          </p:cNvPr>
          <p:cNvSpPr txBox="1"/>
          <p:nvPr/>
        </p:nvSpPr>
        <p:spPr>
          <a:xfrm>
            <a:off x="9289393" y="4553203"/>
            <a:ext cx="1778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600" dirty="0">
                <a:solidFill>
                  <a:schemeClr val="accent2"/>
                </a:solidFill>
                <a:latin typeface="Bernino Sans" pitchFamily="2" charset="77"/>
              </a:rPr>
              <a:t>{1, 4, 6}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8D5149-4126-E149-946F-34FB132A45E4}"/>
              </a:ext>
            </a:extLst>
          </p:cNvPr>
          <p:cNvSpPr txBox="1"/>
          <p:nvPr/>
        </p:nvSpPr>
        <p:spPr>
          <a:xfrm>
            <a:off x="8307782" y="5846544"/>
            <a:ext cx="18501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600" dirty="0">
                <a:solidFill>
                  <a:schemeClr val="accent1"/>
                </a:solidFill>
                <a:latin typeface="Bernino Sans" pitchFamily="2" charset="77"/>
              </a:rPr>
              <a:t>{2, 4, 6}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D557D96-87BA-704C-8DF4-305445646C1F}"/>
              </a:ext>
            </a:extLst>
          </p:cNvPr>
          <p:cNvCxnSpPr>
            <a:cxnSpLocks/>
          </p:cNvCxnSpPr>
          <p:nvPr/>
        </p:nvCxnSpPr>
        <p:spPr>
          <a:xfrm flipV="1">
            <a:off x="7272102" y="5599410"/>
            <a:ext cx="1171758" cy="577553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F9E4C70-4D8E-4F44-8725-9E4C9637E839}"/>
              </a:ext>
            </a:extLst>
          </p:cNvPr>
          <p:cNvCxnSpPr>
            <a:cxnSpLocks/>
          </p:cNvCxnSpPr>
          <p:nvPr/>
        </p:nvCxnSpPr>
        <p:spPr>
          <a:xfrm flipV="1">
            <a:off x="7857981" y="5599410"/>
            <a:ext cx="585879" cy="893465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EAEF7454-C9D2-C145-BFA9-987E13760859}"/>
              </a:ext>
            </a:extLst>
          </p:cNvPr>
          <p:cNvSpPr/>
          <p:nvPr/>
        </p:nvSpPr>
        <p:spPr>
          <a:xfrm>
            <a:off x="8220799" y="5352274"/>
            <a:ext cx="494270" cy="49427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2000"/>
              </a:spcBef>
            </a:pPr>
            <a:endParaRPr lang="en-US" sz="3200" b="1" dirty="0">
              <a:latin typeface="Bernino Sans Semibold" pitchFamily="2" charset="77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253B852-BE19-6C4B-A78E-2D170A0320D2}"/>
              </a:ext>
            </a:extLst>
          </p:cNvPr>
          <p:cNvCxnSpPr>
            <a:cxnSpLocks/>
          </p:cNvCxnSpPr>
          <p:nvPr/>
        </p:nvCxnSpPr>
        <p:spPr>
          <a:xfrm flipV="1">
            <a:off x="10464292" y="2449680"/>
            <a:ext cx="1171758" cy="577553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CD57E29C-27BB-6344-BCB3-9DFF7765F97B}"/>
              </a:ext>
            </a:extLst>
          </p:cNvPr>
          <p:cNvSpPr/>
          <p:nvPr/>
        </p:nvSpPr>
        <p:spPr>
          <a:xfrm>
            <a:off x="10206117" y="2765592"/>
            <a:ext cx="494270" cy="49427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2000"/>
              </a:spcBef>
            </a:pPr>
            <a:endParaRPr lang="en-US" sz="3200" b="1" dirty="0">
              <a:latin typeface="Bernino Sans Semibol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849688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3F48F-3C49-974F-8D29-16FD8C5A3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1-cover-free family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218F6-CFBB-094D-B72B-83E40D36B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For up to 1 neighbor these sets are good: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7DCA34A-2CC6-D742-A0FA-8928D5A429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6568856"/>
              </p:ext>
            </p:extLst>
          </p:nvPr>
        </p:nvGraphicFramePr>
        <p:xfrm>
          <a:off x="4206196" y="2852879"/>
          <a:ext cx="3779608" cy="33240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6511">
                  <a:extLst>
                    <a:ext uri="{9D8B030D-6E8A-4147-A177-3AD203B41FA5}">
                      <a16:colId xmlns:a16="http://schemas.microsoft.com/office/drawing/2014/main" val="590801162"/>
                    </a:ext>
                  </a:extLst>
                </a:gridCol>
                <a:gridCol w="375781">
                  <a:extLst>
                    <a:ext uri="{9D8B030D-6E8A-4147-A177-3AD203B41FA5}">
                      <a16:colId xmlns:a16="http://schemas.microsoft.com/office/drawing/2014/main" val="3141342754"/>
                    </a:ext>
                  </a:extLst>
                </a:gridCol>
                <a:gridCol w="315061">
                  <a:extLst>
                    <a:ext uri="{9D8B030D-6E8A-4147-A177-3AD203B41FA5}">
                      <a16:colId xmlns:a16="http://schemas.microsoft.com/office/drawing/2014/main" val="1427029940"/>
                    </a:ext>
                  </a:extLst>
                </a:gridCol>
                <a:gridCol w="472451">
                  <a:extLst>
                    <a:ext uri="{9D8B030D-6E8A-4147-A177-3AD203B41FA5}">
                      <a16:colId xmlns:a16="http://schemas.microsoft.com/office/drawing/2014/main" val="3726420498"/>
                    </a:ext>
                  </a:extLst>
                </a:gridCol>
                <a:gridCol w="472451">
                  <a:extLst>
                    <a:ext uri="{9D8B030D-6E8A-4147-A177-3AD203B41FA5}">
                      <a16:colId xmlns:a16="http://schemas.microsoft.com/office/drawing/2014/main" val="217884860"/>
                    </a:ext>
                  </a:extLst>
                </a:gridCol>
                <a:gridCol w="472451">
                  <a:extLst>
                    <a:ext uri="{9D8B030D-6E8A-4147-A177-3AD203B41FA5}">
                      <a16:colId xmlns:a16="http://schemas.microsoft.com/office/drawing/2014/main" val="2781037667"/>
                    </a:ext>
                  </a:extLst>
                </a:gridCol>
                <a:gridCol w="472451">
                  <a:extLst>
                    <a:ext uri="{9D8B030D-6E8A-4147-A177-3AD203B41FA5}">
                      <a16:colId xmlns:a16="http://schemas.microsoft.com/office/drawing/2014/main" val="4264417165"/>
                    </a:ext>
                  </a:extLst>
                </a:gridCol>
                <a:gridCol w="472451">
                  <a:extLst>
                    <a:ext uri="{9D8B030D-6E8A-4147-A177-3AD203B41FA5}">
                      <a16:colId xmlns:a16="http://schemas.microsoft.com/office/drawing/2014/main" val="611031837"/>
                    </a:ext>
                  </a:extLst>
                </a:gridCol>
              </a:tblGrid>
              <a:tr h="554014">
                <a:tc>
                  <a:txBody>
                    <a:bodyPr/>
                    <a:lstStyle/>
                    <a:p>
                      <a:pPr algn="r"/>
                      <a:r>
                        <a:rPr lang="en-US" sz="2800" b="0" i="1" dirty="0">
                          <a:latin typeface="Bernina Sans" pitchFamily="2" charset="77"/>
                        </a:rPr>
                        <a:t>S</a:t>
                      </a:r>
                      <a:r>
                        <a:rPr lang="en-US" sz="2800" b="0" i="0" baseline="-25000" dirty="0">
                          <a:latin typeface="Bernina Sans" pitchFamily="2" charset="77"/>
                        </a:rPr>
                        <a:t>1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latin typeface="Bernina Sans" pitchFamily="2" charset="77"/>
                        </a:rPr>
                        <a:t>=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0" i="0" dirty="0">
                          <a:latin typeface="Bernina Sans" pitchFamily="2" charset="77"/>
                        </a:rPr>
                        <a:t>{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a Sans" pitchFamily="2" charset="77"/>
                        </a:rPr>
                        <a:t>1,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a Sans" pitchFamily="2" charset="77"/>
                        </a:rPr>
                        <a:t>2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latin typeface="Bernina Sans" pitchFamily="2" charset="77"/>
                      </a:endParaRP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latin typeface="Bernina Sans" pitchFamily="2" charset="77"/>
                      </a:endParaRP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a Sans" pitchFamily="2" charset="77"/>
                        </a:rPr>
                        <a:t>}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4452792"/>
                  </a:ext>
                </a:extLst>
              </a:tr>
              <a:tr h="554014">
                <a:tc>
                  <a:txBody>
                    <a:bodyPr/>
                    <a:lstStyle/>
                    <a:p>
                      <a:pPr algn="r"/>
                      <a:r>
                        <a:rPr lang="en-US" sz="2800" b="0" i="1" dirty="0">
                          <a:latin typeface="Bernina Sans" pitchFamily="2" charset="77"/>
                        </a:rPr>
                        <a:t>S</a:t>
                      </a:r>
                      <a:r>
                        <a:rPr lang="en-US" sz="2800" b="0" i="0" baseline="-25000" dirty="0">
                          <a:latin typeface="Bernina Sans" pitchFamily="2" charset="77"/>
                        </a:rPr>
                        <a:t>2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latin typeface="Bernina Sans" pitchFamily="2" charset="77"/>
                        </a:rPr>
                        <a:t>=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0" i="0" dirty="0">
                          <a:latin typeface="Bernina Sans" pitchFamily="2" charset="77"/>
                        </a:rPr>
                        <a:t>{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a Sans" pitchFamily="2" charset="77"/>
                        </a:rPr>
                        <a:t>1,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latin typeface="Bernina Sans" pitchFamily="2" charset="77"/>
                      </a:endParaRP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a Sans" pitchFamily="2" charset="77"/>
                        </a:rPr>
                        <a:t>3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latin typeface="Bernina Sans" pitchFamily="2" charset="77"/>
                      </a:endParaRP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a Sans" pitchFamily="2" charset="77"/>
                        </a:rPr>
                        <a:t>}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2041897"/>
                  </a:ext>
                </a:extLst>
              </a:tr>
              <a:tr h="554014">
                <a:tc>
                  <a:txBody>
                    <a:bodyPr/>
                    <a:lstStyle/>
                    <a:p>
                      <a:pPr algn="r"/>
                      <a:r>
                        <a:rPr lang="en-US" sz="2800" b="0" i="1" dirty="0">
                          <a:latin typeface="Bernina Sans" pitchFamily="2" charset="77"/>
                        </a:rPr>
                        <a:t>S</a:t>
                      </a:r>
                      <a:r>
                        <a:rPr lang="en-US" sz="2800" b="0" i="0" baseline="-25000" dirty="0">
                          <a:latin typeface="Bernina Sans" pitchFamily="2" charset="77"/>
                        </a:rPr>
                        <a:t>3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latin typeface="Bernina Sans" pitchFamily="2" charset="77"/>
                        </a:rPr>
                        <a:t>=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0" i="0" dirty="0">
                          <a:latin typeface="Bernina Sans" pitchFamily="2" charset="77"/>
                        </a:rPr>
                        <a:t>{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a Sans" pitchFamily="2" charset="77"/>
                        </a:rPr>
                        <a:t>1,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latin typeface="Bernina Sans" pitchFamily="2" charset="77"/>
                      </a:endParaRP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latin typeface="Bernina Sans" pitchFamily="2" charset="77"/>
                      </a:endParaRP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a Sans" pitchFamily="2" charset="77"/>
                        </a:rPr>
                        <a:t>4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a Sans" pitchFamily="2" charset="77"/>
                        </a:rPr>
                        <a:t>}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4209323"/>
                  </a:ext>
                </a:extLst>
              </a:tr>
              <a:tr h="554014">
                <a:tc>
                  <a:txBody>
                    <a:bodyPr/>
                    <a:lstStyle/>
                    <a:p>
                      <a:pPr algn="r"/>
                      <a:r>
                        <a:rPr lang="en-US" sz="2800" b="0" i="1" dirty="0">
                          <a:latin typeface="Bernina Sans" pitchFamily="2" charset="77"/>
                        </a:rPr>
                        <a:t>S</a:t>
                      </a:r>
                      <a:r>
                        <a:rPr lang="en-US" sz="2800" b="0" i="0" baseline="-25000" dirty="0">
                          <a:latin typeface="Bernina Sans" pitchFamily="2" charset="77"/>
                        </a:rPr>
                        <a:t>4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latin typeface="Bernina Sans" pitchFamily="2" charset="77"/>
                        </a:rPr>
                        <a:t>=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0" i="0" dirty="0">
                          <a:latin typeface="Bernina Sans" pitchFamily="2" charset="77"/>
                        </a:rPr>
                        <a:t>{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latin typeface="Bernina Sans" pitchFamily="2" charset="77"/>
                      </a:endParaRP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a Sans" pitchFamily="2" charset="77"/>
                        </a:rPr>
                        <a:t>2,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a Sans" pitchFamily="2" charset="77"/>
                        </a:rPr>
                        <a:t>3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latin typeface="Bernina Sans" pitchFamily="2" charset="77"/>
                      </a:endParaRP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a Sans" pitchFamily="2" charset="77"/>
                        </a:rPr>
                        <a:t>}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0600254"/>
                  </a:ext>
                </a:extLst>
              </a:tr>
              <a:tr h="554014">
                <a:tc>
                  <a:txBody>
                    <a:bodyPr/>
                    <a:lstStyle/>
                    <a:p>
                      <a:pPr algn="r"/>
                      <a:r>
                        <a:rPr lang="en-US" sz="2800" b="0" i="1" dirty="0">
                          <a:latin typeface="Bernina Sans" pitchFamily="2" charset="77"/>
                        </a:rPr>
                        <a:t>S</a:t>
                      </a:r>
                      <a:r>
                        <a:rPr lang="en-US" sz="2800" b="0" i="0" baseline="-25000" dirty="0">
                          <a:latin typeface="Bernina Sans" pitchFamily="2" charset="77"/>
                        </a:rPr>
                        <a:t>5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latin typeface="Bernina Sans" pitchFamily="2" charset="77"/>
                        </a:rPr>
                        <a:t>=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0" i="0" dirty="0">
                          <a:latin typeface="Bernina Sans" pitchFamily="2" charset="77"/>
                        </a:rPr>
                        <a:t>{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latin typeface="Bernina Sans" pitchFamily="2" charset="77"/>
                      </a:endParaRP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a Sans" pitchFamily="2" charset="77"/>
                        </a:rPr>
                        <a:t>2,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latin typeface="Bernina Sans" pitchFamily="2" charset="77"/>
                      </a:endParaRP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a Sans" pitchFamily="2" charset="77"/>
                        </a:rPr>
                        <a:t>4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a Sans" pitchFamily="2" charset="77"/>
                        </a:rPr>
                        <a:t>}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195467"/>
                  </a:ext>
                </a:extLst>
              </a:tr>
              <a:tr h="554014">
                <a:tc>
                  <a:txBody>
                    <a:bodyPr/>
                    <a:lstStyle/>
                    <a:p>
                      <a:pPr algn="r"/>
                      <a:r>
                        <a:rPr lang="en-US" sz="2800" b="0" i="1" dirty="0">
                          <a:latin typeface="Bernina Sans" pitchFamily="2" charset="77"/>
                        </a:rPr>
                        <a:t>S</a:t>
                      </a:r>
                      <a:r>
                        <a:rPr lang="en-US" sz="2800" b="0" i="0" baseline="-25000" dirty="0">
                          <a:latin typeface="Bernina Sans" pitchFamily="2" charset="77"/>
                        </a:rPr>
                        <a:t>6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latin typeface="Bernina Sans" pitchFamily="2" charset="77"/>
                        </a:rPr>
                        <a:t>=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0" i="0" dirty="0">
                          <a:latin typeface="Bernina Sans" pitchFamily="2" charset="77"/>
                        </a:rPr>
                        <a:t>{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latin typeface="Bernina Sans" pitchFamily="2" charset="77"/>
                      </a:endParaRP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latin typeface="Bernina Sans" pitchFamily="2" charset="77"/>
                      </a:endParaRP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a Sans" pitchFamily="2" charset="77"/>
                        </a:rPr>
                        <a:t>3,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a Sans" pitchFamily="2" charset="77"/>
                        </a:rPr>
                        <a:t>4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a Sans" pitchFamily="2" charset="77"/>
                        </a:rPr>
                        <a:t>}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35815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4746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3F48F-3C49-974F-8D29-16FD8C5A3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2-cover-free family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218F6-CFBB-094D-B72B-83E40D36B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For up to 2 neighbors these sets are good: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7DCA34A-2CC6-D742-A0FA-8928D5A429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9764599"/>
              </p:ext>
            </p:extLst>
          </p:nvPr>
        </p:nvGraphicFramePr>
        <p:xfrm>
          <a:off x="3308958" y="2891696"/>
          <a:ext cx="5574083" cy="27700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2105">
                  <a:extLst>
                    <a:ext uri="{9D8B030D-6E8A-4147-A177-3AD203B41FA5}">
                      <a16:colId xmlns:a16="http://schemas.microsoft.com/office/drawing/2014/main" val="2565508953"/>
                    </a:ext>
                  </a:extLst>
                </a:gridCol>
                <a:gridCol w="375781">
                  <a:extLst>
                    <a:ext uri="{9D8B030D-6E8A-4147-A177-3AD203B41FA5}">
                      <a16:colId xmlns:a16="http://schemas.microsoft.com/office/drawing/2014/main" val="2057762872"/>
                    </a:ext>
                  </a:extLst>
                </a:gridCol>
                <a:gridCol w="332317">
                  <a:extLst>
                    <a:ext uri="{9D8B030D-6E8A-4147-A177-3AD203B41FA5}">
                      <a16:colId xmlns:a16="http://schemas.microsoft.com/office/drawing/2014/main" val="1427029940"/>
                    </a:ext>
                  </a:extLst>
                </a:gridCol>
                <a:gridCol w="506735">
                  <a:extLst>
                    <a:ext uri="{9D8B030D-6E8A-4147-A177-3AD203B41FA5}">
                      <a16:colId xmlns:a16="http://schemas.microsoft.com/office/drawing/2014/main" val="3726420498"/>
                    </a:ext>
                  </a:extLst>
                </a:gridCol>
                <a:gridCol w="506735">
                  <a:extLst>
                    <a:ext uri="{9D8B030D-6E8A-4147-A177-3AD203B41FA5}">
                      <a16:colId xmlns:a16="http://schemas.microsoft.com/office/drawing/2014/main" val="217884860"/>
                    </a:ext>
                  </a:extLst>
                </a:gridCol>
                <a:gridCol w="506735">
                  <a:extLst>
                    <a:ext uri="{9D8B030D-6E8A-4147-A177-3AD203B41FA5}">
                      <a16:colId xmlns:a16="http://schemas.microsoft.com/office/drawing/2014/main" val="2781037667"/>
                    </a:ext>
                  </a:extLst>
                </a:gridCol>
                <a:gridCol w="506735">
                  <a:extLst>
                    <a:ext uri="{9D8B030D-6E8A-4147-A177-3AD203B41FA5}">
                      <a16:colId xmlns:a16="http://schemas.microsoft.com/office/drawing/2014/main" val="4264417165"/>
                    </a:ext>
                  </a:extLst>
                </a:gridCol>
                <a:gridCol w="506735">
                  <a:extLst>
                    <a:ext uri="{9D8B030D-6E8A-4147-A177-3AD203B41FA5}">
                      <a16:colId xmlns:a16="http://schemas.microsoft.com/office/drawing/2014/main" val="1866997059"/>
                    </a:ext>
                  </a:extLst>
                </a:gridCol>
                <a:gridCol w="506735">
                  <a:extLst>
                    <a:ext uri="{9D8B030D-6E8A-4147-A177-3AD203B41FA5}">
                      <a16:colId xmlns:a16="http://schemas.microsoft.com/office/drawing/2014/main" val="3746264835"/>
                    </a:ext>
                  </a:extLst>
                </a:gridCol>
                <a:gridCol w="506735">
                  <a:extLst>
                    <a:ext uri="{9D8B030D-6E8A-4147-A177-3AD203B41FA5}">
                      <a16:colId xmlns:a16="http://schemas.microsoft.com/office/drawing/2014/main" val="5021900"/>
                    </a:ext>
                  </a:extLst>
                </a:gridCol>
                <a:gridCol w="506735">
                  <a:extLst>
                    <a:ext uri="{9D8B030D-6E8A-4147-A177-3AD203B41FA5}">
                      <a16:colId xmlns:a16="http://schemas.microsoft.com/office/drawing/2014/main" val="611031837"/>
                    </a:ext>
                  </a:extLst>
                </a:gridCol>
              </a:tblGrid>
              <a:tr h="554014">
                <a:tc>
                  <a:txBody>
                    <a:bodyPr/>
                    <a:lstStyle/>
                    <a:p>
                      <a:pPr algn="r"/>
                      <a:r>
                        <a:rPr lang="en-US" sz="2800" b="0" i="1" dirty="0">
                          <a:latin typeface="Bernina Sans" pitchFamily="2" charset="77"/>
                        </a:rPr>
                        <a:t>S</a:t>
                      </a:r>
                      <a:r>
                        <a:rPr lang="en-US" sz="2800" b="0" i="0" baseline="-25000" dirty="0">
                          <a:latin typeface="Bernina Sans" pitchFamily="2" charset="77"/>
                        </a:rPr>
                        <a:t>1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latin typeface="Bernina Sans" pitchFamily="2" charset="77"/>
                        </a:rPr>
                        <a:t>=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0" i="0" dirty="0">
                          <a:latin typeface="Bernina Sans" pitchFamily="2" charset="77"/>
                        </a:rPr>
                        <a:t>{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a Sans" pitchFamily="2" charset="77"/>
                        </a:rPr>
                        <a:t>1,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a Sans" pitchFamily="2" charset="77"/>
                        </a:rPr>
                        <a:t>2,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a Sans" pitchFamily="2" charset="77"/>
                        </a:rPr>
                        <a:t>3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latin typeface="Bernina Sans" pitchFamily="2" charset="77"/>
                      </a:endParaRP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latin typeface="Bernina Sans" pitchFamily="2" charset="77"/>
                      </a:endParaRP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latin typeface="Bernina Sans" pitchFamily="2" charset="77"/>
                      </a:endParaRP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latin typeface="Bernina Sans" pitchFamily="2" charset="77"/>
                      </a:endParaRP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a Sans" pitchFamily="2" charset="77"/>
                        </a:rPr>
                        <a:t>}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4452792"/>
                  </a:ext>
                </a:extLst>
              </a:tr>
              <a:tr h="554014">
                <a:tc>
                  <a:txBody>
                    <a:bodyPr/>
                    <a:lstStyle/>
                    <a:p>
                      <a:pPr algn="r"/>
                      <a:r>
                        <a:rPr lang="en-US" sz="2800" b="0" i="1" dirty="0">
                          <a:latin typeface="Bernina Sans" pitchFamily="2" charset="77"/>
                        </a:rPr>
                        <a:t>S</a:t>
                      </a:r>
                      <a:r>
                        <a:rPr lang="en-US" sz="2800" b="0" i="0" baseline="-25000" dirty="0">
                          <a:latin typeface="Bernina Sans" pitchFamily="2" charset="77"/>
                        </a:rPr>
                        <a:t>2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latin typeface="Bernina Sans" pitchFamily="2" charset="77"/>
                        </a:rPr>
                        <a:t>=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0" i="0" dirty="0">
                          <a:latin typeface="Bernina Sans" pitchFamily="2" charset="77"/>
                        </a:rPr>
                        <a:t>{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latin typeface="Bernina Sans" pitchFamily="2" charset="77"/>
                      </a:endParaRP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latin typeface="Bernina Sans" pitchFamily="2" charset="77"/>
                      </a:endParaRP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a Sans" pitchFamily="2" charset="77"/>
                        </a:rPr>
                        <a:t>3,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a Sans" pitchFamily="2" charset="77"/>
                        </a:rPr>
                        <a:t>4,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a Sans" pitchFamily="2" charset="77"/>
                        </a:rPr>
                        <a:t>5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latin typeface="Bernina Sans" pitchFamily="2" charset="77"/>
                      </a:endParaRP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latin typeface="Bernina Sans" pitchFamily="2" charset="77"/>
                      </a:endParaRP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a Sans" pitchFamily="2" charset="77"/>
                        </a:rPr>
                        <a:t>}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2041897"/>
                  </a:ext>
                </a:extLst>
              </a:tr>
              <a:tr h="554014">
                <a:tc>
                  <a:txBody>
                    <a:bodyPr/>
                    <a:lstStyle/>
                    <a:p>
                      <a:pPr algn="r"/>
                      <a:r>
                        <a:rPr lang="en-US" sz="2800" b="0" i="1" dirty="0">
                          <a:latin typeface="Bernina Sans" pitchFamily="2" charset="77"/>
                        </a:rPr>
                        <a:t>S</a:t>
                      </a:r>
                      <a:r>
                        <a:rPr lang="en-US" sz="2800" b="0" i="0" baseline="-25000" dirty="0">
                          <a:latin typeface="Bernina Sans" pitchFamily="2" charset="77"/>
                        </a:rPr>
                        <a:t>3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latin typeface="Bernina Sans" pitchFamily="2" charset="77"/>
                        </a:rPr>
                        <a:t>=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0" i="0" dirty="0">
                          <a:latin typeface="Bernina Sans" pitchFamily="2" charset="77"/>
                        </a:rPr>
                        <a:t>{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latin typeface="Bernina Sans" pitchFamily="2" charset="77"/>
                      </a:endParaRP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latin typeface="Bernina Sans" pitchFamily="2" charset="77"/>
                      </a:endParaRP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latin typeface="Bernina Sans" pitchFamily="2" charset="77"/>
                      </a:endParaRP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latin typeface="Bernina Sans" pitchFamily="2" charset="77"/>
                      </a:endParaRP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a Sans" pitchFamily="2" charset="77"/>
                        </a:rPr>
                        <a:t>5,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a Sans" pitchFamily="2" charset="77"/>
                        </a:rPr>
                        <a:t>6,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a Sans" pitchFamily="2" charset="77"/>
                        </a:rPr>
                        <a:t>7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a Sans" pitchFamily="2" charset="77"/>
                        </a:rPr>
                        <a:t>}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0600254"/>
                  </a:ext>
                </a:extLst>
              </a:tr>
              <a:tr h="554014">
                <a:tc>
                  <a:txBody>
                    <a:bodyPr/>
                    <a:lstStyle/>
                    <a:p>
                      <a:pPr algn="r"/>
                      <a:r>
                        <a:rPr lang="en-US" sz="2800" b="0" i="1" dirty="0">
                          <a:latin typeface="Bernina Sans" pitchFamily="2" charset="77"/>
                        </a:rPr>
                        <a:t>S</a:t>
                      </a:r>
                      <a:r>
                        <a:rPr lang="en-US" sz="2800" b="0" i="0" baseline="-25000" dirty="0">
                          <a:latin typeface="Bernina Sans" pitchFamily="2" charset="77"/>
                        </a:rPr>
                        <a:t>4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latin typeface="Bernina Sans" pitchFamily="2" charset="77"/>
                        </a:rPr>
                        <a:t>=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0" i="0" dirty="0">
                          <a:latin typeface="Bernina Sans" pitchFamily="2" charset="77"/>
                        </a:rPr>
                        <a:t>{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a Sans" pitchFamily="2" charset="77"/>
                        </a:rPr>
                        <a:t>1,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latin typeface="Bernina Sans" pitchFamily="2" charset="77"/>
                      </a:endParaRP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latin typeface="Bernina Sans" pitchFamily="2" charset="77"/>
                      </a:endParaRP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a Sans" pitchFamily="2" charset="77"/>
                        </a:rPr>
                        <a:t>4,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latin typeface="Bernina Sans" pitchFamily="2" charset="77"/>
                      </a:endParaRP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latin typeface="Bernina Sans" pitchFamily="2" charset="77"/>
                      </a:endParaRP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a Sans" pitchFamily="2" charset="77"/>
                        </a:rPr>
                        <a:t>7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a Sans" pitchFamily="2" charset="77"/>
                        </a:rPr>
                        <a:t>}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195467"/>
                  </a:ext>
                </a:extLst>
              </a:tr>
              <a:tr h="554014">
                <a:tc>
                  <a:txBody>
                    <a:bodyPr/>
                    <a:lstStyle/>
                    <a:p>
                      <a:pPr algn="r"/>
                      <a:r>
                        <a:rPr lang="en-US" sz="2800" b="0" i="1" dirty="0">
                          <a:latin typeface="Bernina Sans" pitchFamily="2" charset="77"/>
                        </a:rPr>
                        <a:t>S</a:t>
                      </a:r>
                      <a:r>
                        <a:rPr lang="en-US" sz="2800" b="0" i="0" baseline="-25000" dirty="0">
                          <a:latin typeface="Bernina Sans" pitchFamily="2" charset="77"/>
                        </a:rPr>
                        <a:t>5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latin typeface="Bernina Sans" pitchFamily="2" charset="77"/>
                        </a:rPr>
                        <a:t>=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0" i="0" dirty="0">
                          <a:latin typeface="Bernina Sans" pitchFamily="2" charset="77"/>
                        </a:rPr>
                        <a:t>{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latin typeface="Bernina Sans" pitchFamily="2" charset="77"/>
                      </a:endParaRP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a Sans" pitchFamily="2" charset="77"/>
                        </a:rPr>
                        <a:t>2,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latin typeface="Bernina Sans" pitchFamily="2" charset="77"/>
                      </a:endParaRP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a Sans" pitchFamily="2" charset="77"/>
                        </a:rPr>
                        <a:t>4,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latin typeface="Bernina Sans" pitchFamily="2" charset="77"/>
                      </a:endParaRP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a Sans" pitchFamily="2" charset="77"/>
                        </a:rPr>
                        <a:t>6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latin typeface="Bernina Sans" pitchFamily="2" charset="77"/>
                      </a:endParaRP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a Sans" pitchFamily="2" charset="77"/>
                        </a:rPr>
                        <a:t>}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35815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13159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3F48F-3C49-974F-8D29-16FD8C5A3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Cover-free families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218F6-CFBB-094D-B72B-83E40D36B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Assume: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x</a:t>
            </a:r>
            <a:r>
              <a:rPr lang="en-US" dirty="0"/>
              <a:t>-coloring, maximum degree </a:t>
            </a:r>
            <a:r>
              <a:rPr lang="el-GR" b="1" dirty="0">
                <a:latin typeface="Bernino Sans Semibold" pitchFamily="2" charset="77"/>
              </a:rPr>
              <a:t>Δ</a:t>
            </a:r>
            <a:endParaRPr lang="en-US" b="1" dirty="0">
              <a:latin typeface="Bernino Sans Semibold" pitchFamily="2" charset="77"/>
            </a:endParaRPr>
          </a:p>
          <a:p>
            <a:r>
              <a:rPr lang="en-US" dirty="0"/>
              <a:t>There is a </a:t>
            </a:r>
            <a:r>
              <a:rPr lang="el-GR" b="1" dirty="0">
                <a:latin typeface="Bernino Sans Semibold" pitchFamily="2" charset="77"/>
              </a:rPr>
              <a:t>Δ</a:t>
            </a:r>
            <a:r>
              <a:rPr lang="en-US" dirty="0"/>
              <a:t>-cover-free family </a:t>
            </a:r>
            <a:r>
              <a:rPr lang="en-US" i="1" dirty="0"/>
              <a:t>S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i="1" dirty="0"/>
              <a:t>S</a:t>
            </a:r>
            <a:r>
              <a:rPr lang="en-US" baseline="-25000" dirty="0"/>
              <a:t>2</a:t>
            </a:r>
            <a:r>
              <a:rPr lang="en-US" dirty="0"/>
              <a:t>, …, </a:t>
            </a:r>
            <a:r>
              <a:rPr lang="en-US" i="1" dirty="0" err="1"/>
              <a:t>S</a:t>
            </a:r>
            <a:r>
              <a:rPr lang="en-US" b="1" i="1" baseline="-25000" dirty="0" err="1">
                <a:solidFill>
                  <a:schemeClr val="accent2"/>
                </a:solidFill>
                <a:latin typeface="Bernino Sans Semibold" pitchFamily="2" charset="77"/>
              </a:rPr>
              <a:t>x</a:t>
            </a:r>
            <a:endParaRPr lang="en-US" b="1" i="1" baseline="-25000" dirty="0">
              <a:solidFill>
                <a:schemeClr val="accent2"/>
              </a:solidFill>
              <a:latin typeface="Bernino Sans Semibold" pitchFamily="2" charset="77"/>
            </a:endParaRPr>
          </a:p>
          <a:p>
            <a:pPr lvl="1"/>
            <a:r>
              <a:rPr lang="en-US" dirty="0"/>
              <a:t>all subsets of {1, 2, …, </a:t>
            </a:r>
            <a:r>
              <a:rPr lang="en-US" b="1" i="1" dirty="0">
                <a:solidFill>
                  <a:schemeClr val="accent1"/>
                </a:solidFill>
                <a:latin typeface="Bernino Sans Semibold" pitchFamily="2" charset="77"/>
              </a:rPr>
              <a:t>m</a:t>
            </a:r>
            <a:r>
              <a:rPr lang="en-US" dirty="0"/>
              <a:t>}</a:t>
            </a:r>
          </a:p>
          <a:p>
            <a:r>
              <a:rPr lang="en-US" dirty="0"/>
              <a:t>Nodes of color </a:t>
            </a:r>
            <a:r>
              <a:rPr lang="en-US" i="1" dirty="0"/>
              <a:t>c</a:t>
            </a:r>
            <a:r>
              <a:rPr lang="en-US" dirty="0"/>
              <a:t> pick set </a:t>
            </a:r>
            <a:r>
              <a:rPr lang="en-US" i="1" dirty="0"/>
              <a:t>S</a:t>
            </a:r>
            <a:r>
              <a:rPr lang="en-US" i="1" baseline="-25000" dirty="0"/>
              <a:t>c</a:t>
            </a:r>
          </a:p>
          <a:p>
            <a:r>
              <a:rPr lang="en-US" dirty="0"/>
              <a:t>There is always a safe choice for any node!</a:t>
            </a:r>
          </a:p>
          <a:p>
            <a:r>
              <a:rPr lang="en-US" dirty="0"/>
              <a:t>Color reduction from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x</a:t>
            </a:r>
            <a:r>
              <a:rPr lang="en-US" dirty="0"/>
              <a:t> to </a:t>
            </a:r>
            <a:r>
              <a:rPr lang="en-US" b="1" i="1" dirty="0">
                <a:solidFill>
                  <a:schemeClr val="accent1"/>
                </a:solidFill>
                <a:latin typeface="Bernino Sans Semibold" pitchFamily="2" charset="77"/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5415430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3F48F-3C49-974F-8D29-16FD8C5A3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Cover-free families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218F6-CFBB-094D-B72B-83E40D36B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l-GR" b="1" dirty="0">
                <a:latin typeface="Bernino Sans Semibold" pitchFamily="2" charset="77"/>
              </a:rPr>
              <a:t>Δ</a:t>
            </a:r>
            <a:r>
              <a:rPr lang="en-US" dirty="0"/>
              <a:t>-cover-free family </a:t>
            </a:r>
            <a:r>
              <a:rPr lang="en-US" i="1" dirty="0"/>
              <a:t>S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i="1" dirty="0"/>
              <a:t>S</a:t>
            </a:r>
            <a:r>
              <a:rPr lang="en-US" baseline="-25000" dirty="0"/>
              <a:t>2</a:t>
            </a:r>
            <a:r>
              <a:rPr lang="en-US" dirty="0"/>
              <a:t>, …, </a:t>
            </a:r>
            <a:r>
              <a:rPr lang="en-US" i="1" dirty="0" err="1"/>
              <a:t>S</a:t>
            </a:r>
            <a:r>
              <a:rPr lang="en-US" b="1" i="1" baseline="-25000" dirty="0" err="1">
                <a:solidFill>
                  <a:schemeClr val="accent2"/>
                </a:solidFill>
                <a:latin typeface="Bernino Sans Semibold" pitchFamily="2" charset="77"/>
              </a:rPr>
              <a:t>x</a:t>
            </a:r>
            <a:endParaRPr lang="en-US" b="1" i="1" baseline="-25000" dirty="0">
              <a:solidFill>
                <a:schemeClr val="accent2"/>
              </a:solidFill>
              <a:latin typeface="Bernino Sans Semibold" pitchFamily="2" charset="77"/>
            </a:endParaRPr>
          </a:p>
          <a:p>
            <a:pPr lvl="1"/>
            <a:r>
              <a:rPr lang="en-US" dirty="0"/>
              <a:t>all subsets of {1, 2, …, </a:t>
            </a:r>
            <a:r>
              <a:rPr lang="en-US" b="1" i="1" dirty="0">
                <a:solidFill>
                  <a:schemeClr val="accent1"/>
                </a:solidFill>
                <a:latin typeface="Bernino Sans Semibold" pitchFamily="2" charset="77"/>
              </a:rPr>
              <a:t>m</a:t>
            </a:r>
            <a:r>
              <a:rPr lang="en-US" dirty="0"/>
              <a:t>}</a:t>
            </a:r>
          </a:p>
          <a:p>
            <a:r>
              <a:rPr lang="en-US" dirty="0"/>
              <a:t>Good if:</a:t>
            </a:r>
          </a:p>
          <a:p>
            <a:pPr lvl="1"/>
            <a:r>
              <a:rPr lang="el-GR" b="1" dirty="0">
                <a:latin typeface="Bernino Sans Semibold" pitchFamily="2" charset="77"/>
              </a:rPr>
              <a:t>Δ</a:t>
            </a:r>
            <a:r>
              <a:rPr lang="en-US" dirty="0"/>
              <a:t> large → works in high-degree graphs</a:t>
            </a:r>
          </a:p>
          <a:p>
            <a:pPr lvl="1"/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x</a:t>
            </a:r>
            <a:r>
              <a:rPr lang="en-US" dirty="0"/>
              <a:t> large → tolerates many input colors</a:t>
            </a:r>
          </a:p>
          <a:p>
            <a:pPr lvl="1"/>
            <a:r>
              <a:rPr lang="en-US" b="1" i="1" dirty="0">
                <a:solidFill>
                  <a:schemeClr val="accent1"/>
                </a:solidFill>
                <a:latin typeface="Bernino Sans Semibold" pitchFamily="2" charset="77"/>
              </a:rPr>
              <a:t>m</a:t>
            </a:r>
            <a:r>
              <a:rPr lang="en-US" dirty="0"/>
              <a:t> small → produces a good output coloring</a:t>
            </a:r>
          </a:p>
          <a:p>
            <a:r>
              <a:rPr lang="en-US" dirty="0"/>
              <a:t>E.g. </a:t>
            </a:r>
            <a:r>
              <a:rPr lang="en-US" i="1" dirty="0"/>
              <a:t>x</a:t>
            </a:r>
            <a:r>
              <a:rPr lang="en-US" dirty="0"/>
              <a:t> = </a:t>
            </a:r>
            <a:r>
              <a:rPr lang="en-US" i="1" dirty="0"/>
              <a:t>m</a:t>
            </a:r>
            <a:r>
              <a:rPr lang="en-US" dirty="0"/>
              <a:t> is trivial (why?)</a:t>
            </a:r>
            <a:endParaRPr lang="en-US" b="1" i="1" dirty="0">
              <a:solidFill>
                <a:schemeClr val="accent1"/>
              </a:solidFill>
              <a:latin typeface="Bernino Sans Semibol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1755069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967D4-9763-DE4C-8941-6F99C1B1F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i="1" dirty="0"/>
              <a:t>q</a:t>
            </a:r>
            <a:r>
              <a:rPr lang="en-US" sz="3200" dirty="0"/>
              <a:t> = prime, </a:t>
            </a:r>
            <a:r>
              <a:rPr lang="en-US" sz="3200" b="1" dirty="0">
                <a:latin typeface="Bernino Sans Extrabold" pitchFamily="2" charset="77"/>
              </a:rPr>
              <a:t>GF(</a:t>
            </a:r>
            <a:r>
              <a:rPr lang="en-US" sz="3200" i="1" dirty="0">
                <a:latin typeface="Bernino Sans Extrabold" pitchFamily="2" charset="77"/>
              </a:rPr>
              <a:t>q</a:t>
            </a:r>
            <a:r>
              <a:rPr lang="en-US" sz="3200" b="1" dirty="0">
                <a:latin typeface="Bernino Sans Extrabold" pitchFamily="2" charset="77"/>
              </a:rPr>
              <a:t>) ≈ integers modulo </a:t>
            </a:r>
            <a:r>
              <a:rPr lang="en-US" sz="3200" i="1" dirty="0">
                <a:latin typeface="Bernino Sans Extrabold" pitchFamily="2" charset="77"/>
              </a:rPr>
              <a:t>q</a:t>
            </a:r>
          </a:p>
          <a:p>
            <a:r>
              <a:rPr lang="en-US" sz="3200" i="1" dirty="0"/>
              <a:t>f</a:t>
            </a:r>
            <a:r>
              <a:rPr lang="en-US" sz="3200" dirty="0"/>
              <a:t> = degree-</a:t>
            </a:r>
            <a:r>
              <a:rPr lang="en-US" sz="3200" i="1" dirty="0"/>
              <a:t>d</a:t>
            </a:r>
            <a:r>
              <a:rPr lang="en-US" sz="3200" dirty="0"/>
              <a:t> </a:t>
            </a:r>
            <a:r>
              <a:rPr lang="en-US" sz="3200" b="1" dirty="0">
                <a:latin typeface="Bernino Sans Extrabold" pitchFamily="2" charset="77"/>
              </a:rPr>
              <a:t>polynomial</a:t>
            </a:r>
            <a:r>
              <a:rPr lang="en-US" sz="3200" dirty="0"/>
              <a:t> over GF(</a:t>
            </a:r>
            <a:r>
              <a:rPr lang="en-US" sz="3200" i="1" dirty="0"/>
              <a:t>q</a:t>
            </a:r>
            <a:r>
              <a:rPr lang="en-US" sz="3200" dirty="0"/>
              <a:t>)</a:t>
            </a:r>
          </a:p>
          <a:p>
            <a:pPr lvl="1"/>
            <a:r>
              <a:rPr lang="en-US" sz="2800" dirty="0"/>
              <a:t>at most </a:t>
            </a:r>
            <a:r>
              <a:rPr lang="en-US" sz="2800" i="1" dirty="0"/>
              <a:t>d</a:t>
            </a:r>
            <a:r>
              <a:rPr lang="en-US" sz="2800" dirty="0"/>
              <a:t> points where </a:t>
            </a:r>
            <a:r>
              <a:rPr lang="en-US" sz="2800" i="1" dirty="0">
                <a:latin typeface="Bernino Sans" pitchFamily="2" charset="77"/>
              </a:rPr>
              <a:t>f</a:t>
            </a:r>
            <a:r>
              <a:rPr lang="en-US" sz="2800" dirty="0">
                <a:latin typeface="Bernino Sans" pitchFamily="2" charset="77"/>
              </a:rPr>
              <a:t>(</a:t>
            </a:r>
            <a:r>
              <a:rPr lang="en-US" sz="2800" i="1" dirty="0">
                <a:latin typeface="Bernino Sans" pitchFamily="2" charset="77"/>
              </a:rPr>
              <a:t>x</a:t>
            </a:r>
            <a:r>
              <a:rPr lang="en-US" sz="2800" dirty="0">
                <a:latin typeface="Bernino Sans" pitchFamily="2" charset="77"/>
              </a:rPr>
              <a:t>)</a:t>
            </a:r>
            <a:r>
              <a:rPr lang="en-US" sz="2800" dirty="0"/>
              <a:t> = </a:t>
            </a:r>
            <a:r>
              <a:rPr lang="en-US" sz="2800" i="1" dirty="0">
                <a:solidFill>
                  <a:srgbClr val="3BA238"/>
                </a:solidFill>
                <a:latin typeface="Bernino Sans" pitchFamily="2" charset="77"/>
              </a:rPr>
              <a:t>g</a:t>
            </a:r>
            <a:r>
              <a:rPr lang="en-US" sz="2800" dirty="0">
                <a:solidFill>
                  <a:srgbClr val="3BA238"/>
                </a:solidFill>
                <a:latin typeface="Bernino Sans" pitchFamily="2" charset="77"/>
              </a:rPr>
              <a:t>(</a:t>
            </a:r>
            <a:r>
              <a:rPr lang="en-US" sz="2800" i="1" dirty="0">
                <a:solidFill>
                  <a:srgbClr val="3BA238"/>
                </a:solidFill>
                <a:latin typeface="Bernino Sans" pitchFamily="2" charset="77"/>
              </a:rPr>
              <a:t>x</a:t>
            </a:r>
            <a:r>
              <a:rPr lang="en-US" sz="2800" dirty="0">
                <a:solidFill>
                  <a:srgbClr val="3BA238"/>
                </a:solidFill>
                <a:latin typeface="Bernino Sans" pitchFamily="2" charset="77"/>
              </a:rPr>
              <a:t>)</a:t>
            </a:r>
          </a:p>
          <a:p>
            <a:pPr lvl="1"/>
            <a:r>
              <a:rPr lang="en-US" sz="2800" b="1" i="1" dirty="0">
                <a:solidFill>
                  <a:schemeClr val="accent2"/>
                </a:solidFill>
                <a:latin typeface="Bernino Sans Semibold" pitchFamily="2" charset="77"/>
              </a:rPr>
              <a:t>q</a:t>
            </a:r>
            <a:r>
              <a:rPr lang="en-US" sz="2800" b="1" i="1" baseline="30000" dirty="0">
                <a:solidFill>
                  <a:schemeClr val="accent2"/>
                </a:solidFill>
                <a:latin typeface="Bernino Sans Semibold" pitchFamily="2" charset="77"/>
              </a:rPr>
              <a:t>d</a:t>
            </a:r>
            <a:r>
              <a:rPr lang="en-US" sz="2800" b="1" baseline="30000" dirty="0">
                <a:solidFill>
                  <a:schemeClr val="accent2"/>
                </a:solidFill>
                <a:latin typeface="Bernino Sans Semibold" pitchFamily="2" charset="77"/>
              </a:rPr>
              <a:t>+1</a:t>
            </a:r>
            <a:r>
              <a:rPr lang="en-US" sz="2800" dirty="0"/>
              <a:t> possible polynomials</a:t>
            </a:r>
          </a:p>
          <a:p>
            <a:r>
              <a:rPr lang="en-US" sz="3200" i="1" dirty="0">
                <a:latin typeface="Bernino Sans Extrabold" pitchFamily="2" charset="77"/>
              </a:rPr>
              <a:t>S</a:t>
            </a:r>
            <a:r>
              <a:rPr lang="en-US" sz="3200" i="1" baseline="-25000" dirty="0">
                <a:latin typeface="Bernino Sans Extrabold" pitchFamily="2" charset="77"/>
              </a:rPr>
              <a:t>f</a:t>
            </a:r>
            <a:r>
              <a:rPr lang="en-US" sz="3200" b="1" dirty="0">
                <a:latin typeface="Bernino Sans Extrabold" pitchFamily="2" charset="77"/>
              </a:rPr>
              <a:t> = { (</a:t>
            </a:r>
            <a:r>
              <a:rPr lang="en-US" sz="3200" i="1" dirty="0">
                <a:latin typeface="Bernino Sans Extrabold" pitchFamily="2" charset="77"/>
              </a:rPr>
              <a:t>x</a:t>
            </a:r>
            <a:r>
              <a:rPr lang="en-US" sz="3200" b="1" dirty="0">
                <a:latin typeface="Bernino Sans Extrabold" pitchFamily="2" charset="77"/>
              </a:rPr>
              <a:t>, </a:t>
            </a:r>
            <a:r>
              <a:rPr lang="en-US" sz="3200" i="1" dirty="0">
                <a:latin typeface="Bernino Sans Extrabold" pitchFamily="2" charset="77"/>
              </a:rPr>
              <a:t>f</a:t>
            </a:r>
            <a:r>
              <a:rPr lang="en-US" sz="3200" b="1" dirty="0">
                <a:latin typeface="Bernino Sans Extrabold" pitchFamily="2" charset="77"/>
              </a:rPr>
              <a:t>(</a:t>
            </a:r>
            <a:r>
              <a:rPr lang="en-US" sz="3200" i="1" dirty="0">
                <a:latin typeface="Bernino Sans Extrabold" pitchFamily="2" charset="77"/>
              </a:rPr>
              <a:t>x</a:t>
            </a:r>
            <a:r>
              <a:rPr lang="en-US" sz="3200" b="1" dirty="0">
                <a:latin typeface="Bernino Sans Extrabold" pitchFamily="2" charset="77"/>
              </a:rPr>
              <a:t>)) | </a:t>
            </a:r>
            <a:r>
              <a:rPr lang="en-US" sz="3200" i="1" dirty="0">
                <a:latin typeface="Bernino Sans Extrabold" pitchFamily="2" charset="77"/>
              </a:rPr>
              <a:t>x</a:t>
            </a:r>
            <a:r>
              <a:rPr lang="en-US" sz="3200" b="1" dirty="0">
                <a:latin typeface="Bernino Sans Extrabold" pitchFamily="2" charset="77"/>
              </a:rPr>
              <a:t> = 0, 1, …, </a:t>
            </a:r>
            <a:r>
              <a:rPr lang="en-US" sz="3200" i="1" dirty="0">
                <a:latin typeface="Bernino Sans Extrabold" pitchFamily="2" charset="77"/>
              </a:rPr>
              <a:t>q</a:t>
            </a:r>
            <a:r>
              <a:rPr lang="en-US" sz="3200" b="1" dirty="0">
                <a:latin typeface="Bernino Sans Extrabold" pitchFamily="2" charset="77"/>
              </a:rPr>
              <a:t>−1 }</a:t>
            </a:r>
          </a:p>
          <a:p>
            <a:pPr lvl="1"/>
            <a:r>
              <a:rPr lang="en-US" sz="2800" dirty="0"/>
              <a:t>base set: all </a:t>
            </a:r>
            <a:r>
              <a:rPr lang="en-US" sz="2800" b="1" i="1" dirty="0">
                <a:solidFill>
                  <a:schemeClr val="accent1"/>
                </a:solidFill>
                <a:latin typeface="Bernino Sans Semibold" pitchFamily="2" charset="77"/>
              </a:rPr>
              <a:t>q</a:t>
            </a:r>
            <a:r>
              <a:rPr lang="en-US" sz="2800" b="1" baseline="30000" dirty="0">
                <a:solidFill>
                  <a:schemeClr val="accent1"/>
                </a:solidFill>
                <a:latin typeface="Bernino Sans Semibold" pitchFamily="2" charset="77"/>
              </a:rPr>
              <a:t>2</a:t>
            </a:r>
            <a:r>
              <a:rPr lang="en-US" sz="2800" dirty="0"/>
              <a:t> possible pairs (</a:t>
            </a:r>
            <a:r>
              <a:rPr lang="en-US" sz="2800" i="1" dirty="0"/>
              <a:t>x</a:t>
            </a:r>
            <a:r>
              <a:rPr lang="en-US" sz="2800" dirty="0"/>
              <a:t>, </a:t>
            </a:r>
            <a:r>
              <a:rPr lang="en-US" sz="2800" i="1" dirty="0"/>
              <a:t>y</a:t>
            </a:r>
            <a:r>
              <a:rPr lang="en-US" sz="2800" dirty="0"/>
              <a:t>)</a:t>
            </a:r>
          </a:p>
          <a:p>
            <a:pPr lvl="1"/>
            <a:r>
              <a:rPr lang="en-US" sz="2800" b="1" i="1" dirty="0">
                <a:solidFill>
                  <a:schemeClr val="accent2"/>
                </a:solidFill>
                <a:latin typeface="Bernino Sans Semibold" pitchFamily="2" charset="77"/>
              </a:rPr>
              <a:t>q</a:t>
            </a:r>
            <a:r>
              <a:rPr lang="en-US" sz="2800" b="1" i="1" baseline="30000" dirty="0">
                <a:solidFill>
                  <a:schemeClr val="accent2"/>
                </a:solidFill>
                <a:latin typeface="Bernino Sans Semibold" pitchFamily="2" charset="77"/>
              </a:rPr>
              <a:t>d</a:t>
            </a:r>
            <a:r>
              <a:rPr lang="en-US" sz="2800" b="1" baseline="30000" dirty="0">
                <a:solidFill>
                  <a:schemeClr val="accent2"/>
                </a:solidFill>
                <a:latin typeface="Bernino Sans Semibold" pitchFamily="2" charset="77"/>
              </a:rPr>
              <a:t>+1</a:t>
            </a:r>
            <a:r>
              <a:rPr lang="en-US" sz="2800" dirty="0"/>
              <a:t> possible subsets, each with </a:t>
            </a:r>
            <a:r>
              <a:rPr lang="en-US" sz="2800" i="1" dirty="0"/>
              <a:t>q</a:t>
            </a:r>
            <a:r>
              <a:rPr lang="en-US" sz="2800" dirty="0"/>
              <a:t> elements</a:t>
            </a:r>
          </a:p>
          <a:p>
            <a:pPr lvl="1"/>
            <a:r>
              <a:rPr lang="en-US" sz="2800" dirty="0"/>
              <a:t>intersection of </a:t>
            </a:r>
            <a:r>
              <a:rPr lang="en-US" sz="2800" i="1" dirty="0">
                <a:latin typeface="Bernino Sans" pitchFamily="2" charset="77"/>
              </a:rPr>
              <a:t>S</a:t>
            </a:r>
            <a:r>
              <a:rPr lang="en-US" sz="2800" i="1" baseline="-25000" dirty="0">
                <a:latin typeface="Bernino Sans" pitchFamily="2" charset="77"/>
              </a:rPr>
              <a:t>f</a:t>
            </a:r>
            <a:r>
              <a:rPr lang="en-US" sz="2800" dirty="0"/>
              <a:t> and </a:t>
            </a:r>
            <a:r>
              <a:rPr lang="en-US" sz="2800" i="1" dirty="0">
                <a:solidFill>
                  <a:srgbClr val="3BA238"/>
                </a:solidFill>
                <a:latin typeface="Bernino Sans" pitchFamily="2" charset="77"/>
              </a:rPr>
              <a:t>S</a:t>
            </a:r>
            <a:r>
              <a:rPr lang="en-US" sz="2800" i="1" baseline="-25000" dirty="0">
                <a:solidFill>
                  <a:srgbClr val="3BA238"/>
                </a:solidFill>
                <a:latin typeface="Bernino Sans" pitchFamily="2" charset="77"/>
              </a:rPr>
              <a:t>g</a:t>
            </a:r>
            <a:r>
              <a:rPr lang="en-US" sz="2800" dirty="0"/>
              <a:t> has size at most </a:t>
            </a:r>
            <a:r>
              <a:rPr lang="en-US" sz="2800" i="1" dirty="0"/>
              <a:t>d</a:t>
            </a:r>
          </a:p>
          <a:p>
            <a:r>
              <a:rPr lang="en-US" sz="3200" dirty="0"/>
              <a:t>If </a:t>
            </a:r>
            <a:r>
              <a:rPr lang="en-US" sz="3200" i="1" dirty="0"/>
              <a:t>q</a:t>
            </a:r>
            <a:r>
              <a:rPr lang="en-US" sz="3200" dirty="0"/>
              <a:t> &gt; </a:t>
            </a:r>
            <a:r>
              <a:rPr lang="el-GR" sz="3200" dirty="0"/>
              <a:t>Δ</a:t>
            </a:r>
            <a:r>
              <a:rPr lang="en-US" sz="3200" i="1" dirty="0"/>
              <a:t>d</a:t>
            </a:r>
            <a:r>
              <a:rPr lang="en-US" sz="3200" dirty="0"/>
              <a:t>: </a:t>
            </a:r>
            <a:r>
              <a:rPr lang="en-US" dirty="0"/>
              <a:t>a </a:t>
            </a:r>
            <a:r>
              <a:rPr lang="el-GR" dirty="0"/>
              <a:t>Δ</a:t>
            </a:r>
            <a:r>
              <a:rPr lang="en-US" dirty="0"/>
              <a:t>-cover-free family</a:t>
            </a:r>
          </a:p>
          <a:p>
            <a:pPr lvl="1"/>
            <a:r>
              <a:rPr lang="en-US" sz="2800" dirty="0"/>
              <a:t>why?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032A2F6-804D-E443-B422-D173B6E484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9190" y="0"/>
            <a:ext cx="361281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F946C56-49AA-0443-89A3-D2468E5A71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9190" y="0"/>
            <a:ext cx="36128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480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3F48F-3C49-974F-8D29-16FD8C5A3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Cover-free families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218F6-CFBB-094D-B72B-83E40D36B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Construct </a:t>
            </a:r>
            <a:r>
              <a:rPr lang="el-GR" dirty="0"/>
              <a:t>Δ</a:t>
            </a:r>
            <a:r>
              <a:rPr lang="en-US" dirty="0"/>
              <a:t>-cover-free families with</a:t>
            </a:r>
            <a:br>
              <a:rPr lang="en-US" dirty="0"/>
            </a:br>
            <a:r>
              <a:rPr lang="en-US" dirty="0"/>
              <a:t>suitable parameters</a:t>
            </a:r>
          </a:p>
          <a:p>
            <a:r>
              <a:rPr lang="en-US" i="1" dirty="0"/>
              <a:t>n</a:t>
            </a:r>
            <a:r>
              <a:rPr lang="en-US" dirty="0"/>
              <a:t> → ≈ </a:t>
            </a:r>
            <a:r>
              <a:rPr lang="el-GR" dirty="0"/>
              <a:t>Δ</a:t>
            </a:r>
            <a:r>
              <a:rPr lang="en-US" baseline="30000" dirty="0"/>
              <a:t>2</a:t>
            </a:r>
            <a:r>
              <a:rPr lang="en-US" dirty="0"/>
              <a:t> log</a:t>
            </a:r>
            <a:r>
              <a:rPr lang="en-US" baseline="30000" dirty="0"/>
              <a:t>2</a:t>
            </a:r>
            <a:r>
              <a:rPr lang="en-US" dirty="0"/>
              <a:t> n</a:t>
            </a:r>
            <a:br>
              <a:rPr lang="en-US" dirty="0"/>
            </a:br>
            <a:r>
              <a:rPr lang="en-US" i="1" dirty="0">
                <a:solidFill>
                  <a:schemeClr val="bg1"/>
                </a:solidFill>
              </a:rPr>
              <a:t>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→ ≈ </a:t>
            </a:r>
            <a:r>
              <a:rPr lang="el-GR" dirty="0"/>
              <a:t>Δ</a:t>
            </a:r>
            <a:r>
              <a:rPr lang="en-US" baseline="30000" dirty="0"/>
              <a:t>2</a:t>
            </a:r>
            <a:r>
              <a:rPr lang="en-US" dirty="0"/>
              <a:t> log</a:t>
            </a:r>
            <a:r>
              <a:rPr lang="en-US" baseline="30000" dirty="0"/>
              <a:t>2</a:t>
            </a:r>
            <a:r>
              <a:rPr lang="en-US" dirty="0"/>
              <a:t> log n</a:t>
            </a:r>
            <a:br>
              <a:rPr lang="en-US" dirty="0"/>
            </a:br>
            <a:r>
              <a:rPr lang="en-US" i="1" dirty="0">
                <a:solidFill>
                  <a:schemeClr val="bg1"/>
                </a:solidFill>
              </a:rPr>
              <a:t>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→ ≈ </a:t>
            </a:r>
            <a:r>
              <a:rPr lang="el-GR" dirty="0"/>
              <a:t>Δ</a:t>
            </a:r>
            <a:r>
              <a:rPr lang="en-US" baseline="30000" dirty="0"/>
              <a:t>2</a:t>
            </a:r>
            <a:r>
              <a:rPr lang="en-US" dirty="0"/>
              <a:t> log</a:t>
            </a:r>
            <a:r>
              <a:rPr lang="en-US" baseline="30000" dirty="0"/>
              <a:t>2</a:t>
            </a:r>
            <a:r>
              <a:rPr lang="en-US" dirty="0"/>
              <a:t> log log n</a:t>
            </a:r>
            <a:br>
              <a:rPr lang="en-US" dirty="0"/>
            </a:br>
            <a:r>
              <a:rPr lang="en-US" i="1" dirty="0">
                <a:solidFill>
                  <a:schemeClr val="bg1"/>
                </a:solidFill>
              </a:rPr>
              <a:t>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fi-FI" dirty="0"/>
              <a:t>· · ·</a:t>
            </a:r>
            <a:br>
              <a:rPr lang="en-US" dirty="0"/>
            </a:br>
            <a:r>
              <a:rPr lang="en-US" i="1" dirty="0">
                <a:solidFill>
                  <a:schemeClr val="bg1"/>
                </a:solidFill>
              </a:rPr>
              <a:t>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→ ≈ </a:t>
            </a:r>
            <a:r>
              <a:rPr lang="el-GR" dirty="0"/>
              <a:t>Δ</a:t>
            </a:r>
            <a:r>
              <a:rPr lang="en-US" baseline="30000" dirty="0"/>
              <a:t>2</a:t>
            </a:r>
            <a:r>
              <a:rPr lang="en-US" dirty="0"/>
              <a:t> log</a:t>
            </a:r>
            <a:r>
              <a:rPr lang="en-US" baseline="30000" dirty="0"/>
              <a:t>2</a:t>
            </a:r>
            <a:r>
              <a:rPr lang="en-US" dirty="0"/>
              <a:t> </a:t>
            </a:r>
            <a:r>
              <a:rPr lang="el-GR" dirty="0"/>
              <a:t>Δ</a:t>
            </a:r>
            <a:br>
              <a:rPr lang="en-US" dirty="0"/>
            </a:br>
            <a:r>
              <a:rPr lang="en-US" i="1" dirty="0">
                <a:solidFill>
                  <a:schemeClr val="bg1"/>
                </a:solidFill>
              </a:rPr>
              <a:t>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→ ≈ </a:t>
            </a:r>
            <a:r>
              <a:rPr lang="el-GR" dirty="0"/>
              <a:t>Δ</a:t>
            </a:r>
            <a:r>
              <a:rPr lang="en-US" baseline="30000" dirty="0"/>
              <a:t>2</a:t>
            </a:r>
            <a:endParaRPr lang="en-US" dirty="0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7D2407BF-DF40-1146-AEDD-769CA4B062A9}"/>
              </a:ext>
            </a:extLst>
          </p:cNvPr>
          <p:cNvSpPr/>
          <p:nvPr/>
        </p:nvSpPr>
        <p:spPr>
          <a:xfrm>
            <a:off x="6321509" y="3212757"/>
            <a:ext cx="296563" cy="2817340"/>
          </a:xfrm>
          <a:prstGeom prst="rightBrace">
            <a:avLst>
              <a:gd name="adj1" fmla="val 45833"/>
              <a:gd name="adj2" fmla="val 50000"/>
            </a:avLst>
          </a:prstGeom>
          <a:ln w="5715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08E36D-B0B4-D74B-86C2-2E8668654F16}"/>
              </a:ext>
            </a:extLst>
          </p:cNvPr>
          <p:cNvSpPr txBox="1"/>
          <p:nvPr/>
        </p:nvSpPr>
        <p:spPr>
          <a:xfrm>
            <a:off x="6789008" y="4298261"/>
            <a:ext cx="3924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i="1" dirty="0">
                <a:solidFill>
                  <a:schemeClr val="accent1"/>
                </a:solidFill>
                <a:latin typeface="Bernino Sans" pitchFamily="2" charset="77"/>
              </a:rPr>
              <a:t>O</a:t>
            </a:r>
            <a:r>
              <a:rPr lang="en-US" sz="3600" dirty="0">
                <a:solidFill>
                  <a:schemeClr val="accent1"/>
                </a:solidFill>
                <a:latin typeface="Bernino Sans" pitchFamily="2" charset="77"/>
              </a:rPr>
              <a:t>(log* </a:t>
            </a:r>
            <a:r>
              <a:rPr lang="en-US" sz="3600" i="1" dirty="0">
                <a:solidFill>
                  <a:schemeClr val="accent1"/>
                </a:solidFill>
                <a:latin typeface="Bernino Sans" pitchFamily="2" charset="77"/>
              </a:rPr>
              <a:t>n</a:t>
            </a:r>
            <a:r>
              <a:rPr lang="en-US" sz="3600" dirty="0">
                <a:solidFill>
                  <a:schemeClr val="accent1"/>
                </a:solidFill>
                <a:latin typeface="Bernino Sans" pitchFamily="2" charset="77"/>
              </a:rPr>
              <a:t>) steps</a:t>
            </a:r>
          </a:p>
        </p:txBody>
      </p:sp>
    </p:spTree>
    <p:extLst>
      <p:ext uri="{BB962C8B-B14F-4D97-AF65-F5344CB8AC3E}">
        <p14:creationId xmlns:p14="http://schemas.microsoft.com/office/powerpoint/2010/main" val="23603431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D1129-FB8D-E94A-BECC-185867B2F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Coloring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467874E-520A-E64F-B787-2549EE82BF7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292145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1056867118"/>
                    </a:ext>
                  </a:extLst>
                </a:gridCol>
                <a:gridCol w="2862943">
                  <a:extLst>
                    <a:ext uri="{9D8B030D-6E8A-4147-A177-3AD203B41FA5}">
                      <a16:colId xmlns:a16="http://schemas.microsoft.com/office/drawing/2014/main" val="725445809"/>
                    </a:ext>
                  </a:extLst>
                </a:gridCol>
                <a:gridCol w="2569028">
                  <a:extLst>
                    <a:ext uri="{9D8B030D-6E8A-4147-A177-3AD203B41FA5}">
                      <a16:colId xmlns:a16="http://schemas.microsoft.com/office/drawing/2014/main" val="2894040573"/>
                    </a:ext>
                  </a:extLst>
                </a:gridCol>
                <a:gridCol w="2340429">
                  <a:extLst>
                    <a:ext uri="{9D8B030D-6E8A-4147-A177-3AD203B41FA5}">
                      <a16:colId xmlns:a16="http://schemas.microsoft.com/office/drawing/2014/main" val="1402906585"/>
                    </a:ext>
                  </a:extLst>
                </a:gridCol>
              </a:tblGrid>
              <a:tr h="723341">
                <a:tc>
                  <a:txBody>
                    <a:bodyPr/>
                    <a:lstStyle/>
                    <a:p>
                      <a:r>
                        <a:rPr lang="en-US" sz="2800" b="1" i="0" dirty="0">
                          <a:latin typeface="Bernino Sans Semibold" pitchFamily="2" charset="77"/>
                        </a:rPr>
                        <a:t>Input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i="0" dirty="0">
                          <a:latin typeface="Bernino Sans Semibold" pitchFamily="2" charset="77"/>
                        </a:rPr>
                        <a:t>Output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i="0" dirty="0">
                          <a:latin typeface="Bernino Sans Semibold" pitchFamily="2" charset="77"/>
                        </a:rPr>
                        <a:t>Rounds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i="0" dirty="0">
                          <a:latin typeface="Bernino Sans Semibold" pitchFamily="2" charset="77"/>
                        </a:rPr>
                        <a:t>Algorithm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8253454"/>
                  </a:ext>
                </a:extLst>
              </a:tr>
              <a:tr h="892201"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o Sans Light" pitchFamily="2" charset="77"/>
                        </a:rPr>
                        <a:t>Unique IDs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1" dirty="0">
                          <a:latin typeface="Bernino Sans Light" pitchFamily="2" charset="77"/>
                        </a:rPr>
                        <a:t>O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(</a:t>
                      </a:r>
                      <a:r>
                        <a:rPr lang="el-GR" sz="2800" b="0" i="0" dirty="0">
                          <a:latin typeface="Bernino Sans Light" pitchFamily="2" charset="77"/>
                        </a:rPr>
                        <a:t>Δ</a:t>
                      </a:r>
                      <a:r>
                        <a:rPr lang="en-US" sz="2800" b="0" i="0" baseline="30000" dirty="0">
                          <a:latin typeface="Bernino Sans Light" pitchFamily="2" charset="77"/>
                        </a:rPr>
                        <a:t>2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)-coloring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1" dirty="0">
                          <a:latin typeface="Bernino Sans Light" pitchFamily="2" charset="77"/>
                        </a:rPr>
                        <a:t>O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(log* </a:t>
                      </a:r>
                      <a:r>
                        <a:rPr lang="en-US" sz="2800" b="0" i="1" dirty="0">
                          <a:latin typeface="Bernino Sans Light" pitchFamily="2" charset="77"/>
                        </a:rPr>
                        <a:t>n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)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latin typeface="Bernino Sans Light" pitchFamily="2" charset="77"/>
                        </a:rPr>
                        <a:t>Cover-free families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10279086"/>
                  </a:ext>
                </a:extLst>
              </a:tr>
              <a:tr h="892201">
                <a:tc>
                  <a:txBody>
                    <a:bodyPr/>
                    <a:lstStyle/>
                    <a:p>
                      <a:r>
                        <a:rPr lang="en-US" sz="2800" b="0" i="1" dirty="0">
                          <a:latin typeface="Bernino Sans Light" pitchFamily="2" charset="77"/>
                        </a:rPr>
                        <a:t>O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(</a:t>
                      </a:r>
                      <a:r>
                        <a:rPr lang="el-GR" sz="2800" b="0" i="0" dirty="0">
                          <a:latin typeface="Bernino Sans Light" pitchFamily="2" charset="77"/>
                        </a:rPr>
                        <a:t>Δ</a:t>
                      </a:r>
                      <a:r>
                        <a:rPr lang="en-US" sz="2800" b="0" i="0" baseline="30000" dirty="0">
                          <a:latin typeface="Bernino Sans Light" pitchFamily="2" charset="77"/>
                        </a:rPr>
                        <a:t>2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)-coloring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1" dirty="0">
                          <a:latin typeface="Bernino Sans Light" pitchFamily="2" charset="77"/>
                        </a:rPr>
                        <a:t>O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(</a:t>
                      </a:r>
                      <a:r>
                        <a:rPr lang="el-GR" sz="2800" b="0" i="0" dirty="0">
                          <a:latin typeface="Bernino Sans Light" pitchFamily="2" charset="77"/>
                        </a:rPr>
                        <a:t>Δ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)-coloring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1" dirty="0">
                          <a:latin typeface="Bernino Sans Light" pitchFamily="2" charset="77"/>
                        </a:rPr>
                        <a:t>O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(</a:t>
                      </a:r>
                      <a:r>
                        <a:rPr lang="el-GR" sz="2800" b="0" i="0" dirty="0">
                          <a:latin typeface="Bernino Sans Light" pitchFamily="2" charset="77"/>
                        </a:rPr>
                        <a:t>Δ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)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latin typeface="Bernino Sans Light" pitchFamily="2" charset="77"/>
                        </a:rPr>
                        <a:t>Rotating</a:t>
                      </a:r>
                      <a:br>
                        <a:rPr lang="en-US" sz="2400" b="0" i="0" dirty="0">
                          <a:latin typeface="Bernino Sans Light" pitchFamily="2" charset="77"/>
                        </a:rPr>
                      </a:br>
                      <a:r>
                        <a:rPr lang="en-US" sz="2400" b="0" i="0" dirty="0">
                          <a:latin typeface="Bernino Sans Light" pitchFamily="2" charset="77"/>
                        </a:rPr>
                        <a:t>clocks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7729233"/>
                  </a:ext>
                </a:extLst>
              </a:tr>
              <a:tr h="892201">
                <a:tc>
                  <a:txBody>
                    <a:bodyPr/>
                    <a:lstStyle/>
                    <a:p>
                      <a:r>
                        <a:rPr lang="en-US" sz="2800" b="0" i="1" dirty="0">
                          <a:latin typeface="Bernino Sans Light" pitchFamily="2" charset="77"/>
                        </a:rPr>
                        <a:t>O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(</a:t>
                      </a:r>
                      <a:r>
                        <a:rPr lang="el-GR" sz="2800" b="0" i="0" dirty="0">
                          <a:latin typeface="Bernino Sans Light" pitchFamily="2" charset="77"/>
                        </a:rPr>
                        <a:t>Δ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)-coloring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o Sans Light" pitchFamily="2" charset="77"/>
                        </a:rPr>
                        <a:t>(</a:t>
                      </a:r>
                      <a:r>
                        <a:rPr lang="el-GR" sz="2800" b="0" i="0" dirty="0">
                          <a:latin typeface="Bernino Sans Light" pitchFamily="2" charset="77"/>
                        </a:rPr>
                        <a:t>Δ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+1)-coloring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1" dirty="0">
                          <a:latin typeface="Bernino Sans Light" pitchFamily="2" charset="77"/>
                        </a:rPr>
                        <a:t>O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(</a:t>
                      </a:r>
                      <a:r>
                        <a:rPr lang="el-GR" sz="2800" b="0" i="0" dirty="0">
                          <a:latin typeface="Bernino Sans Light" pitchFamily="2" charset="77"/>
                        </a:rPr>
                        <a:t>Δ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)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latin typeface="Bernino Sans Light" pitchFamily="2" charset="77"/>
                        </a:rPr>
                        <a:t>Greedy color reduction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85492170"/>
                  </a:ext>
                </a:extLst>
              </a:tr>
              <a:tr h="892201"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o Sans Light" pitchFamily="2" charset="77"/>
                        </a:rPr>
                        <a:t>Unique IDs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o Sans Light" pitchFamily="2" charset="77"/>
                        </a:rPr>
                        <a:t>(</a:t>
                      </a:r>
                      <a:r>
                        <a:rPr lang="el-GR" sz="2800" b="0" i="0" dirty="0">
                          <a:latin typeface="Bernino Sans Light" pitchFamily="2" charset="77"/>
                        </a:rPr>
                        <a:t>Δ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+1)-coloring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1" dirty="0">
                          <a:latin typeface="Bernino Sans Light" pitchFamily="2" charset="77"/>
                        </a:rPr>
                        <a:t>O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(</a:t>
                      </a:r>
                      <a:r>
                        <a:rPr lang="el-GR" sz="2800" b="0" i="0" dirty="0">
                          <a:latin typeface="Bernino Sans Light" pitchFamily="2" charset="77"/>
                        </a:rPr>
                        <a:t>Δ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 + log* </a:t>
                      </a:r>
                      <a:r>
                        <a:rPr lang="en-US" sz="2800" b="0" i="1" dirty="0">
                          <a:latin typeface="Bernino Sans Light" pitchFamily="2" charset="77"/>
                        </a:rPr>
                        <a:t>n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)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latin typeface="Bernino Sans Light" pitchFamily="2" charset="77"/>
                        </a:rPr>
                        <a:t>Combine these</a:t>
                      </a:r>
                      <a:br>
                        <a:rPr lang="en-US" sz="2400" b="0" i="0" dirty="0">
                          <a:latin typeface="Bernino Sans Light" pitchFamily="2" charset="77"/>
                        </a:rPr>
                      </a:br>
                      <a:r>
                        <a:rPr lang="en-US" sz="2400" b="0" i="0" dirty="0">
                          <a:latin typeface="Bernino Sans Light" pitchFamily="2" charset="77"/>
                        </a:rPr>
                        <a:t>algorithms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02888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7919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8F739-CBFA-4944-BF9A-CE6B6A744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 anchor="ctr"/>
          <a:lstStyle/>
          <a:p>
            <a:pPr marL="0" indent="0" algn="ctr">
              <a:spcBef>
                <a:spcPts val="5000"/>
              </a:spcBef>
              <a:buNone/>
            </a:pPr>
            <a:r>
              <a:rPr lang="en-US" sz="6400" dirty="0">
                <a:latin typeface="Bernina Sans Extrabold" pitchFamily="2" charset="77"/>
              </a:rPr>
              <a:t>LOCAL model</a:t>
            </a:r>
            <a:br>
              <a:rPr lang="en-US" sz="6400" dirty="0">
                <a:latin typeface="Bernina Sans Extrabold" pitchFamily="2" charset="77"/>
              </a:rPr>
            </a:br>
            <a:r>
              <a:rPr lang="en-US" sz="6400" dirty="0">
                <a:latin typeface="Bernina Sans Extrabold" pitchFamily="2" charset="77"/>
              </a:rPr>
              <a:t>=</a:t>
            </a:r>
            <a:br>
              <a:rPr lang="en-US" sz="6400" dirty="0">
                <a:solidFill>
                  <a:schemeClr val="accent1"/>
                </a:solidFill>
                <a:latin typeface="Bernina Sans Extrabold" pitchFamily="2" charset="77"/>
              </a:rPr>
            </a:br>
            <a:r>
              <a:rPr lang="en-US" sz="6400" dirty="0">
                <a:solidFill>
                  <a:schemeClr val="accent1"/>
                </a:solidFill>
                <a:latin typeface="Bernina Sans Extrabold" pitchFamily="2" charset="77"/>
              </a:rPr>
              <a:t>port-numbering model</a:t>
            </a:r>
            <a:br>
              <a:rPr lang="en-US" sz="6400" dirty="0">
                <a:latin typeface="Bernina Sans Extrabold" pitchFamily="2" charset="77"/>
              </a:rPr>
            </a:br>
            <a:r>
              <a:rPr lang="en-US" sz="6400" dirty="0">
                <a:latin typeface="Bernina Sans Extrabold" pitchFamily="2" charset="77"/>
              </a:rPr>
              <a:t>+ </a:t>
            </a:r>
            <a:r>
              <a:rPr lang="en-US" sz="6400" dirty="0">
                <a:solidFill>
                  <a:schemeClr val="accent2"/>
                </a:solidFill>
                <a:latin typeface="Bernina Sans Extrabold" pitchFamily="2" charset="77"/>
              </a:rPr>
              <a:t>unique identifiers</a:t>
            </a:r>
          </a:p>
          <a:p>
            <a:pPr marL="0" indent="0" algn="ctr">
              <a:spcBef>
                <a:spcPts val="5000"/>
              </a:spcBef>
              <a:buNone/>
            </a:pPr>
            <a:r>
              <a:rPr lang="en-US" dirty="0">
                <a:latin typeface="Bernina Sans Light" pitchFamily="2" charset="77"/>
              </a:rPr>
              <a:t>Nodes have distinct labels from {1, 2, …, poly(</a:t>
            </a:r>
            <a:r>
              <a:rPr lang="en-US" i="1" dirty="0">
                <a:latin typeface="Bernina Sans Light" pitchFamily="2" charset="77"/>
              </a:rPr>
              <a:t>n</a:t>
            </a:r>
            <a:r>
              <a:rPr lang="en-US" dirty="0">
                <a:latin typeface="Bernina Sans Light" pitchFamily="2" charset="77"/>
              </a:rPr>
              <a:t>)}</a:t>
            </a:r>
          </a:p>
        </p:txBody>
      </p:sp>
    </p:spTree>
    <p:extLst>
      <p:ext uri="{BB962C8B-B14F-4D97-AF65-F5344CB8AC3E}">
        <p14:creationId xmlns:p14="http://schemas.microsoft.com/office/powerpoint/2010/main" val="3146386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2D79A18-DECE-3C45-883A-15935D18A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model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2FE53C-96D1-134C-9EF9-67B0BF04C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Everything can be solved in diam(</a:t>
            </a:r>
            <a:r>
              <a:rPr lang="en-US" i="1" dirty="0"/>
              <a:t>G</a:t>
            </a:r>
            <a:r>
              <a:rPr lang="en-US" dirty="0"/>
              <a:t>)+1 rounds!</a:t>
            </a:r>
          </a:p>
          <a:p>
            <a:r>
              <a:rPr lang="en-US" dirty="0"/>
              <a:t>Universal algorithm: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“each node tells its neighbors everything it knows”</a:t>
            </a:r>
          </a:p>
          <a:p>
            <a:pPr lvl="1"/>
            <a:r>
              <a:rPr lang="en-US" b="1" dirty="0">
                <a:solidFill>
                  <a:schemeClr val="accent1"/>
                </a:solidFill>
                <a:latin typeface="Bernino Sans" pitchFamily="2" charset="77"/>
              </a:rPr>
              <a:t>1 round:</a:t>
            </a:r>
            <a:r>
              <a:rPr lang="en-US" b="1" dirty="0">
                <a:latin typeface="Bernino Sans" pitchFamily="2" charset="77"/>
              </a:rPr>
              <a:t> </a:t>
            </a:r>
            <a:r>
              <a:rPr lang="en-US" dirty="0"/>
              <a:t>everyone aware of its adjacent nodes and incident edges</a:t>
            </a:r>
          </a:p>
          <a:p>
            <a:pPr lvl="1"/>
            <a:r>
              <a:rPr lang="en-US" b="1" i="1" dirty="0">
                <a:solidFill>
                  <a:schemeClr val="accent1"/>
                </a:solidFill>
                <a:latin typeface="Bernina Sans" pitchFamily="2" charset="77"/>
              </a:rPr>
              <a:t>T</a:t>
            </a:r>
            <a:r>
              <a:rPr lang="en-US" b="1" dirty="0">
                <a:solidFill>
                  <a:schemeClr val="accent1"/>
                </a:solidFill>
                <a:latin typeface="Bernino Sans" pitchFamily="2" charset="77"/>
              </a:rPr>
              <a:t> rounds: </a:t>
            </a:r>
            <a:r>
              <a:rPr lang="en-US" dirty="0"/>
              <a:t>everyone aware of all nodes and edges within distance </a:t>
            </a:r>
            <a:r>
              <a:rPr lang="en-US" i="1" dirty="0"/>
              <a:t>T</a:t>
            </a:r>
            <a:endParaRPr lang="en-US" dirty="0"/>
          </a:p>
          <a:p>
            <a:pPr lvl="1"/>
            <a:r>
              <a:rPr lang="en-US" b="1" dirty="0">
                <a:solidFill>
                  <a:schemeClr val="accent1"/>
                </a:solidFill>
                <a:latin typeface="Bernino Sans" pitchFamily="2" charset="77"/>
              </a:rPr>
              <a:t>diam(</a:t>
            </a:r>
            <a:r>
              <a:rPr lang="en-US" b="1" i="1" dirty="0">
                <a:solidFill>
                  <a:schemeClr val="accent1"/>
                </a:solidFill>
                <a:latin typeface="Bernina Sans" pitchFamily="2" charset="77"/>
              </a:rPr>
              <a:t>G</a:t>
            </a:r>
            <a:r>
              <a:rPr lang="en-US" b="1" dirty="0">
                <a:solidFill>
                  <a:schemeClr val="accent1"/>
                </a:solidFill>
                <a:latin typeface="Bernino Sans" pitchFamily="2" charset="77"/>
              </a:rPr>
              <a:t>)+1 rounds: </a:t>
            </a:r>
            <a:r>
              <a:rPr lang="en-US" dirty="0"/>
              <a:t>everyone knows </a:t>
            </a:r>
            <a:r>
              <a:rPr lang="en-US" i="1" dirty="0"/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45821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3DF0C-2753-104A-9F15-DFF19F392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B49A6-62B8-9646-87BB-9EDBC0665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so interesting:</a:t>
            </a:r>
          </a:p>
          <a:p>
            <a:pPr marL="0" indent="0" algn="ctr">
              <a:buNone/>
            </a:pP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“What can be computed?”</a:t>
            </a:r>
          </a:p>
          <a:p>
            <a:pPr>
              <a:spcBef>
                <a:spcPts val="4000"/>
              </a:spcBef>
            </a:pPr>
            <a:r>
              <a:rPr lang="en-US" dirty="0"/>
              <a:t>Very interesting:</a:t>
            </a:r>
          </a:p>
          <a:p>
            <a:pPr marL="0" indent="0" algn="ctr">
              <a:buNone/>
            </a:pP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“What can be computed efficiently?”</a:t>
            </a:r>
          </a:p>
          <a:p>
            <a:pPr marL="0" indent="0" algn="ctr">
              <a:buNone/>
            </a:pPr>
            <a:r>
              <a:rPr lang="en-US" sz="2800" dirty="0"/>
              <a:t>(efficient ≈ </a:t>
            </a:r>
            <a:r>
              <a:rPr lang="en-US" sz="2800" i="1" dirty="0"/>
              <a:t>o</a:t>
            </a:r>
            <a:r>
              <a:rPr lang="en-US" sz="2800" dirty="0"/>
              <a:t>(diam(</a:t>
            </a:r>
            <a:r>
              <a:rPr lang="en-US" sz="2800" i="1" dirty="0"/>
              <a:t>G</a:t>
            </a:r>
            <a:r>
              <a:rPr lang="en-US" sz="2800" dirty="0"/>
              <a:t>)) rounds)</a:t>
            </a:r>
          </a:p>
        </p:txBody>
      </p:sp>
    </p:spTree>
    <p:extLst>
      <p:ext uri="{BB962C8B-B14F-4D97-AF65-F5344CB8AC3E}">
        <p14:creationId xmlns:p14="http://schemas.microsoft.com/office/powerpoint/2010/main" val="1106939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D1129-FB8D-E94A-BECC-185867B2F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Coloring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467874E-520A-E64F-B787-2549EE82BF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660578"/>
              </p:ext>
            </p:extLst>
          </p:nvPr>
        </p:nvGraphicFramePr>
        <p:xfrm>
          <a:off x="838200" y="1825625"/>
          <a:ext cx="10515600" cy="4292145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1056867118"/>
                    </a:ext>
                  </a:extLst>
                </a:gridCol>
                <a:gridCol w="2862943">
                  <a:extLst>
                    <a:ext uri="{9D8B030D-6E8A-4147-A177-3AD203B41FA5}">
                      <a16:colId xmlns:a16="http://schemas.microsoft.com/office/drawing/2014/main" val="725445809"/>
                    </a:ext>
                  </a:extLst>
                </a:gridCol>
                <a:gridCol w="2569028">
                  <a:extLst>
                    <a:ext uri="{9D8B030D-6E8A-4147-A177-3AD203B41FA5}">
                      <a16:colId xmlns:a16="http://schemas.microsoft.com/office/drawing/2014/main" val="2894040573"/>
                    </a:ext>
                  </a:extLst>
                </a:gridCol>
                <a:gridCol w="2340429">
                  <a:extLst>
                    <a:ext uri="{9D8B030D-6E8A-4147-A177-3AD203B41FA5}">
                      <a16:colId xmlns:a16="http://schemas.microsoft.com/office/drawing/2014/main" val="1402906585"/>
                    </a:ext>
                  </a:extLst>
                </a:gridCol>
              </a:tblGrid>
              <a:tr h="723341">
                <a:tc>
                  <a:txBody>
                    <a:bodyPr/>
                    <a:lstStyle/>
                    <a:p>
                      <a:r>
                        <a:rPr lang="en-US" sz="2800" b="1" i="0" dirty="0">
                          <a:latin typeface="Bernino Sans Semibold" pitchFamily="2" charset="77"/>
                        </a:rPr>
                        <a:t>Input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i="0" dirty="0">
                          <a:latin typeface="Bernino Sans Semibold" pitchFamily="2" charset="77"/>
                        </a:rPr>
                        <a:t>Output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i="0" dirty="0">
                          <a:latin typeface="Bernino Sans Semibold" pitchFamily="2" charset="77"/>
                        </a:rPr>
                        <a:t>Rounds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i="0" dirty="0">
                          <a:latin typeface="Bernino Sans Semibold" pitchFamily="2" charset="77"/>
                        </a:rPr>
                        <a:t>Algorithm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8253454"/>
                  </a:ext>
                </a:extLst>
              </a:tr>
              <a:tr h="892201"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o Sans Light" pitchFamily="2" charset="77"/>
                        </a:rPr>
                        <a:t>Unique IDs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1" dirty="0">
                          <a:latin typeface="Bernino Sans Light" pitchFamily="2" charset="77"/>
                        </a:rPr>
                        <a:t>O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(</a:t>
                      </a:r>
                      <a:r>
                        <a:rPr lang="el-GR" sz="2800" b="0" i="0" dirty="0">
                          <a:latin typeface="Bernino Sans Light" pitchFamily="2" charset="77"/>
                        </a:rPr>
                        <a:t>Δ</a:t>
                      </a:r>
                      <a:r>
                        <a:rPr lang="en-US" sz="2800" b="0" i="0" baseline="30000" dirty="0">
                          <a:latin typeface="Bernino Sans Light" pitchFamily="2" charset="77"/>
                        </a:rPr>
                        <a:t>2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)-coloring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1" dirty="0">
                          <a:latin typeface="Bernino Sans Light" pitchFamily="2" charset="77"/>
                        </a:rPr>
                        <a:t>O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(log* </a:t>
                      </a:r>
                      <a:r>
                        <a:rPr lang="en-US" sz="2800" b="0" i="1" dirty="0">
                          <a:latin typeface="Bernino Sans Light" pitchFamily="2" charset="77"/>
                        </a:rPr>
                        <a:t>n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)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latin typeface="Bernino Sans Light" pitchFamily="2" charset="77"/>
                        </a:rPr>
                        <a:t>Cover-free families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10279086"/>
                  </a:ext>
                </a:extLst>
              </a:tr>
              <a:tr h="892201">
                <a:tc>
                  <a:txBody>
                    <a:bodyPr/>
                    <a:lstStyle/>
                    <a:p>
                      <a:r>
                        <a:rPr lang="en-US" sz="2800" b="0" i="1" dirty="0">
                          <a:latin typeface="Bernino Sans Light" pitchFamily="2" charset="77"/>
                        </a:rPr>
                        <a:t>O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(</a:t>
                      </a:r>
                      <a:r>
                        <a:rPr lang="el-GR" sz="2800" b="0" i="0" dirty="0">
                          <a:latin typeface="Bernino Sans Light" pitchFamily="2" charset="77"/>
                        </a:rPr>
                        <a:t>Δ</a:t>
                      </a:r>
                      <a:r>
                        <a:rPr lang="en-US" sz="2800" b="0" i="0" baseline="30000" dirty="0">
                          <a:latin typeface="Bernino Sans Light" pitchFamily="2" charset="77"/>
                        </a:rPr>
                        <a:t>2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)-coloring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1" dirty="0">
                          <a:latin typeface="Bernino Sans Light" pitchFamily="2" charset="77"/>
                        </a:rPr>
                        <a:t>O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(</a:t>
                      </a:r>
                      <a:r>
                        <a:rPr lang="el-GR" sz="2800" b="0" i="0" dirty="0">
                          <a:latin typeface="Bernino Sans Light" pitchFamily="2" charset="77"/>
                        </a:rPr>
                        <a:t>Δ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)-coloring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1" dirty="0">
                          <a:latin typeface="Bernino Sans Light" pitchFamily="2" charset="77"/>
                        </a:rPr>
                        <a:t>O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(</a:t>
                      </a:r>
                      <a:r>
                        <a:rPr lang="el-GR" sz="2800" b="0" i="0" dirty="0">
                          <a:latin typeface="Bernino Sans Light" pitchFamily="2" charset="77"/>
                        </a:rPr>
                        <a:t>Δ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)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latin typeface="Bernino Sans Light" pitchFamily="2" charset="77"/>
                        </a:rPr>
                        <a:t>Rotating</a:t>
                      </a:r>
                      <a:br>
                        <a:rPr lang="en-US" sz="2400" b="0" i="0" dirty="0">
                          <a:latin typeface="Bernino Sans Light" pitchFamily="2" charset="77"/>
                        </a:rPr>
                      </a:br>
                      <a:r>
                        <a:rPr lang="en-US" sz="2400" b="0" i="0" dirty="0">
                          <a:latin typeface="Bernino Sans Light" pitchFamily="2" charset="77"/>
                        </a:rPr>
                        <a:t>clocks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7729233"/>
                  </a:ext>
                </a:extLst>
              </a:tr>
              <a:tr h="892201">
                <a:tc>
                  <a:txBody>
                    <a:bodyPr/>
                    <a:lstStyle/>
                    <a:p>
                      <a:r>
                        <a:rPr lang="en-US" sz="2800" b="0" i="1" dirty="0">
                          <a:latin typeface="Bernino Sans Light" pitchFamily="2" charset="77"/>
                        </a:rPr>
                        <a:t>O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(</a:t>
                      </a:r>
                      <a:r>
                        <a:rPr lang="el-GR" sz="2800" b="0" i="0" dirty="0">
                          <a:latin typeface="Bernino Sans Light" pitchFamily="2" charset="77"/>
                        </a:rPr>
                        <a:t>Δ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)-coloring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o Sans Light" pitchFamily="2" charset="77"/>
                        </a:rPr>
                        <a:t>(</a:t>
                      </a:r>
                      <a:r>
                        <a:rPr lang="el-GR" sz="2800" b="0" i="0" dirty="0">
                          <a:latin typeface="Bernino Sans Light" pitchFamily="2" charset="77"/>
                        </a:rPr>
                        <a:t>Δ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+1)-coloring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1" dirty="0">
                          <a:latin typeface="Bernino Sans Light" pitchFamily="2" charset="77"/>
                        </a:rPr>
                        <a:t>O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(</a:t>
                      </a:r>
                      <a:r>
                        <a:rPr lang="el-GR" sz="2800" b="0" i="0" dirty="0">
                          <a:latin typeface="Bernino Sans Light" pitchFamily="2" charset="77"/>
                        </a:rPr>
                        <a:t>Δ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)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latin typeface="Bernino Sans Light" pitchFamily="2" charset="77"/>
                        </a:rPr>
                        <a:t>Greedy color reduction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85492170"/>
                  </a:ext>
                </a:extLst>
              </a:tr>
              <a:tr h="892201"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o Sans Light" pitchFamily="2" charset="77"/>
                        </a:rPr>
                        <a:t>Unique IDs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o Sans Light" pitchFamily="2" charset="77"/>
                        </a:rPr>
                        <a:t>(</a:t>
                      </a:r>
                      <a:r>
                        <a:rPr lang="el-GR" sz="2800" b="0" i="0" dirty="0">
                          <a:latin typeface="Bernino Sans Light" pitchFamily="2" charset="77"/>
                        </a:rPr>
                        <a:t>Δ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+1)-coloring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1" dirty="0">
                          <a:latin typeface="Bernino Sans Light" pitchFamily="2" charset="77"/>
                        </a:rPr>
                        <a:t>O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(</a:t>
                      </a:r>
                      <a:r>
                        <a:rPr lang="el-GR" sz="2800" b="0" i="0" dirty="0">
                          <a:latin typeface="Bernino Sans Light" pitchFamily="2" charset="77"/>
                        </a:rPr>
                        <a:t>Δ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 + log* </a:t>
                      </a:r>
                      <a:r>
                        <a:rPr lang="en-US" sz="2800" b="0" i="1" dirty="0">
                          <a:latin typeface="Bernino Sans Light" pitchFamily="2" charset="77"/>
                        </a:rPr>
                        <a:t>n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)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latin typeface="Bernino Sans Light" pitchFamily="2" charset="77"/>
                        </a:rPr>
                        <a:t>Combine these</a:t>
                      </a:r>
                      <a:br>
                        <a:rPr lang="en-US" sz="2400" b="0" i="0" dirty="0">
                          <a:latin typeface="Bernino Sans Light" pitchFamily="2" charset="77"/>
                        </a:rPr>
                      </a:br>
                      <a:r>
                        <a:rPr lang="en-US" sz="2400" b="0" i="0" dirty="0">
                          <a:latin typeface="Bernino Sans Light" pitchFamily="2" charset="77"/>
                        </a:rPr>
                        <a:t>algorithms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02888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669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D1129-FB8D-E94A-BECC-185867B2F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Coloring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467874E-520A-E64F-B787-2549EE82BF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7270434"/>
              </p:ext>
            </p:extLst>
          </p:nvPr>
        </p:nvGraphicFramePr>
        <p:xfrm>
          <a:off x="838200" y="1825625"/>
          <a:ext cx="10515600" cy="4292145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1056867118"/>
                    </a:ext>
                  </a:extLst>
                </a:gridCol>
                <a:gridCol w="2862943">
                  <a:extLst>
                    <a:ext uri="{9D8B030D-6E8A-4147-A177-3AD203B41FA5}">
                      <a16:colId xmlns:a16="http://schemas.microsoft.com/office/drawing/2014/main" val="725445809"/>
                    </a:ext>
                  </a:extLst>
                </a:gridCol>
                <a:gridCol w="2569028">
                  <a:extLst>
                    <a:ext uri="{9D8B030D-6E8A-4147-A177-3AD203B41FA5}">
                      <a16:colId xmlns:a16="http://schemas.microsoft.com/office/drawing/2014/main" val="2894040573"/>
                    </a:ext>
                  </a:extLst>
                </a:gridCol>
                <a:gridCol w="2340429">
                  <a:extLst>
                    <a:ext uri="{9D8B030D-6E8A-4147-A177-3AD203B41FA5}">
                      <a16:colId xmlns:a16="http://schemas.microsoft.com/office/drawing/2014/main" val="1402906585"/>
                    </a:ext>
                  </a:extLst>
                </a:gridCol>
              </a:tblGrid>
              <a:tr h="723341">
                <a:tc>
                  <a:txBody>
                    <a:bodyPr/>
                    <a:lstStyle/>
                    <a:p>
                      <a:r>
                        <a:rPr lang="en-US" sz="2800" b="1" i="0" dirty="0">
                          <a:latin typeface="Bernino Sans Semibold" pitchFamily="2" charset="77"/>
                        </a:rPr>
                        <a:t>Input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i="0" dirty="0">
                          <a:latin typeface="Bernino Sans Semibold" pitchFamily="2" charset="77"/>
                        </a:rPr>
                        <a:t>Output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i="0" dirty="0">
                          <a:latin typeface="Bernino Sans Semibold" pitchFamily="2" charset="77"/>
                        </a:rPr>
                        <a:t>Rounds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i="0" dirty="0">
                          <a:latin typeface="Bernino Sans Semibold" pitchFamily="2" charset="77"/>
                        </a:rPr>
                        <a:t>Algorithm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8253454"/>
                  </a:ext>
                </a:extLst>
              </a:tr>
              <a:tr h="892201"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Unique IDs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1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O</a:t>
                      </a:r>
                      <a:r>
                        <a:rPr lang="en-US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(</a:t>
                      </a:r>
                      <a:r>
                        <a:rPr lang="el-GR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Δ</a:t>
                      </a:r>
                      <a:r>
                        <a:rPr lang="en-US" sz="2800" b="0" i="0" baseline="3000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2</a:t>
                      </a:r>
                      <a:r>
                        <a:rPr lang="en-US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)-coloring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1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O</a:t>
                      </a:r>
                      <a:r>
                        <a:rPr lang="en-US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(log* </a:t>
                      </a:r>
                      <a:r>
                        <a:rPr lang="en-US" sz="2800" b="0" i="1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n</a:t>
                      </a:r>
                      <a:r>
                        <a:rPr lang="en-US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)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Cover-free families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10279086"/>
                  </a:ext>
                </a:extLst>
              </a:tr>
              <a:tr h="892201">
                <a:tc>
                  <a:txBody>
                    <a:bodyPr/>
                    <a:lstStyle/>
                    <a:p>
                      <a:r>
                        <a:rPr lang="en-US" sz="2800" b="0" i="1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O</a:t>
                      </a:r>
                      <a:r>
                        <a:rPr lang="en-US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(</a:t>
                      </a:r>
                      <a:r>
                        <a:rPr lang="el-GR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Δ</a:t>
                      </a:r>
                      <a:r>
                        <a:rPr lang="en-US" sz="2800" b="0" i="0" baseline="3000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2</a:t>
                      </a:r>
                      <a:r>
                        <a:rPr lang="en-US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)-coloring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1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O</a:t>
                      </a:r>
                      <a:r>
                        <a:rPr lang="en-US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(</a:t>
                      </a:r>
                      <a:r>
                        <a:rPr lang="el-GR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Δ</a:t>
                      </a:r>
                      <a:r>
                        <a:rPr lang="en-US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)-coloring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1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O</a:t>
                      </a:r>
                      <a:r>
                        <a:rPr lang="en-US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(</a:t>
                      </a:r>
                      <a:r>
                        <a:rPr lang="el-GR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Δ</a:t>
                      </a:r>
                      <a:r>
                        <a:rPr lang="en-US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)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Rotating</a:t>
                      </a:r>
                      <a:br>
                        <a:rPr lang="en-US" sz="24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</a:br>
                      <a:r>
                        <a:rPr lang="en-US" sz="24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clocks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7729233"/>
                  </a:ext>
                </a:extLst>
              </a:tr>
              <a:tr h="892201">
                <a:tc>
                  <a:txBody>
                    <a:bodyPr/>
                    <a:lstStyle/>
                    <a:p>
                      <a:r>
                        <a:rPr lang="en-US" sz="2800" b="0" i="1" dirty="0">
                          <a:latin typeface="Bernino Sans Light" pitchFamily="2" charset="77"/>
                        </a:rPr>
                        <a:t>O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(</a:t>
                      </a:r>
                      <a:r>
                        <a:rPr lang="el-GR" sz="2800" b="0" i="0" dirty="0">
                          <a:latin typeface="Bernino Sans Light" pitchFamily="2" charset="77"/>
                        </a:rPr>
                        <a:t>Δ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)-coloring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o Sans Light" pitchFamily="2" charset="77"/>
                        </a:rPr>
                        <a:t>(</a:t>
                      </a:r>
                      <a:r>
                        <a:rPr lang="el-GR" sz="2800" b="0" i="0" dirty="0">
                          <a:latin typeface="Bernino Sans Light" pitchFamily="2" charset="77"/>
                        </a:rPr>
                        <a:t>Δ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+1)-coloring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1" dirty="0">
                          <a:latin typeface="Bernino Sans Light" pitchFamily="2" charset="77"/>
                        </a:rPr>
                        <a:t>O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(</a:t>
                      </a:r>
                      <a:r>
                        <a:rPr lang="el-GR" sz="2800" b="0" i="0" dirty="0">
                          <a:latin typeface="Bernino Sans Light" pitchFamily="2" charset="77"/>
                        </a:rPr>
                        <a:t>Δ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)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latin typeface="Bernino Sans Light" pitchFamily="2" charset="77"/>
                        </a:rPr>
                        <a:t>Greedy color reduction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85492170"/>
                  </a:ext>
                </a:extLst>
              </a:tr>
              <a:tr h="892201"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o Sans Light" pitchFamily="2" charset="77"/>
                        </a:rPr>
                        <a:t>Unique IDs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o Sans Light" pitchFamily="2" charset="77"/>
                        </a:rPr>
                        <a:t>(</a:t>
                      </a:r>
                      <a:r>
                        <a:rPr lang="el-GR" sz="2800" b="0" i="0" dirty="0">
                          <a:latin typeface="Bernino Sans Light" pitchFamily="2" charset="77"/>
                        </a:rPr>
                        <a:t>Δ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+1)-coloring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1" dirty="0">
                          <a:latin typeface="Bernino Sans Light" pitchFamily="2" charset="77"/>
                        </a:rPr>
                        <a:t>O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(</a:t>
                      </a:r>
                      <a:r>
                        <a:rPr lang="el-GR" sz="2800" b="0" i="0" dirty="0">
                          <a:latin typeface="Bernino Sans Light" pitchFamily="2" charset="77"/>
                        </a:rPr>
                        <a:t>Δ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 + log* </a:t>
                      </a:r>
                      <a:r>
                        <a:rPr lang="en-US" sz="2800" b="0" i="1" dirty="0">
                          <a:latin typeface="Bernino Sans Light" pitchFamily="2" charset="77"/>
                        </a:rPr>
                        <a:t>n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)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latin typeface="Bernino Sans Light" pitchFamily="2" charset="77"/>
                        </a:rPr>
                        <a:t>Combine these</a:t>
                      </a:r>
                      <a:br>
                        <a:rPr lang="en-US" sz="2400" b="0" i="0" dirty="0">
                          <a:latin typeface="Bernino Sans Light" pitchFamily="2" charset="77"/>
                        </a:rPr>
                      </a:br>
                      <a:r>
                        <a:rPr lang="en-US" sz="2400" b="0" i="0" dirty="0">
                          <a:latin typeface="Bernino Sans Light" pitchFamily="2" charset="77"/>
                        </a:rPr>
                        <a:t>algorithms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02888406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26BAD98C-F1DC-D848-9AB7-FEADFB100A9A}"/>
              </a:ext>
            </a:extLst>
          </p:cNvPr>
          <p:cNvSpPr/>
          <p:nvPr/>
        </p:nvSpPr>
        <p:spPr>
          <a:xfrm>
            <a:off x="790833" y="4275439"/>
            <a:ext cx="10612395" cy="951470"/>
          </a:xfrm>
          <a:custGeom>
            <a:avLst/>
            <a:gdLst>
              <a:gd name="connsiteX0" fmla="*/ 0 w 10612395"/>
              <a:gd name="connsiteY0" fmla="*/ 0 h 951470"/>
              <a:gd name="connsiteX1" fmla="*/ 483454 w 10612395"/>
              <a:gd name="connsiteY1" fmla="*/ 0 h 951470"/>
              <a:gd name="connsiteX2" fmla="*/ 754659 w 10612395"/>
              <a:gd name="connsiteY2" fmla="*/ 0 h 951470"/>
              <a:gd name="connsiteX3" fmla="*/ 1556485 w 10612395"/>
              <a:gd name="connsiteY3" fmla="*/ 0 h 951470"/>
              <a:gd name="connsiteX4" fmla="*/ 2039938 w 10612395"/>
              <a:gd name="connsiteY4" fmla="*/ 0 h 951470"/>
              <a:gd name="connsiteX5" fmla="*/ 2523392 w 10612395"/>
              <a:gd name="connsiteY5" fmla="*/ 0 h 951470"/>
              <a:gd name="connsiteX6" fmla="*/ 3325217 w 10612395"/>
              <a:gd name="connsiteY6" fmla="*/ 0 h 951470"/>
              <a:gd name="connsiteX7" fmla="*/ 3702547 w 10612395"/>
              <a:gd name="connsiteY7" fmla="*/ 0 h 951470"/>
              <a:gd name="connsiteX8" fmla="*/ 4504372 w 10612395"/>
              <a:gd name="connsiteY8" fmla="*/ 0 h 951470"/>
              <a:gd name="connsiteX9" fmla="*/ 5306197 w 10612395"/>
              <a:gd name="connsiteY9" fmla="*/ 0 h 951470"/>
              <a:gd name="connsiteX10" fmla="*/ 5895775 w 10612395"/>
              <a:gd name="connsiteY10" fmla="*/ 0 h 951470"/>
              <a:gd name="connsiteX11" fmla="*/ 6697600 w 10612395"/>
              <a:gd name="connsiteY11" fmla="*/ 0 h 951470"/>
              <a:gd name="connsiteX12" fmla="*/ 7181054 w 10612395"/>
              <a:gd name="connsiteY12" fmla="*/ 0 h 951470"/>
              <a:gd name="connsiteX13" fmla="*/ 7664508 w 10612395"/>
              <a:gd name="connsiteY13" fmla="*/ 0 h 951470"/>
              <a:gd name="connsiteX14" fmla="*/ 8360209 w 10612395"/>
              <a:gd name="connsiteY14" fmla="*/ 0 h 951470"/>
              <a:gd name="connsiteX15" fmla="*/ 8843663 w 10612395"/>
              <a:gd name="connsiteY15" fmla="*/ 0 h 951470"/>
              <a:gd name="connsiteX16" fmla="*/ 9645488 w 10612395"/>
              <a:gd name="connsiteY16" fmla="*/ 0 h 951470"/>
              <a:gd name="connsiteX17" fmla="*/ 10612395 w 10612395"/>
              <a:gd name="connsiteY17" fmla="*/ 0 h 951470"/>
              <a:gd name="connsiteX18" fmla="*/ 10612395 w 10612395"/>
              <a:gd name="connsiteY18" fmla="*/ 475735 h 951470"/>
              <a:gd name="connsiteX19" fmla="*/ 10612395 w 10612395"/>
              <a:gd name="connsiteY19" fmla="*/ 951470 h 951470"/>
              <a:gd name="connsiteX20" fmla="*/ 10341189 w 10612395"/>
              <a:gd name="connsiteY20" fmla="*/ 951470 h 951470"/>
              <a:gd name="connsiteX21" fmla="*/ 9539364 w 10612395"/>
              <a:gd name="connsiteY21" fmla="*/ 951470 h 951470"/>
              <a:gd name="connsiteX22" fmla="*/ 8949786 w 10612395"/>
              <a:gd name="connsiteY22" fmla="*/ 951470 h 951470"/>
              <a:gd name="connsiteX23" fmla="*/ 8572457 w 10612395"/>
              <a:gd name="connsiteY23" fmla="*/ 951470 h 951470"/>
              <a:gd name="connsiteX24" fmla="*/ 7982879 w 10612395"/>
              <a:gd name="connsiteY24" fmla="*/ 951470 h 951470"/>
              <a:gd name="connsiteX25" fmla="*/ 7711674 w 10612395"/>
              <a:gd name="connsiteY25" fmla="*/ 951470 h 951470"/>
              <a:gd name="connsiteX26" fmla="*/ 7440468 w 10612395"/>
              <a:gd name="connsiteY26" fmla="*/ 951470 h 951470"/>
              <a:gd name="connsiteX27" fmla="*/ 6850891 w 10612395"/>
              <a:gd name="connsiteY27" fmla="*/ 951470 h 951470"/>
              <a:gd name="connsiteX28" fmla="*/ 6473561 w 10612395"/>
              <a:gd name="connsiteY28" fmla="*/ 951470 h 951470"/>
              <a:gd name="connsiteX29" fmla="*/ 5777860 w 10612395"/>
              <a:gd name="connsiteY29" fmla="*/ 951470 h 951470"/>
              <a:gd name="connsiteX30" fmla="*/ 5400530 w 10612395"/>
              <a:gd name="connsiteY30" fmla="*/ 951470 h 951470"/>
              <a:gd name="connsiteX31" fmla="*/ 4704828 w 10612395"/>
              <a:gd name="connsiteY31" fmla="*/ 951470 h 951470"/>
              <a:gd name="connsiteX32" fmla="*/ 4433623 w 10612395"/>
              <a:gd name="connsiteY32" fmla="*/ 951470 h 951470"/>
              <a:gd name="connsiteX33" fmla="*/ 3737921 w 10612395"/>
              <a:gd name="connsiteY33" fmla="*/ 951470 h 951470"/>
              <a:gd name="connsiteX34" fmla="*/ 3360592 w 10612395"/>
              <a:gd name="connsiteY34" fmla="*/ 951470 h 951470"/>
              <a:gd name="connsiteX35" fmla="*/ 3089386 w 10612395"/>
              <a:gd name="connsiteY35" fmla="*/ 951470 h 951470"/>
              <a:gd name="connsiteX36" fmla="*/ 2712057 w 10612395"/>
              <a:gd name="connsiteY36" fmla="*/ 951470 h 951470"/>
              <a:gd name="connsiteX37" fmla="*/ 2016355 w 10612395"/>
              <a:gd name="connsiteY37" fmla="*/ 951470 h 951470"/>
              <a:gd name="connsiteX38" fmla="*/ 1639025 w 10612395"/>
              <a:gd name="connsiteY38" fmla="*/ 951470 h 951470"/>
              <a:gd name="connsiteX39" fmla="*/ 1367820 w 10612395"/>
              <a:gd name="connsiteY39" fmla="*/ 951470 h 951470"/>
              <a:gd name="connsiteX40" fmla="*/ 990490 w 10612395"/>
              <a:gd name="connsiteY40" fmla="*/ 951470 h 951470"/>
              <a:gd name="connsiteX41" fmla="*/ 507037 w 10612395"/>
              <a:gd name="connsiteY41" fmla="*/ 951470 h 951470"/>
              <a:gd name="connsiteX42" fmla="*/ 0 w 10612395"/>
              <a:gd name="connsiteY42" fmla="*/ 951470 h 951470"/>
              <a:gd name="connsiteX43" fmla="*/ 0 w 10612395"/>
              <a:gd name="connsiteY43" fmla="*/ 494764 h 951470"/>
              <a:gd name="connsiteX44" fmla="*/ 0 w 10612395"/>
              <a:gd name="connsiteY44" fmla="*/ 0 h 951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0612395" h="951470" extrusionOk="0">
                <a:moveTo>
                  <a:pt x="0" y="0"/>
                </a:moveTo>
                <a:cubicBezTo>
                  <a:pt x="235341" y="-35937"/>
                  <a:pt x="262661" y="5876"/>
                  <a:pt x="483454" y="0"/>
                </a:cubicBezTo>
                <a:cubicBezTo>
                  <a:pt x="704247" y="-5876"/>
                  <a:pt x="681850" y="27537"/>
                  <a:pt x="754659" y="0"/>
                </a:cubicBezTo>
                <a:cubicBezTo>
                  <a:pt x="827469" y="-27537"/>
                  <a:pt x="1258958" y="61210"/>
                  <a:pt x="1556485" y="0"/>
                </a:cubicBezTo>
                <a:cubicBezTo>
                  <a:pt x="1854012" y="-61210"/>
                  <a:pt x="1905976" y="15171"/>
                  <a:pt x="2039938" y="0"/>
                </a:cubicBezTo>
                <a:cubicBezTo>
                  <a:pt x="2173900" y="-15171"/>
                  <a:pt x="2307223" y="57532"/>
                  <a:pt x="2523392" y="0"/>
                </a:cubicBezTo>
                <a:cubicBezTo>
                  <a:pt x="2739561" y="-57532"/>
                  <a:pt x="3095387" y="92116"/>
                  <a:pt x="3325217" y="0"/>
                </a:cubicBezTo>
                <a:cubicBezTo>
                  <a:pt x="3555047" y="-92116"/>
                  <a:pt x="3541443" y="27735"/>
                  <a:pt x="3702547" y="0"/>
                </a:cubicBezTo>
                <a:cubicBezTo>
                  <a:pt x="3863651" y="-27735"/>
                  <a:pt x="4336602" y="41478"/>
                  <a:pt x="4504372" y="0"/>
                </a:cubicBezTo>
                <a:cubicBezTo>
                  <a:pt x="4672143" y="-41478"/>
                  <a:pt x="5131632" y="68449"/>
                  <a:pt x="5306197" y="0"/>
                </a:cubicBezTo>
                <a:cubicBezTo>
                  <a:pt x="5480763" y="-68449"/>
                  <a:pt x="5605289" y="56309"/>
                  <a:pt x="5895775" y="0"/>
                </a:cubicBezTo>
                <a:cubicBezTo>
                  <a:pt x="6186261" y="-56309"/>
                  <a:pt x="6328156" y="183"/>
                  <a:pt x="6697600" y="0"/>
                </a:cubicBezTo>
                <a:cubicBezTo>
                  <a:pt x="7067044" y="-183"/>
                  <a:pt x="6959025" y="12266"/>
                  <a:pt x="7181054" y="0"/>
                </a:cubicBezTo>
                <a:cubicBezTo>
                  <a:pt x="7403083" y="-12266"/>
                  <a:pt x="7536891" y="49630"/>
                  <a:pt x="7664508" y="0"/>
                </a:cubicBezTo>
                <a:cubicBezTo>
                  <a:pt x="7792125" y="-49630"/>
                  <a:pt x="8147436" y="8782"/>
                  <a:pt x="8360209" y="0"/>
                </a:cubicBezTo>
                <a:cubicBezTo>
                  <a:pt x="8572982" y="-8782"/>
                  <a:pt x="8660623" y="45180"/>
                  <a:pt x="8843663" y="0"/>
                </a:cubicBezTo>
                <a:cubicBezTo>
                  <a:pt x="9026703" y="-45180"/>
                  <a:pt x="9424769" y="55581"/>
                  <a:pt x="9645488" y="0"/>
                </a:cubicBezTo>
                <a:cubicBezTo>
                  <a:pt x="9866208" y="-55581"/>
                  <a:pt x="10188053" y="83270"/>
                  <a:pt x="10612395" y="0"/>
                </a:cubicBezTo>
                <a:cubicBezTo>
                  <a:pt x="10632069" y="160654"/>
                  <a:pt x="10566404" y="279134"/>
                  <a:pt x="10612395" y="475735"/>
                </a:cubicBezTo>
                <a:cubicBezTo>
                  <a:pt x="10658386" y="672337"/>
                  <a:pt x="10561690" y="752419"/>
                  <a:pt x="10612395" y="951470"/>
                </a:cubicBezTo>
                <a:cubicBezTo>
                  <a:pt x="10551438" y="959149"/>
                  <a:pt x="10466973" y="931440"/>
                  <a:pt x="10341189" y="951470"/>
                </a:cubicBezTo>
                <a:cubicBezTo>
                  <a:pt x="10215405" y="971500"/>
                  <a:pt x="9933353" y="927942"/>
                  <a:pt x="9539364" y="951470"/>
                </a:cubicBezTo>
                <a:cubicBezTo>
                  <a:pt x="9145376" y="974998"/>
                  <a:pt x="9085529" y="893703"/>
                  <a:pt x="8949786" y="951470"/>
                </a:cubicBezTo>
                <a:cubicBezTo>
                  <a:pt x="8814043" y="1009237"/>
                  <a:pt x="8717527" y="917436"/>
                  <a:pt x="8572457" y="951470"/>
                </a:cubicBezTo>
                <a:cubicBezTo>
                  <a:pt x="8427387" y="985504"/>
                  <a:pt x="8121381" y="914062"/>
                  <a:pt x="7982879" y="951470"/>
                </a:cubicBezTo>
                <a:cubicBezTo>
                  <a:pt x="7844377" y="988878"/>
                  <a:pt x="7790755" y="943960"/>
                  <a:pt x="7711674" y="951470"/>
                </a:cubicBezTo>
                <a:cubicBezTo>
                  <a:pt x="7632594" y="958980"/>
                  <a:pt x="7515115" y="932730"/>
                  <a:pt x="7440468" y="951470"/>
                </a:cubicBezTo>
                <a:cubicBezTo>
                  <a:pt x="7365821" y="970210"/>
                  <a:pt x="6998709" y="928789"/>
                  <a:pt x="6850891" y="951470"/>
                </a:cubicBezTo>
                <a:cubicBezTo>
                  <a:pt x="6703073" y="974151"/>
                  <a:pt x="6560662" y="916706"/>
                  <a:pt x="6473561" y="951470"/>
                </a:cubicBezTo>
                <a:cubicBezTo>
                  <a:pt x="6386460" y="986234"/>
                  <a:pt x="6038183" y="941458"/>
                  <a:pt x="5777860" y="951470"/>
                </a:cubicBezTo>
                <a:cubicBezTo>
                  <a:pt x="5517537" y="961482"/>
                  <a:pt x="5535789" y="917155"/>
                  <a:pt x="5400530" y="951470"/>
                </a:cubicBezTo>
                <a:cubicBezTo>
                  <a:pt x="5265271" y="985785"/>
                  <a:pt x="4911544" y="920967"/>
                  <a:pt x="4704828" y="951470"/>
                </a:cubicBezTo>
                <a:cubicBezTo>
                  <a:pt x="4498112" y="981973"/>
                  <a:pt x="4531930" y="941235"/>
                  <a:pt x="4433623" y="951470"/>
                </a:cubicBezTo>
                <a:cubicBezTo>
                  <a:pt x="4335317" y="961705"/>
                  <a:pt x="4052261" y="929695"/>
                  <a:pt x="3737921" y="951470"/>
                </a:cubicBezTo>
                <a:cubicBezTo>
                  <a:pt x="3423581" y="973245"/>
                  <a:pt x="3530382" y="934952"/>
                  <a:pt x="3360592" y="951470"/>
                </a:cubicBezTo>
                <a:cubicBezTo>
                  <a:pt x="3190802" y="967988"/>
                  <a:pt x="3209151" y="922793"/>
                  <a:pt x="3089386" y="951470"/>
                </a:cubicBezTo>
                <a:cubicBezTo>
                  <a:pt x="2969621" y="980147"/>
                  <a:pt x="2822820" y="941310"/>
                  <a:pt x="2712057" y="951470"/>
                </a:cubicBezTo>
                <a:cubicBezTo>
                  <a:pt x="2601294" y="961630"/>
                  <a:pt x="2276575" y="890973"/>
                  <a:pt x="2016355" y="951470"/>
                </a:cubicBezTo>
                <a:cubicBezTo>
                  <a:pt x="1756135" y="1011967"/>
                  <a:pt x="1773034" y="934731"/>
                  <a:pt x="1639025" y="951470"/>
                </a:cubicBezTo>
                <a:cubicBezTo>
                  <a:pt x="1505016" y="968209"/>
                  <a:pt x="1493606" y="945653"/>
                  <a:pt x="1367820" y="951470"/>
                </a:cubicBezTo>
                <a:cubicBezTo>
                  <a:pt x="1242035" y="957287"/>
                  <a:pt x="1138970" y="933411"/>
                  <a:pt x="990490" y="951470"/>
                </a:cubicBezTo>
                <a:cubicBezTo>
                  <a:pt x="842010" y="969529"/>
                  <a:pt x="668217" y="919566"/>
                  <a:pt x="507037" y="951470"/>
                </a:cubicBezTo>
                <a:cubicBezTo>
                  <a:pt x="345857" y="983374"/>
                  <a:pt x="139297" y="907399"/>
                  <a:pt x="0" y="951470"/>
                </a:cubicBezTo>
                <a:cubicBezTo>
                  <a:pt x="-38115" y="831426"/>
                  <a:pt x="8655" y="627325"/>
                  <a:pt x="0" y="494764"/>
                </a:cubicBezTo>
                <a:cubicBezTo>
                  <a:pt x="-8655" y="362203"/>
                  <a:pt x="51249" y="209829"/>
                  <a:pt x="0" y="0"/>
                </a:cubicBezTo>
                <a:close/>
              </a:path>
            </a:pathLst>
          </a:custGeom>
          <a:noFill/>
          <a:ln w="127000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2000"/>
              </a:spcBef>
            </a:pPr>
            <a:endParaRPr lang="en-US" sz="3200" b="1" dirty="0">
              <a:latin typeface="Bernino Sans Semibol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62695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41DFB-58EC-0841-9556-A52C6EB2A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color reduction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4ED1A-BA9E-CC48-92AF-450CBD0E4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I am a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local maximum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pick the smallest free color that is not used</a:t>
            </a:r>
            <a:br>
              <a:rPr lang="en-US" dirty="0"/>
            </a:br>
            <a:r>
              <a:rPr lang="en-US" dirty="0"/>
              <a:t>by any of my neighbors</a:t>
            </a:r>
          </a:p>
          <a:p>
            <a:r>
              <a:rPr lang="en-US" i="1" dirty="0"/>
              <a:t>k</a:t>
            </a:r>
            <a:r>
              <a:rPr lang="en-US" dirty="0"/>
              <a:t>+1 colors → </a:t>
            </a:r>
            <a:r>
              <a:rPr lang="en-US" i="1" dirty="0"/>
              <a:t>k</a:t>
            </a:r>
            <a:r>
              <a:rPr lang="en-US" dirty="0"/>
              <a:t> colors</a:t>
            </a:r>
          </a:p>
          <a:p>
            <a:pPr lvl="1"/>
            <a:r>
              <a:rPr lang="en-US" dirty="0"/>
              <a:t>provided that </a:t>
            </a:r>
            <a:r>
              <a:rPr lang="en-US" i="1" dirty="0"/>
              <a:t>k</a:t>
            </a:r>
            <a:r>
              <a:rPr lang="en-US" dirty="0"/>
              <a:t> ≥ </a:t>
            </a:r>
            <a:r>
              <a:rPr lang="el-GR" dirty="0"/>
              <a:t>Δ</a:t>
            </a:r>
            <a:r>
              <a:rPr lang="en-US" dirty="0"/>
              <a:t>+1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A819CE-C64D-2942-8CC0-06753F7389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429000"/>
            <a:ext cx="6096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848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D1129-FB8D-E94A-BECC-185867B2F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Coloring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467874E-520A-E64F-B787-2549EE82BF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4516851"/>
              </p:ext>
            </p:extLst>
          </p:nvPr>
        </p:nvGraphicFramePr>
        <p:xfrm>
          <a:off x="838200" y="1825625"/>
          <a:ext cx="10515600" cy="4292145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1056867118"/>
                    </a:ext>
                  </a:extLst>
                </a:gridCol>
                <a:gridCol w="2862943">
                  <a:extLst>
                    <a:ext uri="{9D8B030D-6E8A-4147-A177-3AD203B41FA5}">
                      <a16:colId xmlns:a16="http://schemas.microsoft.com/office/drawing/2014/main" val="725445809"/>
                    </a:ext>
                  </a:extLst>
                </a:gridCol>
                <a:gridCol w="2569028">
                  <a:extLst>
                    <a:ext uri="{9D8B030D-6E8A-4147-A177-3AD203B41FA5}">
                      <a16:colId xmlns:a16="http://schemas.microsoft.com/office/drawing/2014/main" val="2894040573"/>
                    </a:ext>
                  </a:extLst>
                </a:gridCol>
                <a:gridCol w="2340429">
                  <a:extLst>
                    <a:ext uri="{9D8B030D-6E8A-4147-A177-3AD203B41FA5}">
                      <a16:colId xmlns:a16="http://schemas.microsoft.com/office/drawing/2014/main" val="1402906585"/>
                    </a:ext>
                  </a:extLst>
                </a:gridCol>
              </a:tblGrid>
              <a:tr h="723341">
                <a:tc>
                  <a:txBody>
                    <a:bodyPr/>
                    <a:lstStyle/>
                    <a:p>
                      <a:r>
                        <a:rPr lang="en-US" sz="2800" b="1" i="0" dirty="0">
                          <a:latin typeface="Bernino Sans Semibold" pitchFamily="2" charset="77"/>
                        </a:rPr>
                        <a:t>Input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i="0" dirty="0">
                          <a:latin typeface="Bernino Sans Semibold" pitchFamily="2" charset="77"/>
                        </a:rPr>
                        <a:t>Output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i="0" dirty="0">
                          <a:latin typeface="Bernino Sans Semibold" pitchFamily="2" charset="77"/>
                        </a:rPr>
                        <a:t>Rounds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i="0" dirty="0">
                          <a:latin typeface="Bernino Sans Semibold" pitchFamily="2" charset="77"/>
                        </a:rPr>
                        <a:t>Algorithm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8253454"/>
                  </a:ext>
                </a:extLst>
              </a:tr>
              <a:tr h="892201"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Unique IDs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1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O</a:t>
                      </a:r>
                      <a:r>
                        <a:rPr lang="en-US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(</a:t>
                      </a:r>
                      <a:r>
                        <a:rPr lang="el-GR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Δ</a:t>
                      </a:r>
                      <a:r>
                        <a:rPr lang="en-US" sz="2800" b="0" i="0" baseline="3000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2</a:t>
                      </a:r>
                      <a:r>
                        <a:rPr lang="en-US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)-coloring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1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O</a:t>
                      </a:r>
                      <a:r>
                        <a:rPr lang="en-US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(log* </a:t>
                      </a:r>
                      <a:r>
                        <a:rPr lang="en-US" sz="2800" b="0" i="1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n</a:t>
                      </a:r>
                      <a:r>
                        <a:rPr lang="en-US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)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Cover-free families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10279086"/>
                  </a:ext>
                </a:extLst>
              </a:tr>
              <a:tr h="892201">
                <a:tc>
                  <a:txBody>
                    <a:bodyPr/>
                    <a:lstStyle/>
                    <a:p>
                      <a:r>
                        <a:rPr lang="en-US" sz="2800" b="0" i="1" dirty="0">
                          <a:latin typeface="Bernino Sans Light" pitchFamily="2" charset="77"/>
                        </a:rPr>
                        <a:t>O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(</a:t>
                      </a:r>
                      <a:r>
                        <a:rPr lang="el-GR" sz="2800" b="0" i="0" dirty="0">
                          <a:latin typeface="Bernino Sans Light" pitchFamily="2" charset="77"/>
                        </a:rPr>
                        <a:t>Δ</a:t>
                      </a:r>
                      <a:r>
                        <a:rPr lang="en-US" sz="2800" b="0" i="0" baseline="30000" dirty="0">
                          <a:latin typeface="Bernino Sans Light" pitchFamily="2" charset="77"/>
                        </a:rPr>
                        <a:t>2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)-coloring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1" dirty="0">
                          <a:latin typeface="Bernino Sans Light" pitchFamily="2" charset="77"/>
                        </a:rPr>
                        <a:t>O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(</a:t>
                      </a:r>
                      <a:r>
                        <a:rPr lang="el-GR" sz="2800" b="0" i="0" dirty="0">
                          <a:latin typeface="Bernino Sans Light" pitchFamily="2" charset="77"/>
                        </a:rPr>
                        <a:t>Δ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)-coloring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1" dirty="0">
                          <a:latin typeface="Bernino Sans Light" pitchFamily="2" charset="77"/>
                        </a:rPr>
                        <a:t>O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(</a:t>
                      </a:r>
                      <a:r>
                        <a:rPr lang="el-GR" sz="2800" b="0" i="0" dirty="0">
                          <a:latin typeface="Bernino Sans Light" pitchFamily="2" charset="77"/>
                        </a:rPr>
                        <a:t>Δ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)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latin typeface="Bernino Sans Light" pitchFamily="2" charset="77"/>
                        </a:rPr>
                        <a:t>Rotating</a:t>
                      </a:r>
                      <a:br>
                        <a:rPr lang="en-US" sz="2400" b="0" i="0" dirty="0">
                          <a:latin typeface="Bernino Sans Light" pitchFamily="2" charset="77"/>
                        </a:rPr>
                      </a:br>
                      <a:r>
                        <a:rPr lang="en-US" sz="2400" b="0" i="0" dirty="0">
                          <a:latin typeface="Bernino Sans Light" pitchFamily="2" charset="77"/>
                        </a:rPr>
                        <a:t>clocks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7729233"/>
                  </a:ext>
                </a:extLst>
              </a:tr>
              <a:tr h="892201">
                <a:tc>
                  <a:txBody>
                    <a:bodyPr/>
                    <a:lstStyle/>
                    <a:p>
                      <a:r>
                        <a:rPr lang="en-US" sz="2800" b="0" i="1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O</a:t>
                      </a:r>
                      <a:r>
                        <a:rPr lang="en-US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(</a:t>
                      </a:r>
                      <a:r>
                        <a:rPr lang="el-GR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Δ</a:t>
                      </a:r>
                      <a:r>
                        <a:rPr lang="en-US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)-coloring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(</a:t>
                      </a:r>
                      <a:r>
                        <a:rPr lang="el-GR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Δ</a:t>
                      </a:r>
                      <a:r>
                        <a:rPr lang="en-US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+1)-coloring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1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O</a:t>
                      </a:r>
                      <a:r>
                        <a:rPr lang="en-US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(</a:t>
                      </a:r>
                      <a:r>
                        <a:rPr lang="el-GR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Δ</a:t>
                      </a:r>
                      <a:r>
                        <a:rPr lang="en-US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)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Greedy color reduction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85492170"/>
                  </a:ext>
                </a:extLst>
              </a:tr>
              <a:tr h="892201"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o Sans Light" pitchFamily="2" charset="77"/>
                        </a:rPr>
                        <a:t>Unique IDs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o Sans Light" pitchFamily="2" charset="77"/>
                        </a:rPr>
                        <a:t>(</a:t>
                      </a:r>
                      <a:r>
                        <a:rPr lang="el-GR" sz="2800" b="0" i="0" dirty="0">
                          <a:latin typeface="Bernino Sans Light" pitchFamily="2" charset="77"/>
                        </a:rPr>
                        <a:t>Δ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+1)-coloring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1" dirty="0">
                          <a:latin typeface="Bernino Sans Light" pitchFamily="2" charset="77"/>
                        </a:rPr>
                        <a:t>O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(</a:t>
                      </a:r>
                      <a:r>
                        <a:rPr lang="el-GR" sz="2800" b="0" i="0" dirty="0">
                          <a:latin typeface="Bernino Sans Light" pitchFamily="2" charset="77"/>
                        </a:rPr>
                        <a:t>Δ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 + log* </a:t>
                      </a:r>
                      <a:r>
                        <a:rPr lang="en-US" sz="2800" b="0" i="1" dirty="0">
                          <a:latin typeface="Bernino Sans Light" pitchFamily="2" charset="77"/>
                        </a:rPr>
                        <a:t>n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)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latin typeface="Bernino Sans Light" pitchFamily="2" charset="77"/>
                        </a:rPr>
                        <a:t>Combine these</a:t>
                      </a:r>
                      <a:br>
                        <a:rPr lang="en-US" sz="2400" b="0" i="0" dirty="0">
                          <a:latin typeface="Bernino Sans Light" pitchFamily="2" charset="77"/>
                        </a:rPr>
                      </a:br>
                      <a:r>
                        <a:rPr lang="en-US" sz="2400" b="0" i="0" dirty="0">
                          <a:latin typeface="Bernino Sans Light" pitchFamily="2" charset="77"/>
                        </a:rPr>
                        <a:t>algorithms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02888406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26BAD98C-F1DC-D848-9AB7-FEADFB100A9A}"/>
              </a:ext>
            </a:extLst>
          </p:cNvPr>
          <p:cNvSpPr/>
          <p:nvPr/>
        </p:nvSpPr>
        <p:spPr>
          <a:xfrm>
            <a:off x="790833" y="3416643"/>
            <a:ext cx="10612395" cy="951470"/>
          </a:xfrm>
          <a:custGeom>
            <a:avLst/>
            <a:gdLst>
              <a:gd name="connsiteX0" fmla="*/ 0 w 10612395"/>
              <a:gd name="connsiteY0" fmla="*/ 0 h 951470"/>
              <a:gd name="connsiteX1" fmla="*/ 483454 w 10612395"/>
              <a:gd name="connsiteY1" fmla="*/ 0 h 951470"/>
              <a:gd name="connsiteX2" fmla="*/ 754659 w 10612395"/>
              <a:gd name="connsiteY2" fmla="*/ 0 h 951470"/>
              <a:gd name="connsiteX3" fmla="*/ 1556485 w 10612395"/>
              <a:gd name="connsiteY3" fmla="*/ 0 h 951470"/>
              <a:gd name="connsiteX4" fmla="*/ 2039938 w 10612395"/>
              <a:gd name="connsiteY4" fmla="*/ 0 h 951470"/>
              <a:gd name="connsiteX5" fmla="*/ 2523392 w 10612395"/>
              <a:gd name="connsiteY5" fmla="*/ 0 h 951470"/>
              <a:gd name="connsiteX6" fmla="*/ 3325217 w 10612395"/>
              <a:gd name="connsiteY6" fmla="*/ 0 h 951470"/>
              <a:gd name="connsiteX7" fmla="*/ 3702547 w 10612395"/>
              <a:gd name="connsiteY7" fmla="*/ 0 h 951470"/>
              <a:gd name="connsiteX8" fmla="*/ 4504372 w 10612395"/>
              <a:gd name="connsiteY8" fmla="*/ 0 h 951470"/>
              <a:gd name="connsiteX9" fmla="*/ 5306197 w 10612395"/>
              <a:gd name="connsiteY9" fmla="*/ 0 h 951470"/>
              <a:gd name="connsiteX10" fmla="*/ 5895775 w 10612395"/>
              <a:gd name="connsiteY10" fmla="*/ 0 h 951470"/>
              <a:gd name="connsiteX11" fmla="*/ 6697600 w 10612395"/>
              <a:gd name="connsiteY11" fmla="*/ 0 h 951470"/>
              <a:gd name="connsiteX12" fmla="*/ 7181054 w 10612395"/>
              <a:gd name="connsiteY12" fmla="*/ 0 h 951470"/>
              <a:gd name="connsiteX13" fmla="*/ 7664508 w 10612395"/>
              <a:gd name="connsiteY13" fmla="*/ 0 h 951470"/>
              <a:gd name="connsiteX14" fmla="*/ 8360209 w 10612395"/>
              <a:gd name="connsiteY14" fmla="*/ 0 h 951470"/>
              <a:gd name="connsiteX15" fmla="*/ 8843663 w 10612395"/>
              <a:gd name="connsiteY15" fmla="*/ 0 h 951470"/>
              <a:gd name="connsiteX16" fmla="*/ 9645488 w 10612395"/>
              <a:gd name="connsiteY16" fmla="*/ 0 h 951470"/>
              <a:gd name="connsiteX17" fmla="*/ 10612395 w 10612395"/>
              <a:gd name="connsiteY17" fmla="*/ 0 h 951470"/>
              <a:gd name="connsiteX18" fmla="*/ 10612395 w 10612395"/>
              <a:gd name="connsiteY18" fmla="*/ 475735 h 951470"/>
              <a:gd name="connsiteX19" fmla="*/ 10612395 w 10612395"/>
              <a:gd name="connsiteY19" fmla="*/ 951470 h 951470"/>
              <a:gd name="connsiteX20" fmla="*/ 10341189 w 10612395"/>
              <a:gd name="connsiteY20" fmla="*/ 951470 h 951470"/>
              <a:gd name="connsiteX21" fmla="*/ 9539364 w 10612395"/>
              <a:gd name="connsiteY21" fmla="*/ 951470 h 951470"/>
              <a:gd name="connsiteX22" fmla="*/ 8949786 w 10612395"/>
              <a:gd name="connsiteY22" fmla="*/ 951470 h 951470"/>
              <a:gd name="connsiteX23" fmla="*/ 8572457 w 10612395"/>
              <a:gd name="connsiteY23" fmla="*/ 951470 h 951470"/>
              <a:gd name="connsiteX24" fmla="*/ 7982879 w 10612395"/>
              <a:gd name="connsiteY24" fmla="*/ 951470 h 951470"/>
              <a:gd name="connsiteX25" fmla="*/ 7711674 w 10612395"/>
              <a:gd name="connsiteY25" fmla="*/ 951470 h 951470"/>
              <a:gd name="connsiteX26" fmla="*/ 7440468 w 10612395"/>
              <a:gd name="connsiteY26" fmla="*/ 951470 h 951470"/>
              <a:gd name="connsiteX27" fmla="*/ 6850891 w 10612395"/>
              <a:gd name="connsiteY27" fmla="*/ 951470 h 951470"/>
              <a:gd name="connsiteX28" fmla="*/ 6473561 w 10612395"/>
              <a:gd name="connsiteY28" fmla="*/ 951470 h 951470"/>
              <a:gd name="connsiteX29" fmla="*/ 5777860 w 10612395"/>
              <a:gd name="connsiteY29" fmla="*/ 951470 h 951470"/>
              <a:gd name="connsiteX30" fmla="*/ 5400530 w 10612395"/>
              <a:gd name="connsiteY30" fmla="*/ 951470 h 951470"/>
              <a:gd name="connsiteX31" fmla="*/ 4704828 w 10612395"/>
              <a:gd name="connsiteY31" fmla="*/ 951470 h 951470"/>
              <a:gd name="connsiteX32" fmla="*/ 4433623 w 10612395"/>
              <a:gd name="connsiteY32" fmla="*/ 951470 h 951470"/>
              <a:gd name="connsiteX33" fmla="*/ 3737921 w 10612395"/>
              <a:gd name="connsiteY33" fmla="*/ 951470 h 951470"/>
              <a:gd name="connsiteX34" fmla="*/ 3360592 w 10612395"/>
              <a:gd name="connsiteY34" fmla="*/ 951470 h 951470"/>
              <a:gd name="connsiteX35" fmla="*/ 3089386 w 10612395"/>
              <a:gd name="connsiteY35" fmla="*/ 951470 h 951470"/>
              <a:gd name="connsiteX36" fmla="*/ 2712057 w 10612395"/>
              <a:gd name="connsiteY36" fmla="*/ 951470 h 951470"/>
              <a:gd name="connsiteX37" fmla="*/ 2016355 w 10612395"/>
              <a:gd name="connsiteY37" fmla="*/ 951470 h 951470"/>
              <a:gd name="connsiteX38" fmla="*/ 1639025 w 10612395"/>
              <a:gd name="connsiteY38" fmla="*/ 951470 h 951470"/>
              <a:gd name="connsiteX39" fmla="*/ 1367820 w 10612395"/>
              <a:gd name="connsiteY39" fmla="*/ 951470 h 951470"/>
              <a:gd name="connsiteX40" fmla="*/ 990490 w 10612395"/>
              <a:gd name="connsiteY40" fmla="*/ 951470 h 951470"/>
              <a:gd name="connsiteX41" fmla="*/ 507037 w 10612395"/>
              <a:gd name="connsiteY41" fmla="*/ 951470 h 951470"/>
              <a:gd name="connsiteX42" fmla="*/ 0 w 10612395"/>
              <a:gd name="connsiteY42" fmla="*/ 951470 h 951470"/>
              <a:gd name="connsiteX43" fmla="*/ 0 w 10612395"/>
              <a:gd name="connsiteY43" fmla="*/ 494764 h 951470"/>
              <a:gd name="connsiteX44" fmla="*/ 0 w 10612395"/>
              <a:gd name="connsiteY44" fmla="*/ 0 h 951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0612395" h="951470" extrusionOk="0">
                <a:moveTo>
                  <a:pt x="0" y="0"/>
                </a:moveTo>
                <a:cubicBezTo>
                  <a:pt x="235341" y="-35937"/>
                  <a:pt x="262661" y="5876"/>
                  <a:pt x="483454" y="0"/>
                </a:cubicBezTo>
                <a:cubicBezTo>
                  <a:pt x="704247" y="-5876"/>
                  <a:pt x="681850" y="27537"/>
                  <a:pt x="754659" y="0"/>
                </a:cubicBezTo>
                <a:cubicBezTo>
                  <a:pt x="827469" y="-27537"/>
                  <a:pt x="1258958" y="61210"/>
                  <a:pt x="1556485" y="0"/>
                </a:cubicBezTo>
                <a:cubicBezTo>
                  <a:pt x="1854012" y="-61210"/>
                  <a:pt x="1905976" y="15171"/>
                  <a:pt x="2039938" y="0"/>
                </a:cubicBezTo>
                <a:cubicBezTo>
                  <a:pt x="2173900" y="-15171"/>
                  <a:pt x="2307223" y="57532"/>
                  <a:pt x="2523392" y="0"/>
                </a:cubicBezTo>
                <a:cubicBezTo>
                  <a:pt x="2739561" y="-57532"/>
                  <a:pt x="3095387" y="92116"/>
                  <a:pt x="3325217" y="0"/>
                </a:cubicBezTo>
                <a:cubicBezTo>
                  <a:pt x="3555047" y="-92116"/>
                  <a:pt x="3541443" y="27735"/>
                  <a:pt x="3702547" y="0"/>
                </a:cubicBezTo>
                <a:cubicBezTo>
                  <a:pt x="3863651" y="-27735"/>
                  <a:pt x="4336602" y="41478"/>
                  <a:pt x="4504372" y="0"/>
                </a:cubicBezTo>
                <a:cubicBezTo>
                  <a:pt x="4672143" y="-41478"/>
                  <a:pt x="5131632" y="68449"/>
                  <a:pt x="5306197" y="0"/>
                </a:cubicBezTo>
                <a:cubicBezTo>
                  <a:pt x="5480763" y="-68449"/>
                  <a:pt x="5605289" y="56309"/>
                  <a:pt x="5895775" y="0"/>
                </a:cubicBezTo>
                <a:cubicBezTo>
                  <a:pt x="6186261" y="-56309"/>
                  <a:pt x="6328156" y="183"/>
                  <a:pt x="6697600" y="0"/>
                </a:cubicBezTo>
                <a:cubicBezTo>
                  <a:pt x="7067044" y="-183"/>
                  <a:pt x="6959025" y="12266"/>
                  <a:pt x="7181054" y="0"/>
                </a:cubicBezTo>
                <a:cubicBezTo>
                  <a:pt x="7403083" y="-12266"/>
                  <a:pt x="7536891" y="49630"/>
                  <a:pt x="7664508" y="0"/>
                </a:cubicBezTo>
                <a:cubicBezTo>
                  <a:pt x="7792125" y="-49630"/>
                  <a:pt x="8147436" y="8782"/>
                  <a:pt x="8360209" y="0"/>
                </a:cubicBezTo>
                <a:cubicBezTo>
                  <a:pt x="8572982" y="-8782"/>
                  <a:pt x="8660623" y="45180"/>
                  <a:pt x="8843663" y="0"/>
                </a:cubicBezTo>
                <a:cubicBezTo>
                  <a:pt x="9026703" y="-45180"/>
                  <a:pt x="9424769" y="55581"/>
                  <a:pt x="9645488" y="0"/>
                </a:cubicBezTo>
                <a:cubicBezTo>
                  <a:pt x="9866208" y="-55581"/>
                  <a:pt x="10188053" y="83270"/>
                  <a:pt x="10612395" y="0"/>
                </a:cubicBezTo>
                <a:cubicBezTo>
                  <a:pt x="10632069" y="160654"/>
                  <a:pt x="10566404" y="279134"/>
                  <a:pt x="10612395" y="475735"/>
                </a:cubicBezTo>
                <a:cubicBezTo>
                  <a:pt x="10658386" y="672337"/>
                  <a:pt x="10561690" y="752419"/>
                  <a:pt x="10612395" y="951470"/>
                </a:cubicBezTo>
                <a:cubicBezTo>
                  <a:pt x="10551438" y="959149"/>
                  <a:pt x="10466973" y="931440"/>
                  <a:pt x="10341189" y="951470"/>
                </a:cubicBezTo>
                <a:cubicBezTo>
                  <a:pt x="10215405" y="971500"/>
                  <a:pt x="9933353" y="927942"/>
                  <a:pt x="9539364" y="951470"/>
                </a:cubicBezTo>
                <a:cubicBezTo>
                  <a:pt x="9145376" y="974998"/>
                  <a:pt x="9085529" y="893703"/>
                  <a:pt x="8949786" y="951470"/>
                </a:cubicBezTo>
                <a:cubicBezTo>
                  <a:pt x="8814043" y="1009237"/>
                  <a:pt x="8717527" y="917436"/>
                  <a:pt x="8572457" y="951470"/>
                </a:cubicBezTo>
                <a:cubicBezTo>
                  <a:pt x="8427387" y="985504"/>
                  <a:pt x="8121381" y="914062"/>
                  <a:pt x="7982879" y="951470"/>
                </a:cubicBezTo>
                <a:cubicBezTo>
                  <a:pt x="7844377" y="988878"/>
                  <a:pt x="7790755" y="943960"/>
                  <a:pt x="7711674" y="951470"/>
                </a:cubicBezTo>
                <a:cubicBezTo>
                  <a:pt x="7632594" y="958980"/>
                  <a:pt x="7515115" y="932730"/>
                  <a:pt x="7440468" y="951470"/>
                </a:cubicBezTo>
                <a:cubicBezTo>
                  <a:pt x="7365821" y="970210"/>
                  <a:pt x="6998709" y="928789"/>
                  <a:pt x="6850891" y="951470"/>
                </a:cubicBezTo>
                <a:cubicBezTo>
                  <a:pt x="6703073" y="974151"/>
                  <a:pt x="6560662" y="916706"/>
                  <a:pt x="6473561" y="951470"/>
                </a:cubicBezTo>
                <a:cubicBezTo>
                  <a:pt x="6386460" y="986234"/>
                  <a:pt x="6038183" y="941458"/>
                  <a:pt x="5777860" y="951470"/>
                </a:cubicBezTo>
                <a:cubicBezTo>
                  <a:pt x="5517537" y="961482"/>
                  <a:pt x="5535789" y="917155"/>
                  <a:pt x="5400530" y="951470"/>
                </a:cubicBezTo>
                <a:cubicBezTo>
                  <a:pt x="5265271" y="985785"/>
                  <a:pt x="4911544" y="920967"/>
                  <a:pt x="4704828" y="951470"/>
                </a:cubicBezTo>
                <a:cubicBezTo>
                  <a:pt x="4498112" y="981973"/>
                  <a:pt x="4531930" y="941235"/>
                  <a:pt x="4433623" y="951470"/>
                </a:cubicBezTo>
                <a:cubicBezTo>
                  <a:pt x="4335317" y="961705"/>
                  <a:pt x="4052261" y="929695"/>
                  <a:pt x="3737921" y="951470"/>
                </a:cubicBezTo>
                <a:cubicBezTo>
                  <a:pt x="3423581" y="973245"/>
                  <a:pt x="3530382" y="934952"/>
                  <a:pt x="3360592" y="951470"/>
                </a:cubicBezTo>
                <a:cubicBezTo>
                  <a:pt x="3190802" y="967988"/>
                  <a:pt x="3209151" y="922793"/>
                  <a:pt x="3089386" y="951470"/>
                </a:cubicBezTo>
                <a:cubicBezTo>
                  <a:pt x="2969621" y="980147"/>
                  <a:pt x="2822820" y="941310"/>
                  <a:pt x="2712057" y="951470"/>
                </a:cubicBezTo>
                <a:cubicBezTo>
                  <a:pt x="2601294" y="961630"/>
                  <a:pt x="2276575" y="890973"/>
                  <a:pt x="2016355" y="951470"/>
                </a:cubicBezTo>
                <a:cubicBezTo>
                  <a:pt x="1756135" y="1011967"/>
                  <a:pt x="1773034" y="934731"/>
                  <a:pt x="1639025" y="951470"/>
                </a:cubicBezTo>
                <a:cubicBezTo>
                  <a:pt x="1505016" y="968209"/>
                  <a:pt x="1493606" y="945653"/>
                  <a:pt x="1367820" y="951470"/>
                </a:cubicBezTo>
                <a:cubicBezTo>
                  <a:pt x="1242035" y="957287"/>
                  <a:pt x="1138970" y="933411"/>
                  <a:pt x="990490" y="951470"/>
                </a:cubicBezTo>
                <a:cubicBezTo>
                  <a:pt x="842010" y="969529"/>
                  <a:pt x="668217" y="919566"/>
                  <a:pt x="507037" y="951470"/>
                </a:cubicBezTo>
                <a:cubicBezTo>
                  <a:pt x="345857" y="983374"/>
                  <a:pt x="139297" y="907399"/>
                  <a:pt x="0" y="951470"/>
                </a:cubicBezTo>
                <a:cubicBezTo>
                  <a:pt x="-38115" y="831426"/>
                  <a:pt x="8655" y="627325"/>
                  <a:pt x="0" y="494764"/>
                </a:cubicBezTo>
                <a:cubicBezTo>
                  <a:pt x="-8655" y="362203"/>
                  <a:pt x="51249" y="209829"/>
                  <a:pt x="0" y="0"/>
                </a:cubicBezTo>
                <a:close/>
              </a:path>
            </a:pathLst>
          </a:custGeom>
          <a:noFill/>
          <a:ln w="127000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2000"/>
              </a:spcBef>
            </a:pPr>
            <a:endParaRPr lang="en-US" sz="3200" b="1" dirty="0">
              <a:latin typeface="Bernino Sans Semibol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855689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0970570-131C-4944-B300-D3662B7EB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DD13A47-9FC1-AB4B-AE7B-D6781E6CC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Rotating clocks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3C623-E491-EE49-AC49-ED2837E64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q</a:t>
            </a:r>
            <a:r>
              <a:rPr lang="en-US" dirty="0"/>
              <a:t> = prime, </a:t>
            </a:r>
            <a:r>
              <a:rPr lang="en-US" i="1" dirty="0"/>
              <a:t>q</a:t>
            </a:r>
            <a:r>
              <a:rPr lang="en-US" dirty="0"/>
              <a:t> &gt; 2</a:t>
            </a:r>
            <a:r>
              <a:rPr lang="el-GR" dirty="0"/>
              <a:t>Δ</a:t>
            </a:r>
            <a:endParaRPr lang="en-US" dirty="0"/>
          </a:p>
          <a:p>
            <a:r>
              <a:rPr lang="en-US" i="1" dirty="0"/>
              <a:t>q</a:t>
            </a:r>
            <a:r>
              <a:rPr lang="en-US" baseline="30000" dirty="0"/>
              <a:t>2</a:t>
            </a:r>
            <a:r>
              <a:rPr lang="en-US" dirty="0"/>
              <a:t> colors → </a:t>
            </a:r>
            <a:r>
              <a:rPr lang="en-US" i="1" dirty="0"/>
              <a:t>q</a:t>
            </a:r>
            <a:r>
              <a:rPr lang="en-US" dirty="0"/>
              <a:t> colors in </a:t>
            </a:r>
            <a:r>
              <a:rPr lang="en-US" i="1" dirty="0"/>
              <a:t>q</a:t>
            </a:r>
            <a:r>
              <a:rPr lang="en-US" dirty="0"/>
              <a:t> rounds</a:t>
            </a:r>
          </a:p>
          <a:p>
            <a:r>
              <a:rPr lang="en-US" dirty="0"/>
              <a:t>If no conflicts:</a:t>
            </a:r>
          </a:p>
          <a:p>
            <a:pPr lvl="1"/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i="1" dirty="0">
                <a:solidFill>
                  <a:schemeClr val="accent2"/>
                </a:solidFill>
              </a:rPr>
              <a:t>b</a:t>
            </a:r>
            <a:r>
              <a:rPr lang="en-US" dirty="0"/>
              <a:t>) → (0, </a:t>
            </a:r>
            <a:r>
              <a:rPr lang="en-US" i="1" dirty="0">
                <a:solidFill>
                  <a:schemeClr val="accent2"/>
                </a:solidFill>
              </a:rPr>
              <a:t>b</a:t>
            </a:r>
            <a:r>
              <a:rPr lang="en-US" dirty="0"/>
              <a:t>)</a:t>
            </a:r>
          </a:p>
          <a:p>
            <a:r>
              <a:rPr lang="en-US" dirty="0"/>
              <a:t>Otherwise:</a:t>
            </a:r>
          </a:p>
          <a:p>
            <a:pPr lvl="1"/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i="1" dirty="0">
                <a:solidFill>
                  <a:schemeClr val="accent2"/>
                </a:solidFill>
              </a:rPr>
              <a:t>b</a:t>
            </a:r>
            <a:r>
              <a:rPr lang="en-US" dirty="0"/>
              <a:t>) → (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i="1" dirty="0" err="1">
                <a:solidFill>
                  <a:schemeClr val="accent2"/>
                </a:solidFill>
              </a:rPr>
              <a:t>b</a:t>
            </a:r>
            <a:r>
              <a:rPr lang="en-US" dirty="0" err="1">
                <a:solidFill>
                  <a:schemeClr val="accent2"/>
                </a:solidFill>
              </a:rPr>
              <a:t>+</a:t>
            </a:r>
            <a:r>
              <a:rPr lang="en-US" i="1" dirty="0" err="1">
                <a:solidFill>
                  <a:schemeClr val="accent2"/>
                </a:solidFill>
              </a:rPr>
              <a:t>a</a:t>
            </a:r>
            <a:r>
              <a:rPr lang="en-US" dirty="0"/>
              <a:t> mod </a:t>
            </a:r>
            <a:r>
              <a:rPr lang="en-US" i="1" dirty="0"/>
              <a:t>q</a:t>
            </a:r>
            <a:r>
              <a:rPr lang="en-US" dirty="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702AA9-D28D-FA46-9EAE-C4B0842F1842}"/>
              </a:ext>
            </a:extLst>
          </p:cNvPr>
          <p:cNvSpPr txBox="1"/>
          <p:nvPr/>
        </p:nvSpPr>
        <p:spPr>
          <a:xfrm>
            <a:off x="9350829" y="354239"/>
            <a:ext cx="18723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Bernino Sans Light" pitchFamily="2" charset="77"/>
              </a:rPr>
              <a:t>(2, </a:t>
            </a:r>
            <a:r>
              <a:rPr lang="en-US" sz="3200" dirty="0">
                <a:solidFill>
                  <a:schemeClr val="accent2"/>
                </a:solidFill>
                <a:latin typeface="Bernino Sans Light" pitchFamily="2" charset="77"/>
              </a:rPr>
              <a:t>3</a:t>
            </a:r>
            <a:r>
              <a:rPr lang="en-US" sz="3200" dirty="0">
                <a:latin typeface="Bernino Sans Light" pitchFamily="2" charset="77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4556F2-56AE-494D-9F93-1AF60661D63B}"/>
              </a:ext>
            </a:extLst>
          </p:cNvPr>
          <p:cNvSpPr txBox="1"/>
          <p:nvPr/>
        </p:nvSpPr>
        <p:spPr>
          <a:xfrm>
            <a:off x="9350829" y="3791070"/>
            <a:ext cx="18723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Bernino Sans Light" pitchFamily="2" charset="77"/>
              </a:rPr>
              <a:t>(2, </a:t>
            </a:r>
            <a:r>
              <a:rPr lang="en-US" sz="3200" dirty="0">
                <a:solidFill>
                  <a:schemeClr val="accent2"/>
                </a:solidFill>
                <a:latin typeface="Bernino Sans Light" pitchFamily="2" charset="77"/>
              </a:rPr>
              <a:t>5</a:t>
            </a:r>
            <a:r>
              <a:rPr lang="en-US" sz="3200" dirty="0">
                <a:latin typeface="Bernino Sans Light" pitchFamily="2" charset="77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25F7C0-9E03-F845-BDD6-B98BDE010086}"/>
              </a:ext>
            </a:extLst>
          </p:cNvPr>
          <p:cNvSpPr txBox="1"/>
          <p:nvPr/>
        </p:nvSpPr>
        <p:spPr>
          <a:xfrm>
            <a:off x="10417628" y="2761692"/>
            <a:ext cx="702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Bernino Sans Semibold" pitchFamily="2" charset="77"/>
              </a:rPr>
              <a:t>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807C8B-5AA6-B849-BF54-B15C0A05249E}"/>
              </a:ext>
            </a:extLst>
          </p:cNvPr>
          <p:cNvSpPr txBox="1"/>
          <p:nvPr/>
        </p:nvSpPr>
        <p:spPr>
          <a:xfrm>
            <a:off x="8806542" y="5375971"/>
            <a:ext cx="702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Bernino Sans Semibold" pitchFamily="2" charset="77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986338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505050"/>
      </a:dk2>
      <a:lt2>
        <a:srgbClr val="DFDFDF"/>
      </a:lt2>
      <a:accent1>
        <a:srgbClr val="0087CC"/>
      </a:accent1>
      <a:accent2>
        <a:srgbClr val="F16924"/>
      </a:accent2>
      <a:accent3>
        <a:srgbClr val="909090"/>
      </a:accent3>
      <a:accent4>
        <a:srgbClr val="0087CC"/>
      </a:accent4>
      <a:accent5>
        <a:srgbClr val="F16924"/>
      </a:accent5>
      <a:accent6>
        <a:srgbClr val="909090"/>
      </a:accent6>
      <a:hlink>
        <a:srgbClr val="000000"/>
      </a:hlink>
      <a:folHlink>
        <a:srgbClr val="000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spcBef>
            <a:spcPts val="2000"/>
          </a:spcBef>
          <a:defRPr sz="3200" b="1" dirty="0" smtClean="0">
            <a:latin typeface="Bernino Sans Semibold" pitchFamily="2" charset="7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sz="3600" dirty="0" smtClean="0">
            <a:latin typeface="Bernino Sans Light" pitchFamily="2" charset="7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1213</TotalTime>
  <Words>1157</Words>
  <Application>Microsoft Macintosh PowerPoint</Application>
  <PresentationFormat>Widescreen</PresentationFormat>
  <Paragraphs>264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1" baseType="lpstr">
      <vt:lpstr>Arial</vt:lpstr>
      <vt:lpstr>Bernina Sans</vt:lpstr>
      <vt:lpstr>Bernina Sans Condensed Lt</vt:lpstr>
      <vt:lpstr>Bernina Sans Extrabold</vt:lpstr>
      <vt:lpstr>Bernina Sans Light</vt:lpstr>
      <vt:lpstr>Bernina Sans Narrow Exbold</vt:lpstr>
      <vt:lpstr>Bernino Sans</vt:lpstr>
      <vt:lpstr>Bernino Sans Extrabold</vt:lpstr>
      <vt:lpstr>Bernino Sans Light</vt:lpstr>
      <vt:lpstr>Bernino Sans Semibold</vt:lpstr>
      <vt:lpstr>Calibri</vt:lpstr>
      <vt:lpstr>Office Theme</vt:lpstr>
      <vt:lpstr>Distributed Algorithms</vt:lpstr>
      <vt:lpstr>PowerPoint Presentation</vt:lpstr>
      <vt:lpstr>LOCAL model</vt:lpstr>
      <vt:lpstr>LOCAL model</vt:lpstr>
      <vt:lpstr>Coloring</vt:lpstr>
      <vt:lpstr>Coloring</vt:lpstr>
      <vt:lpstr>Greedy color reduction</vt:lpstr>
      <vt:lpstr>Coloring</vt:lpstr>
      <vt:lpstr>Rotating clocks</vt:lpstr>
      <vt:lpstr>Coloring</vt:lpstr>
      <vt:lpstr>Cover-free families</vt:lpstr>
      <vt:lpstr>Cover-free families</vt:lpstr>
      <vt:lpstr>1-cover-free family</vt:lpstr>
      <vt:lpstr>2-cover-free family</vt:lpstr>
      <vt:lpstr>Cover-free families</vt:lpstr>
      <vt:lpstr>Cover-free families</vt:lpstr>
      <vt:lpstr>PowerPoint Presentation</vt:lpstr>
      <vt:lpstr>Cover-free families</vt:lpstr>
      <vt:lpstr>Coloring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Algorithms</dc:title>
  <dc:creator>Jukka Suomela</dc:creator>
  <cp:lastModifiedBy>Suomela Jukka</cp:lastModifiedBy>
  <cp:revision>86</cp:revision>
  <dcterms:created xsi:type="dcterms:W3CDTF">2020-08-20T21:40:58Z</dcterms:created>
  <dcterms:modified xsi:type="dcterms:W3CDTF">2022-09-26T19:29:33Z</dcterms:modified>
</cp:coreProperties>
</file>