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8" r:id="rId2"/>
    <p:sldId id="259" r:id="rId3"/>
    <p:sldId id="260" r:id="rId4"/>
    <p:sldId id="688" r:id="rId5"/>
    <p:sldId id="275" r:id="rId6"/>
    <p:sldId id="285" r:id="rId7"/>
    <p:sldId id="284" r:id="rId8"/>
    <p:sldId id="286" r:id="rId9"/>
    <p:sldId id="277" r:id="rId10"/>
    <p:sldId id="276" r:id="rId11"/>
    <p:sldId id="278" r:id="rId12"/>
    <p:sldId id="279" r:id="rId13"/>
    <p:sldId id="280" r:id="rId14"/>
    <p:sldId id="281" r:id="rId15"/>
    <p:sldId id="689" r:id="rId16"/>
    <p:sldId id="283" r:id="rId17"/>
    <p:sldId id="274" r:id="rId18"/>
    <p:sldId id="282" r:id="rId19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kka Suomela" initials="JS" lastIdx="1" clrIdx="0">
    <p:extLst>
      <p:ext uri="{19B8F6BF-5375-455C-9EA6-DF929625EA0E}">
        <p15:presenceInfo xmlns:p15="http://schemas.microsoft.com/office/powerpoint/2012/main" userId="Jukka Suome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21"/>
    <p:restoredTop sz="94694"/>
  </p:normalViewPr>
  <p:slideViewPr>
    <p:cSldViewPr snapToGrid="0" snapToObjects="1" showGuides="1">
      <p:cViewPr varScale="1">
        <p:scale>
          <a:sx n="121" d="100"/>
          <a:sy n="121" d="100"/>
        </p:scale>
        <p:origin x="40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506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018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400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>
            <a:lvl1pPr>
              <a:lnSpc>
                <a:spcPct val="85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11/26/24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11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2667001" y="4197466"/>
            <a:ext cx="8991860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Hardness of coloring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EB19155-555A-5E2F-E429-2C0717F52DD6}"/>
              </a:ext>
            </a:extLst>
          </p:cNvPr>
          <p:cNvSpPr txBox="1">
            <a:spLocks/>
          </p:cNvSpPr>
          <p:nvPr/>
        </p:nvSpPr>
        <p:spPr>
          <a:xfrm>
            <a:off x="8517692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6657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F2FC-D4D5-8D4E-B775-5BA2E9C0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Lucky neighborhoods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579B4-FE2A-C649-8BBF-EC7D2304D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Assumption: </a:t>
            </a:r>
            <a:r>
              <a:rPr lang="en-US" dirty="0"/>
              <a:t>P[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fails] &lt; 1/</a:t>
            </a:r>
            <a:r>
              <a:rPr lang="en-US" i="1" dirty="0"/>
              <a:t>x</a:t>
            </a:r>
            <a:r>
              <a:rPr lang="en-US" baseline="30000" dirty="0"/>
              <a:t>3</a:t>
            </a:r>
          </a:p>
          <a:p>
            <a:r>
              <a:rPr lang="en-US" b="1" dirty="0">
                <a:latin typeface="Bernino Sans" pitchFamily="2" charset="77"/>
              </a:rPr>
              <a:t>Definition: </a:t>
            </a:r>
            <a:r>
              <a:rPr lang="en-US" dirty="0"/>
              <a:t>P[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fails | unlucky] ≥ 1/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/>
              <a:t>P[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fails | unlucky] · P[unlucky] &lt; 1/</a:t>
            </a:r>
            <a:r>
              <a:rPr lang="en-US" i="1" dirty="0"/>
              <a:t>x</a:t>
            </a:r>
            <a:r>
              <a:rPr lang="en-US" baseline="30000" dirty="0"/>
              <a:t>3</a:t>
            </a:r>
            <a:endParaRPr lang="en-US" dirty="0"/>
          </a:p>
          <a:p>
            <a:r>
              <a:rPr lang="en-US" dirty="0"/>
              <a:t>P[unlucky] &lt; </a:t>
            </a:r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1/x</a:t>
            </a:r>
            <a:endParaRPr lang="en-US" b="1" i="1" dirty="0">
              <a:solidFill>
                <a:schemeClr val="accent1"/>
              </a:solidFill>
              <a:latin typeface="Bernino Sans" pitchFamily="2" charset="77"/>
            </a:endParaRP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0164C875-0B38-1B76-0E8A-87E51980EA54}"/>
              </a:ext>
            </a:extLst>
          </p:cNvPr>
          <p:cNvSpPr/>
          <p:nvPr/>
        </p:nvSpPr>
        <p:spPr>
          <a:xfrm>
            <a:off x="8261794" y="1626024"/>
            <a:ext cx="1968500" cy="709641"/>
          </a:xfrm>
          <a:prstGeom prst="wedgeRoundRectCallout">
            <a:avLst>
              <a:gd name="adj1" fmla="val -70629"/>
              <a:gd name="adj2" fmla="val 12669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2800" dirty="0">
                <a:latin typeface="Bernino Sans" pitchFamily="2" charset="77"/>
              </a:rPr>
              <a:t>e.g. 0.1%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6DCE1056-E334-258A-0516-E4E4978FC497}"/>
              </a:ext>
            </a:extLst>
          </p:cNvPr>
          <p:cNvSpPr/>
          <p:nvPr/>
        </p:nvSpPr>
        <p:spPr>
          <a:xfrm>
            <a:off x="9749971" y="2719359"/>
            <a:ext cx="1829727" cy="709641"/>
          </a:xfrm>
          <a:prstGeom prst="wedgeRoundRectCallout">
            <a:avLst>
              <a:gd name="adj1" fmla="val -65318"/>
              <a:gd name="adj2" fmla="val -30026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2800" dirty="0">
                <a:latin typeface="Bernino Sans" pitchFamily="2" charset="77"/>
              </a:rPr>
              <a:t>e.g. 1%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E1B676A2-4E28-2A83-56AB-F24E6FB8B739}"/>
              </a:ext>
            </a:extLst>
          </p:cNvPr>
          <p:cNvSpPr/>
          <p:nvPr/>
        </p:nvSpPr>
        <p:spPr>
          <a:xfrm>
            <a:off x="5338073" y="4198243"/>
            <a:ext cx="1829726" cy="709641"/>
          </a:xfrm>
          <a:prstGeom prst="wedgeRoundRectCallout">
            <a:avLst>
              <a:gd name="adj1" fmla="val -73052"/>
              <a:gd name="adj2" fmla="val -28492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2800" dirty="0">
                <a:latin typeface="Bernino Sans" pitchFamily="2" charset="77"/>
              </a:rPr>
              <a:t>e.g. 10%</a:t>
            </a:r>
          </a:p>
        </p:txBody>
      </p:sp>
    </p:spTree>
    <p:extLst>
      <p:ext uri="{BB962C8B-B14F-4D97-AF65-F5344CB8AC3E}">
        <p14:creationId xmlns:p14="http://schemas.microsoft.com/office/powerpoint/2010/main" val="1714300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61076-568B-EC46-981F-67BD3A9E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passive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14748-627C-1C48-A2D6-787387FA7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P[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fails] &lt; </a:t>
            </a:r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1/</a:t>
            </a:r>
            <a:r>
              <a:rPr lang="en-US" b="1" i="1" dirty="0">
                <a:solidFill>
                  <a:schemeClr val="accent1"/>
                </a:solidFill>
                <a:latin typeface="Bernino Sans" pitchFamily="2" charset="77"/>
              </a:rPr>
              <a:t>x</a:t>
            </a:r>
            <a:r>
              <a:rPr lang="en-US" b="1" baseline="30000" dirty="0">
                <a:solidFill>
                  <a:schemeClr val="accent1"/>
                </a:solidFill>
                <a:latin typeface="Bernino Sans" pitchFamily="2" charset="77"/>
              </a:rPr>
              <a:t>3</a:t>
            </a:r>
            <a:endParaRPr lang="en-US" baseline="30000" dirty="0"/>
          </a:p>
          <a:p>
            <a:r>
              <a:rPr lang="en-US" dirty="0"/>
              <a:t>P[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output considered infrequent by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]</a:t>
            </a:r>
            <a:br>
              <a:rPr lang="en-US" dirty="0"/>
            </a:br>
            <a:r>
              <a:rPr lang="en-US" dirty="0"/>
              <a:t>&lt; </a:t>
            </a:r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#labels · #edges · 1/</a:t>
            </a:r>
            <a:r>
              <a:rPr lang="en-US" b="1" i="1" dirty="0">
                <a:solidFill>
                  <a:schemeClr val="accent1"/>
                </a:solidFill>
                <a:latin typeface="Bernino Sans" pitchFamily="2" charset="77"/>
              </a:rPr>
              <a:t>x</a:t>
            </a:r>
            <a:endParaRPr lang="en-US" dirty="0"/>
          </a:p>
          <a:p>
            <a:r>
              <a:rPr lang="en-US" b="1" dirty="0">
                <a:latin typeface="Bernino Sans" pitchFamily="2" charset="77"/>
              </a:rPr>
              <a:t>Otherwise:</a:t>
            </a:r>
          </a:p>
          <a:p>
            <a:pPr lvl="1"/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does not fail, its outputs form a valid solution</a:t>
            </a:r>
          </a:p>
          <a:p>
            <a:pPr lvl="1"/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outputs only labels that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considers frequent</a:t>
            </a:r>
          </a:p>
          <a:p>
            <a:pPr lvl="1"/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has to succeed in solving re(</a:t>
            </a:r>
            <a:r>
              <a:rPr lang="en-US" i="1" dirty="0"/>
              <a:t>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167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4C5D-1CA8-7E49-AF9A-2562C8116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3AFC2-977E-1F48-A6FC-F8029CD17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P[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fails] &lt; </a:t>
            </a:r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1/</a:t>
            </a:r>
            <a:r>
              <a:rPr lang="en-US" b="1" i="1" dirty="0">
                <a:solidFill>
                  <a:schemeClr val="accent2"/>
                </a:solidFill>
                <a:latin typeface="Bernino Sans" pitchFamily="2" charset="77"/>
              </a:rPr>
              <a:t>x</a:t>
            </a:r>
            <a:r>
              <a:rPr lang="en-US" b="1" baseline="30000" dirty="0">
                <a:solidFill>
                  <a:schemeClr val="accent2"/>
                </a:solidFill>
                <a:latin typeface="Bernino Sans" pitchFamily="2" charset="77"/>
              </a:rPr>
              <a:t>3</a:t>
            </a:r>
            <a:endParaRPr lang="en-US" baseline="30000" dirty="0">
              <a:solidFill>
                <a:schemeClr val="accent2"/>
              </a:solidFill>
            </a:endParaRPr>
          </a:p>
          <a:p>
            <a:r>
              <a:rPr lang="en-US" dirty="0"/>
              <a:t>Possible 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-failures:</a:t>
            </a:r>
          </a:p>
          <a:p>
            <a:pPr lvl="1"/>
            <a:r>
              <a:rPr lang="en-US" dirty="0"/>
              <a:t>P[unlucky] &lt; </a:t>
            </a:r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1/x</a:t>
            </a:r>
            <a:endParaRPr lang="en-US" b="1" i="1" dirty="0">
              <a:solidFill>
                <a:schemeClr val="accent1"/>
              </a:solidFill>
              <a:latin typeface="Bernino Sans" pitchFamily="2" charset="77"/>
            </a:endParaRPr>
          </a:p>
          <a:p>
            <a:pPr lvl="1"/>
            <a:r>
              <a:rPr lang="en-US" dirty="0"/>
              <a:t>P[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fails] &lt; </a:t>
            </a:r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1/</a:t>
            </a:r>
            <a:r>
              <a:rPr lang="en-US" b="1" i="1" dirty="0">
                <a:solidFill>
                  <a:schemeClr val="accent1"/>
                </a:solidFill>
                <a:latin typeface="Bernino Sans" pitchFamily="2" charset="77"/>
              </a:rPr>
              <a:t>x</a:t>
            </a:r>
            <a:r>
              <a:rPr lang="en-US" b="1" baseline="30000" dirty="0">
                <a:solidFill>
                  <a:schemeClr val="accent1"/>
                </a:solidFill>
                <a:latin typeface="Bernino Sans" pitchFamily="2" charset="77"/>
              </a:rPr>
              <a:t>3</a:t>
            </a:r>
            <a:endParaRPr lang="en-US" baseline="30000" dirty="0"/>
          </a:p>
          <a:p>
            <a:pPr lvl="1"/>
            <a:r>
              <a:rPr lang="en-US" dirty="0"/>
              <a:t>P[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outputs some infrequent label]</a:t>
            </a:r>
            <a:br>
              <a:rPr lang="en-US" dirty="0"/>
            </a:br>
            <a:r>
              <a:rPr lang="en-US" dirty="0"/>
              <a:t>&lt; </a:t>
            </a:r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#labels · #edges · 1/</a:t>
            </a:r>
            <a:r>
              <a:rPr lang="en-US" b="1" i="1" dirty="0">
                <a:solidFill>
                  <a:schemeClr val="accent1"/>
                </a:solidFill>
                <a:latin typeface="Bernino Sans" pitchFamily="2" charset="77"/>
              </a:rPr>
              <a:t>x</a:t>
            </a:r>
          </a:p>
          <a:p>
            <a:r>
              <a:rPr lang="en-US" dirty="0"/>
              <a:t>P[</a:t>
            </a:r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fails] &lt; </a:t>
            </a:r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constant · 1/</a:t>
            </a:r>
            <a:r>
              <a:rPr lang="en-US" b="1" i="1" dirty="0">
                <a:solidFill>
                  <a:schemeClr val="accent2"/>
                </a:solidFill>
                <a:latin typeface="Bernino Sans" pitchFamily="2" charset="77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62888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9167-6DF5-3845-9F54-179E1CEE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04975"/>
          </a:xfrm>
        </p:spPr>
        <p:txBody>
          <a:bodyPr/>
          <a:lstStyle/>
          <a:p>
            <a:r>
              <a:rPr lang="en-US" dirty="0"/>
              <a:t>Randomized round elimination in cycles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36B71-4BDB-2A40-9822-9A9301FAC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8699"/>
            <a:ext cx="10515600" cy="3878263"/>
          </a:xfrm>
        </p:spPr>
        <p:txBody>
          <a:bodyPr/>
          <a:lstStyle/>
          <a:p>
            <a:r>
              <a:rPr lang="en-US" b="1" i="1" dirty="0">
                <a:latin typeface="Bernino Sans" pitchFamily="2" charset="77"/>
              </a:rPr>
              <a:t>A</a:t>
            </a:r>
            <a:r>
              <a:rPr lang="en-US" b="1" baseline="-25000" dirty="0">
                <a:latin typeface="Bernino Sans" pitchFamily="2" charset="77"/>
              </a:rPr>
              <a:t>0</a:t>
            </a:r>
            <a:r>
              <a:rPr lang="en-US" b="1" dirty="0">
                <a:latin typeface="Bernino Sans" pitchFamily="2" charset="77"/>
              </a:rPr>
              <a:t>:</a:t>
            </a:r>
            <a:r>
              <a:rPr lang="en-US" dirty="0"/>
              <a:t> local failure probability &lt; </a:t>
            </a:r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1/</a:t>
            </a:r>
            <a:r>
              <a:rPr lang="en-US" b="1" i="1" dirty="0">
                <a:solidFill>
                  <a:schemeClr val="accent2"/>
                </a:solidFill>
                <a:latin typeface="Bernino Sans" pitchFamily="2" charset="77"/>
              </a:rPr>
              <a:t>x</a:t>
            </a:r>
            <a:r>
              <a:rPr lang="en-US" b="1" baseline="30000" dirty="0">
                <a:solidFill>
                  <a:schemeClr val="accent2"/>
                </a:solidFill>
                <a:latin typeface="Bernino Sans" pitchFamily="2" charset="77"/>
              </a:rPr>
              <a:t>3</a:t>
            </a:r>
            <a:endParaRPr lang="en-US" baseline="30000" dirty="0"/>
          </a:p>
          <a:p>
            <a:r>
              <a:rPr lang="en-US" b="1" i="1" dirty="0">
                <a:latin typeface="Bernino Sans" pitchFamily="2" charset="77"/>
              </a:rPr>
              <a:t>A</a:t>
            </a:r>
            <a:r>
              <a:rPr lang="en-US" b="1" baseline="-25000" dirty="0">
                <a:latin typeface="Bernino Sans" pitchFamily="2" charset="77"/>
              </a:rPr>
              <a:t>1</a:t>
            </a:r>
            <a:r>
              <a:rPr lang="en-US" b="1" dirty="0">
                <a:latin typeface="Bernino Sans" pitchFamily="2" charset="77"/>
              </a:rPr>
              <a:t>:</a:t>
            </a:r>
            <a:r>
              <a:rPr lang="en-US" dirty="0"/>
              <a:t> local failure probability &lt; </a:t>
            </a:r>
            <a:r>
              <a:rPr lang="en-US" b="1" dirty="0">
                <a:solidFill>
                  <a:schemeClr val="accent2"/>
                </a:solidFill>
                <a:latin typeface="Bernino Sans" pitchFamily="2" charset="77"/>
              </a:rPr>
              <a:t>constant · 1/</a:t>
            </a:r>
            <a:r>
              <a:rPr lang="en-US" b="1" i="1" dirty="0">
                <a:solidFill>
                  <a:schemeClr val="accent2"/>
                </a:solidFill>
                <a:latin typeface="Bernino Sans" pitchFamily="2" charset="77"/>
              </a:rPr>
              <a:t>x</a:t>
            </a:r>
            <a:endParaRPr lang="en-US" i="1" dirty="0"/>
          </a:p>
          <a:p>
            <a:r>
              <a:rPr lang="en-US" dirty="0"/>
              <a:t>Failure probability increases </a:t>
            </a:r>
            <a:r>
              <a:rPr lang="en-US" dirty="0" err="1"/>
              <a:t>polynomially</a:t>
            </a:r>
            <a:endParaRPr lang="en-US" dirty="0"/>
          </a:p>
          <a:p>
            <a:r>
              <a:rPr lang="en-US" dirty="0"/>
              <a:t>We can repeat this many times</a:t>
            </a:r>
            <a:br>
              <a:rPr lang="en-US" dirty="0"/>
            </a:br>
            <a:r>
              <a:rPr lang="en-US" dirty="0"/>
              <a:t>before </a:t>
            </a:r>
            <a:r>
              <a:rPr lang="en-US" i="1" dirty="0"/>
              <a:t>A</a:t>
            </a:r>
            <a:r>
              <a:rPr lang="en-US" i="1" baseline="-25000" dirty="0"/>
              <a:t>k</a:t>
            </a:r>
            <a:r>
              <a:rPr lang="en-US" dirty="0"/>
              <a:t> becomes useless</a:t>
            </a:r>
          </a:p>
        </p:txBody>
      </p:sp>
    </p:spTree>
    <p:extLst>
      <p:ext uri="{BB962C8B-B14F-4D97-AF65-F5344CB8AC3E}">
        <p14:creationId xmlns:p14="http://schemas.microsoft.com/office/powerpoint/2010/main" val="77224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D7CA2-FAA8-D843-9D23-51A1A9572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works very often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4C4A1-3756-124A-B412-0ACB99E35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round elimination in deterministic PN model</a:t>
            </a:r>
          </a:p>
          <a:p>
            <a:pPr lvl="1"/>
            <a:r>
              <a:rPr lang="en-US" dirty="0"/>
              <a:t>gain intuition on how the problem behaves</a:t>
            </a:r>
          </a:p>
          <a:p>
            <a:r>
              <a:rPr lang="en-US" dirty="0"/>
              <a:t>Then switch to randomized PN model</a:t>
            </a:r>
          </a:p>
          <a:p>
            <a:pPr lvl="1"/>
            <a:r>
              <a:rPr lang="en-US" dirty="0"/>
              <a:t>proper analysis of failure probabilities</a:t>
            </a:r>
          </a:p>
          <a:p>
            <a:r>
              <a:rPr lang="en-US" dirty="0"/>
              <a:t>Results for deterministic &amp; randomized LOCAL</a:t>
            </a:r>
            <a:br>
              <a:rPr lang="en-US" dirty="0"/>
            </a:br>
            <a:r>
              <a:rPr lang="en-US" dirty="0"/>
              <a:t>follow directly</a:t>
            </a:r>
          </a:p>
        </p:txBody>
      </p:sp>
    </p:spTree>
    <p:extLst>
      <p:ext uri="{BB962C8B-B14F-4D97-AF65-F5344CB8AC3E}">
        <p14:creationId xmlns:p14="http://schemas.microsoft.com/office/powerpoint/2010/main" val="2525884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7200" dirty="0">
                <a:latin typeface="Bernina Sans Light" pitchFamily="2" charset="77"/>
              </a:rPr>
              <a:t>Case study: </a:t>
            </a:r>
            <a:r>
              <a:rPr lang="en-US" sz="7200" b="1" dirty="0">
                <a:solidFill>
                  <a:schemeClr val="accent1"/>
                </a:solidFill>
                <a:latin typeface="Bernina Sans Extrabold" pitchFamily="2" charset="77"/>
              </a:rPr>
              <a:t>Coloring</a:t>
            </a:r>
            <a:br>
              <a:rPr lang="en-US" sz="7200" b="1" dirty="0">
                <a:solidFill>
                  <a:schemeClr val="accent1"/>
                </a:solidFill>
                <a:latin typeface="Bernina Sans Extrabold" pitchFamily="2" charset="77"/>
              </a:rPr>
            </a:br>
            <a:r>
              <a:rPr lang="en-US" sz="7200" b="1" dirty="0">
                <a:solidFill>
                  <a:schemeClr val="accent1"/>
                </a:solidFill>
                <a:latin typeface="Bernina Sans Extrabold" pitchFamily="2" charset="77"/>
              </a:rPr>
              <a:t>directed cycles</a:t>
            </a:r>
            <a:endParaRPr lang="en-US" sz="7200" b="1" dirty="0">
              <a:solidFill>
                <a:schemeClr val="bg1"/>
              </a:solidFill>
              <a:latin typeface="Bernina Sans Extra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05113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4EFF17-741F-AE40-A12A-6C0EC7F6F35B}"/>
              </a:ext>
            </a:extLst>
          </p:cNvPr>
          <p:cNvSpPr txBox="1"/>
          <p:nvPr/>
        </p:nvSpPr>
        <p:spPr>
          <a:xfrm>
            <a:off x="518001" y="1733089"/>
            <a:ext cx="1143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A a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B b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C 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171C0A-A2DC-4443-980F-48B844F55032}"/>
              </a:ext>
            </a:extLst>
          </p:cNvPr>
          <p:cNvSpPr txBox="1"/>
          <p:nvPr/>
        </p:nvSpPr>
        <p:spPr>
          <a:xfrm>
            <a:off x="518001" y="3451042"/>
            <a:ext cx="10438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A </a:t>
            </a:r>
            <a:r>
              <a:rPr lang="en-US" sz="2800" dirty="0" err="1">
                <a:latin typeface="Andale Mono" panose="020B0509000000000004" pitchFamily="49" charset="0"/>
              </a:rPr>
              <a:t>bc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B ac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C ab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B6079A-2723-5540-AD84-93B7440B11A1}"/>
              </a:ext>
            </a:extLst>
          </p:cNvPr>
          <p:cNvSpPr txBox="1"/>
          <p:nvPr/>
        </p:nvSpPr>
        <p:spPr>
          <a:xfrm>
            <a:off x="2467175" y="440428"/>
            <a:ext cx="1143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F G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E H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D I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C J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B K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A 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73051B-464E-AF40-A2CD-74A64C3C3DCC}"/>
              </a:ext>
            </a:extLst>
          </p:cNvPr>
          <p:cNvSpPr txBox="1"/>
          <p:nvPr/>
        </p:nvSpPr>
        <p:spPr>
          <a:xfrm>
            <a:off x="2466119" y="3451042"/>
            <a:ext cx="168828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ACE GIK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BCF HIL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DEF JKL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F552F9-0EAB-824E-B6B5-4DE9D5E3CA88}"/>
              </a:ext>
            </a:extLst>
          </p:cNvPr>
          <p:cNvSpPr txBox="1"/>
          <p:nvPr/>
        </p:nvSpPr>
        <p:spPr>
          <a:xfrm>
            <a:off x="5058645" y="486595"/>
            <a:ext cx="1143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A a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B b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C c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D d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E e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F 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B186D0-F250-0A4F-9888-69AF927FBC9F}"/>
              </a:ext>
            </a:extLst>
          </p:cNvPr>
          <p:cNvSpPr txBox="1"/>
          <p:nvPr/>
        </p:nvSpPr>
        <p:spPr>
          <a:xfrm>
            <a:off x="5058645" y="3451042"/>
            <a:ext cx="168828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ACE </a:t>
            </a:r>
            <a:r>
              <a:rPr lang="en-US" sz="2800" dirty="0" err="1">
                <a:latin typeface="Andale Mono" panose="020B0509000000000004" pitchFamily="49" charset="0"/>
              </a:rPr>
              <a:t>fdb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BCF </a:t>
            </a:r>
            <a:r>
              <a:rPr lang="en-US" sz="2800" dirty="0" err="1">
                <a:latin typeface="Andale Mono" panose="020B0509000000000004" pitchFamily="49" charset="0"/>
              </a:rPr>
              <a:t>eda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DEF cba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2FD0C0-E5F4-FD4A-B276-A47B3008DAEA}"/>
              </a:ext>
            </a:extLst>
          </p:cNvPr>
          <p:cNvSpPr txBox="1"/>
          <p:nvPr/>
        </p:nvSpPr>
        <p:spPr>
          <a:xfrm>
            <a:off x="7553101" y="484451"/>
            <a:ext cx="1143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A a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B b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C c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D d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E e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F 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A2A0AD-E5B8-024B-93C3-34BD0FC3EFB4}"/>
              </a:ext>
            </a:extLst>
          </p:cNvPr>
          <p:cNvSpPr txBox="1"/>
          <p:nvPr/>
        </p:nvSpPr>
        <p:spPr>
          <a:xfrm>
            <a:off x="7552046" y="3447493"/>
            <a:ext cx="168828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A </a:t>
            </a:r>
            <a:r>
              <a:rPr lang="en-US" sz="2800" dirty="0" err="1">
                <a:latin typeface="Andale Mono" panose="020B0509000000000004" pitchFamily="49" charset="0"/>
              </a:rPr>
              <a:t>bdf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B </a:t>
            </a:r>
            <a:r>
              <a:rPr lang="en-US" sz="2800" dirty="0" err="1">
                <a:latin typeface="Andale Mono" panose="020B0509000000000004" pitchFamily="49" charset="0"/>
              </a:rPr>
              <a:t>ade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C </a:t>
            </a:r>
            <a:r>
              <a:rPr lang="en-US" sz="2800" dirty="0" err="1">
                <a:latin typeface="Andale Mono" panose="020B0509000000000004" pitchFamily="49" charset="0"/>
              </a:rPr>
              <a:t>abdef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D </a:t>
            </a:r>
            <a:r>
              <a:rPr lang="en-US" sz="2800" dirty="0" err="1">
                <a:latin typeface="Andale Mono" panose="020B0509000000000004" pitchFamily="49" charset="0"/>
              </a:rPr>
              <a:t>abc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E </a:t>
            </a:r>
            <a:r>
              <a:rPr lang="en-US" sz="2800" dirty="0" err="1">
                <a:latin typeface="Andale Mono" panose="020B0509000000000004" pitchFamily="49" charset="0"/>
              </a:rPr>
              <a:t>abcdf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F </a:t>
            </a:r>
            <a:r>
              <a:rPr lang="en-US" sz="2800" dirty="0" err="1">
                <a:latin typeface="Andale Mono" panose="020B0509000000000004" pitchFamily="49" charset="0"/>
              </a:rPr>
              <a:t>abcde</a:t>
            </a:r>
            <a:endParaRPr lang="en-US" sz="2800" dirty="0">
              <a:latin typeface="Andale Mono" panose="020B05090000000000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C9A2E4-3CFD-8D42-8132-8F0D2A7E718C}"/>
              </a:ext>
            </a:extLst>
          </p:cNvPr>
          <p:cNvSpPr txBox="1"/>
          <p:nvPr/>
        </p:nvSpPr>
        <p:spPr>
          <a:xfrm>
            <a:off x="10047558" y="464453"/>
            <a:ext cx="1143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A a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B b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C c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D d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E e</a:t>
            </a:r>
          </a:p>
          <a:p>
            <a:r>
              <a:rPr lang="en-US" sz="2800" dirty="0">
                <a:latin typeface="Andale Mono" panose="020B0509000000000004" pitchFamily="49" charset="0"/>
              </a:rPr>
              <a:t>F 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9E6533-370F-894A-9433-0F488364C8E7}"/>
              </a:ext>
            </a:extLst>
          </p:cNvPr>
          <p:cNvSpPr txBox="1"/>
          <p:nvPr/>
        </p:nvSpPr>
        <p:spPr>
          <a:xfrm>
            <a:off x="10045447" y="3429000"/>
            <a:ext cx="168828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ndale Mono" panose="020B0509000000000004" pitchFamily="49" charset="0"/>
              </a:rPr>
              <a:t>A </a:t>
            </a:r>
            <a:r>
              <a:rPr lang="en-US" sz="2800" dirty="0" err="1">
                <a:latin typeface="Andale Mono" panose="020B0509000000000004" pitchFamily="49" charset="0"/>
              </a:rPr>
              <a:t>bcdef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B </a:t>
            </a:r>
            <a:r>
              <a:rPr lang="en-US" sz="2800" dirty="0" err="1">
                <a:latin typeface="Andale Mono" panose="020B0509000000000004" pitchFamily="49" charset="0"/>
              </a:rPr>
              <a:t>acdef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C </a:t>
            </a:r>
            <a:r>
              <a:rPr lang="en-US" sz="2800" dirty="0" err="1">
                <a:latin typeface="Andale Mono" panose="020B0509000000000004" pitchFamily="49" charset="0"/>
              </a:rPr>
              <a:t>abdef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D </a:t>
            </a:r>
            <a:r>
              <a:rPr lang="en-US" sz="2800" dirty="0" err="1">
                <a:latin typeface="Andale Mono" panose="020B0509000000000004" pitchFamily="49" charset="0"/>
              </a:rPr>
              <a:t>abcef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E </a:t>
            </a:r>
            <a:r>
              <a:rPr lang="en-US" sz="2800" dirty="0" err="1">
                <a:latin typeface="Andale Mono" panose="020B0509000000000004" pitchFamily="49" charset="0"/>
              </a:rPr>
              <a:t>abcdf</a:t>
            </a:r>
            <a:endParaRPr lang="en-US" sz="2800" dirty="0">
              <a:latin typeface="Andale Mono" panose="020B0509000000000004" pitchFamily="49" charset="0"/>
            </a:endParaRPr>
          </a:p>
          <a:p>
            <a:r>
              <a:rPr lang="en-US" sz="2800" dirty="0">
                <a:latin typeface="Andale Mono" panose="020B0509000000000004" pitchFamily="49" charset="0"/>
              </a:rPr>
              <a:t>F </a:t>
            </a:r>
            <a:r>
              <a:rPr lang="en-US" sz="2800" dirty="0" err="1">
                <a:latin typeface="Andale Mono" panose="020B0509000000000004" pitchFamily="49" charset="0"/>
              </a:rPr>
              <a:t>abcde</a:t>
            </a:r>
            <a:endParaRPr lang="en-US" sz="2800" dirty="0">
              <a:latin typeface="Andale Mono" panose="020B05090000000000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D75C69-60F6-6F48-81FA-68E0C28FD3F6}"/>
              </a:ext>
            </a:extLst>
          </p:cNvPr>
          <p:cNvCxnSpPr>
            <a:cxnSpLocks/>
          </p:cNvCxnSpPr>
          <p:nvPr/>
        </p:nvCxnSpPr>
        <p:spPr>
          <a:xfrm>
            <a:off x="2006600" y="0"/>
            <a:ext cx="0" cy="6858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AD3F55-353A-C94D-898F-388327795481}"/>
              </a:ext>
            </a:extLst>
          </p:cNvPr>
          <p:cNvCxnSpPr>
            <a:cxnSpLocks/>
          </p:cNvCxnSpPr>
          <p:nvPr/>
        </p:nvCxnSpPr>
        <p:spPr>
          <a:xfrm>
            <a:off x="4610100" y="0"/>
            <a:ext cx="0" cy="6858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E345680-379F-8A45-A1E5-37B8E35B4659}"/>
              </a:ext>
            </a:extLst>
          </p:cNvPr>
          <p:cNvCxnSpPr>
            <a:cxnSpLocks/>
          </p:cNvCxnSpPr>
          <p:nvPr/>
        </p:nvCxnSpPr>
        <p:spPr>
          <a:xfrm>
            <a:off x="7124700" y="0"/>
            <a:ext cx="0" cy="6858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544DB3E-92D4-DA49-B1EF-546D9A793818}"/>
              </a:ext>
            </a:extLst>
          </p:cNvPr>
          <p:cNvCxnSpPr>
            <a:cxnSpLocks/>
          </p:cNvCxnSpPr>
          <p:nvPr/>
        </p:nvCxnSpPr>
        <p:spPr>
          <a:xfrm>
            <a:off x="9652000" y="0"/>
            <a:ext cx="0" cy="685800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968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ED0DBD-0662-5747-B2CC-CDD407258E30}"/>
              </a:ext>
            </a:extLst>
          </p:cNvPr>
          <p:cNvSpPr txBox="1"/>
          <p:nvPr/>
        </p:nvSpPr>
        <p:spPr>
          <a:xfrm>
            <a:off x="2881987" y="2407461"/>
            <a:ext cx="2512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2</a:t>
            </a:r>
            <a:r>
              <a:rPr lang="en-US" sz="3200" b="1" i="1" baseline="30000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FE3DEA-A32F-594B-8275-0F3677322459}"/>
              </a:ext>
            </a:extLst>
          </p:cNvPr>
          <p:cNvSpPr txBox="1"/>
          <p:nvPr/>
        </p:nvSpPr>
        <p:spPr>
          <a:xfrm>
            <a:off x="6550124" y="2407461"/>
            <a:ext cx="25987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2</a:t>
            </a:r>
            <a:r>
              <a:rPr lang="en-US" sz="3200" b="1" i="1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5A39DA-7032-F847-A57B-F0DF2A17336F}"/>
              </a:ext>
            </a:extLst>
          </p:cNvPr>
          <p:cNvSpPr txBox="1"/>
          <p:nvPr/>
        </p:nvSpPr>
        <p:spPr>
          <a:xfrm>
            <a:off x="2881987" y="3865763"/>
            <a:ext cx="2512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2</a:t>
            </a:r>
            <a:r>
              <a:rPr lang="en-US" sz="3200" b="1" i="1" baseline="30000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69566F-2F91-C842-A94F-35E7B8FE87C2}"/>
              </a:ext>
            </a:extLst>
          </p:cNvPr>
          <p:cNvSpPr txBox="1"/>
          <p:nvPr/>
        </p:nvSpPr>
        <p:spPr>
          <a:xfrm>
            <a:off x="6666341" y="3865763"/>
            <a:ext cx="2366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>
                <a:latin typeface="Bernino Sans" pitchFamily="2" charset="77"/>
              </a:rPr>
              <a:t>k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7F596F-5790-0B44-BFE8-8C343E57F4B9}"/>
              </a:ext>
            </a:extLst>
          </p:cNvPr>
          <p:cNvSpPr txBox="1"/>
          <p:nvPr/>
        </p:nvSpPr>
        <p:spPr>
          <a:xfrm>
            <a:off x="3030265" y="3136613"/>
            <a:ext cx="22156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T</a:t>
            </a:r>
            <a:r>
              <a:rPr lang="en-US" sz="2800" dirty="0">
                <a:latin typeface="Bernino Sans Light" pitchFamily="2" charset="77"/>
              </a:rPr>
              <a:t> − 1 rounds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5426E9-E655-084D-8823-8F77264C5B79}"/>
              </a:ext>
            </a:extLst>
          </p:cNvPr>
          <p:cNvSpPr txBox="1"/>
          <p:nvPr/>
        </p:nvSpPr>
        <p:spPr>
          <a:xfrm>
            <a:off x="7034230" y="3136612"/>
            <a:ext cx="16305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T</a:t>
            </a:r>
            <a:r>
              <a:rPr lang="en-US" sz="2800" dirty="0">
                <a:latin typeface="Bernino Sans Light" pitchFamily="2" charset="77"/>
              </a:rPr>
              <a:t> rounds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3B564EE5-432B-974A-A170-B1FC3332DED8}"/>
              </a:ext>
            </a:extLst>
          </p:cNvPr>
          <p:cNvSpPr/>
          <p:nvPr/>
        </p:nvSpPr>
        <p:spPr>
          <a:xfrm>
            <a:off x="5633291" y="2466441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786050-0A04-4146-81E3-B199FB9E9339}"/>
              </a:ext>
            </a:extLst>
          </p:cNvPr>
          <p:cNvSpPr txBox="1"/>
          <p:nvPr/>
        </p:nvSpPr>
        <p:spPr>
          <a:xfrm>
            <a:off x="674857" y="345274"/>
            <a:ext cx="29209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 err="1">
                <a:latin typeface="Bernino Sans" pitchFamily="2" charset="77"/>
              </a:rPr>
              <a:t>n</a:t>
            </a:r>
            <a:r>
              <a:rPr lang="en-US" sz="3200" b="1" i="1" baseline="30000" dirty="0" err="1">
                <a:latin typeface="Bernino Sans" pitchFamily="2" charset="77"/>
              </a:rPr>
              <a:t>O</a:t>
            </a:r>
            <a:r>
              <a:rPr lang="en-US" sz="3200" b="1" baseline="30000" dirty="0">
                <a:latin typeface="Bernino Sans" pitchFamily="2" charset="77"/>
              </a:rPr>
              <a:t>(1)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64D069-07F9-024C-B9F2-417D33B592D2}"/>
              </a:ext>
            </a:extLst>
          </p:cNvPr>
          <p:cNvSpPr txBox="1"/>
          <p:nvPr/>
        </p:nvSpPr>
        <p:spPr>
          <a:xfrm>
            <a:off x="1042745" y="874964"/>
            <a:ext cx="218521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Bernino Sans Light" pitchFamily="2" charset="77"/>
              </a:rPr>
              <a:t>0 rounds</a:t>
            </a:r>
          </a:p>
          <a:p>
            <a:pPr algn="ctr"/>
            <a:r>
              <a:rPr lang="en-US" sz="2800" i="1" dirty="0">
                <a:latin typeface="Bernino Sans Light" pitchFamily="2" charset="77"/>
              </a:rPr>
              <a:t>(unique IDs)</a:t>
            </a: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41EE43D-1002-314E-9C09-0A8A8D498EFB}"/>
              </a:ext>
            </a:extLst>
          </p:cNvPr>
          <p:cNvSpPr/>
          <p:nvPr/>
        </p:nvSpPr>
        <p:spPr>
          <a:xfrm>
            <a:off x="3901441" y="64155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B59B6DC3-B2DD-5E44-8F80-F4DF85961D5A}"/>
              </a:ext>
            </a:extLst>
          </p:cNvPr>
          <p:cNvSpPr/>
          <p:nvPr/>
        </p:nvSpPr>
        <p:spPr>
          <a:xfrm>
            <a:off x="4913157" y="64017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6309B916-8B24-8B45-970B-BB2D4C96E652}"/>
              </a:ext>
            </a:extLst>
          </p:cNvPr>
          <p:cNvSpPr/>
          <p:nvPr/>
        </p:nvSpPr>
        <p:spPr>
          <a:xfrm>
            <a:off x="5924873" y="63879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CDE98633-B489-9741-A99B-21DF6A1B3AF6}"/>
              </a:ext>
            </a:extLst>
          </p:cNvPr>
          <p:cNvSpPr/>
          <p:nvPr/>
        </p:nvSpPr>
        <p:spPr>
          <a:xfrm>
            <a:off x="6936589" y="63741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8653FF31-BB1A-2141-9AD1-A9925786974C}"/>
              </a:ext>
            </a:extLst>
          </p:cNvPr>
          <p:cNvSpPr/>
          <p:nvPr/>
        </p:nvSpPr>
        <p:spPr>
          <a:xfrm>
            <a:off x="7948305" y="636034"/>
            <a:ext cx="815248" cy="466819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756221-69A7-D547-97B5-CE9B9C8362A9}"/>
              </a:ext>
            </a:extLst>
          </p:cNvPr>
          <p:cNvSpPr txBox="1"/>
          <p:nvPr/>
        </p:nvSpPr>
        <p:spPr>
          <a:xfrm>
            <a:off x="9014644" y="345274"/>
            <a:ext cx="2339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3-coloring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5070A2-AEB6-6146-B366-60A8173D448D}"/>
              </a:ext>
            </a:extLst>
          </p:cNvPr>
          <p:cNvSpPr txBox="1"/>
          <p:nvPr/>
        </p:nvSpPr>
        <p:spPr>
          <a:xfrm>
            <a:off x="9319214" y="874964"/>
            <a:ext cx="17299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O</a:t>
            </a:r>
            <a:r>
              <a:rPr lang="en-US" sz="2800" dirty="0">
                <a:latin typeface="Bernino Sans Light" pitchFamily="2" charset="77"/>
              </a:rPr>
              <a:t>(log* </a:t>
            </a:r>
            <a:r>
              <a:rPr lang="en-US" sz="2800" i="1" dirty="0">
                <a:latin typeface="Bernino Sans Light" pitchFamily="2" charset="77"/>
              </a:rPr>
              <a:t>n</a:t>
            </a:r>
            <a:r>
              <a:rPr lang="en-US" sz="2800" dirty="0">
                <a:latin typeface="Bernino Sans Light" pitchFamily="2" charset="77"/>
              </a:rPr>
              <a:t>)</a:t>
            </a:r>
          </a:p>
          <a:p>
            <a:pPr algn="ctr"/>
            <a:r>
              <a:rPr lang="en-US" sz="2800" dirty="0">
                <a:latin typeface="Bernino Sans Light" pitchFamily="2" charset="77"/>
              </a:rPr>
              <a:t>rounds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57E740-0DE5-8E4F-80C4-857DF168459F}"/>
              </a:ext>
            </a:extLst>
          </p:cNvPr>
          <p:cNvSpPr txBox="1"/>
          <p:nvPr/>
        </p:nvSpPr>
        <p:spPr>
          <a:xfrm>
            <a:off x="1094954" y="5188266"/>
            <a:ext cx="2313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1" dirty="0">
                <a:latin typeface="Bernino Sans" pitchFamily="2" charset="77"/>
              </a:rPr>
              <a:t>c</a:t>
            </a:r>
            <a:r>
              <a:rPr lang="en-US" sz="3200" b="1" dirty="0">
                <a:latin typeface="Bernino Sans" pitchFamily="2" charset="77"/>
              </a:rPr>
              <a:t>-coloring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12E58E-6953-2343-AD42-C6C252091302}"/>
              </a:ext>
            </a:extLst>
          </p:cNvPr>
          <p:cNvSpPr txBox="1"/>
          <p:nvPr/>
        </p:nvSpPr>
        <p:spPr>
          <a:xfrm>
            <a:off x="1425172" y="5728973"/>
            <a:ext cx="1653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Bernino Sans Light" pitchFamily="2" charset="77"/>
              </a:rPr>
              <a:t>0 rounds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E7BA55-303A-994E-A466-59788E8714C7}"/>
              </a:ext>
            </a:extLst>
          </p:cNvPr>
          <p:cNvSpPr txBox="1"/>
          <p:nvPr/>
        </p:nvSpPr>
        <p:spPr>
          <a:xfrm>
            <a:off x="8719535" y="5188266"/>
            <a:ext cx="2339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Bernino Sans" pitchFamily="2" charset="77"/>
              </a:rPr>
              <a:t>3-coloring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826086-C92F-564E-A0EC-007FFDF60C43}"/>
              </a:ext>
            </a:extLst>
          </p:cNvPr>
          <p:cNvSpPr txBox="1"/>
          <p:nvPr/>
        </p:nvSpPr>
        <p:spPr>
          <a:xfrm>
            <a:off x="8833348" y="5728973"/>
            <a:ext cx="21114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latin typeface="Bernino Sans Light" pitchFamily="2" charset="77"/>
              </a:rPr>
              <a:t>T</a:t>
            </a:r>
            <a:r>
              <a:rPr lang="en-US" sz="2800" dirty="0">
                <a:latin typeface="Bernino Sans Light" pitchFamily="2" charset="77"/>
              </a:rPr>
              <a:t> &lt;&lt; log* </a:t>
            </a:r>
            <a:r>
              <a:rPr lang="en-US" sz="2800" i="1" dirty="0">
                <a:latin typeface="Bernino Sans Light" pitchFamily="2" charset="77"/>
              </a:rPr>
              <a:t>n</a:t>
            </a:r>
            <a:endParaRPr lang="en-US" sz="2800" dirty="0">
              <a:latin typeface="Bernino Sans Light" pitchFamily="2" charset="77"/>
            </a:endParaRPr>
          </a:p>
          <a:p>
            <a:pPr algn="ctr"/>
            <a:r>
              <a:rPr lang="en-US" sz="2800" dirty="0">
                <a:latin typeface="Bernino Sans Light" pitchFamily="2" charset="77"/>
              </a:rPr>
              <a:t>rounds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093D8E7-89D8-B942-8F66-2425F6483513}"/>
              </a:ext>
            </a:extLst>
          </p:cNvPr>
          <p:cNvSpPr txBox="1"/>
          <p:nvPr/>
        </p:nvSpPr>
        <p:spPr>
          <a:xfrm>
            <a:off x="4977799" y="1135353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O</a:t>
            </a:r>
            <a:r>
              <a:rPr lang="en-US" sz="2800" dirty="0">
                <a:solidFill>
                  <a:schemeClr val="accent1"/>
                </a:solidFill>
                <a:latin typeface="Bernino Sans Light" pitchFamily="2" charset="77"/>
              </a:rPr>
              <a:t>(log* </a:t>
            </a:r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n</a:t>
            </a:r>
            <a:r>
              <a:rPr lang="en-US" sz="2800" dirty="0">
                <a:solidFill>
                  <a:schemeClr val="accent1"/>
                </a:solidFill>
                <a:latin typeface="Bernino Sans Light" pitchFamily="2" charset="77"/>
              </a:rPr>
              <a:t>) steps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618DE4-0054-314B-88D0-BA2F52F90CFD}"/>
              </a:ext>
            </a:extLst>
          </p:cNvPr>
          <p:cNvSpPr txBox="1"/>
          <p:nvPr/>
        </p:nvSpPr>
        <p:spPr>
          <a:xfrm>
            <a:off x="5389045" y="5991121"/>
            <a:ext cx="13660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2"/>
                </a:solidFill>
                <a:latin typeface="Bernino Sans Light" pitchFamily="2" charset="77"/>
              </a:rPr>
              <a:t>T</a:t>
            </a:r>
            <a:r>
              <a:rPr lang="en-US" sz="2800" dirty="0">
                <a:solidFill>
                  <a:schemeClr val="accent2"/>
                </a:solidFill>
                <a:latin typeface="Bernino Sans Light" pitchFamily="2" charset="77"/>
              </a:rPr>
              <a:t> steps</a:t>
            </a:r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A5CDF5C4-2E50-3641-BD0C-4FBBD515D53A}"/>
              </a:ext>
            </a:extLst>
          </p:cNvPr>
          <p:cNvSpPr/>
          <p:nvPr/>
        </p:nvSpPr>
        <p:spPr>
          <a:xfrm>
            <a:off x="5588661" y="392033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37" name="Left Arrow 36">
            <a:extLst>
              <a:ext uri="{FF2B5EF4-FFF2-40B4-BE49-F238E27FC236}">
                <a16:creationId xmlns:a16="http://schemas.microsoft.com/office/drawing/2014/main" id="{EEC548A6-43A9-2C4D-9543-5CAEF7ADC249}"/>
              </a:ext>
            </a:extLst>
          </p:cNvPr>
          <p:cNvSpPr/>
          <p:nvPr/>
        </p:nvSpPr>
        <p:spPr>
          <a:xfrm>
            <a:off x="3641028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38" name="Left Arrow 37">
            <a:extLst>
              <a:ext uri="{FF2B5EF4-FFF2-40B4-BE49-F238E27FC236}">
                <a16:creationId xmlns:a16="http://schemas.microsoft.com/office/drawing/2014/main" id="{B53FA62E-69D3-DA4C-BDAA-12D42993B8DD}"/>
              </a:ext>
            </a:extLst>
          </p:cNvPr>
          <p:cNvSpPr/>
          <p:nvPr/>
        </p:nvSpPr>
        <p:spPr>
          <a:xfrm>
            <a:off x="4652744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39" name="Left Arrow 38">
            <a:extLst>
              <a:ext uri="{FF2B5EF4-FFF2-40B4-BE49-F238E27FC236}">
                <a16:creationId xmlns:a16="http://schemas.microsoft.com/office/drawing/2014/main" id="{04C17C00-35D0-B847-8555-7F76486C8380}"/>
              </a:ext>
            </a:extLst>
          </p:cNvPr>
          <p:cNvSpPr/>
          <p:nvPr/>
        </p:nvSpPr>
        <p:spPr>
          <a:xfrm>
            <a:off x="5664460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40" name="Left Arrow 39">
            <a:extLst>
              <a:ext uri="{FF2B5EF4-FFF2-40B4-BE49-F238E27FC236}">
                <a16:creationId xmlns:a16="http://schemas.microsoft.com/office/drawing/2014/main" id="{2E355ABA-1156-A14F-931A-7A4F5E62852D}"/>
              </a:ext>
            </a:extLst>
          </p:cNvPr>
          <p:cNvSpPr/>
          <p:nvPr/>
        </p:nvSpPr>
        <p:spPr>
          <a:xfrm>
            <a:off x="6676176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sp>
        <p:nvSpPr>
          <p:cNvPr id="41" name="Left Arrow 40">
            <a:extLst>
              <a:ext uri="{FF2B5EF4-FFF2-40B4-BE49-F238E27FC236}">
                <a16:creationId xmlns:a16="http://schemas.microsoft.com/office/drawing/2014/main" id="{7D2DDE1A-D751-A84B-B721-A145003C5C3D}"/>
              </a:ext>
            </a:extLst>
          </p:cNvPr>
          <p:cNvSpPr/>
          <p:nvPr/>
        </p:nvSpPr>
        <p:spPr>
          <a:xfrm>
            <a:off x="7687892" y="5473961"/>
            <a:ext cx="815249" cy="471228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8059EBC-FACE-5A41-A401-BD4A89CA7B5C}"/>
              </a:ext>
            </a:extLst>
          </p:cNvPr>
          <p:cNvCxnSpPr>
            <a:cxnSpLocks/>
          </p:cNvCxnSpPr>
          <p:nvPr/>
        </p:nvCxnSpPr>
        <p:spPr>
          <a:xfrm>
            <a:off x="0" y="2062351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8F0AF96-9F5F-C84D-AEAD-F920136E6997}"/>
              </a:ext>
            </a:extLst>
          </p:cNvPr>
          <p:cNvCxnSpPr>
            <a:cxnSpLocks/>
          </p:cNvCxnSpPr>
          <p:nvPr/>
        </p:nvCxnSpPr>
        <p:spPr>
          <a:xfrm>
            <a:off x="0" y="4880833"/>
            <a:ext cx="121920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E46F286-431D-3947-82BC-11B5C8D72199}"/>
              </a:ext>
            </a:extLst>
          </p:cNvPr>
          <p:cNvSpPr txBox="1"/>
          <p:nvPr/>
        </p:nvSpPr>
        <p:spPr>
          <a:xfrm>
            <a:off x="9897803" y="2220913"/>
            <a:ext cx="178767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Fast color</a:t>
            </a:r>
          </a:p>
          <a:p>
            <a:pPr algn="ctr"/>
            <a:r>
              <a:rPr lang="en-US" sz="2800" i="1" dirty="0">
                <a:solidFill>
                  <a:schemeClr val="accent1"/>
                </a:solidFill>
                <a:latin typeface="Bernino Sans Light" pitchFamily="2" charset="77"/>
              </a:rPr>
              <a:t>reduction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AC6B185-1963-D14B-8919-9FA0E70A3169}"/>
              </a:ext>
            </a:extLst>
          </p:cNvPr>
          <p:cNvSpPr txBox="1"/>
          <p:nvPr/>
        </p:nvSpPr>
        <p:spPr>
          <a:xfrm>
            <a:off x="9777579" y="3678891"/>
            <a:ext cx="202811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>
                <a:solidFill>
                  <a:schemeClr val="accent2"/>
                </a:solidFill>
                <a:latin typeface="Bernino Sans Light" pitchFamily="2" charset="77"/>
              </a:rPr>
              <a:t>Round</a:t>
            </a:r>
          </a:p>
          <a:p>
            <a:pPr algn="ctr"/>
            <a:r>
              <a:rPr lang="en-US" sz="2800" i="1" dirty="0">
                <a:solidFill>
                  <a:schemeClr val="accent2"/>
                </a:solidFill>
                <a:latin typeface="Bernino Sans Light" pitchFamily="2" charset="77"/>
              </a:rPr>
              <a:t>elimination</a:t>
            </a:r>
          </a:p>
        </p:txBody>
      </p:sp>
    </p:spTree>
    <p:extLst>
      <p:ext uri="{BB962C8B-B14F-4D97-AF65-F5344CB8AC3E}">
        <p14:creationId xmlns:p14="http://schemas.microsoft.com/office/powerpoint/2010/main" val="48119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E3FCB-0FA4-2645-BE89-E2C121423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Sinkless orientation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862A3-6F35-4A47-AE37-487C703BA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Deterministic PN:</a:t>
            </a:r>
          </a:p>
          <a:p>
            <a:pPr lvl="1"/>
            <a:r>
              <a:rPr lang="en-US" dirty="0"/>
              <a:t>not possible in </a:t>
            </a:r>
            <a:r>
              <a:rPr lang="en-US" i="1" dirty="0"/>
              <a:t>o</a:t>
            </a:r>
            <a:r>
              <a:rPr lang="en-US" dirty="0"/>
              <a:t>(log </a:t>
            </a:r>
            <a:r>
              <a:rPr lang="en-US" i="1" dirty="0"/>
              <a:t>n</a:t>
            </a:r>
            <a:r>
              <a:rPr lang="en-US" dirty="0"/>
              <a:t>) rounds  </a:t>
            </a:r>
            <a:r>
              <a:rPr lang="en-US" dirty="0">
                <a:solidFill>
                  <a:schemeClr val="accent1"/>
                </a:solidFill>
              </a:rPr>
              <a:t>(last week)</a:t>
            </a:r>
          </a:p>
          <a:p>
            <a:pPr lvl="1"/>
            <a:r>
              <a:rPr lang="en-US" dirty="0"/>
              <a:t>possible in </a:t>
            </a:r>
            <a:r>
              <a:rPr lang="en-US" i="1" dirty="0"/>
              <a:t>O</a:t>
            </a:r>
            <a:r>
              <a:rPr lang="en-US" dirty="0"/>
              <a:t>(log </a:t>
            </a:r>
            <a:r>
              <a:rPr lang="en-US" i="1" dirty="0"/>
              <a:t>n</a:t>
            </a:r>
            <a:r>
              <a:rPr lang="en-US" dirty="0"/>
              <a:t>) rounds  </a:t>
            </a:r>
            <a:r>
              <a:rPr lang="en-US" dirty="0">
                <a:solidFill>
                  <a:schemeClr val="accent1"/>
                </a:solidFill>
              </a:rPr>
              <a:t>(last week)</a:t>
            </a:r>
          </a:p>
          <a:p>
            <a:r>
              <a:rPr lang="en-US" b="1" dirty="0">
                <a:latin typeface="Bernino Sans" pitchFamily="2" charset="77"/>
              </a:rPr>
              <a:t>Randomized PN:</a:t>
            </a:r>
          </a:p>
          <a:p>
            <a:pPr lvl="1"/>
            <a:r>
              <a:rPr lang="en-US" dirty="0"/>
              <a:t>not possible in </a:t>
            </a:r>
            <a:r>
              <a:rPr lang="en-US" i="1" dirty="0"/>
              <a:t>o</a:t>
            </a:r>
            <a:r>
              <a:rPr lang="en-US" dirty="0"/>
              <a:t>(log log </a:t>
            </a:r>
            <a:r>
              <a:rPr lang="en-US" i="1" dirty="0"/>
              <a:t>n</a:t>
            </a:r>
            <a:r>
              <a:rPr lang="en-US" dirty="0"/>
              <a:t>) rounds  </a:t>
            </a:r>
            <a:r>
              <a:rPr lang="en-US" dirty="0">
                <a:solidFill>
                  <a:schemeClr val="accent1"/>
                </a:solidFill>
              </a:rPr>
              <a:t>(exercise)</a:t>
            </a:r>
          </a:p>
          <a:p>
            <a:pPr lvl="1"/>
            <a:r>
              <a:rPr lang="en-US" dirty="0"/>
              <a:t>possible in </a:t>
            </a:r>
            <a:r>
              <a:rPr lang="en-US" i="1" dirty="0"/>
              <a:t>O</a:t>
            </a:r>
            <a:r>
              <a:rPr lang="en-US" dirty="0"/>
              <a:t>(log log </a:t>
            </a:r>
            <a:r>
              <a:rPr lang="en-US" i="1" dirty="0"/>
              <a:t>n</a:t>
            </a:r>
            <a:r>
              <a:rPr lang="en-US" dirty="0"/>
              <a:t>) rounds  </a:t>
            </a:r>
            <a:r>
              <a:rPr lang="en-US" dirty="0">
                <a:solidFill>
                  <a:schemeClr val="accent1"/>
                </a:solidFill>
              </a:rPr>
              <a:t>(not easy)</a:t>
            </a:r>
          </a:p>
          <a:p>
            <a:r>
              <a:rPr lang="en-US" b="1" dirty="0">
                <a:latin typeface="Bernino Sans" pitchFamily="2" charset="77"/>
              </a:rPr>
              <a:t>Deterministic LOCAL?</a:t>
            </a:r>
          </a:p>
        </p:txBody>
      </p:sp>
    </p:spTree>
    <p:extLst>
      <p:ext uri="{BB962C8B-B14F-4D97-AF65-F5344CB8AC3E}">
        <p14:creationId xmlns:p14="http://schemas.microsoft.com/office/powerpoint/2010/main" val="12824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D72FD-97AA-C54C-9574-A92722B4A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299F6-C682-8C4E-98FF-5E1B0BAAD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Specific technical result:</a:t>
            </a:r>
          </a:p>
          <a:p>
            <a:pPr lvl="1"/>
            <a:r>
              <a:rPr lang="en-US" dirty="0"/>
              <a:t>3-coloring of cycles in the LOCAL model</a:t>
            </a:r>
          </a:p>
          <a:p>
            <a:pPr lvl="1"/>
            <a:r>
              <a:rPr lang="en-US" dirty="0"/>
              <a:t>possible in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O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(log*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n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) </a:t>
            </a:r>
            <a:r>
              <a:rPr lang="en-US" dirty="0"/>
              <a:t>rounds  </a:t>
            </a:r>
            <a:r>
              <a:rPr lang="en-US" dirty="0">
                <a:solidFill>
                  <a:schemeClr val="accent1"/>
                </a:solidFill>
              </a:rPr>
              <a:t>(week 1)</a:t>
            </a:r>
          </a:p>
          <a:p>
            <a:pPr lvl="1"/>
            <a:r>
              <a:rPr lang="en-US" dirty="0"/>
              <a:t>not possible in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o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(log*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n</a:t>
            </a:r>
            <a:r>
              <a:rPr lang="en-US" b="1" dirty="0">
                <a:solidFill>
                  <a:schemeClr val="accent2"/>
                </a:solidFill>
                <a:latin typeface="Bernino Sans Semibold" pitchFamily="2" charset="77"/>
              </a:rPr>
              <a:t>)</a:t>
            </a:r>
            <a:r>
              <a:rPr lang="en-US" dirty="0"/>
              <a:t> rounds  </a:t>
            </a:r>
            <a:r>
              <a:rPr lang="en-US" dirty="0">
                <a:solidFill>
                  <a:schemeClr val="accent1"/>
                </a:solidFill>
              </a:rPr>
              <a:t>(this week)</a:t>
            </a:r>
          </a:p>
          <a:p>
            <a:r>
              <a:rPr lang="en-US" b="1" dirty="0">
                <a:latin typeface="Bernino Sans" pitchFamily="2" charset="77"/>
              </a:rPr>
              <a:t>General idea:</a:t>
            </a:r>
          </a:p>
          <a:p>
            <a:pPr lvl="1"/>
            <a:r>
              <a:rPr lang="en-US" dirty="0"/>
              <a:t>how to use round elimination to prove</a:t>
            </a:r>
            <a:br>
              <a:rPr lang="en-US" dirty="0"/>
            </a:br>
            <a:r>
              <a:rPr lang="en-US" dirty="0"/>
              <a:t>negative results in the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LOCAL </a:t>
            </a:r>
            <a:r>
              <a:rPr lang="en-US" dirty="0"/>
              <a:t>model and/or</a:t>
            </a:r>
            <a:br>
              <a:rPr lang="en-US" dirty="0"/>
            </a:br>
            <a:r>
              <a:rPr lang="en-US" dirty="0"/>
              <a:t>for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randomized </a:t>
            </a:r>
            <a:r>
              <a:rPr lang="en-US" dirty="0"/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172989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8F05A-7999-DB46-80F8-0F647D139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 &amp; workaround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37FE8-7358-0046-B222-27CECE3EB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Round elimination does not work directly</a:t>
            </a:r>
            <a:br>
              <a:rPr lang="en-US" dirty="0"/>
            </a:br>
            <a:r>
              <a:rPr lang="en-US" dirty="0"/>
              <a:t>in the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LOCAL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problem: </a:t>
            </a:r>
            <a:r>
              <a:rPr lang="en-US" b="1" dirty="0">
                <a:latin typeface="Bernino Sans" pitchFamily="2" charset="77"/>
              </a:rPr>
              <a:t>independence </a:t>
            </a:r>
            <a:r>
              <a:rPr lang="en-US" dirty="0"/>
              <a:t>vs. unique identifiers</a:t>
            </a:r>
          </a:p>
          <a:p>
            <a:r>
              <a:rPr lang="en-US" dirty="0"/>
              <a:t>But we can use it to study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randomized</a:t>
            </a:r>
            <a:r>
              <a:rPr lang="en-US" dirty="0"/>
              <a:t> algorithms in the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PN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random bits are independent!</a:t>
            </a:r>
          </a:p>
          <a:p>
            <a:r>
              <a:rPr lang="en-US" dirty="0"/>
              <a:t>Then results for the LOCAL model follow!</a:t>
            </a:r>
          </a:p>
        </p:txBody>
      </p:sp>
    </p:spTree>
    <p:extLst>
      <p:ext uri="{BB962C8B-B14F-4D97-AF65-F5344CB8AC3E}">
        <p14:creationId xmlns:p14="http://schemas.microsoft.com/office/powerpoint/2010/main" val="228476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7200" dirty="0">
                <a:latin typeface="Bernina Sans Light" pitchFamily="2" charset="77"/>
              </a:rPr>
              <a:t>General idea:</a:t>
            </a:r>
            <a:br>
              <a:rPr lang="en-US" sz="7200" dirty="0">
                <a:latin typeface="Bernina Sans Light" pitchFamily="2" charset="77"/>
              </a:rPr>
            </a:br>
            <a:r>
              <a:rPr lang="en-US" sz="7200" b="1" dirty="0">
                <a:solidFill>
                  <a:schemeClr val="accent1"/>
                </a:solidFill>
                <a:latin typeface="Bernina Sans Extrabold" pitchFamily="2" charset="77"/>
              </a:rPr>
              <a:t>Randomized</a:t>
            </a:r>
            <a:br>
              <a:rPr lang="en-US" sz="7200" b="1" dirty="0">
                <a:solidFill>
                  <a:schemeClr val="accent1"/>
                </a:solidFill>
                <a:latin typeface="Bernina Sans Extrabold" pitchFamily="2" charset="77"/>
              </a:rPr>
            </a:br>
            <a:r>
              <a:rPr lang="en-US" sz="7200" b="1" dirty="0">
                <a:solidFill>
                  <a:schemeClr val="accent1"/>
                </a:solidFill>
                <a:latin typeface="Bernina Sans Extrabold" pitchFamily="2" charset="77"/>
              </a:rPr>
              <a:t>round elimination</a:t>
            </a:r>
            <a:endParaRPr lang="en-US" sz="7200" b="1" dirty="0">
              <a:solidFill>
                <a:schemeClr val="bg1"/>
              </a:solidFill>
              <a:latin typeface="Bernina Sans Extra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5622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9167-6DF5-3845-9F54-179E1CEE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04975"/>
          </a:xfrm>
        </p:spPr>
        <p:txBody>
          <a:bodyPr/>
          <a:lstStyle/>
          <a:p>
            <a:r>
              <a:rPr lang="en-US" dirty="0"/>
              <a:t>Randomized round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36B71-4BDB-2A40-9822-9A9301FAC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8699"/>
            <a:ext cx="10515600" cy="3878263"/>
          </a:xfrm>
        </p:spPr>
        <p:txBody>
          <a:bodyPr/>
          <a:lstStyle/>
          <a:p>
            <a:r>
              <a:rPr lang="en-US" b="1" dirty="0">
                <a:latin typeface="Bernino Sans" pitchFamily="2" charset="77"/>
              </a:rPr>
              <a:t>The same pair of problems: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 and re(</a:t>
            </a:r>
            <a:r>
              <a:rPr lang="en-US" i="1" dirty="0"/>
              <a:t>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re(</a:t>
            </a:r>
            <a:r>
              <a:rPr lang="en-US" i="1" dirty="0"/>
              <a:t>X</a:t>
            </a:r>
            <a:r>
              <a:rPr lang="en-US" dirty="0"/>
              <a:t>) does not depend on model of computing!</a:t>
            </a:r>
          </a:p>
          <a:p>
            <a:r>
              <a:rPr lang="en-US" b="1" dirty="0">
                <a:latin typeface="Bernino Sans" pitchFamily="2" charset="77"/>
              </a:rPr>
              <a:t>Different implications </a:t>
            </a:r>
            <a:r>
              <a:rPr lang="en-US" dirty="0"/>
              <a:t>in different models:</a:t>
            </a:r>
          </a:p>
          <a:p>
            <a:pPr lvl="1"/>
            <a:r>
              <a:rPr lang="en-US" i="1" dirty="0"/>
              <a:t>if A is a deterministic PN-algorithm that</a:t>
            </a:r>
            <a:br>
              <a:rPr lang="en-US" i="1" dirty="0"/>
            </a:br>
            <a:r>
              <a:rPr lang="en-US" i="1" dirty="0"/>
              <a:t>solves X in T rounds then …</a:t>
            </a:r>
          </a:p>
          <a:p>
            <a:pPr lvl="1"/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if A is a randomized PN-algorithm that</a:t>
            </a:r>
            <a:b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</a:b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solves X in T rounds with high probability then …</a:t>
            </a:r>
          </a:p>
        </p:txBody>
      </p:sp>
    </p:spTree>
    <p:extLst>
      <p:ext uri="{BB962C8B-B14F-4D97-AF65-F5344CB8AC3E}">
        <p14:creationId xmlns:p14="http://schemas.microsoft.com/office/powerpoint/2010/main" val="3378515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9167-6DF5-3845-9F54-179E1CEE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04975"/>
          </a:xfrm>
        </p:spPr>
        <p:txBody>
          <a:bodyPr/>
          <a:lstStyle/>
          <a:p>
            <a:r>
              <a:rPr lang="en-US" dirty="0"/>
              <a:t>Randomized round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36B71-4BDB-2A40-9822-9A9301FAC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8699"/>
            <a:ext cx="10515600" cy="3878263"/>
          </a:xfrm>
        </p:spPr>
        <p:txBody>
          <a:bodyPr/>
          <a:lstStyle/>
          <a:p>
            <a:r>
              <a:rPr lang="en-US" dirty="0"/>
              <a:t>We will use cycles as an example</a:t>
            </a:r>
          </a:p>
          <a:p>
            <a:r>
              <a:rPr lang="en-US" dirty="0"/>
              <a:t>The same idea generalizes to biregular trees</a:t>
            </a:r>
          </a:p>
          <a:p>
            <a:pPr lvl="1"/>
            <a:r>
              <a:rPr lang="en-US" dirty="0"/>
              <a:t>probabilities that we get are just slightly different</a:t>
            </a:r>
          </a:p>
        </p:txBody>
      </p:sp>
    </p:spTree>
    <p:extLst>
      <p:ext uri="{BB962C8B-B14F-4D97-AF65-F5344CB8AC3E}">
        <p14:creationId xmlns:p14="http://schemas.microsoft.com/office/powerpoint/2010/main" val="882939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D9167-6DF5-3845-9F54-179E1CEE7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04975"/>
          </a:xfrm>
        </p:spPr>
        <p:txBody>
          <a:bodyPr/>
          <a:lstStyle/>
          <a:p>
            <a:r>
              <a:rPr lang="en-US" dirty="0"/>
              <a:t>Randomized round elimination in cycles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36B71-4BDB-2A40-9822-9A9301FAC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8699"/>
            <a:ext cx="10515600" cy="3878263"/>
          </a:xfrm>
        </p:spPr>
        <p:txBody>
          <a:bodyPr/>
          <a:lstStyle/>
          <a:p>
            <a:r>
              <a:rPr lang="en-US" b="1" i="1" dirty="0">
                <a:latin typeface="Bernino Sans" pitchFamily="2" charset="77"/>
              </a:rPr>
              <a:t>A</a:t>
            </a:r>
            <a:r>
              <a:rPr lang="en-US" b="1" baseline="-25000" dirty="0">
                <a:latin typeface="Bernino Sans" pitchFamily="2" charset="77"/>
              </a:rPr>
              <a:t>0</a:t>
            </a:r>
            <a:r>
              <a:rPr lang="en-US" b="1" dirty="0">
                <a:latin typeface="Bernino Sans" pitchFamily="2" charset="77"/>
              </a:rPr>
              <a:t>:</a:t>
            </a:r>
            <a:r>
              <a:rPr lang="en-US" dirty="0"/>
              <a:t> local failure probability &lt; 1/</a:t>
            </a:r>
            <a:r>
              <a:rPr lang="en-US" i="1" dirty="0"/>
              <a:t>x</a:t>
            </a:r>
            <a:r>
              <a:rPr lang="en-US" baseline="30000" dirty="0"/>
              <a:t>3</a:t>
            </a:r>
          </a:p>
          <a:p>
            <a:r>
              <a:rPr lang="en-US" b="1" i="1" dirty="0">
                <a:latin typeface="Bernino Sans" pitchFamily="2" charset="77"/>
              </a:rPr>
              <a:t>A</a:t>
            </a:r>
            <a:r>
              <a:rPr lang="en-US" b="1" baseline="-25000" dirty="0">
                <a:latin typeface="Bernino Sans" pitchFamily="2" charset="77"/>
              </a:rPr>
              <a:t>1</a:t>
            </a:r>
            <a:r>
              <a:rPr lang="en-US" b="1" dirty="0">
                <a:latin typeface="Bernino Sans" pitchFamily="2" charset="77"/>
              </a:rPr>
              <a:t>:</a:t>
            </a:r>
            <a:r>
              <a:rPr lang="en-US" dirty="0"/>
              <a:t> form the set of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frequent labels</a:t>
            </a:r>
          </a:p>
          <a:p>
            <a:pPr lvl="1"/>
            <a:r>
              <a:rPr lang="en-US" dirty="0"/>
              <a:t>labels that appear with probability ≥ 1/</a:t>
            </a:r>
            <a:r>
              <a:rPr lang="en-US" i="1" dirty="0"/>
              <a:t>x</a:t>
            </a:r>
          </a:p>
          <a:p>
            <a:r>
              <a:rPr lang="en-US" b="1" dirty="0">
                <a:latin typeface="Bernino Sans" pitchFamily="2" charset="77"/>
              </a:rPr>
              <a:t>Analysis:</a:t>
            </a:r>
            <a:r>
              <a:rPr lang="en-US" dirty="0"/>
              <a:t> focus on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lucky neighborhoods</a:t>
            </a:r>
          </a:p>
          <a:p>
            <a:pPr lvl="1"/>
            <a:r>
              <a:rPr lang="en-US" dirty="0"/>
              <a:t>neighborhoods in which</a:t>
            </a:r>
            <a:br>
              <a:rPr lang="en-US" dirty="0"/>
            </a:b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fails with probability &lt; 1/</a:t>
            </a:r>
            <a:r>
              <a:rPr lang="en-US" i="1" dirty="0"/>
              <a:t>x</a:t>
            </a:r>
            <a:r>
              <a:rPr lang="en-US" baseline="30000" dirty="0"/>
              <a:t>2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D0DEFFA6-15CC-2C4F-8ADA-9807B84C6E0E}"/>
              </a:ext>
            </a:extLst>
          </p:cNvPr>
          <p:cNvSpPr/>
          <p:nvPr/>
        </p:nvSpPr>
        <p:spPr>
          <a:xfrm>
            <a:off x="8686337" y="2199565"/>
            <a:ext cx="1968500" cy="709641"/>
          </a:xfrm>
          <a:prstGeom prst="wedgeRoundRectCallout">
            <a:avLst>
              <a:gd name="adj1" fmla="val -70629"/>
              <a:gd name="adj2" fmla="val 12669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2800" dirty="0">
                <a:latin typeface="Bernino Sans" pitchFamily="2" charset="77"/>
              </a:rPr>
              <a:t>e.g. 0.1%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C965E83E-4BC4-1B4A-BDBF-4867DECFF04D}"/>
              </a:ext>
            </a:extLst>
          </p:cNvPr>
          <p:cNvSpPr/>
          <p:nvPr/>
        </p:nvSpPr>
        <p:spPr>
          <a:xfrm>
            <a:off x="7747000" y="4986278"/>
            <a:ext cx="1829727" cy="709641"/>
          </a:xfrm>
          <a:prstGeom prst="wedgeRoundRectCallout">
            <a:avLst>
              <a:gd name="adj1" fmla="val -63533"/>
              <a:gd name="adj2" fmla="val 25197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2800" dirty="0">
                <a:latin typeface="Bernino Sans" pitchFamily="2" charset="77"/>
              </a:rPr>
              <a:t>e.g. 1%</a:t>
            </a: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799960FA-50FB-F44D-ADFB-ADA18B9D7028}"/>
              </a:ext>
            </a:extLst>
          </p:cNvPr>
          <p:cNvSpPr/>
          <p:nvPr/>
        </p:nvSpPr>
        <p:spPr>
          <a:xfrm>
            <a:off x="9670587" y="3349157"/>
            <a:ext cx="1829726" cy="709641"/>
          </a:xfrm>
          <a:prstGeom prst="wedgeRoundRectCallout">
            <a:avLst>
              <a:gd name="adj1" fmla="val -63533"/>
              <a:gd name="adj2" fmla="val 25197"/>
              <a:gd name="adj3" fmla="val 16667"/>
            </a:avLst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2800" dirty="0">
                <a:latin typeface="Bernino Sans" pitchFamily="2" charset="77"/>
              </a:rPr>
              <a:t>e.g. 10%</a:t>
            </a:r>
          </a:p>
        </p:txBody>
      </p:sp>
    </p:spTree>
    <p:extLst>
      <p:ext uri="{BB962C8B-B14F-4D97-AF65-F5344CB8AC3E}">
        <p14:creationId xmlns:p14="http://schemas.microsoft.com/office/powerpoint/2010/main" val="34011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03FD3-BBEA-0748-8983-A6203CD8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F09DB-496C-A740-BBB8-035D1696E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Before seeing anything:</a:t>
            </a:r>
          </a:p>
          <a:p>
            <a:pPr lvl="1"/>
            <a:r>
              <a:rPr lang="en-US" dirty="0"/>
              <a:t>we know that 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failure rate is &lt; 1/</a:t>
            </a:r>
            <a:r>
              <a:rPr lang="en-US" i="1" dirty="0"/>
              <a:t>x</a:t>
            </a:r>
            <a:r>
              <a:rPr lang="en-US" baseline="30000" dirty="0"/>
              <a:t>3</a:t>
            </a:r>
          </a:p>
          <a:p>
            <a:r>
              <a:rPr lang="en-US" b="1" dirty="0">
                <a:latin typeface="Bernino Sans" pitchFamily="2" charset="77"/>
              </a:rPr>
              <a:t>Gather more local information:</a:t>
            </a:r>
          </a:p>
          <a:p>
            <a:pPr lvl="1"/>
            <a:r>
              <a:rPr lang="en-US" dirty="0"/>
              <a:t>gain more information on 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failure rate here</a:t>
            </a:r>
          </a:p>
          <a:p>
            <a:pPr lvl="1"/>
            <a:r>
              <a:rPr lang="en-US" dirty="0"/>
              <a:t>may increase or decrease — does it exceed 1/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“unlucky”: much worse than average failure rate</a:t>
            </a:r>
          </a:p>
          <a:p>
            <a:pPr lvl="1"/>
            <a:r>
              <a:rPr lang="en-US" dirty="0"/>
              <a:t>“lucky”: not much worse than average failure rate</a:t>
            </a:r>
          </a:p>
        </p:txBody>
      </p:sp>
    </p:spTree>
    <p:extLst>
      <p:ext uri="{BB962C8B-B14F-4D97-AF65-F5344CB8AC3E}">
        <p14:creationId xmlns:p14="http://schemas.microsoft.com/office/powerpoint/2010/main" val="31475736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1F2FC-D4D5-8D4E-B775-5BA2E9C03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active nodes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579B4-FE2A-C649-8BBF-EC7D2304D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we are in a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lucky neighborhood</a:t>
            </a:r>
          </a:p>
          <a:p>
            <a:pPr lvl="1"/>
            <a:r>
              <a:rPr lang="en-US" dirty="0"/>
              <a:t>by definition: P[</a:t>
            </a:r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fails] &lt; 1/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endParaRPr lang="en-US" dirty="0"/>
          </a:p>
          <a:p>
            <a:r>
              <a:rPr lang="en-US" dirty="0"/>
              <a:t>Assume [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] is a pair of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frequent labels</a:t>
            </a:r>
          </a:p>
          <a:p>
            <a:pPr lvl="1"/>
            <a:r>
              <a:rPr lang="en-US" dirty="0"/>
              <a:t>happens here with probability ≥ 1/</a:t>
            </a:r>
            <a:r>
              <a:rPr lang="en-US" i="1" dirty="0"/>
              <a:t>x</a:t>
            </a:r>
            <a:r>
              <a:rPr lang="en-US" dirty="0"/>
              <a:t> · 1/</a:t>
            </a:r>
            <a:r>
              <a:rPr lang="en-US" i="1" dirty="0"/>
              <a:t>x</a:t>
            </a:r>
            <a:r>
              <a:rPr lang="en-US" dirty="0"/>
              <a:t> = 1/</a:t>
            </a:r>
            <a:r>
              <a:rPr lang="en-US" i="1" dirty="0"/>
              <a:t>x</a:t>
            </a:r>
            <a:r>
              <a:rPr lang="en-US" baseline="30000" dirty="0"/>
              <a:t>2</a:t>
            </a:r>
          </a:p>
          <a:p>
            <a:pPr lvl="1"/>
            <a:r>
              <a:rPr lang="en-US" i="1" dirty="0"/>
              <a:t>A</a:t>
            </a:r>
            <a:r>
              <a:rPr lang="en-US" baseline="-25000" dirty="0"/>
              <a:t>0</a:t>
            </a:r>
            <a:r>
              <a:rPr lang="en-US" dirty="0"/>
              <a:t> cannot fail here with probability ≥ 1/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endParaRPr lang="en-US" dirty="0"/>
          </a:p>
          <a:p>
            <a:pPr lvl="1"/>
            <a:r>
              <a:rPr lang="en-US" b="1" dirty="0">
                <a:latin typeface="Bernino Sans" pitchFamily="2" charset="77"/>
              </a:rPr>
              <a:t>label pair [</a:t>
            </a:r>
            <a:r>
              <a:rPr lang="en-US" b="1" i="1" dirty="0">
                <a:latin typeface="Bernino Sans" pitchFamily="2" charset="77"/>
              </a:rPr>
              <a:t>a</a:t>
            </a:r>
            <a:r>
              <a:rPr lang="en-US" b="1" dirty="0">
                <a:latin typeface="Bernino Sans" pitchFamily="2" charset="77"/>
              </a:rPr>
              <a:t>, </a:t>
            </a:r>
            <a:r>
              <a:rPr lang="en-US" b="1" i="1" dirty="0">
                <a:latin typeface="Bernino Sans" pitchFamily="2" charset="77"/>
              </a:rPr>
              <a:t>b</a:t>
            </a:r>
            <a:r>
              <a:rPr lang="en-US" b="1" dirty="0">
                <a:latin typeface="Bernino Sans" pitchFamily="2" charset="77"/>
              </a:rPr>
              <a:t>] must be feasible!</a:t>
            </a:r>
          </a:p>
          <a:p>
            <a:r>
              <a:rPr lang="en-US" i="1" dirty="0"/>
              <a:t>A</a:t>
            </a:r>
            <a:r>
              <a:rPr lang="en-US" baseline="-25000" dirty="0"/>
              <a:t>1</a:t>
            </a:r>
            <a:r>
              <a:rPr lang="en-US" dirty="0"/>
              <a:t> can fail only in unlucky neighborhoods!</a:t>
            </a:r>
          </a:p>
        </p:txBody>
      </p:sp>
    </p:spTree>
    <p:extLst>
      <p:ext uri="{BB962C8B-B14F-4D97-AF65-F5344CB8AC3E}">
        <p14:creationId xmlns:p14="http://schemas.microsoft.com/office/powerpoint/2010/main" val="481181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spcBef>
            <a:spcPts val="2000"/>
          </a:spcBef>
          <a:defRPr sz="3200" b="1" dirty="0" smtClean="0">
            <a:latin typeface="Bernino Sans Semibold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latin typeface="Bernino Sans Ligh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2473</TotalTime>
  <Words>920</Words>
  <Application>Microsoft Macintosh PowerPoint</Application>
  <PresentationFormat>Widescreen</PresentationFormat>
  <Paragraphs>175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Andale Mono</vt:lpstr>
      <vt:lpstr>Arial</vt:lpstr>
      <vt:lpstr>Bernina Sans Condensed Lt</vt:lpstr>
      <vt:lpstr>Bernina Sans Extrabold</vt:lpstr>
      <vt:lpstr>Bernina Sans Light</vt:lpstr>
      <vt:lpstr>Bernina Sans Narrow Exbold</vt:lpstr>
      <vt:lpstr>Bernino Sans</vt:lpstr>
      <vt:lpstr>Bernino Sans Light</vt:lpstr>
      <vt:lpstr>Bernino Sans Semibold</vt:lpstr>
      <vt:lpstr>Calibri</vt:lpstr>
      <vt:lpstr>Office Theme</vt:lpstr>
      <vt:lpstr>Distributed Algorithms</vt:lpstr>
      <vt:lpstr>Today’s goals</vt:lpstr>
      <vt:lpstr>Challenge &amp; workaround</vt:lpstr>
      <vt:lpstr>PowerPoint Presentation</vt:lpstr>
      <vt:lpstr>Randomized round elimination</vt:lpstr>
      <vt:lpstr>Randomized round elimination</vt:lpstr>
      <vt:lpstr>Randomized round elimination in cycles</vt:lpstr>
      <vt:lpstr>Intuition</vt:lpstr>
      <vt:lpstr>New active nodes</vt:lpstr>
      <vt:lpstr>Lucky neighborhoods</vt:lpstr>
      <vt:lpstr>New passive nodes</vt:lpstr>
      <vt:lpstr>Summary</vt:lpstr>
      <vt:lpstr>Randomized round elimination in cycles</vt:lpstr>
      <vt:lpstr>What works very often</vt:lpstr>
      <vt:lpstr>PowerPoint Presentation</vt:lpstr>
      <vt:lpstr>PowerPoint Presentation</vt:lpstr>
      <vt:lpstr>PowerPoint Presentation</vt:lpstr>
      <vt:lpstr>Sinkless orientation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Suomela Jukka</cp:lastModifiedBy>
  <cp:revision>159</cp:revision>
  <dcterms:created xsi:type="dcterms:W3CDTF">2020-08-20T21:40:58Z</dcterms:created>
  <dcterms:modified xsi:type="dcterms:W3CDTF">2024-11-26T18:21:00Z</dcterms:modified>
</cp:coreProperties>
</file>