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5" r:id="rId3"/>
    <p:sldId id="286" r:id="rId4"/>
    <p:sldId id="287" r:id="rId5"/>
    <p:sldId id="266" r:id="rId6"/>
    <p:sldId id="284" r:id="rId7"/>
    <p:sldId id="285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8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3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2175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23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52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1930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50243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20283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27149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897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9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4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798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90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563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59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06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0516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808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du.vsu.ru/mod/assign/view.php?id=2152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1999020" y="1238854"/>
            <a:ext cx="7772400" cy="1462781"/>
          </a:xfrm>
        </p:spPr>
        <p:txBody>
          <a:bodyPr>
            <a:normAutofit fontScale="90000"/>
          </a:bodyPr>
          <a:lstStyle/>
          <a:p>
            <a:r>
              <a:rPr lang="ru-RU" sz="3600" smtClean="0">
                <a:solidFill>
                  <a:srgbClr val="00B050"/>
                </a:solidFill>
              </a:rPr>
              <a:t>Лабораторная </a:t>
            </a:r>
            <a:r>
              <a:rPr lang="ru-RU" sz="3600" dirty="0" smtClean="0">
                <a:solidFill>
                  <a:srgbClr val="00B050"/>
                </a:solidFill>
              </a:rPr>
              <a:t>работа № 1</a:t>
            </a:r>
            <a:br>
              <a:rPr lang="ru-RU" sz="3600" dirty="0" smtClean="0">
                <a:solidFill>
                  <a:srgbClr val="00B050"/>
                </a:solidFill>
              </a:rPr>
            </a:br>
            <a:r>
              <a:rPr lang="ru-RU" sz="3600" dirty="0">
                <a:latin typeface="Franklin Gothic Medium" panose="020B0603020102020204" pitchFamily="34" charset="0"/>
              </a:rPr>
              <a:t>Программная </a:t>
            </a:r>
            <a:r>
              <a:rPr lang="ru-RU" sz="3600" dirty="0" smtClean="0">
                <a:latin typeface="Franklin Gothic Medium" panose="020B0603020102020204" pitchFamily="34" charset="0"/>
              </a:rPr>
              <a:t>реализация алгоритма </a:t>
            </a:r>
            <a:r>
              <a:rPr lang="ru-RU" sz="3600" dirty="0">
                <a:latin typeface="Franklin Gothic Medium" panose="020B0603020102020204" pitchFamily="34" charset="0"/>
              </a:rPr>
              <a:t>двойной перестановки.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65202" y="2701635"/>
            <a:ext cx="8106218" cy="652840"/>
          </a:xfrm>
        </p:spPr>
        <p:txBody>
          <a:bodyPr>
            <a:normAutofit/>
          </a:bodyPr>
          <a:lstStyle/>
          <a:p>
            <a:r>
              <a:rPr lang="ru-RU" dirty="0" smtClean="0"/>
              <a:t>Время: 2 лабораторных занятия (4 часа)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994" y="3540673"/>
            <a:ext cx="94814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лабораторной работы необходимо реализовать </a:t>
            </a:r>
            <a:r>
              <a:rPr lang="ru-RU" dirty="0"/>
              <a:t>алгоритм </a:t>
            </a:r>
            <a:r>
              <a:rPr lang="ru-RU" dirty="0" smtClean="0"/>
              <a:t>двойной перестановки</a:t>
            </a:r>
            <a:r>
              <a:rPr lang="en-US" dirty="0" smtClean="0"/>
              <a:t> </a:t>
            </a:r>
            <a:r>
              <a:rPr lang="ru-RU" dirty="0" smtClean="0"/>
              <a:t> с помощью какого-либо языка программирования</a:t>
            </a:r>
            <a:r>
              <a:rPr lang="ru-RU" dirty="0"/>
              <a:t>. Программа должна осуществлять шифрование и расшифровку по приведенному выше алгоритму, вывод на экран незашифрованного, зашифрованного и расшифрованного сообщения.</a:t>
            </a:r>
            <a:endParaRPr lang="ru-RU" dirty="0" smtClean="0"/>
          </a:p>
          <a:p>
            <a:endParaRPr lang="en-US" dirty="0"/>
          </a:p>
          <a:p>
            <a:r>
              <a:rPr lang="ru-RU" dirty="0" smtClean="0"/>
              <a:t>Ссылка на страницу лабораторной: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edu.vsu.ru/mod/assign/view.php?id=215235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Варианты ключей выбираются согласно </a:t>
            </a:r>
            <a:r>
              <a:rPr lang="ru-RU" smtClean="0"/>
              <a:t>списку группы.</a:t>
            </a:r>
            <a:endParaRPr lang="ru-RU" dirty="0" smtClean="0"/>
          </a:p>
          <a:p>
            <a:endParaRPr lang="ru-RU" dirty="0" smtClean="0"/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4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4022" y="391572"/>
            <a:ext cx="10364451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Шифр перестановки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461301"/>
            <a:ext cx="9161251" cy="3376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Шифр перестановки </a:t>
            </a:r>
            <a:r>
              <a:rPr lang="ru-RU" dirty="0"/>
              <a:t>— </a:t>
            </a:r>
            <a:r>
              <a:rPr lang="ru-RU" dirty="0">
                <a:solidFill>
                  <a:schemeClr val="tx1"/>
                </a:solidFill>
              </a:rPr>
              <a:t>это метод симметричного шифрования, в котором элементы исходного открытого текста меняют местами. Элементами текста могут быть отдельные символы (самый распространённый случай), пары букв, тройки букв, комбинирование этих случаев и так далее. Типичными примерами перестановки являются анаграммы. В классической криптографии шифры перестановки можно разделить на два класса: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Шифры одинарной (простой) перестановки — при шифровании символы открытого текста перемещаются с исходных позиций в новые один раз.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Шифры множественной (сложной) перестановки — при шифровании символы открытого текста перемещаются с исходных позиций в новые несколько раз.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качестве альтернативы шифрам перестановки можно рассматривать подстановочные шифры. В них элементы текста не меняют свою последовательность, а изменяются сами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chemeClr val="tx1"/>
                </a:solidFill>
              </a:rPr>
              <a:t>Точное время появления шифра перестановки не известно. 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88836" y="4904510"/>
            <a:ext cx="5112953" cy="138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700" dirty="0" smtClean="0">
                <a:solidFill>
                  <a:schemeClr val="tx1"/>
                </a:solidFill>
              </a:rPr>
              <a:t>Одно </a:t>
            </a:r>
            <a:r>
              <a:rPr lang="ru-RU" sz="1700" dirty="0">
                <a:solidFill>
                  <a:schemeClr val="tx1"/>
                </a:solidFill>
              </a:rPr>
              <a:t>из древнейших известных нам шифровальных устройств — </a:t>
            </a:r>
            <a:r>
              <a:rPr lang="ru-RU" sz="1700" dirty="0" err="1">
                <a:solidFill>
                  <a:schemeClr val="tx1"/>
                </a:solidFill>
              </a:rPr>
              <a:t>Скитала</a:t>
            </a:r>
            <a:r>
              <a:rPr lang="ru-RU" sz="1700" dirty="0">
                <a:solidFill>
                  <a:schemeClr val="tx1"/>
                </a:solidFill>
              </a:rPr>
              <a:t>. Бесспорно известно, что </a:t>
            </a:r>
            <a:r>
              <a:rPr lang="ru-RU" sz="1700" dirty="0" err="1">
                <a:solidFill>
                  <a:schemeClr val="tx1"/>
                </a:solidFill>
              </a:rPr>
              <a:t>скитала</a:t>
            </a:r>
            <a:r>
              <a:rPr lang="ru-RU" sz="1700" dirty="0">
                <a:solidFill>
                  <a:schemeClr val="tx1"/>
                </a:solidFill>
              </a:rPr>
              <a:t> использовалась в войне Спарты против Афин в конце V века до н. э.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8286" y="4339244"/>
            <a:ext cx="3184063" cy="18869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59924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4022" y="391572"/>
            <a:ext cx="10364451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/>
              <a:t>Решётка </a:t>
            </a:r>
            <a:r>
              <a:rPr lang="ru-RU" dirty="0" err="1"/>
              <a:t>Кардано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461301"/>
            <a:ext cx="9186189" cy="3426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В 1550 году итальянский математик </a:t>
            </a:r>
            <a:r>
              <a:rPr lang="ru-RU" dirty="0" err="1">
                <a:solidFill>
                  <a:schemeClr val="tx1"/>
                </a:solidFill>
              </a:rPr>
              <a:t>Джероламо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Кардано</a:t>
            </a:r>
            <a:r>
              <a:rPr lang="ru-RU" dirty="0">
                <a:solidFill>
                  <a:schemeClr val="tx1"/>
                </a:solidFill>
              </a:rPr>
              <a:t> (1501—1576) в книге </a:t>
            </a:r>
            <a:r>
              <a:rPr lang="ru-RU" dirty="0" smtClean="0">
                <a:solidFill>
                  <a:schemeClr val="tx1"/>
                </a:solidFill>
              </a:rPr>
              <a:t>       «</a:t>
            </a:r>
            <a:r>
              <a:rPr lang="ru-RU" dirty="0">
                <a:solidFill>
                  <a:schemeClr val="tx1"/>
                </a:solidFill>
              </a:rPr>
              <a:t>О тонкостях» предложил новую технику шифрования сообщений — решётку.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Изначально решётка </a:t>
            </a:r>
            <a:r>
              <a:rPr lang="ru-RU" dirty="0" err="1">
                <a:solidFill>
                  <a:schemeClr val="tx1"/>
                </a:solidFill>
              </a:rPr>
              <a:t>Кардано</a:t>
            </a:r>
            <a:r>
              <a:rPr lang="ru-RU" dirty="0">
                <a:solidFill>
                  <a:schemeClr val="tx1"/>
                </a:solidFill>
              </a:rPr>
              <a:t> представляла собой трафарет с отверстиями, в которые записывали буквы, слоги или слова сообщения. Затем трафарет убирали, а свободное место заполняли более или менее осмысленным текстом. Такой метод сокрытия информации относится к стеганографии.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Позднее был предложен шифр «поворотная решётка» — первый транспозиционный (геометрический) шифр. Несмотря на то, что существует большая разница между изначальным предложением </a:t>
            </a:r>
            <a:r>
              <a:rPr lang="ru-RU" dirty="0" err="1">
                <a:solidFill>
                  <a:schemeClr val="tx1"/>
                </a:solidFill>
              </a:rPr>
              <a:t>Кардано</a:t>
            </a:r>
            <a:r>
              <a:rPr lang="ru-RU" dirty="0">
                <a:solidFill>
                  <a:schemeClr val="tx1"/>
                </a:solidFill>
              </a:rPr>
              <a:t> и шифром «поворотная решётка», методы шифрования, основанные на трафаретах, принято называть «</a:t>
            </a:r>
            <a:r>
              <a:rPr lang="ru-RU" dirty="0">
                <a:solidFill>
                  <a:srgbClr val="00B050"/>
                </a:solidFill>
              </a:rPr>
              <a:t>решётками </a:t>
            </a:r>
            <a:r>
              <a:rPr lang="ru-RU" dirty="0" err="1">
                <a:solidFill>
                  <a:srgbClr val="00B050"/>
                </a:solidFill>
              </a:rPr>
              <a:t>Кардано</a:t>
            </a:r>
            <a:r>
              <a:rPr lang="ru-RU" dirty="0">
                <a:solidFill>
                  <a:schemeClr val="tx1"/>
                </a:solidFill>
              </a:rPr>
              <a:t>».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24593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14022" y="391572"/>
            <a:ext cx="10364451" cy="1324357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dirty="0" smtClean="0"/>
              <a:t>Поворотная решётка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8836" y="1145418"/>
            <a:ext cx="9186189" cy="3143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Для шифрования </a:t>
            </a:r>
            <a:r>
              <a:rPr lang="ru-RU" dirty="0">
                <a:solidFill>
                  <a:schemeClr val="tx1"/>
                </a:solidFill>
              </a:rPr>
              <a:t>и дешифрования с помощью данного шифра изготовляется трафарет с вырезанными ячейками. При наложении трафарета на таблицу того же размера четырьмя возможными способами, его вырезы полностью должны покрывать все клетки таблицы ровно по одному разу.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При шифровании трафарет накладывают на таблицу. В видимые ячейки по определённому маршруту вписывают буквы открытого текста. Далее трафарет переворачивают три раза, каждый раз проделывая операцию заполнения.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Шифрограмму выписывают из получившейся таблицы по определённому маршруту. Ключом являются трафарет, маршрут вписывания и порядок поворотов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Данный метод шифрования использовался для передачи секретной информации нидерландскими правителями в 1740-х годах.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02" y="4717548"/>
            <a:ext cx="5199611" cy="1284241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888836" y="4197927"/>
            <a:ext cx="4215179" cy="24467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 smtClean="0">
                <a:solidFill>
                  <a:schemeClr val="tx1"/>
                </a:solidFill>
              </a:rPr>
              <a:t>Во время Первой мировой войны армия кайзера Вильгельма использовала шифр «поворотная решётка». </a:t>
            </a:r>
          </a:p>
          <a:p>
            <a:pPr marL="0" indent="0">
              <a:buFont typeface="Wingdings 3" charset="2"/>
              <a:buNone/>
            </a:pPr>
            <a:r>
              <a:rPr lang="ru-RU" dirty="0" smtClean="0">
                <a:solidFill>
                  <a:schemeClr val="tx1"/>
                </a:solidFill>
              </a:rPr>
              <a:t>Немцы использовали решётки разных размеров, однако очень недолго (четыре месяца), к огромному разочарованию французских </a:t>
            </a:r>
            <a:r>
              <a:rPr lang="ru-RU" dirty="0" err="1" smtClean="0">
                <a:solidFill>
                  <a:schemeClr val="tx1"/>
                </a:solidFill>
              </a:rPr>
              <a:t>криптоаналитиков</a:t>
            </a:r>
            <a:r>
              <a:rPr lang="ru-RU" dirty="0" smtClean="0">
                <a:solidFill>
                  <a:schemeClr val="tx1"/>
                </a:solidFill>
              </a:rPr>
              <a:t>, которые только-только начали подбирать к ним ключи.</a:t>
            </a:r>
          </a:p>
          <a:p>
            <a:pPr marL="0" indent="0">
              <a:buFont typeface="Wingdings 3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9124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590204"/>
            <a:ext cx="10364451" cy="1463040"/>
          </a:xfrm>
        </p:spPr>
        <p:txBody>
          <a:bodyPr/>
          <a:lstStyle/>
          <a:p>
            <a:r>
              <a:rPr lang="ru-RU" dirty="0"/>
              <a:t>Шифр двойной перестановки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3" y="1487977"/>
            <a:ext cx="8612611" cy="402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Шифр двойной </a:t>
            </a:r>
            <a:r>
              <a:rPr lang="ru-RU" dirty="0" smtClean="0">
                <a:solidFill>
                  <a:schemeClr val="tx1"/>
                </a:solidFill>
              </a:rPr>
              <a:t>перестановки относиться к классу </a:t>
            </a:r>
            <a:r>
              <a:rPr lang="ru-RU" dirty="0">
                <a:solidFill>
                  <a:schemeClr val="tx1"/>
                </a:solidFill>
              </a:rPr>
              <a:t>шифров сложной </a:t>
            </a:r>
            <a:r>
              <a:rPr lang="ru-RU" dirty="0" smtClean="0">
                <a:solidFill>
                  <a:schemeClr val="tx1"/>
                </a:solidFill>
              </a:rPr>
              <a:t>перестановки.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данном классе шифров перестановки используется идея многократной перестановки символов или повторного шифрования уже зашифрованного сообщения.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шифровании шифром двойной перестановки в таблицу по определённому маршруту записывается текст, затем переставляются столбцы или строки. Далее по определённому маршруту выписывается шифрограмма. Ключом к шифру являются размер таблицы, маршруты вписывания и выписывания, порядки перестановки столбцов и строк. Если маршруты являются фиксированными величинами, то количество ключей равно </a:t>
            </a:r>
            <a:r>
              <a:rPr lang="ru-RU" dirty="0" err="1" smtClean="0">
                <a:solidFill>
                  <a:schemeClr val="tx1"/>
                </a:solidFill>
              </a:rPr>
              <a:t>n!m</a:t>
            </a:r>
            <a:r>
              <a:rPr lang="ru-RU" dirty="0" smtClean="0">
                <a:solidFill>
                  <a:schemeClr val="tx1"/>
                </a:solidFill>
              </a:rPr>
              <a:t>!, где n и m — количество строк и столбцов в таблице.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598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590204"/>
            <a:ext cx="10364451" cy="1463040"/>
          </a:xfrm>
        </p:spPr>
        <p:txBody>
          <a:bodyPr/>
          <a:lstStyle/>
          <a:p>
            <a:r>
              <a:rPr lang="ru-RU" dirty="0" smtClean="0"/>
              <a:t>Задание на лабораторную работу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5" y="1321724"/>
            <a:ext cx="9028248" cy="32752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На языке программирования высокого уровня написать программу реализующую </a:t>
            </a:r>
            <a:r>
              <a:rPr lang="ru-RU" dirty="0">
                <a:solidFill>
                  <a:schemeClr val="tx1"/>
                </a:solidFill>
              </a:rPr>
              <a:t>алгоритм двойной </a:t>
            </a:r>
            <a:r>
              <a:rPr lang="ru-RU" dirty="0" smtClean="0">
                <a:solidFill>
                  <a:schemeClr val="tx1"/>
                </a:solidFill>
              </a:rPr>
              <a:t>перестановки.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Открытый </a:t>
            </a:r>
            <a:r>
              <a:rPr lang="ru-RU" dirty="0">
                <a:solidFill>
                  <a:schemeClr val="tx1"/>
                </a:solidFill>
              </a:rPr>
              <a:t>текст записывается в матрицу </a:t>
            </a:r>
            <a:r>
              <a:rPr lang="ru-RU" dirty="0" smtClean="0">
                <a:solidFill>
                  <a:schemeClr val="tx1"/>
                </a:solidFill>
              </a:rPr>
              <a:t>по </a:t>
            </a:r>
            <a:r>
              <a:rPr lang="ru-RU" dirty="0">
                <a:solidFill>
                  <a:schemeClr val="tx1"/>
                </a:solidFill>
              </a:rPr>
              <a:t>определенному ключу </a:t>
            </a:r>
            <a:r>
              <a:rPr lang="ru-RU" sz="2000" b="1" dirty="0">
                <a:solidFill>
                  <a:srgbClr val="FF0000"/>
                </a:solidFill>
              </a:rPr>
              <a:t>k1</a:t>
            </a:r>
            <a:r>
              <a:rPr lang="ru-RU" dirty="0"/>
              <a:t>, </a:t>
            </a:r>
            <a:r>
              <a:rPr lang="ru-RU" dirty="0">
                <a:solidFill>
                  <a:schemeClr val="tx1"/>
                </a:solidFill>
              </a:rPr>
              <a:t>определяющему порядок записи открытого текста в строки матрицы при шифровании. </a:t>
            </a:r>
            <a:r>
              <a:rPr lang="ru-RU" dirty="0" err="1">
                <a:solidFill>
                  <a:schemeClr val="tx1"/>
                </a:solidFill>
              </a:rPr>
              <a:t>Шифртекст</a:t>
            </a:r>
            <a:r>
              <a:rPr lang="ru-RU" dirty="0">
                <a:solidFill>
                  <a:schemeClr val="tx1"/>
                </a:solidFill>
              </a:rPr>
              <a:t> образуется при считывании из этой матрицы по ключу</a:t>
            </a:r>
            <a:r>
              <a:rPr lang="ru-RU" dirty="0"/>
              <a:t> </a:t>
            </a:r>
            <a:r>
              <a:rPr lang="ru-RU" sz="2000" b="1" dirty="0">
                <a:solidFill>
                  <a:srgbClr val="FF0000"/>
                </a:solidFill>
              </a:rPr>
              <a:t>k2</a:t>
            </a:r>
            <a:r>
              <a:rPr lang="ru-RU" dirty="0"/>
              <a:t>, </a:t>
            </a:r>
            <a:r>
              <a:rPr lang="ru-RU" dirty="0">
                <a:solidFill>
                  <a:schemeClr val="tx1"/>
                </a:solidFill>
              </a:rPr>
              <a:t>определяющему, в каком порядке записывается информация из столбцов матрицы. </a:t>
            </a:r>
            <a:r>
              <a:rPr lang="ru-RU" dirty="0" smtClean="0">
                <a:solidFill>
                  <a:schemeClr val="tx1"/>
                </a:solidFill>
              </a:rPr>
              <a:t>Запись ведем слева-направо, считывание сверху-вниз.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Открытое сообщение:</a:t>
            </a:r>
            <a:r>
              <a:rPr lang="ru-RU" dirty="0" smtClean="0"/>
              <a:t> </a:t>
            </a:r>
            <a:r>
              <a:rPr lang="ru-RU" sz="2400" b="1" spc="300" dirty="0" err="1" smtClean="0">
                <a:solidFill>
                  <a:srgbClr val="0070C0"/>
                </a:solidFill>
              </a:rPr>
              <a:t>шифрование_перестановкой</a:t>
            </a:r>
            <a:r>
              <a:rPr lang="ru-RU" sz="2400" b="1" spc="300" dirty="0" smtClean="0">
                <a:solidFill>
                  <a:srgbClr val="0070C0"/>
                </a:solidFill>
              </a:rPr>
              <a:t>_</a:t>
            </a:r>
            <a:endParaRPr lang="ru-RU" b="1" spc="3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Пример: </a:t>
            </a:r>
            <a:r>
              <a:rPr lang="ru-RU" sz="2000" b="1" dirty="0" smtClean="0">
                <a:solidFill>
                  <a:srgbClr val="FF0000"/>
                </a:solidFill>
              </a:rPr>
              <a:t>k1 </a:t>
            </a:r>
            <a:r>
              <a:rPr lang="ru-RU" sz="2000" b="1" dirty="0" smtClean="0">
                <a:solidFill>
                  <a:schemeClr val="tx1"/>
                </a:solidFill>
              </a:rPr>
              <a:t>- 35214</a:t>
            </a:r>
            <a:r>
              <a:rPr lang="ru-RU" sz="2000" b="1" dirty="0" smtClean="0">
                <a:solidFill>
                  <a:srgbClr val="FF0000"/>
                </a:solidFill>
              </a:rPr>
              <a:t>, k2 </a:t>
            </a:r>
            <a:r>
              <a:rPr lang="ru-RU" sz="2000" b="1" dirty="0" smtClean="0">
                <a:solidFill>
                  <a:schemeClr val="tx1"/>
                </a:solidFill>
              </a:rPr>
              <a:t>- 43251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Реализация: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29" y="4193177"/>
            <a:ext cx="4939491" cy="25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180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590204"/>
            <a:ext cx="10364451" cy="1463040"/>
          </a:xfrm>
        </p:spPr>
        <p:txBody>
          <a:bodyPr/>
          <a:lstStyle/>
          <a:p>
            <a:r>
              <a:rPr lang="ru-RU" dirty="0" smtClean="0"/>
              <a:t>Второй вариант реализации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4" y="1421477"/>
            <a:ext cx="9028248" cy="1379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Открытое сообщение:</a:t>
            </a:r>
            <a:r>
              <a:rPr lang="ru-RU" dirty="0" smtClean="0"/>
              <a:t> </a:t>
            </a:r>
            <a:r>
              <a:rPr lang="ru-RU" sz="2400" b="1" spc="300" dirty="0" err="1" smtClean="0">
                <a:solidFill>
                  <a:srgbClr val="0070C0"/>
                </a:solidFill>
              </a:rPr>
              <a:t>шифрование_перестановкой</a:t>
            </a:r>
            <a:r>
              <a:rPr lang="ru-RU" sz="2400" b="1" spc="300" dirty="0" smtClean="0">
                <a:solidFill>
                  <a:srgbClr val="0070C0"/>
                </a:solidFill>
              </a:rPr>
              <a:t>_</a:t>
            </a:r>
            <a:endParaRPr lang="ru-RU" b="1" spc="3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Пример: </a:t>
            </a:r>
            <a:r>
              <a:rPr lang="ru-RU" sz="2000" b="1" dirty="0" smtClean="0">
                <a:solidFill>
                  <a:srgbClr val="FF0000"/>
                </a:solidFill>
              </a:rPr>
              <a:t>k1 </a:t>
            </a:r>
            <a:r>
              <a:rPr lang="ru-RU" sz="2000" b="1" dirty="0" smtClean="0">
                <a:solidFill>
                  <a:schemeClr val="tx1"/>
                </a:solidFill>
              </a:rPr>
              <a:t>- 35214</a:t>
            </a:r>
            <a:r>
              <a:rPr lang="ru-RU" sz="2000" b="1" dirty="0" smtClean="0">
                <a:solidFill>
                  <a:srgbClr val="FF0000"/>
                </a:solidFill>
              </a:rPr>
              <a:t>, k2 </a:t>
            </a:r>
            <a:r>
              <a:rPr lang="ru-RU" sz="2000" b="1" dirty="0" smtClean="0">
                <a:solidFill>
                  <a:schemeClr val="tx1"/>
                </a:solidFill>
              </a:rPr>
              <a:t>- 43251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Реализация: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31" y="2801389"/>
            <a:ext cx="62103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49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5" y="590204"/>
            <a:ext cx="10364451" cy="1463040"/>
          </a:xfrm>
        </p:spPr>
        <p:txBody>
          <a:bodyPr/>
          <a:lstStyle/>
          <a:p>
            <a:r>
              <a:rPr lang="ru-RU" dirty="0"/>
              <a:t>Шифр двойной перестановки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73" y="1487977"/>
            <a:ext cx="8612611" cy="4023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Шифр двойной </a:t>
            </a:r>
            <a:r>
              <a:rPr lang="ru-RU" dirty="0" smtClean="0">
                <a:solidFill>
                  <a:schemeClr val="tx1"/>
                </a:solidFill>
              </a:rPr>
              <a:t>перестановки относиться к классу </a:t>
            </a:r>
            <a:r>
              <a:rPr lang="ru-RU" dirty="0">
                <a:solidFill>
                  <a:schemeClr val="tx1"/>
                </a:solidFill>
              </a:rPr>
              <a:t>шифров сложной </a:t>
            </a:r>
            <a:r>
              <a:rPr lang="ru-RU" dirty="0" smtClean="0">
                <a:solidFill>
                  <a:schemeClr val="tx1"/>
                </a:solidFill>
              </a:rPr>
              <a:t>перестановки.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В данном классе шифров перестановки используется идея многократной перестановки символов или повторного шифрования уже зашифрованного сообщения. 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При шифровании шифром двойной перестановки в таблицу по определённому маршруту записывается текст, затем переставляются столбцы или строки. Далее по определённому маршруту выписывается шифрограмма. Ключом к шифру являются размер таблицы, маршруты вписывания и выписывания, порядки перестановки столбцов и строк. Если маршруты являются фиксированными величинами, то количество ключей равно </a:t>
            </a:r>
            <a:r>
              <a:rPr lang="ru-RU" dirty="0" err="1" smtClean="0">
                <a:solidFill>
                  <a:schemeClr val="tx1"/>
                </a:solidFill>
              </a:rPr>
              <a:t>n!m</a:t>
            </a:r>
            <a:r>
              <a:rPr lang="ru-RU" dirty="0" smtClean="0">
                <a:solidFill>
                  <a:schemeClr val="tx1"/>
                </a:solidFill>
              </a:rPr>
              <a:t>!, где n и m — количество строк и столбцов в таблице.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47590464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1177</TotalTime>
  <Words>783</Words>
  <Application>Microsoft Office PowerPoint</Application>
  <PresentationFormat>Произвольный</PresentationFormat>
  <Paragraphs>43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Аспект</vt:lpstr>
      <vt:lpstr>Лабораторная работа № 1 Программная реализация алгоритма двойной перестановки.</vt:lpstr>
      <vt:lpstr>Шифр перестановки </vt:lpstr>
      <vt:lpstr>Решётка Кардано </vt:lpstr>
      <vt:lpstr>Поворотная решётка</vt:lpstr>
      <vt:lpstr>Шифр двойной перестановки</vt:lpstr>
      <vt:lpstr>Задание на лабораторную работу</vt:lpstr>
      <vt:lpstr>Второй вариант реализации</vt:lpstr>
      <vt:lpstr>Шифр двойной перестановки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программ и данных</dc:title>
  <dc:creator>Олег Заикин</dc:creator>
  <cp:lastModifiedBy>Home</cp:lastModifiedBy>
  <cp:revision>587</cp:revision>
  <dcterms:created xsi:type="dcterms:W3CDTF">2015-09-24T14:15:42Z</dcterms:created>
  <dcterms:modified xsi:type="dcterms:W3CDTF">2023-11-03T17:51:35Z</dcterms:modified>
</cp:coreProperties>
</file>