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86" r:id="rId4"/>
    <p:sldId id="287" r:id="rId5"/>
    <p:sldId id="266" r:id="rId6"/>
    <p:sldId id="291" r:id="rId7"/>
    <p:sldId id="289" r:id="rId8"/>
    <p:sldId id="29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5" autoAdjust="0"/>
    <p:restoredTop sz="94660"/>
  </p:normalViewPr>
  <p:slideViewPr>
    <p:cSldViewPr snapToGrid="0">
      <p:cViewPr>
        <p:scale>
          <a:sx n="90" d="100"/>
          <a:sy n="90" d="100"/>
        </p:scale>
        <p:origin x="-76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6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652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3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243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83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49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7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6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8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1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3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9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du.vsu.ru/mod/assign/view.php?id=215235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.wikipedia.org/wiki/&#1064;&#1080;&#1092;&#1088;_&#1062;&#1077;&#1079;&#1072;&#1088;&#1103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999020" y="1238854"/>
            <a:ext cx="7772400" cy="1462781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rgbClr val="00B050"/>
                </a:solidFill>
              </a:rPr>
              <a:t>Лабораторные работа № 2</a:t>
            </a:r>
            <a:br>
              <a:rPr lang="ru-RU" sz="3600" dirty="0" smtClean="0">
                <a:solidFill>
                  <a:srgbClr val="00B050"/>
                </a:solidFill>
              </a:rPr>
            </a:br>
            <a:r>
              <a:rPr lang="ru-RU" sz="3600" dirty="0">
                <a:latin typeface="Franklin Gothic Medium" panose="020B0603020102020204" pitchFamily="34" charset="0"/>
              </a:rPr>
              <a:t>Программная </a:t>
            </a:r>
            <a:r>
              <a:rPr lang="ru-RU" sz="3600" dirty="0" smtClean="0">
                <a:latin typeface="Franklin Gothic Medium" panose="020B0603020102020204" pitchFamily="34" charset="0"/>
              </a:rPr>
              <a:t>реализация алгоритма шифрования </a:t>
            </a:r>
            <a:r>
              <a:rPr lang="ru-RU" sz="3600" dirty="0" err="1" smtClean="0">
                <a:latin typeface="Franklin Gothic Medium" panose="020B0603020102020204" pitchFamily="34" charset="0"/>
              </a:rPr>
              <a:t>Виженера</a:t>
            </a:r>
            <a:r>
              <a:rPr lang="ru-RU" sz="3600" dirty="0" smtClean="0">
                <a:latin typeface="Franklin Gothic Medium" panose="020B0603020102020204" pitchFamily="34" charset="0"/>
              </a:rPr>
              <a:t>.</a:t>
            </a:r>
            <a:endParaRPr lang="ru-RU" sz="3600" dirty="0">
              <a:latin typeface="Franklin Gothic Medium" panose="020B0603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5202" y="2701635"/>
            <a:ext cx="8106218" cy="652840"/>
          </a:xfrm>
        </p:spPr>
        <p:txBody>
          <a:bodyPr>
            <a:normAutofit/>
          </a:bodyPr>
          <a:lstStyle/>
          <a:p>
            <a:r>
              <a:rPr lang="ru-RU" dirty="0" smtClean="0"/>
              <a:t>Время: 2 лабораторных занятия (4 часа)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994" y="3540673"/>
            <a:ext cx="94814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ходе лабораторной работы необходимо реализовать </a:t>
            </a:r>
            <a:r>
              <a:rPr lang="ru-RU" dirty="0"/>
              <a:t>алгоритм </a:t>
            </a:r>
            <a:r>
              <a:rPr lang="ru-RU" dirty="0" smtClean="0"/>
              <a:t>шифрования </a:t>
            </a:r>
            <a:r>
              <a:rPr lang="ru-RU" dirty="0" err="1" smtClean="0"/>
              <a:t>Виженера</a:t>
            </a:r>
            <a:r>
              <a:rPr lang="ru-RU" dirty="0" smtClean="0"/>
              <a:t> с помощью какого-либо языка программирования</a:t>
            </a:r>
            <a:r>
              <a:rPr lang="ru-RU" dirty="0"/>
              <a:t>. Программа должна осуществлять шифрование и расшифровку по приведенному выше алгоритму, вывод на экран незашифрованного, зашифрованного и расшифрованного сообщения.</a:t>
            </a:r>
            <a:endParaRPr lang="ru-RU" dirty="0" smtClean="0"/>
          </a:p>
          <a:p>
            <a:endParaRPr lang="en-US" dirty="0"/>
          </a:p>
          <a:p>
            <a:r>
              <a:rPr lang="ru-RU" dirty="0" smtClean="0"/>
              <a:t>Ссылка на страницу лабораторной: 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edu.vsu.ru/mod/assign/view.php?id=21523</a:t>
            </a:r>
            <a:r>
              <a:rPr lang="ru-RU" dirty="0" smtClean="0">
                <a:hlinkClick r:id="rId2"/>
              </a:rPr>
              <a:t>6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Варианты ключей выбираются согласно списку группы.</a:t>
            </a:r>
          </a:p>
          <a:p>
            <a:endParaRPr lang="ru-RU" dirty="0" smtClean="0"/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6" y="391572"/>
            <a:ext cx="10289637" cy="132435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/>
              <a:t>Шифр </a:t>
            </a:r>
            <a:r>
              <a:rPr lang="ru-RU" dirty="0" err="1"/>
              <a:t>Виженера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6" y="1230284"/>
            <a:ext cx="9468822" cy="51281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Шифр </a:t>
            </a:r>
            <a:r>
              <a:rPr lang="ru-RU" b="1" dirty="0" err="1">
                <a:solidFill>
                  <a:srgbClr val="00B050"/>
                </a:solidFill>
              </a:rPr>
              <a:t>Виженера</a:t>
            </a:r>
            <a:r>
              <a:rPr lang="ru-RU" b="1" dirty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— метод </a:t>
            </a:r>
            <a:r>
              <a:rPr lang="ru-RU" dirty="0" err="1">
                <a:solidFill>
                  <a:schemeClr val="tx1"/>
                </a:solidFill>
              </a:rPr>
              <a:t>полиалфавитного</a:t>
            </a:r>
            <a:r>
              <a:rPr lang="ru-RU" dirty="0">
                <a:solidFill>
                  <a:schemeClr val="tx1"/>
                </a:solidFill>
              </a:rPr>
              <a:t> шифрования буквенного текста с использованием ключевого слова. Этот метод является простой формой многоалфавитной замены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Посол Франции в Риме </a:t>
            </a:r>
            <a:r>
              <a:rPr lang="ru-RU" dirty="0" err="1">
                <a:solidFill>
                  <a:srgbClr val="00B050"/>
                </a:solidFill>
              </a:rPr>
              <a:t>Блез</a:t>
            </a:r>
            <a:r>
              <a:rPr lang="ru-RU" dirty="0">
                <a:solidFill>
                  <a:srgbClr val="00B050"/>
                </a:solidFill>
              </a:rPr>
              <a:t> де </a:t>
            </a:r>
            <a:r>
              <a:rPr lang="ru-RU" dirty="0" err="1">
                <a:solidFill>
                  <a:srgbClr val="00B050"/>
                </a:solidFill>
              </a:rPr>
              <a:t>Виженер</a:t>
            </a:r>
            <a:r>
              <a:rPr lang="ru-RU" dirty="0">
                <a:solidFill>
                  <a:schemeClr val="tx1"/>
                </a:solidFill>
              </a:rPr>
              <a:t>, познакомившись с трудами </a:t>
            </a:r>
            <a:r>
              <a:rPr lang="ru-RU" dirty="0" err="1">
                <a:solidFill>
                  <a:schemeClr val="tx1"/>
                </a:solidFill>
              </a:rPr>
              <a:t>Тритемия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Белазо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Кардано</a:t>
            </a:r>
            <a:r>
              <a:rPr lang="ru-RU" dirty="0">
                <a:solidFill>
                  <a:schemeClr val="tx1"/>
                </a:solidFill>
              </a:rPr>
              <a:t>, Порта, Альберти, также увлекся криптографией. В 1585 году он написал «Трактат о шифрах», в котором излагаются основы криптографии. По сути дела </a:t>
            </a:r>
            <a:r>
              <a:rPr lang="ru-RU" dirty="0" err="1">
                <a:solidFill>
                  <a:schemeClr val="tx1"/>
                </a:solidFill>
              </a:rPr>
              <a:t>Виженер</a:t>
            </a:r>
            <a:r>
              <a:rPr lang="ru-RU" dirty="0">
                <a:solidFill>
                  <a:schemeClr val="tx1"/>
                </a:solidFill>
              </a:rPr>
              <a:t> объединил подходы </a:t>
            </a:r>
            <a:r>
              <a:rPr lang="ru-RU" dirty="0" err="1">
                <a:solidFill>
                  <a:schemeClr val="tx1"/>
                </a:solidFill>
              </a:rPr>
              <a:t>Тритемия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Беллазо</a:t>
            </a:r>
            <a:r>
              <a:rPr lang="ru-RU" dirty="0">
                <a:solidFill>
                  <a:schemeClr val="tx1"/>
                </a:solidFill>
              </a:rPr>
              <a:t>, Порта к шифрованию открытых текстов, по существу не внеся в них ничего оригинального. 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Шифр </a:t>
            </a:r>
            <a:r>
              <a:rPr lang="ru-RU" dirty="0" err="1">
                <a:solidFill>
                  <a:schemeClr val="tx1"/>
                </a:solidFill>
              </a:rPr>
              <a:t>Виженера</a:t>
            </a:r>
            <a:r>
              <a:rPr lang="ru-RU" dirty="0">
                <a:solidFill>
                  <a:schemeClr val="tx1"/>
                </a:solidFill>
              </a:rPr>
              <a:t> имел репутацию исключительно стойкого к «ручному» взлому. Известный писатель и математик Чарльз </a:t>
            </a:r>
            <a:r>
              <a:rPr lang="ru-RU" dirty="0" err="1">
                <a:solidFill>
                  <a:schemeClr val="tx1"/>
                </a:solidFill>
              </a:rPr>
              <a:t>Лютвидж</a:t>
            </a:r>
            <a:r>
              <a:rPr lang="ru-RU" dirty="0">
                <a:solidFill>
                  <a:schemeClr val="tx1"/>
                </a:solidFill>
              </a:rPr>
              <a:t> Доджсон (Льюис Кэрролл) назвал шифр </a:t>
            </a:r>
            <a:r>
              <a:rPr lang="ru-RU" dirty="0" err="1">
                <a:solidFill>
                  <a:schemeClr val="tx1"/>
                </a:solidFill>
              </a:rPr>
              <a:t>Виженера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невзламываемым</a:t>
            </a:r>
            <a:r>
              <a:rPr lang="ru-RU" dirty="0">
                <a:solidFill>
                  <a:schemeClr val="tx1"/>
                </a:solidFill>
              </a:rPr>
              <a:t> в своей статье «Алфавитный шифр», опубликованной в журнале в 1868 году. В 1917 году также отозвался о шифре </a:t>
            </a:r>
            <a:r>
              <a:rPr lang="ru-RU" dirty="0" err="1">
                <a:solidFill>
                  <a:schemeClr val="tx1"/>
                </a:solidFill>
              </a:rPr>
              <a:t>Виженера</a:t>
            </a:r>
            <a:r>
              <a:rPr lang="ru-RU" dirty="0">
                <a:solidFill>
                  <a:schemeClr val="tx1"/>
                </a:solidFill>
              </a:rPr>
              <a:t> как о не поддающемся взлому. Это представление было опровергнуто после того, как Фридрих </a:t>
            </a:r>
            <a:r>
              <a:rPr lang="ru-RU" dirty="0" err="1">
                <a:solidFill>
                  <a:schemeClr val="tx1"/>
                </a:solidFill>
              </a:rPr>
              <a:t>Касиски</a:t>
            </a:r>
            <a:r>
              <a:rPr lang="ru-RU" dirty="0">
                <a:solidFill>
                  <a:schemeClr val="tx1"/>
                </a:solidFill>
              </a:rPr>
              <a:t> полностью взломал шифр в XIX веке, хотя известны случаи взлома этого шифра некоторыми опытными </a:t>
            </a:r>
            <a:r>
              <a:rPr lang="ru-RU" dirty="0" err="1">
                <a:solidFill>
                  <a:schemeClr val="tx1"/>
                </a:solidFill>
              </a:rPr>
              <a:t>криптоаналитиками</a:t>
            </a:r>
            <a:r>
              <a:rPr lang="ru-RU" dirty="0">
                <a:solidFill>
                  <a:schemeClr val="tx1"/>
                </a:solidFill>
              </a:rPr>
              <a:t> ещё в XVI веке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Идея </a:t>
            </a:r>
            <a:r>
              <a:rPr lang="ru-RU" dirty="0">
                <a:solidFill>
                  <a:schemeClr val="tx1"/>
                </a:solidFill>
              </a:rPr>
              <a:t>метода </a:t>
            </a:r>
            <a:r>
              <a:rPr lang="ru-RU" dirty="0" err="1">
                <a:solidFill>
                  <a:schemeClr val="tx1"/>
                </a:solidFill>
              </a:rPr>
              <a:t>Касиски</a:t>
            </a:r>
            <a:r>
              <a:rPr lang="ru-RU" dirty="0">
                <a:solidFill>
                  <a:schemeClr val="tx1"/>
                </a:solidFill>
              </a:rPr>
              <a:t> заключается в том, что если в открытом тексте между двумя одинаковыми наборами символов находится такой блок текста, что его длина кратна длине ключевого слова, то эти одинаковые наборы символов открытого текста при шифровании перейдут в одинаковые отрезки </a:t>
            </a:r>
            <a:r>
              <a:rPr lang="ru-RU" dirty="0" err="1">
                <a:solidFill>
                  <a:schemeClr val="tx1"/>
                </a:solidFill>
              </a:rPr>
              <a:t>шифротекста</a:t>
            </a:r>
            <a:r>
              <a:rPr lang="ru-RU" dirty="0">
                <a:solidFill>
                  <a:schemeClr val="tx1"/>
                </a:solidFill>
              </a:rPr>
              <a:t>. На практике это означает то, что при наличии в </a:t>
            </a:r>
            <a:r>
              <a:rPr lang="ru-RU" dirty="0" err="1">
                <a:solidFill>
                  <a:schemeClr val="tx1"/>
                </a:solidFill>
              </a:rPr>
              <a:t>шифротексте</a:t>
            </a:r>
            <a:r>
              <a:rPr lang="ru-RU" dirty="0">
                <a:solidFill>
                  <a:schemeClr val="tx1"/>
                </a:solidFill>
              </a:rPr>
              <a:t> одинаковых отрезков длиной в три и больше символов, велика вероятность того, что эти отрезки соответствуют одинаковым отрезкам открытого текста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4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6" y="391572"/>
            <a:ext cx="10289637" cy="132435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Квадрат </a:t>
            </a:r>
            <a:r>
              <a:rPr lang="ru-RU" dirty="0" err="1" smtClean="0"/>
              <a:t>Виженера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6" y="1292167"/>
            <a:ext cx="8986684" cy="1227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Шифр </a:t>
            </a:r>
            <a:r>
              <a:rPr lang="ru-RU" dirty="0" err="1">
                <a:solidFill>
                  <a:schemeClr val="tx1"/>
                </a:solidFill>
              </a:rPr>
              <a:t>Виженера</a:t>
            </a:r>
            <a:r>
              <a:rPr lang="ru-RU" dirty="0">
                <a:solidFill>
                  <a:schemeClr val="tx1"/>
                </a:solidFill>
              </a:rPr>
              <a:t> основывается на </a:t>
            </a:r>
            <a:r>
              <a:rPr lang="ru-RU" dirty="0">
                <a:solidFill>
                  <a:schemeClr val="tx1"/>
                </a:solidFill>
                <a:hlinkClick r:id="rId2"/>
              </a:rPr>
              <a:t>шифре Цезаря</a:t>
            </a:r>
            <a:r>
              <a:rPr lang="ru-RU" dirty="0">
                <a:solidFill>
                  <a:schemeClr val="tx1"/>
                </a:solidFill>
              </a:rPr>
              <a:t> в котором каждая буква алфавита сдвигается на несколько позиций. Например в шифре Цезаря при сдвиге +3, A стало бы D, B стало бы E и так </a:t>
            </a:r>
            <a:r>
              <a:rPr lang="ru-RU" dirty="0" smtClean="0">
                <a:solidFill>
                  <a:schemeClr val="tx1"/>
                </a:solidFill>
              </a:rPr>
              <a:t>далее. Для </a:t>
            </a:r>
            <a:r>
              <a:rPr lang="ru-RU" dirty="0">
                <a:solidFill>
                  <a:schemeClr val="tx1"/>
                </a:solidFill>
              </a:rPr>
              <a:t>зашифровывания может использоваться таблица алфавитов, называемая квадрат (таблица) </a:t>
            </a:r>
            <a:r>
              <a:rPr lang="ru-RU" dirty="0" err="1">
                <a:solidFill>
                  <a:schemeClr val="tx1"/>
                </a:solidFill>
              </a:rPr>
              <a:t>Виженера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Изображение1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51419" y="2460568"/>
            <a:ext cx="3724102" cy="3832167"/>
          </a:xfrm>
          <a:prstGeom prst="rect">
            <a:avLst/>
          </a:prstGeom>
          <a:ln>
            <a:noFill/>
            <a:prstDash/>
          </a:ln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88836" y="2460568"/>
            <a:ext cx="5187768" cy="4031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>
                <a:solidFill>
                  <a:schemeClr val="tx1"/>
                </a:solidFill>
              </a:rPr>
              <a:t>Применительно к латинскому алфавиту таблица </a:t>
            </a:r>
            <a:r>
              <a:rPr lang="ru-RU" dirty="0" err="1" smtClean="0">
                <a:solidFill>
                  <a:schemeClr val="tx1"/>
                </a:solidFill>
              </a:rPr>
              <a:t>Виженера</a:t>
            </a:r>
            <a:r>
              <a:rPr lang="ru-RU" dirty="0" smtClean="0">
                <a:solidFill>
                  <a:schemeClr val="tx1"/>
                </a:solidFill>
              </a:rPr>
              <a:t> составляется из строк по 26 символов, причём каждая следующая строка сдвигается на несколько позиций. Таким образом, в таблице получается 26 различных шифров Цезаря. На каждом этапе шифрования используются различные алфавиты, выбираемые в зависимости от символа ключевого слова.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Итак, шифр </a:t>
            </a:r>
            <a:r>
              <a:rPr lang="ru-RU" dirty="0" err="1">
                <a:solidFill>
                  <a:schemeClr val="tx1"/>
                </a:solidFill>
              </a:rPr>
              <a:t>Виженера</a:t>
            </a:r>
            <a:r>
              <a:rPr lang="ru-RU" dirty="0">
                <a:solidFill>
                  <a:schemeClr val="tx1"/>
                </a:solidFill>
              </a:rPr>
              <a:t> получается как повторяющаяся комбинация сдвигов. В общем случае этот шифр не сохраняет частоту встречающихся букв и по этой причине не может напрямую подвергаться статистическому анализу.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59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4" y="391572"/>
            <a:ext cx="8920183" cy="132435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sz="3100" dirty="0" smtClean="0"/>
              <a:t>Шифрование при помощи квадрата </a:t>
            </a:r>
            <a:r>
              <a:rPr lang="ru-RU" sz="3100" dirty="0" err="1"/>
              <a:t>Виженера</a:t>
            </a:r>
            <a:r>
              <a:rPr lang="ru-RU" sz="3100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6" y="1145419"/>
            <a:ext cx="9302568" cy="1007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В качестве примера возьмем исходный </a:t>
            </a:r>
            <a:r>
              <a:rPr lang="ru-RU" sz="1600" dirty="0">
                <a:solidFill>
                  <a:schemeClr val="tx1"/>
                </a:solidFill>
              </a:rPr>
              <a:t>текст имеет такой вид</a:t>
            </a:r>
            <a:r>
              <a:rPr lang="ru-RU" sz="1600" dirty="0" smtClean="0">
                <a:solidFill>
                  <a:schemeClr val="tx1"/>
                </a:solidFill>
              </a:rPr>
              <a:t>: </a:t>
            </a:r>
            <a:r>
              <a:rPr lang="ru-RU" sz="1600" dirty="0" smtClean="0">
                <a:solidFill>
                  <a:srgbClr val="00B050"/>
                </a:solidFill>
              </a:rPr>
              <a:t>SHIFROVANIE</a:t>
            </a:r>
            <a:endParaRPr lang="ru-RU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Человек, посылающий сообщение, записывает ключевое слово («</a:t>
            </a:r>
            <a:r>
              <a:rPr lang="ru-RU" sz="1600" dirty="0" smtClean="0">
                <a:solidFill>
                  <a:srgbClr val="FF0000"/>
                </a:solidFill>
              </a:rPr>
              <a:t>L</a:t>
            </a:r>
            <a:r>
              <a:rPr lang="en-US" sz="1600" dirty="0" smtClean="0">
                <a:solidFill>
                  <a:srgbClr val="FF0000"/>
                </a:solidFill>
              </a:rPr>
              <a:t>E</a:t>
            </a:r>
            <a:r>
              <a:rPr lang="ru-RU" sz="1600" dirty="0" smtClean="0">
                <a:solidFill>
                  <a:srgbClr val="FF0000"/>
                </a:solidFill>
              </a:rPr>
              <a:t>MON</a:t>
            </a:r>
            <a:r>
              <a:rPr lang="ru-RU" sz="1600" dirty="0">
                <a:solidFill>
                  <a:schemeClr val="tx1"/>
                </a:solidFill>
              </a:rPr>
              <a:t>») циклически до тех пор, пока его длина не будет соответствовать длине исходного текста</a:t>
            </a:r>
            <a:r>
              <a:rPr lang="ru-RU" sz="1600" dirty="0" smtClean="0">
                <a:solidFill>
                  <a:schemeClr val="tx1"/>
                </a:solidFill>
              </a:rPr>
              <a:t>: </a:t>
            </a:r>
            <a:r>
              <a:rPr lang="ru-RU" sz="1600" dirty="0" smtClean="0">
                <a:solidFill>
                  <a:srgbClr val="FF0000"/>
                </a:solidFill>
              </a:rPr>
              <a:t>L</a:t>
            </a:r>
            <a:r>
              <a:rPr lang="en-US" sz="1600" dirty="0">
                <a:solidFill>
                  <a:srgbClr val="FF0000"/>
                </a:solidFill>
              </a:rPr>
              <a:t>E</a:t>
            </a:r>
            <a:r>
              <a:rPr lang="ru-RU" sz="1600" dirty="0" smtClean="0">
                <a:solidFill>
                  <a:srgbClr val="FF0000"/>
                </a:solidFill>
              </a:rPr>
              <a:t>MONL</a:t>
            </a:r>
            <a:r>
              <a:rPr lang="en-US" sz="1600" dirty="0" smtClean="0">
                <a:solidFill>
                  <a:srgbClr val="FF0000"/>
                </a:solidFill>
              </a:rPr>
              <a:t>E</a:t>
            </a:r>
            <a:r>
              <a:rPr lang="ru-RU" sz="1600" dirty="0" smtClean="0">
                <a:solidFill>
                  <a:srgbClr val="FF0000"/>
                </a:solidFill>
              </a:rPr>
              <a:t>MONL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8837" y="2152997"/>
            <a:ext cx="6285047" cy="4491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900" dirty="0">
                <a:solidFill>
                  <a:schemeClr val="tx1"/>
                </a:solidFill>
              </a:rPr>
              <a:t>Первый символ исходного текста («</a:t>
            </a:r>
            <a:r>
              <a:rPr lang="ru-RU" sz="1900" dirty="0">
                <a:solidFill>
                  <a:srgbClr val="00B050"/>
                </a:solidFill>
              </a:rPr>
              <a:t>S</a:t>
            </a:r>
            <a:r>
              <a:rPr lang="ru-RU" sz="1900" dirty="0">
                <a:solidFill>
                  <a:schemeClr val="tx1"/>
                </a:solidFill>
              </a:rPr>
              <a:t>») зашифрован последовательностью </a:t>
            </a:r>
            <a:r>
              <a:rPr lang="ru-RU" sz="1900" dirty="0" smtClean="0">
                <a:solidFill>
                  <a:schemeClr val="tx1"/>
                </a:solidFill>
              </a:rPr>
              <a:t>«</a:t>
            </a:r>
            <a:r>
              <a:rPr lang="ru-RU" sz="1900" dirty="0" smtClean="0">
                <a:solidFill>
                  <a:srgbClr val="FF0000"/>
                </a:solidFill>
              </a:rPr>
              <a:t>L</a:t>
            </a:r>
            <a:r>
              <a:rPr lang="ru-RU" sz="1900" dirty="0" smtClean="0">
                <a:solidFill>
                  <a:schemeClr val="tx1"/>
                </a:solidFill>
              </a:rPr>
              <a:t>», </a:t>
            </a:r>
            <a:r>
              <a:rPr lang="ru-RU" sz="1900" dirty="0">
                <a:solidFill>
                  <a:schemeClr val="tx1"/>
                </a:solidFill>
              </a:rPr>
              <a:t>которая является первым символом ключа. Первый символ зашифрованного текста («</a:t>
            </a:r>
            <a:r>
              <a:rPr lang="ru-RU" sz="1900" dirty="0">
                <a:solidFill>
                  <a:srgbClr val="0000FF"/>
                </a:solidFill>
              </a:rPr>
              <a:t>D</a:t>
            </a:r>
            <a:r>
              <a:rPr lang="ru-RU" sz="1900" dirty="0">
                <a:solidFill>
                  <a:schemeClr val="tx1"/>
                </a:solidFill>
              </a:rPr>
              <a:t>») находится на пересечении строки </a:t>
            </a:r>
            <a:r>
              <a:rPr lang="ru-RU" sz="1900" dirty="0">
                <a:solidFill>
                  <a:srgbClr val="FF0000"/>
                </a:solidFill>
              </a:rPr>
              <a:t>L</a:t>
            </a:r>
            <a:r>
              <a:rPr lang="ru-RU" sz="1900" dirty="0">
                <a:solidFill>
                  <a:schemeClr val="tx1"/>
                </a:solidFill>
              </a:rPr>
              <a:t> и столбца </a:t>
            </a:r>
            <a:r>
              <a:rPr lang="ru-RU" sz="1900" dirty="0">
                <a:solidFill>
                  <a:srgbClr val="00B050"/>
                </a:solidFill>
              </a:rPr>
              <a:t>S</a:t>
            </a:r>
            <a:r>
              <a:rPr lang="ru-RU" sz="1900" dirty="0">
                <a:solidFill>
                  <a:schemeClr val="tx1"/>
                </a:solidFill>
              </a:rPr>
              <a:t> в таблице </a:t>
            </a:r>
            <a:r>
              <a:rPr lang="ru-RU" sz="1900" dirty="0" err="1">
                <a:solidFill>
                  <a:schemeClr val="tx1"/>
                </a:solidFill>
              </a:rPr>
              <a:t>Виженера</a:t>
            </a:r>
            <a:r>
              <a:rPr lang="ru-RU" sz="1900" dirty="0">
                <a:solidFill>
                  <a:schemeClr val="tx1"/>
                </a:solidFill>
              </a:rPr>
              <a:t>. Точно так же для второго символа исходного текста используется второй символ </a:t>
            </a:r>
            <a:r>
              <a:rPr lang="ru-RU" sz="1900" dirty="0" smtClean="0">
                <a:solidFill>
                  <a:schemeClr val="tx1"/>
                </a:solidFill>
              </a:rPr>
              <a:t>ключа – то </a:t>
            </a:r>
            <a:r>
              <a:rPr lang="ru-RU" sz="1900" dirty="0">
                <a:solidFill>
                  <a:schemeClr val="tx1"/>
                </a:solidFill>
              </a:rPr>
              <a:t>есть второй символ зашифрованного текста («</a:t>
            </a:r>
            <a:r>
              <a:rPr lang="ru-RU" sz="1900" dirty="0">
                <a:solidFill>
                  <a:srgbClr val="0000FF"/>
                </a:solidFill>
              </a:rPr>
              <a:t>L</a:t>
            </a:r>
            <a:r>
              <a:rPr lang="ru-RU" sz="1900" dirty="0">
                <a:solidFill>
                  <a:schemeClr val="tx1"/>
                </a:solidFill>
              </a:rPr>
              <a:t>») получается на пересечении строки </a:t>
            </a:r>
            <a:r>
              <a:rPr lang="ru-RU" sz="1900" dirty="0">
                <a:solidFill>
                  <a:srgbClr val="FF0000"/>
                </a:solidFill>
              </a:rPr>
              <a:t>E </a:t>
            </a:r>
            <a:r>
              <a:rPr lang="ru-RU" sz="1900" dirty="0">
                <a:solidFill>
                  <a:schemeClr val="tx1"/>
                </a:solidFill>
              </a:rPr>
              <a:t>и столбца </a:t>
            </a:r>
            <a:r>
              <a:rPr lang="ru-RU" sz="1900" dirty="0">
                <a:solidFill>
                  <a:srgbClr val="00B050"/>
                </a:solidFill>
              </a:rPr>
              <a:t>H</a:t>
            </a:r>
            <a:r>
              <a:rPr lang="ru-RU" sz="1900" dirty="0">
                <a:solidFill>
                  <a:schemeClr val="tx1"/>
                </a:solidFill>
              </a:rPr>
              <a:t>. Остальная часть исходного текста шифруется </a:t>
            </a:r>
            <a:r>
              <a:rPr lang="ru-RU" sz="1900" dirty="0" smtClean="0">
                <a:solidFill>
                  <a:schemeClr val="tx1"/>
                </a:solidFill>
              </a:rPr>
              <a:t>также.</a:t>
            </a:r>
          </a:p>
          <a:p>
            <a:pPr marL="0" indent="0">
              <a:buNone/>
            </a:pPr>
            <a:r>
              <a:rPr lang="ru-RU" sz="1900" dirty="0" smtClean="0">
                <a:solidFill>
                  <a:schemeClr val="tx1"/>
                </a:solidFill>
              </a:rPr>
              <a:t>Исходный текст:		</a:t>
            </a:r>
            <a:endParaRPr lang="ru-RU" sz="19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900" dirty="0" smtClean="0">
                <a:solidFill>
                  <a:schemeClr val="tx1"/>
                </a:solidFill>
              </a:rPr>
              <a:t>Ключ</a:t>
            </a:r>
            <a:r>
              <a:rPr lang="ru-RU" sz="1900" dirty="0">
                <a:solidFill>
                  <a:schemeClr val="tx1"/>
                </a:solidFill>
              </a:rPr>
              <a:t>:			</a:t>
            </a:r>
            <a:r>
              <a:rPr lang="ru-RU" sz="1900" dirty="0" smtClean="0">
                <a:solidFill>
                  <a:schemeClr val="tx1"/>
                </a:solidFill>
              </a:rPr>
              <a:t>	</a:t>
            </a:r>
            <a:endParaRPr lang="ru-RU" sz="19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1900" dirty="0" smtClean="0">
                <a:solidFill>
                  <a:schemeClr val="tx1"/>
                </a:solidFill>
              </a:rPr>
              <a:t>Зашифрованный текст:	</a:t>
            </a:r>
          </a:p>
          <a:p>
            <a:pPr marL="0" indent="0">
              <a:buNone/>
            </a:pPr>
            <a:r>
              <a:rPr lang="ru-RU" sz="1900" dirty="0" smtClean="0">
                <a:solidFill>
                  <a:schemeClr val="tx1"/>
                </a:solidFill>
              </a:rPr>
              <a:t>Расшифровывание </a:t>
            </a:r>
            <a:r>
              <a:rPr lang="ru-RU" sz="1900" dirty="0">
                <a:solidFill>
                  <a:schemeClr val="tx1"/>
                </a:solidFill>
              </a:rPr>
              <a:t>производится следующим образом: находим в таблице </a:t>
            </a:r>
            <a:r>
              <a:rPr lang="ru-RU" sz="1900" dirty="0" err="1">
                <a:solidFill>
                  <a:schemeClr val="tx1"/>
                </a:solidFill>
              </a:rPr>
              <a:t>Виженера</a:t>
            </a:r>
            <a:r>
              <a:rPr lang="ru-RU" sz="1900" dirty="0">
                <a:solidFill>
                  <a:schemeClr val="tx1"/>
                </a:solidFill>
              </a:rPr>
              <a:t> строку, соответствующую первому символу ключевого </a:t>
            </a:r>
            <a:r>
              <a:rPr lang="ru-RU" sz="1900" dirty="0" smtClean="0">
                <a:solidFill>
                  <a:schemeClr val="tx1"/>
                </a:solidFill>
              </a:rPr>
              <a:t>слова</a:t>
            </a:r>
            <a:r>
              <a:rPr lang="ru-RU" sz="1900" dirty="0">
                <a:solidFill>
                  <a:schemeClr val="tx1"/>
                </a:solidFill>
              </a:rPr>
              <a:t>,</a:t>
            </a:r>
            <a:r>
              <a:rPr lang="ru-RU" sz="1900" dirty="0" smtClean="0">
                <a:solidFill>
                  <a:schemeClr val="tx1"/>
                </a:solidFill>
              </a:rPr>
              <a:t> </a:t>
            </a:r>
            <a:r>
              <a:rPr lang="ru-RU" sz="1900" dirty="0">
                <a:solidFill>
                  <a:schemeClr val="tx1"/>
                </a:solidFill>
              </a:rPr>
              <a:t>в данной строке находим первый символ зашифрованного текста. Столбец, в котором находится данный символ, соответствует первому символу исходного текста. Следующие символы зашифрованного текста расшифровываются идентично</a:t>
            </a:r>
            <a:r>
              <a:rPr lang="ru-RU" sz="19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Изображение1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40385" y="2469774"/>
            <a:ext cx="3931920" cy="4072341"/>
          </a:xfrm>
          <a:prstGeom prst="rect">
            <a:avLst/>
          </a:prstGeom>
          <a:ln>
            <a:noFill/>
            <a:prstDash/>
          </a:ln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283431"/>
              </p:ext>
            </p:extLst>
          </p:nvPr>
        </p:nvGraphicFramePr>
        <p:xfrm>
          <a:off x="3458093" y="4031671"/>
          <a:ext cx="3175458" cy="91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78">
                  <a:extLst>
                    <a:ext uri="{9D8B030D-6E8A-4147-A177-3AD203B41FA5}">
                      <a16:colId xmlns="" xmlns:a16="http://schemas.microsoft.com/office/drawing/2014/main" val="946859742"/>
                    </a:ext>
                  </a:extLst>
                </a:gridCol>
                <a:gridCol w="288678">
                  <a:extLst>
                    <a:ext uri="{9D8B030D-6E8A-4147-A177-3AD203B41FA5}">
                      <a16:colId xmlns="" xmlns:a16="http://schemas.microsoft.com/office/drawing/2014/main" val="1247261048"/>
                    </a:ext>
                  </a:extLst>
                </a:gridCol>
                <a:gridCol w="288678">
                  <a:extLst>
                    <a:ext uri="{9D8B030D-6E8A-4147-A177-3AD203B41FA5}">
                      <a16:colId xmlns="" xmlns:a16="http://schemas.microsoft.com/office/drawing/2014/main" val="1825058564"/>
                    </a:ext>
                  </a:extLst>
                </a:gridCol>
                <a:gridCol w="288678">
                  <a:extLst>
                    <a:ext uri="{9D8B030D-6E8A-4147-A177-3AD203B41FA5}">
                      <a16:colId xmlns="" xmlns:a16="http://schemas.microsoft.com/office/drawing/2014/main" val="3046300849"/>
                    </a:ext>
                  </a:extLst>
                </a:gridCol>
                <a:gridCol w="288678">
                  <a:extLst>
                    <a:ext uri="{9D8B030D-6E8A-4147-A177-3AD203B41FA5}">
                      <a16:colId xmlns="" xmlns:a16="http://schemas.microsoft.com/office/drawing/2014/main" val="3526853969"/>
                    </a:ext>
                  </a:extLst>
                </a:gridCol>
                <a:gridCol w="288678">
                  <a:extLst>
                    <a:ext uri="{9D8B030D-6E8A-4147-A177-3AD203B41FA5}">
                      <a16:colId xmlns="" xmlns:a16="http://schemas.microsoft.com/office/drawing/2014/main" val="2203803088"/>
                    </a:ext>
                  </a:extLst>
                </a:gridCol>
                <a:gridCol w="288678">
                  <a:extLst>
                    <a:ext uri="{9D8B030D-6E8A-4147-A177-3AD203B41FA5}">
                      <a16:colId xmlns="" xmlns:a16="http://schemas.microsoft.com/office/drawing/2014/main" val="2250765530"/>
                    </a:ext>
                  </a:extLst>
                </a:gridCol>
                <a:gridCol w="288678">
                  <a:extLst>
                    <a:ext uri="{9D8B030D-6E8A-4147-A177-3AD203B41FA5}">
                      <a16:colId xmlns="" xmlns:a16="http://schemas.microsoft.com/office/drawing/2014/main" val="563934452"/>
                    </a:ext>
                  </a:extLst>
                </a:gridCol>
                <a:gridCol w="288678">
                  <a:extLst>
                    <a:ext uri="{9D8B030D-6E8A-4147-A177-3AD203B41FA5}">
                      <a16:colId xmlns="" xmlns:a16="http://schemas.microsoft.com/office/drawing/2014/main" val="2321914898"/>
                    </a:ext>
                  </a:extLst>
                </a:gridCol>
                <a:gridCol w="288678">
                  <a:extLst>
                    <a:ext uri="{9D8B030D-6E8A-4147-A177-3AD203B41FA5}">
                      <a16:colId xmlns="" xmlns:a16="http://schemas.microsoft.com/office/drawing/2014/main" val="4212663140"/>
                    </a:ext>
                  </a:extLst>
                </a:gridCol>
                <a:gridCol w="288678">
                  <a:extLst>
                    <a:ext uri="{9D8B030D-6E8A-4147-A177-3AD203B41FA5}">
                      <a16:colId xmlns="" xmlns:a16="http://schemas.microsoft.com/office/drawing/2014/main" val="945807396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H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I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I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E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048402"/>
                  </a:ext>
                </a:extLst>
              </a:tr>
              <a:tr h="304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3494922"/>
                  </a:ext>
                </a:extLst>
              </a:tr>
              <a:tr h="304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D</a:t>
                      </a:r>
                      <a:endParaRPr lang="ru-RU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L</a:t>
                      </a:r>
                      <a:endParaRPr lang="ru-RU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endParaRPr lang="ru-RU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ru-RU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ru-RU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Z</a:t>
                      </a:r>
                      <a:endParaRPr lang="ru-RU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Z</a:t>
                      </a:r>
                      <a:endParaRPr lang="ru-RU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M</a:t>
                      </a:r>
                      <a:endParaRPr lang="ru-RU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ru-RU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V</a:t>
                      </a:r>
                      <a:endParaRPr lang="ru-RU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P</a:t>
                      </a:r>
                      <a:endParaRPr lang="ru-RU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10724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24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527" y="590204"/>
            <a:ext cx="10280699" cy="1463040"/>
          </a:xfrm>
        </p:spPr>
        <p:txBody>
          <a:bodyPr/>
          <a:lstStyle/>
          <a:p>
            <a:r>
              <a:rPr lang="ru-RU" dirty="0" smtClean="0"/>
              <a:t>Шифрование </a:t>
            </a:r>
            <a:r>
              <a:rPr lang="ru-RU" dirty="0" err="1"/>
              <a:t>Виженера</a:t>
            </a:r>
            <a:r>
              <a:rPr lang="ru-RU" dirty="0"/>
              <a:t> 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3" y="1487977"/>
            <a:ext cx="8612611" cy="4023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Если </a:t>
            </a:r>
            <a:r>
              <a:rPr lang="ru-RU" dirty="0">
                <a:solidFill>
                  <a:srgbClr val="FFC000"/>
                </a:solidFill>
              </a:rPr>
              <a:t>N</a:t>
            </a:r>
            <a:r>
              <a:rPr lang="ru-RU" dirty="0">
                <a:solidFill>
                  <a:schemeClr val="tx1"/>
                </a:solidFill>
              </a:rPr>
              <a:t> – количество букв в алфавите, </a:t>
            </a:r>
            <a:r>
              <a:rPr lang="ru-RU" dirty="0" err="1">
                <a:solidFill>
                  <a:srgbClr val="00B050"/>
                </a:solidFill>
              </a:rPr>
              <a:t>Mj</a:t>
            </a:r>
            <a:r>
              <a:rPr lang="ru-RU" dirty="0">
                <a:solidFill>
                  <a:schemeClr val="tx1"/>
                </a:solidFill>
              </a:rPr>
              <a:t> – буквы открытого текста, </a:t>
            </a:r>
            <a:r>
              <a:rPr lang="ru-RU" dirty="0" err="1">
                <a:solidFill>
                  <a:srgbClr val="FF0000"/>
                </a:solidFill>
              </a:rPr>
              <a:t>Kj</a:t>
            </a:r>
            <a:r>
              <a:rPr lang="ru-RU" dirty="0">
                <a:solidFill>
                  <a:schemeClr val="tx1"/>
                </a:solidFill>
              </a:rPr>
              <a:t> – буквы ключа, то шифрование </a:t>
            </a:r>
            <a:r>
              <a:rPr lang="ru-RU" dirty="0" err="1">
                <a:solidFill>
                  <a:schemeClr val="tx1"/>
                </a:solidFill>
              </a:rPr>
              <a:t>Виженера</a:t>
            </a:r>
            <a:r>
              <a:rPr lang="ru-RU" dirty="0">
                <a:solidFill>
                  <a:schemeClr val="tx1"/>
                </a:solidFill>
              </a:rPr>
              <a:t> можно записать следующим </a:t>
            </a:r>
            <a:r>
              <a:rPr lang="ru-RU" dirty="0" smtClean="0">
                <a:solidFill>
                  <a:schemeClr val="tx1"/>
                </a:solidFill>
              </a:rPr>
              <a:t>образом:</a:t>
            </a:r>
          </a:p>
          <a:p>
            <a:pPr marL="0" indent="0" algn="ctr">
              <a:buNone/>
            </a:pPr>
            <a:r>
              <a:rPr lang="ru-RU" dirty="0" err="1" smtClean="0">
                <a:solidFill>
                  <a:srgbClr val="0000FF"/>
                </a:solidFill>
              </a:rPr>
              <a:t>Сj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= (</a:t>
            </a:r>
            <a:r>
              <a:rPr lang="ru-RU" dirty="0" err="1">
                <a:solidFill>
                  <a:srgbClr val="00B050"/>
                </a:solidFill>
              </a:rPr>
              <a:t>Mj</a:t>
            </a:r>
            <a:r>
              <a:rPr lang="ru-RU" dirty="0" err="1">
                <a:solidFill>
                  <a:schemeClr val="tx1"/>
                </a:solidFill>
              </a:rPr>
              <a:t>+</a:t>
            </a:r>
            <a:r>
              <a:rPr lang="ru-RU" dirty="0" err="1">
                <a:solidFill>
                  <a:srgbClr val="FF0000"/>
                </a:solidFill>
              </a:rPr>
              <a:t>Kj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mod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rgbClr val="FFC000"/>
                </a:solidFill>
              </a:rPr>
              <a:t>N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</a:rPr>
              <a:t>расшифровка:</a:t>
            </a:r>
          </a:p>
          <a:p>
            <a:pPr marL="0" indent="0" algn="ctr">
              <a:buNone/>
            </a:pPr>
            <a:r>
              <a:rPr lang="ru-RU" dirty="0" err="1" smtClean="0">
                <a:solidFill>
                  <a:srgbClr val="00B050"/>
                </a:solidFill>
              </a:rPr>
              <a:t>Mj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= (</a:t>
            </a:r>
            <a:r>
              <a:rPr lang="ru-RU" dirty="0" err="1">
                <a:solidFill>
                  <a:srgbClr val="0000FF"/>
                </a:solidFill>
              </a:rPr>
              <a:t>Cj</a:t>
            </a:r>
            <a:r>
              <a:rPr lang="ru-RU" dirty="0" err="1">
                <a:solidFill>
                  <a:schemeClr val="tx1"/>
                </a:solidFill>
              </a:rPr>
              <a:t>+</a:t>
            </a:r>
            <a:r>
              <a:rPr lang="ru-RU" dirty="0" err="1">
                <a:solidFill>
                  <a:srgbClr val="FFC000"/>
                </a:solidFill>
              </a:rPr>
              <a:t>N</a:t>
            </a:r>
            <a:r>
              <a:rPr lang="ru-RU" dirty="0" err="1">
                <a:solidFill>
                  <a:schemeClr val="tx1"/>
                </a:solidFill>
              </a:rPr>
              <a:t>-</a:t>
            </a:r>
            <a:r>
              <a:rPr lang="ru-RU" dirty="0" err="1">
                <a:solidFill>
                  <a:srgbClr val="FF0000"/>
                </a:solidFill>
              </a:rPr>
              <a:t>Kj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mod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rgbClr val="FFC000"/>
                </a:solidFill>
              </a:rPr>
              <a:t>N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компьютере такая операция соответствует сложению кодов ASCII символов сообщения и ключа по модулю </a:t>
            </a:r>
            <a:r>
              <a:rPr lang="ru-RU" dirty="0">
                <a:solidFill>
                  <a:srgbClr val="FFC000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598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6" y="391572"/>
            <a:ext cx="10289637" cy="132435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Применение метода </a:t>
            </a:r>
            <a:r>
              <a:rPr lang="ru-RU" dirty="0" err="1" smtClean="0"/>
              <a:t>Касиски</a:t>
            </a:r>
            <a:r>
              <a:rPr lang="ru-RU" dirty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11750"/>
            <a:ext cx="10176933" cy="5390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Как применяется метод </a:t>
            </a:r>
            <a:r>
              <a:rPr lang="ru-RU" sz="1600" dirty="0" err="1">
                <a:solidFill>
                  <a:schemeClr val="tx1"/>
                </a:solidFill>
              </a:rPr>
              <a:t>Касиски</a:t>
            </a:r>
            <a:r>
              <a:rPr lang="ru-RU" sz="1600" dirty="0">
                <a:solidFill>
                  <a:schemeClr val="tx1"/>
                </a:solidFill>
              </a:rPr>
              <a:t>: в </a:t>
            </a:r>
            <a:r>
              <a:rPr lang="ru-RU" sz="1600" dirty="0" err="1">
                <a:solidFill>
                  <a:schemeClr val="tx1"/>
                </a:solidFill>
              </a:rPr>
              <a:t>шифротексте</a:t>
            </a:r>
            <a:r>
              <a:rPr lang="ru-RU" sz="1600" dirty="0">
                <a:solidFill>
                  <a:schemeClr val="tx1"/>
                </a:solidFill>
              </a:rPr>
              <a:t> ищутся пары одинаковых отрезков длины три или больше, затем вычисляется расстояние между ними, то есть количество символов, разделяющих стартовые позиции парных отрезков. В результате анализа всех пар одинаковых отрезков мы получим совокупность расстояний d1, d2, d3,… Длина ключевого слова будет делителем для каждого из расстояний и, следовательно, для их наибольшего общего делителя.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Например, имеется шифрованный текст</a:t>
            </a:r>
            <a:r>
              <a:rPr lang="ru-RU" sz="1600" dirty="0" smtClean="0">
                <a:solidFill>
                  <a:schemeClr val="tx1"/>
                </a:solidFill>
              </a:rPr>
              <a:t>: </a:t>
            </a:r>
            <a:r>
              <a:rPr lang="ru-RU" sz="1600" dirty="0" smtClean="0">
                <a:solidFill>
                  <a:srgbClr val="FF0000"/>
                </a:solidFill>
              </a:rPr>
              <a:t>DYDUXRMH</a:t>
            </a:r>
            <a:r>
              <a:rPr lang="ru-RU" sz="1600" dirty="0" smtClean="0">
                <a:solidFill>
                  <a:schemeClr val="tx1"/>
                </a:solidFill>
              </a:rPr>
              <a:t>TVDV</a:t>
            </a:r>
            <a:r>
              <a:rPr lang="ru-RU" sz="1600" dirty="0" smtClean="0">
                <a:solidFill>
                  <a:srgbClr val="0000FF"/>
                </a:solidFill>
              </a:rPr>
              <a:t>NQD</a:t>
            </a:r>
            <a:r>
              <a:rPr lang="ru-RU" sz="1600" dirty="0" smtClean="0">
                <a:solidFill>
                  <a:schemeClr val="tx1"/>
                </a:solidFill>
              </a:rPr>
              <a:t>QNW</a:t>
            </a:r>
            <a:r>
              <a:rPr lang="ru-RU" sz="1600" dirty="0" smtClean="0">
                <a:solidFill>
                  <a:srgbClr val="FF0000"/>
                </a:solidFill>
              </a:rPr>
              <a:t>DYDUXRMH</a:t>
            </a:r>
            <a:r>
              <a:rPr lang="ru-RU" sz="1600" dirty="0" smtClean="0">
                <a:solidFill>
                  <a:schemeClr val="tx1"/>
                </a:solidFill>
              </a:rPr>
              <a:t>ARTJGW</a:t>
            </a:r>
            <a:r>
              <a:rPr lang="ru-RU" sz="1600" dirty="0" smtClean="0">
                <a:solidFill>
                  <a:srgbClr val="0000FF"/>
                </a:solidFill>
              </a:rPr>
              <a:t>NQD</a:t>
            </a:r>
            <a:endParaRPr lang="ru-RU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Расстояние между повторяющимися </a:t>
            </a:r>
            <a:r>
              <a:rPr lang="ru-RU" sz="1600" dirty="0">
                <a:solidFill>
                  <a:srgbClr val="FF0000"/>
                </a:solidFill>
              </a:rPr>
              <a:t>DYDUXRMH</a:t>
            </a:r>
            <a:r>
              <a:rPr lang="ru-RU" sz="1600" dirty="0">
                <a:solidFill>
                  <a:schemeClr val="tx1"/>
                </a:solidFill>
              </a:rPr>
              <a:t> равно 18, это позволяет сделать вывод, что длина ключа равна одному из значений: 18,9,6,3 или 2. Расстояние между повторяющимися </a:t>
            </a:r>
            <a:r>
              <a:rPr lang="ru-RU" sz="1600" dirty="0">
                <a:solidFill>
                  <a:srgbClr val="0000FF"/>
                </a:solidFill>
              </a:rPr>
              <a:t>NQD</a:t>
            </a:r>
            <a:r>
              <a:rPr lang="ru-RU" sz="1600" dirty="0">
                <a:solidFill>
                  <a:schemeClr val="tx1"/>
                </a:solidFill>
              </a:rPr>
              <a:t> равно 20. Из этого следует, что длина ключа равна 20 или 10, или 5, или 4 или 2. Сравнивая возможные длины ключей, можно сделать вывод, что длина ключа (почти наверняка) равна 2.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Более длинные сообщения делают тест более точным, так как они включают в себя больше повторяющихся сегментов зашифрованного текста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Как только длина ключа становится известной, зашифрованный текст </a:t>
            </a:r>
            <a:r>
              <a:rPr lang="ru-RU" sz="1600" dirty="0" smtClean="0">
                <a:solidFill>
                  <a:schemeClr val="tx1"/>
                </a:solidFill>
              </a:rPr>
              <a:t>записывают </a:t>
            </a:r>
            <a:r>
              <a:rPr lang="ru-RU" sz="1600" dirty="0">
                <a:solidFill>
                  <a:schemeClr val="tx1"/>
                </a:solidFill>
              </a:rPr>
              <a:t>во множество столбцов</a:t>
            </a:r>
            <a:r>
              <a:rPr lang="ru-RU" sz="1600" dirty="0" smtClean="0">
                <a:solidFill>
                  <a:schemeClr val="tx1"/>
                </a:solidFill>
              </a:rPr>
              <a:t>, состоящих </a:t>
            </a:r>
            <a:r>
              <a:rPr lang="ru-RU" sz="1600" dirty="0">
                <a:solidFill>
                  <a:schemeClr val="tx1"/>
                </a:solidFill>
              </a:rPr>
              <a:t>из исходного текста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каждый из </a:t>
            </a:r>
            <a:r>
              <a:rPr lang="ru-RU" sz="1600" dirty="0" smtClean="0">
                <a:solidFill>
                  <a:schemeClr val="tx1"/>
                </a:solidFill>
              </a:rPr>
              <a:t>которых </a:t>
            </a:r>
            <a:r>
              <a:rPr lang="ru-RU" sz="1600" dirty="0">
                <a:solidFill>
                  <a:schemeClr val="tx1"/>
                </a:solidFill>
              </a:rPr>
              <a:t>зашифрован шифром </a:t>
            </a:r>
            <a:r>
              <a:rPr lang="ru-RU" sz="1600" dirty="0" smtClean="0">
                <a:solidFill>
                  <a:schemeClr val="tx1"/>
                </a:solidFill>
              </a:rPr>
              <a:t>Цезаря. Ключ </a:t>
            </a:r>
            <a:r>
              <a:rPr lang="ru-RU" sz="1600" dirty="0">
                <a:solidFill>
                  <a:schemeClr val="tx1"/>
                </a:solidFill>
              </a:rPr>
              <a:t>к шифру Цезаря является </a:t>
            </a:r>
            <a:r>
              <a:rPr lang="ru-RU" sz="1600" dirty="0" smtClean="0">
                <a:solidFill>
                  <a:schemeClr val="tx1"/>
                </a:solidFill>
              </a:rPr>
              <a:t>одним </a:t>
            </a:r>
            <a:r>
              <a:rPr lang="ru-RU" sz="1600" dirty="0">
                <a:solidFill>
                  <a:schemeClr val="tx1"/>
                </a:solidFill>
              </a:rPr>
              <a:t>символом ключа для шифра </a:t>
            </a:r>
            <a:r>
              <a:rPr lang="ru-RU" sz="1600" dirty="0" err="1">
                <a:solidFill>
                  <a:schemeClr val="tx1"/>
                </a:solidFill>
              </a:rPr>
              <a:t>Виженера</a:t>
            </a:r>
            <a:r>
              <a:rPr lang="ru-RU" sz="1600" dirty="0">
                <a:solidFill>
                  <a:schemeClr val="tx1"/>
                </a:solidFill>
              </a:rPr>
              <a:t>, который используется в этом столбце. Используя </a:t>
            </a:r>
            <a:r>
              <a:rPr lang="ru-RU" sz="1600" dirty="0" smtClean="0">
                <a:solidFill>
                  <a:schemeClr val="tx1"/>
                </a:solidFill>
              </a:rPr>
              <a:t>методы применяемые для взлома </a:t>
            </a:r>
            <a:r>
              <a:rPr lang="ru-RU" sz="1600" dirty="0">
                <a:solidFill>
                  <a:schemeClr val="tx1"/>
                </a:solidFill>
              </a:rPr>
              <a:t>шифра Цезаря, можно расшифровать зашифрованный текст. Усовершенствование метода </a:t>
            </a:r>
            <a:r>
              <a:rPr lang="ru-RU" sz="1600" dirty="0" err="1">
                <a:solidFill>
                  <a:schemeClr val="tx1"/>
                </a:solidFill>
              </a:rPr>
              <a:t>Касиски</a:t>
            </a:r>
            <a:r>
              <a:rPr lang="ru-RU" sz="1600" dirty="0">
                <a:solidFill>
                  <a:schemeClr val="tx1"/>
                </a:solidFill>
              </a:rPr>
              <a:t>, заключается в сравнении частоты появления символов в столбцах с частотой появления символов в исходном тексте для нахождения ключевого символа для этого столбца. Когда все символы ключа известны, </a:t>
            </a:r>
            <a:r>
              <a:rPr lang="ru-RU" sz="1600" dirty="0" smtClean="0">
                <a:solidFill>
                  <a:schemeClr val="tx1"/>
                </a:solidFill>
              </a:rPr>
              <a:t>можно </a:t>
            </a:r>
            <a:r>
              <a:rPr lang="ru-RU" sz="1600" dirty="0">
                <a:solidFill>
                  <a:schemeClr val="tx1"/>
                </a:solidFill>
              </a:rPr>
              <a:t>легко расшифровать шифрованный </a:t>
            </a:r>
            <a:r>
              <a:rPr lang="ru-RU" sz="1600" dirty="0" smtClean="0">
                <a:solidFill>
                  <a:schemeClr val="tx1"/>
                </a:solidFill>
              </a:rPr>
              <a:t>текст.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9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6" y="391572"/>
            <a:ext cx="10289637" cy="132435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Варианты шифра </a:t>
            </a:r>
            <a:r>
              <a:rPr lang="ru-RU" dirty="0" err="1" smtClean="0"/>
              <a:t>Виженера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6" y="1221971"/>
            <a:ext cx="8986684" cy="5361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Существует много других </a:t>
            </a:r>
            <a:r>
              <a:rPr lang="ru-RU" dirty="0" err="1">
                <a:solidFill>
                  <a:schemeClr val="tx1"/>
                </a:solidFill>
              </a:rPr>
              <a:t>легкозапоминающихся</a:t>
            </a:r>
            <a:r>
              <a:rPr lang="ru-RU" dirty="0">
                <a:solidFill>
                  <a:schemeClr val="tx1"/>
                </a:solidFill>
              </a:rPr>
              <a:t> квадратов, которые могут применяться в качестве основы для многоалфавитной системы так же, как и квадрат </a:t>
            </a:r>
            <a:r>
              <a:rPr lang="ru-RU" dirty="0" err="1">
                <a:solidFill>
                  <a:schemeClr val="tx1"/>
                </a:solidFill>
              </a:rPr>
              <a:t>Виженера</a:t>
            </a:r>
            <a:r>
              <a:rPr lang="ru-RU" dirty="0">
                <a:solidFill>
                  <a:schemeClr val="tx1"/>
                </a:solidFill>
              </a:rPr>
              <a:t>. Одним из наиболее известных является </a:t>
            </a:r>
            <a:r>
              <a:rPr lang="ru-RU" dirty="0">
                <a:solidFill>
                  <a:srgbClr val="00B050"/>
                </a:solidFill>
              </a:rPr>
              <a:t>квадрат Бофора</a:t>
            </a:r>
            <a:r>
              <a:rPr lang="ru-RU" dirty="0">
                <a:solidFill>
                  <a:schemeClr val="tx1"/>
                </a:solidFill>
              </a:rPr>
              <a:t>. Его строками являются строки квадрата </a:t>
            </a:r>
            <a:r>
              <a:rPr lang="ru-RU" dirty="0" err="1">
                <a:solidFill>
                  <a:schemeClr val="tx1"/>
                </a:solidFill>
              </a:rPr>
              <a:t>Виженера</a:t>
            </a:r>
            <a:r>
              <a:rPr lang="ru-RU" dirty="0">
                <a:solidFill>
                  <a:schemeClr val="tx1"/>
                </a:solidFill>
              </a:rPr>
              <a:t>, записанные в обратном порядке. Он назван в честь адмирала сэра Френсиса Бофора — создателя шкалы для определения скорости ветра. Если в квадрате </a:t>
            </a:r>
            <a:r>
              <a:rPr lang="ru-RU" dirty="0" err="1">
                <a:solidFill>
                  <a:schemeClr val="tx1"/>
                </a:solidFill>
              </a:rPr>
              <a:t>Виженера</a:t>
            </a:r>
            <a:r>
              <a:rPr lang="ru-RU" dirty="0">
                <a:solidFill>
                  <a:schemeClr val="tx1"/>
                </a:solidFill>
              </a:rPr>
              <a:t> первая строка и столбец указывают на строки и столбцы соответственно, то в </a:t>
            </a:r>
            <a:r>
              <a:rPr lang="ru-RU" dirty="0">
                <a:solidFill>
                  <a:srgbClr val="00B050"/>
                </a:solidFill>
              </a:rPr>
              <a:t>квадрате Бофора </a:t>
            </a:r>
            <a:r>
              <a:rPr lang="ru-RU" dirty="0">
                <a:solidFill>
                  <a:schemeClr val="tx1"/>
                </a:solidFill>
              </a:rPr>
              <a:t>этим целям служат первая строка и последний </a:t>
            </a:r>
            <a:r>
              <a:rPr lang="ru-RU" dirty="0" smtClean="0">
                <a:solidFill>
                  <a:schemeClr val="tx1"/>
                </a:solidFill>
              </a:rPr>
              <a:t>столбец.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Несмотря на очевидную стойкость шифра </a:t>
            </a:r>
            <a:r>
              <a:rPr lang="ru-RU" dirty="0" err="1">
                <a:solidFill>
                  <a:schemeClr val="tx1"/>
                </a:solidFill>
              </a:rPr>
              <a:t>Виженера</a:t>
            </a:r>
            <a:r>
              <a:rPr lang="ru-RU" dirty="0">
                <a:solidFill>
                  <a:schemeClr val="tx1"/>
                </a:solidFill>
              </a:rPr>
              <a:t>, он широко не использовался в Европе. Большее распространение получил </a:t>
            </a:r>
            <a:r>
              <a:rPr lang="ru-RU" dirty="0">
                <a:solidFill>
                  <a:srgbClr val="00B050"/>
                </a:solidFill>
              </a:rPr>
              <a:t>шифр </a:t>
            </a:r>
            <a:r>
              <a:rPr lang="ru-RU" dirty="0" err="1">
                <a:solidFill>
                  <a:srgbClr val="00B050"/>
                </a:solidFill>
              </a:rPr>
              <a:t>Гронсфельда</a:t>
            </a:r>
            <a:r>
              <a:rPr lang="ru-RU" dirty="0">
                <a:solidFill>
                  <a:schemeClr val="tx1"/>
                </a:solidFill>
              </a:rPr>
              <a:t>, созданный графом </a:t>
            </a:r>
            <a:r>
              <a:rPr lang="ru-RU" dirty="0" err="1">
                <a:solidFill>
                  <a:schemeClr val="tx1"/>
                </a:solidFill>
              </a:rPr>
              <a:t>Гронсфельдом</a:t>
            </a:r>
            <a:r>
              <a:rPr lang="ru-RU" dirty="0">
                <a:solidFill>
                  <a:schemeClr val="tx1"/>
                </a:solidFill>
              </a:rPr>
              <a:t>, идентичный шифру </a:t>
            </a:r>
            <a:r>
              <a:rPr lang="ru-RU" dirty="0" err="1">
                <a:solidFill>
                  <a:schemeClr val="tx1"/>
                </a:solidFill>
              </a:rPr>
              <a:t>Виженера</a:t>
            </a:r>
            <a:r>
              <a:rPr lang="ru-RU" dirty="0">
                <a:solidFill>
                  <a:schemeClr val="tx1"/>
                </a:solidFill>
              </a:rPr>
              <a:t>, за исключением того, что он использовал только 10 различных алфавитов (соответствующих цифрам от 0 до 9). Преимущество шифра </a:t>
            </a:r>
            <a:r>
              <a:rPr lang="ru-RU" dirty="0" err="1">
                <a:solidFill>
                  <a:schemeClr val="tx1"/>
                </a:solidFill>
              </a:rPr>
              <a:t>Гронсфельда</a:t>
            </a:r>
            <a:r>
              <a:rPr lang="ru-RU" dirty="0">
                <a:solidFill>
                  <a:schemeClr val="tx1"/>
                </a:solidFill>
              </a:rPr>
              <a:t> состоит в том, что в качестве ключа используется не слово, а цифровая последовательность, которая повторяется до тех пор, пока не станет равной длине шифруемого сообщения. Шифр </a:t>
            </a:r>
            <a:r>
              <a:rPr lang="ru-RU" dirty="0" err="1">
                <a:solidFill>
                  <a:schemeClr val="tx1"/>
                </a:solidFill>
              </a:rPr>
              <a:t>Гронсфельда</a:t>
            </a:r>
            <a:r>
              <a:rPr lang="ru-RU" dirty="0">
                <a:solidFill>
                  <a:schemeClr val="tx1"/>
                </a:solidFill>
              </a:rPr>
              <a:t> широко использовался по всей Германии и </a:t>
            </a:r>
            <a:r>
              <a:rPr lang="ru-RU" dirty="0" smtClean="0">
                <a:solidFill>
                  <a:schemeClr val="tx1"/>
                </a:solidFill>
              </a:rPr>
              <a:t>Европе.</a:t>
            </a:r>
          </a:p>
        </p:txBody>
      </p:sp>
    </p:spTree>
    <p:extLst>
      <p:ext uri="{BB962C8B-B14F-4D97-AF65-F5344CB8AC3E}">
        <p14:creationId xmlns:p14="http://schemas.microsoft.com/office/powerpoint/2010/main" val="201975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6" y="391572"/>
            <a:ext cx="10289637" cy="132435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Варианты шифра </a:t>
            </a:r>
            <a:r>
              <a:rPr lang="ru-RU" dirty="0" err="1" smtClean="0"/>
              <a:t>Виженера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6" y="1221971"/>
            <a:ext cx="8986684" cy="5361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Версия </a:t>
            </a:r>
            <a:r>
              <a:rPr lang="ru-RU" dirty="0">
                <a:solidFill>
                  <a:schemeClr val="tx1"/>
                </a:solidFill>
              </a:rPr>
              <a:t>шифра </a:t>
            </a:r>
            <a:r>
              <a:rPr lang="ru-RU" dirty="0" err="1">
                <a:solidFill>
                  <a:schemeClr val="tx1"/>
                </a:solidFill>
              </a:rPr>
              <a:t>Виженера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running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key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(бегущий ключ) использует в качестве ключа блок текста, равный по длине исходному тексту. Так как ключ равен по длине сообщению, то </a:t>
            </a:r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dirty="0" err="1" smtClean="0">
                <a:solidFill>
                  <a:schemeClr val="tx1"/>
                </a:solidFill>
              </a:rPr>
              <a:t>Касиски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не </a:t>
            </a:r>
            <a:r>
              <a:rPr lang="ru-RU" dirty="0" smtClean="0">
                <a:solidFill>
                  <a:schemeClr val="tx1"/>
                </a:solidFill>
              </a:rPr>
              <a:t>работает поскольку ключ </a:t>
            </a:r>
            <a:r>
              <a:rPr lang="ru-RU" dirty="0">
                <a:solidFill>
                  <a:schemeClr val="tx1"/>
                </a:solidFill>
              </a:rPr>
              <a:t>не </a:t>
            </a:r>
            <a:r>
              <a:rPr lang="ru-RU" dirty="0" smtClean="0">
                <a:solidFill>
                  <a:schemeClr val="tx1"/>
                </a:solidFill>
              </a:rPr>
              <a:t>повторяется.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1920 году </a:t>
            </a:r>
            <a:r>
              <a:rPr lang="ru-RU" dirty="0" smtClean="0">
                <a:solidFill>
                  <a:schemeClr val="tx1"/>
                </a:solidFill>
              </a:rPr>
              <a:t>Уильям Фридман </a:t>
            </a:r>
            <a:r>
              <a:rPr lang="ru-RU" dirty="0">
                <a:solidFill>
                  <a:schemeClr val="tx1"/>
                </a:solidFill>
              </a:rPr>
              <a:t>первым обнаружил недостатки этого варианта. Проблема с </a:t>
            </a:r>
            <a:r>
              <a:rPr lang="ru-RU" dirty="0" err="1">
                <a:solidFill>
                  <a:schemeClr val="tx1"/>
                </a:solidFill>
              </a:rPr>
              <a:t>running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key</a:t>
            </a:r>
            <a:r>
              <a:rPr lang="ru-RU" dirty="0">
                <a:solidFill>
                  <a:schemeClr val="tx1"/>
                </a:solidFill>
              </a:rPr>
              <a:t> шифра </a:t>
            </a:r>
            <a:r>
              <a:rPr lang="ru-RU" dirty="0" err="1">
                <a:solidFill>
                  <a:schemeClr val="tx1"/>
                </a:solidFill>
              </a:rPr>
              <a:t>Виженера</a:t>
            </a:r>
            <a:r>
              <a:rPr lang="ru-RU" dirty="0">
                <a:solidFill>
                  <a:schemeClr val="tx1"/>
                </a:solidFill>
              </a:rPr>
              <a:t> состоит в том, что </a:t>
            </a:r>
            <a:r>
              <a:rPr lang="ru-RU" dirty="0" err="1">
                <a:solidFill>
                  <a:schemeClr val="tx1"/>
                </a:solidFill>
              </a:rPr>
              <a:t>криптоаналитик</a:t>
            </a:r>
            <a:r>
              <a:rPr lang="ru-RU" dirty="0">
                <a:solidFill>
                  <a:schemeClr val="tx1"/>
                </a:solidFill>
              </a:rPr>
              <a:t> имеет статистическую информацию о ключе (учитывая, что блок текста написан на известном языке) и эта информация будет отражаться в шифрованном тексте.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Но если </a:t>
            </a:r>
            <a:r>
              <a:rPr lang="ru-RU" dirty="0">
                <a:solidFill>
                  <a:schemeClr val="tx1"/>
                </a:solidFill>
              </a:rPr>
              <a:t>ключ действительно случайный, его длина равна длине сообщения и он использовался единожды, то этот вариант будет уже </a:t>
            </a:r>
            <a:r>
              <a:rPr lang="ru-RU" dirty="0">
                <a:solidFill>
                  <a:srgbClr val="00B050"/>
                </a:solidFill>
              </a:rPr>
              <a:t>шифром </a:t>
            </a:r>
            <a:r>
              <a:rPr lang="ru-RU" dirty="0" err="1">
                <a:solidFill>
                  <a:srgbClr val="00B050"/>
                </a:solidFill>
              </a:rPr>
              <a:t>Вернама-Виженера</a:t>
            </a:r>
            <a:r>
              <a:rPr lang="ru-RU" dirty="0">
                <a:solidFill>
                  <a:schemeClr val="tx1"/>
                </a:solidFill>
              </a:rPr>
              <a:t>, для которого доказана абсолютная </a:t>
            </a:r>
            <a:r>
              <a:rPr lang="ru-RU" dirty="0" err="1">
                <a:solidFill>
                  <a:schemeClr val="tx1"/>
                </a:solidFill>
              </a:rPr>
              <a:t>криптостойкость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94003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1302</TotalTime>
  <Words>1239</Words>
  <Application>Microsoft Office PowerPoint</Application>
  <PresentationFormat>Произвольный</PresentationFormat>
  <Paragraphs>77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Аспект</vt:lpstr>
      <vt:lpstr>Лабораторные работа № 2 Программная реализация алгоритма шифрования Виженера.</vt:lpstr>
      <vt:lpstr>Шифр Виженера </vt:lpstr>
      <vt:lpstr>Квадрат Виженера </vt:lpstr>
      <vt:lpstr>Шифрование при помощи квадрата Виженера </vt:lpstr>
      <vt:lpstr>Шифрование Виженера </vt:lpstr>
      <vt:lpstr>Применение метода Касиски. </vt:lpstr>
      <vt:lpstr>Варианты шифра Виженера </vt:lpstr>
      <vt:lpstr>Варианты шифра Виженера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программ и данных</dc:title>
  <dc:creator>Олег Заикин</dc:creator>
  <cp:lastModifiedBy>Наташа</cp:lastModifiedBy>
  <cp:revision>599</cp:revision>
  <dcterms:created xsi:type="dcterms:W3CDTF">2015-09-24T14:15:42Z</dcterms:created>
  <dcterms:modified xsi:type="dcterms:W3CDTF">2024-09-28T10:12:14Z</dcterms:modified>
</cp:coreProperties>
</file>