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1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3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5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193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5024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28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14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89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4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9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90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6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5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06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1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8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vsu.ru/mod/assign/view.php?id=65965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60400" y="1238854"/>
            <a:ext cx="9101667" cy="1462781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00B050"/>
                </a:solidFill>
              </a:rPr>
              <a:t>Лабораторная работа № </a:t>
            </a:r>
            <a:r>
              <a:rPr lang="en-US" sz="3600" dirty="0" smtClean="0">
                <a:solidFill>
                  <a:srgbClr val="00B050"/>
                </a:solidFill>
              </a:rPr>
              <a:t>6</a:t>
            </a:r>
            <a:r>
              <a:rPr lang="ru-RU" sz="3600" dirty="0" smtClean="0">
                <a:solidFill>
                  <a:srgbClr val="00B050"/>
                </a:solidFill>
              </a:rPr>
              <a:t/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 smtClean="0"/>
              <a:t>Реализация дискреционной модели политики безопасности.</a:t>
            </a:r>
            <a:endParaRPr lang="ru-RU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202" y="2701635"/>
            <a:ext cx="8106218" cy="652840"/>
          </a:xfrm>
        </p:spPr>
        <p:txBody>
          <a:bodyPr>
            <a:normAutofit/>
          </a:bodyPr>
          <a:lstStyle/>
          <a:p>
            <a:r>
              <a:rPr lang="ru-RU" dirty="0" smtClean="0"/>
              <a:t>Время: 2 лабораторных занятия (4 часа)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024" y="3401749"/>
            <a:ext cx="935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лабораторной работы необходимо реализовать программный модуль, создающий матрицу доступа пользователей к объектам доступа и осуществляющий передачу прав доступа.</a:t>
            </a:r>
          </a:p>
          <a:p>
            <a:endParaRPr lang="en-US" dirty="0"/>
          </a:p>
          <a:p>
            <a:r>
              <a:rPr lang="ru-RU" dirty="0" smtClean="0"/>
              <a:t>Ссылка на страницу лабораторной: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edu.vsu.ru/mod/assign/view.php?id=659</a:t>
            </a:r>
            <a:r>
              <a:rPr lang="ru-RU" dirty="0" smtClean="0">
                <a:hlinkClick r:id="rId2"/>
              </a:rPr>
              <a:t>655</a:t>
            </a:r>
            <a:r>
              <a:rPr lang="ru-RU" dirty="0" smtClean="0"/>
              <a:t>   </a:t>
            </a:r>
          </a:p>
          <a:p>
            <a:endParaRPr lang="ru-RU" dirty="0"/>
          </a:p>
          <a:p>
            <a:r>
              <a:rPr lang="ru-RU" dirty="0" smtClean="0"/>
              <a:t>Приветствуется реализация некого интерфейса пользователя, позволяющего наглядно демонстрировать матрицу доступа как для отдельного пользователя, так и для всех пользователей в целом.</a:t>
            </a:r>
          </a:p>
        </p:txBody>
      </p:sp>
    </p:spTree>
    <p:extLst>
      <p:ext uri="{BB962C8B-B14F-4D97-AF65-F5344CB8AC3E}">
        <p14:creationId xmlns:p14="http://schemas.microsoft.com/office/powerpoint/2010/main" xmlns="" val="753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9084897" cy="69216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Политика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369" y="1168401"/>
            <a:ext cx="9252691" cy="513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Под политикой безопасности понимают набор норм, правил и практических приемов, регулирующих управление, защиту и распределение ценной информации.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Политика безопасности реализуется посредством административно-организационных мер, физических и программно-технических средств и определяет архитектуру системы защиты. Для конкретной организации политика безопасности должна носить индивидуальный характер и зависеть от конкретной технологии обработки информации и используемых программных и технических средств.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Политика безопасности организуется на основе модели политики безопасности в которой используются </a:t>
            </a:r>
            <a:r>
              <a:rPr lang="ru-RU" dirty="0">
                <a:solidFill>
                  <a:schemeClr val="tx1"/>
                </a:solidFill>
              </a:rPr>
              <a:t>такие понятия как доступ к информации, правила разграничения доступа, объект и субъект доступа.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Модель </a:t>
            </a:r>
            <a:r>
              <a:rPr lang="ru-RU" dirty="0">
                <a:solidFill>
                  <a:schemeClr val="tx1"/>
                </a:solidFill>
              </a:rPr>
              <a:t>безопасности анализирует свойства системы и определяет те потоки информации, которые в ней </a:t>
            </a:r>
            <a:r>
              <a:rPr lang="ru-RU" dirty="0" smtClean="0">
                <a:solidFill>
                  <a:schemeClr val="tx1"/>
                </a:solidFill>
              </a:rPr>
              <a:t>разрешены, задает </a:t>
            </a:r>
            <a:r>
              <a:rPr lang="ru-RU" dirty="0">
                <a:solidFill>
                  <a:schemeClr val="tx1"/>
                </a:solidFill>
              </a:rPr>
              <a:t>механизмы управления доступа к объекту, определяет как разрешенные, так и запрещенные </a:t>
            </a:r>
            <a:r>
              <a:rPr lang="ru-RU" dirty="0" smtClean="0">
                <a:solidFill>
                  <a:schemeClr val="tx1"/>
                </a:solidFill>
              </a:rPr>
              <a:t>доступы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Различают две </a:t>
            </a:r>
            <a:r>
              <a:rPr lang="ru-RU" dirty="0">
                <a:solidFill>
                  <a:schemeClr val="tx1"/>
                </a:solidFill>
              </a:rPr>
              <a:t>основных </a:t>
            </a:r>
            <a:r>
              <a:rPr lang="ru-RU" dirty="0" smtClean="0">
                <a:solidFill>
                  <a:schemeClr val="tx1"/>
                </a:solidFill>
              </a:rPr>
              <a:t>модели политики </a:t>
            </a:r>
            <a:r>
              <a:rPr lang="ru-RU" dirty="0">
                <a:solidFill>
                  <a:schemeClr val="tx1"/>
                </a:solidFill>
              </a:rPr>
              <a:t>безопасности: избирательную и полномочную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2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01543" cy="1021592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Полномочная (мандатная) модель политики безопасности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41274" y="1496291"/>
            <a:ext cx="9533010" cy="2061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Мандатная модель политика </a:t>
            </a:r>
            <a:r>
              <a:rPr lang="ru-RU" sz="1400" dirty="0">
                <a:solidFill>
                  <a:schemeClr val="tx1"/>
                </a:solidFill>
              </a:rPr>
              <a:t>безопасности основана на полномочном (мандатном) способе управления доступом. Полномочное </a:t>
            </a:r>
            <a:r>
              <a:rPr lang="ru-RU" sz="1400" dirty="0" smtClean="0">
                <a:solidFill>
                  <a:schemeClr val="tx1"/>
                </a:solidFill>
              </a:rPr>
              <a:t>управление </a:t>
            </a:r>
            <a:r>
              <a:rPr lang="ru-RU" sz="1400" dirty="0">
                <a:solidFill>
                  <a:schemeClr val="tx1"/>
                </a:solidFill>
              </a:rPr>
              <a:t>доступом характеризуется совокупностью правил предоставления доступа, определенных на множестве атрибутов безопасности субъектов и объектов, например, в зависимости от метки конфиденциальности информации и уровня допуска пользователя. Полномочное управление доступом </a:t>
            </a:r>
            <a:r>
              <a:rPr lang="ru-RU" sz="1400" dirty="0" smtClean="0">
                <a:solidFill>
                  <a:schemeClr val="tx1"/>
                </a:solidFill>
              </a:rPr>
              <a:t>подразумевает:</a:t>
            </a: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 smtClean="0">
                <a:solidFill>
                  <a:schemeClr val="tx1"/>
                </a:solidFill>
              </a:rPr>
              <a:t>1) все </a:t>
            </a:r>
            <a:r>
              <a:rPr lang="ru-RU" sz="1400" dirty="0">
                <a:solidFill>
                  <a:schemeClr val="tx1"/>
                </a:solidFill>
              </a:rPr>
              <a:t>субъекты и объекты системы однозначно идентифицированы:</a:t>
            </a:r>
          </a:p>
          <a:p>
            <a:r>
              <a:rPr lang="ru-RU" sz="1400" dirty="0" smtClean="0">
                <a:solidFill>
                  <a:schemeClr val="tx1"/>
                </a:solidFill>
              </a:rPr>
              <a:t>2) каждому </a:t>
            </a:r>
            <a:r>
              <a:rPr lang="ru-RU" sz="1400" dirty="0">
                <a:solidFill>
                  <a:schemeClr val="tx1"/>
                </a:solidFill>
              </a:rPr>
              <a:t>объекту системы присвоена метка конфиденциальности информации, </a:t>
            </a:r>
            <a:r>
              <a:rPr lang="ru-RU" sz="1400" dirty="0" smtClean="0">
                <a:solidFill>
                  <a:schemeClr val="tx1"/>
                </a:solidFill>
              </a:rPr>
              <a:t>определяющая </a:t>
            </a:r>
            <a:r>
              <a:rPr lang="ru-RU" sz="1400" dirty="0">
                <a:solidFill>
                  <a:schemeClr val="tx1"/>
                </a:solidFill>
              </a:rPr>
              <a:t>ценность содержащейся в нем информации</a:t>
            </a:r>
            <a:r>
              <a:rPr lang="ru-RU" sz="1400" dirty="0" smtClean="0">
                <a:solidFill>
                  <a:schemeClr val="tx1"/>
                </a:solidFill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2690" y="3557847"/>
            <a:ext cx="3391593" cy="2826328"/>
          </a:xfrm>
          <a:prstGeom prst="rect">
            <a:avLst/>
          </a:prstGeom>
        </p:spPr>
      </p:pic>
      <p:sp>
        <p:nvSpPr>
          <p:cNvPr id="10" name="Объект 1"/>
          <p:cNvSpPr txBox="1">
            <a:spLocks/>
          </p:cNvSpPr>
          <p:nvPr/>
        </p:nvSpPr>
        <p:spPr>
          <a:xfrm>
            <a:off x="841273" y="3557846"/>
            <a:ext cx="6257795" cy="300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>
                <a:solidFill>
                  <a:schemeClr val="tx1"/>
                </a:solidFill>
              </a:rPr>
              <a:t>3) каждому субъекту системы присвоен определенный уровень допуска, определяющий максимальное значение метки конфиденциальности информации объектов, к которым субъект имеет доступ.</a:t>
            </a:r>
          </a:p>
          <a:p>
            <a:pPr marL="0" indent="0">
              <a:buFont typeface="Wingdings 3" charset="2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Чем важнее объект, тем выше его метка конфиденциальности. Поэтому наиболее защищенными оказываются объекты с наиболее высокими значениями метки конфиденциальности.</a:t>
            </a:r>
          </a:p>
          <a:p>
            <a:pPr marL="0" indent="0">
              <a:buFont typeface="Wingdings 3" charset="2"/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Основное назначение полномочной модели безопасности - регулирование доступа субъектов системы к объектам с различными уровнями конфиденциальности, предотвращение утечки информации с верхних уровней должностной иерархии на нижние, а также блокирование возможных проникновений с нижних уровней на верхние.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6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1029904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Избирательная (дискреционная) модель политики </a:t>
            </a:r>
            <a:r>
              <a:rPr lang="ru-RU" dirty="0"/>
              <a:t>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7" y="1421476"/>
            <a:ext cx="9551948" cy="5062451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Избирательная </a:t>
            </a:r>
            <a:r>
              <a:rPr lang="ru-RU" sz="1550" dirty="0" smtClean="0">
                <a:solidFill>
                  <a:schemeClr val="tx1"/>
                </a:solidFill>
              </a:rPr>
              <a:t>модель политика </a:t>
            </a:r>
            <a:r>
              <a:rPr lang="ru-RU" sz="1550" dirty="0">
                <a:solidFill>
                  <a:schemeClr val="tx1"/>
                </a:solidFill>
              </a:rPr>
              <a:t>безопасности основана на избирательном способе управления доступом. Избирательное (или дискреционное) управление доступом характеризуется заданным администратором множеством разрешенных отношений доступа (например, в виде троек объект -субъект - тип доступа</a:t>
            </a:r>
            <a:r>
              <a:rPr lang="ru-RU" sz="1550" dirty="0" smtClean="0">
                <a:solidFill>
                  <a:schemeClr val="tx1"/>
                </a:solidFill>
              </a:rPr>
              <a:t>).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Дискреционная модель политики </a:t>
            </a:r>
            <a:r>
              <a:rPr lang="ru-RU" sz="1550" dirty="0">
                <a:solidFill>
                  <a:schemeClr val="tx1"/>
                </a:solidFill>
              </a:rPr>
              <a:t>безопасности широко применяется в </a:t>
            </a:r>
            <a:r>
              <a:rPr lang="ru-RU" sz="1550" dirty="0" smtClean="0">
                <a:solidFill>
                  <a:schemeClr val="tx1"/>
                </a:solidFill>
              </a:rPr>
              <a:t>коммерческом секторе, </a:t>
            </a:r>
            <a:r>
              <a:rPr lang="ru-RU" sz="1550" dirty="0">
                <a:solidFill>
                  <a:schemeClr val="tx1"/>
                </a:solidFill>
              </a:rPr>
              <a:t>так как её реализация соответствует требованиям коммерческих организаций по разграничению доступа и подотчетности, а также имеет приемлемую стоимость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Основой </a:t>
            </a:r>
            <a:r>
              <a:rPr lang="ru-RU" sz="1550" dirty="0">
                <a:solidFill>
                  <a:schemeClr val="tx1"/>
                </a:solidFill>
              </a:rPr>
              <a:t>дискреционной </a:t>
            </a:r>
            <a:r>
              <a:rPr lang="ru-RU" sz="1550" dirty="0" smtClean="0">
                <a:solidFill>
                  <a:schemeClr val="tx1"/>
                </a:solidFill>
              </a:rPr>
              <a:t>модели политики </a:t>
            </a:r>
            <a:r>
              <a:rPr lang="ru-RU" sz="1550" dirty="0">
                <a:solidFill>
                  <a:schemeClr val="tx1"/>
                </a:solidFill>
              </a:rPr>
              <a:t>безопасности можно назвать дискреционное управление доступом, которое содержит два основных правила: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	</a:t>
            </a:r>
            <a:r>
              <a:rPr lang="ru-RU" sz="1550" dirty="0" smtClean="0">
                <a:solidFill>
                  <a:schemeClr val="tx1"/>
                </a:solidFill>
              </a:rPr>
              <a:t>‒ </a:t>
            </a:r>
            <a:r>
              <a:rPr lang="ru-RU" sz="1550" dirty="0">
                <a:solidFill>
                  <a:schemeClr val="tx1"/>
                </a:solidFill>
              </a:rPr>
              <a:t>все субъекты и объекты, используемые в данной модели должны быть однозначно определены или идентифицированы;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	</a:t>
            </a:r>
            <a:r>
              <a:rPr lang="ru-RU" sz="1550" dirty="0" smtClean="0">
                <a:solidFill>
                  <a:schemeClr val="tx1"/>
                </a:solidFill>
              </a:rPr>
              <a:t>‒ </a:t>
            </a:r>
            <a:r>
              <a:rPr lang="ru-RU" sz="1550" dirty="0">
                <a:solidFill>
                  <a:schemeClr val="tx1"/>
                </a:solidFill>
              </a:rPr>
              <a:t>права доступа субъекта системы к объекту определяются из некоторого правила, которое заранее не описано.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Достоинством </a:t>
            </a:r>
            <a:r>
              <a:rPr lang="ru-RU" sz="1550" dirty="0">
                <a:solidFill>
                  <a:schemeClr val="tx1"/>
                </a:solidFill>
              </a:rPr>
              <a:t>дискреционной политики безопасности является простая реализация механизмов защиты, так как современные автоматизированные системы удовлетворяют правилам конкретной политики безопасности. Недостатком можно назвать отсутствие гибкости в настройке системы. </a:t>
            </a:r>
            <a:r>
              <a:rPr lang="ru-RU" sz="1550" dirty="0" smtClean="0">
                <a:solidFill>
                  <a:schemeClr val="tx1"/>
                </a:solidFill>
              </a:rPr>
              <a:t>Кроме этого, возникает вопрос о том, как правила распространения прав доступа влияют на безопасность системы в целом.</a:t>
            </a:r>
            <a:r>
              <a:rPr lang="ru-RU" sz="1550" dirty="0">
                <a:solidFill>
                  <a:schemeClr val="tx1"/>
                </a:solidFill>
              </a:rPr>
              <a:t/>
            </a:r>
            <a:br>
              <a:rPr lang="ru-RU" sz="1550" dirty="0">
                <a:solidFill>
                  <a:schemeClr val="tx1"/>
                </a:solidFill>
              </a:rPr>
            </a:b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4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1029904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Матрица доступа субъектов к объектам доступа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7" y="1554479"/>
            <a:ext cx="9294254" cy="2119746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Для описания свойств избирательного управления доступом применяют математическую модель на основе матрицы доступа.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Матрица </a:t>
            </a:r>
            <a:r>
              <a:rPr lang="ru-RU" sz="1550" dirty="0">
                <a:solidFill>
                  <a:schemeClr val="tx1"/>
                </a:solidFill>
              </a:rPr>
              <a:t>доступа представляет собой матрицу, в которой столбец соответствует объекту системы, а строка - субъекту. На пересечении столбца и строки матрицы указывается тип разрешенного доступа субъекта к объекту. Обычно выделяют такие типы доступа субъекта к объекту, как «доступ на чтение», «доступ на запись», «доступ на исполнение» и т.п. Матрица доступа является самым простым подходом к моделированию систем управления доступом. Однако она служит основой для сложных моделей, более адекватно описывающих реальные автоматизированные системы обработки </a:t>
            </a:r>
            <a:r>
              <a:rPr lang="ru-RU" sz="1550" dirty="0" smtClean="0">
                <a:solidFill>
                  <a:schemeClr val="tx1"/>
                </a:solidFill>
              </a:rPr>
              <a:t>информации.</a:t>
            </a:r>
            <a:endParaRPr lang="ru-RU" sz="155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703" y="4009507"/>
            <a:ext cx="7465454" cy="25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1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7472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Задание на лабораторную работу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7" y="1138844"/>
            <a:ext cx="9294254" cy="5436523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Пусть </a:t>
            </a:r>
            <a:r>
              <a:rPr lang="ru-RU" sz="1550" dirty="0">
                <a:solidFill>
                  <a:schemeClr val="tx1"/>
                </a:solidFill>
              </a:rPr>
              <a:t>О - множество объектов. U - множество пользователей. S - множество действий пользователей над объектами. Тогда дискреционная политика определяет отображение О</a:t>
            </a:r>
            <a:r>
              <a:rPr lang="ru-RU" sz="1550" dirty="0" smtClean="0">
                <a:solidFill>
                  <a:schemeClr val="tx1"/>
                </a:solidFill>
              </a:rPr>
              <a:t>—&gt;</a:t>
            </a:r>
            <a:r>
              <a:rPr lang="en-US" sz="1550" dirty="0" smtClean="0">
                <a:solidFill>
                  <a:schemeClr val="tx1"/>
                </a:solidFill>
              </a:rPr>
              <a:t>U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(объектов на пользователей-субъектов). В соответствии с данным отображением, каждый объект </a:t>
            </a:r>
            <a:r>
              <a:rPr lang="ru-RU" sz="1550" dirty="0" err="1" smtClean="0">
                <a:solidFill>
                  <a:schemeClr val="tx1"/>
                </a:solidFill>
              </a:rPr>
              <a:t>O</a:t>
            </a:r>
            <a:r>
              <a:rPr lang="ru-RU" sz="1550" baseline="-25000" dirty="0" err="1" smtClean="0">
                <a:solidFill>
                  <a:schemeClr val="tx1"/>
                </a:solidFill>
              </a:rPr>
              <a:t>j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 smtClean="0">
                <a:solidFill>
                  <a:schemeClr val="tx1"/>
                </a:solidFill>
              </a:rPr>
              <a:t>объявляется </a:t>
            </a:r>
            <a:r>
              <a:rPr lang="ru-RU" sz="1550" dirty="0">
                <a:solidFill>
                  <a:schemeClr val="tx1"/>
                </a:solidFill>
              </a:rPr>
              <a:t>собственностью соответствующего пользователя </a:t>
            </a:r>
            <a:r>
              <a:rPr lang="ru-RU" sz="1550" dirty="0" err="1" smtClean="0">
                <a:solidFill>
                  <a:schemeClr val="tx1"/>
                </a:solidFill>
              </a:rPr>
              <a:t>U</a:t>
            </a:r>
            <a:r>
              <a:rPr lang="ru-RU" sz="1550" baseline="-2500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который может выполнять над ними определенную совокупность действий </a:t>
            </a:r>
            <a:r>
              <a:rPr lang="en-US" sz="1550" dirty="0" smtClean="0">
                <a:solidFill>
                  <a:schemeClr val="tx1"/>
                </a:solidFill>
              </a:rPr>
              <a:t>S</a:t>
            </a:r>
            <a:r>
              <a:rPr lang="en-US" sz="1550" baseline="-25000" dirty="0" smtClean="0">
                <a:solidFill>
                  <a:schemeClr val="tx1"/>
                </a:solidFill>
              </a:rPr>
              <a:t>i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в которую могут входить несколько элементарных действий (чтение, запись, модификация и т.д.). Пользователь, являющийся собственником объекта, иногда имеет право передавать часть или все права другим пользователям (обладание администраторскими правами).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Указанные </a:t>
            </a:r>
            <a:r>
              <a:rPr lang="ru-RU" sz="1550" dirty="0">
                <a:solidFill>
                  <a:schemeClr val="tx1"/>
                </a:solidFill>
              </a:rPr>
              <a:t>права доступа пользователей-субъектов к объектам компьютерной системы записываются в виде так называемой матрицы доступа. На пересечении </a:t>
            </a:r>
            <a:r>
              <a:rPr lang="en-US" sz="1550" dirty="0" err="1" smtClean="0">
                <a:solidFill>
                  <a:schemeClr val="tx1"/>
                </a:solidFill>
              </a:rPr>
              <a:t>i</a:t>
            </a:r>
            <a:r>
              <a:rPr lang="en-US" sz="1550" dirty="0" smtClean="0">
                <a:solidFill>
                  <a:schemeClr val="tx1"/>
                </a:solidFill>
              </a:rPr>
              <a:t>-</a:t>
            </a:r>
            <a:r>
              <a:rPr lang="ru-RU" sz="1550" dirty="0" smtClean="0">
                <a:solidFill>
                  <a:schemeClr val="tx1"/>
                </a:solidFill>
              </a:rPr>
              <a:t>й </a:t>
            </a:r>
            <a:r>
              <a:rPr lang="ru-RU" sz="1550" dirty="0">
                <a:solidFill>
                  <a:schemeClr val="tx1"/>
                </a:solidFill>
              </a:rPr>
              <a:t>строки и </a:t>
            </a:r>
            <a:r>
              <a:rPr lang="en-US" sz="1550" dirty="0" smtClean="0">
                <a:solidFill>
                  <a:schemeClr val="tx1"/>
                </a:solidFill>
              </a:rPr>
              <a:t>j</a:t>
            </a:r>
            <a:r>
              <a:rPr lang="ru-RU" sz="1550" dirty="0" smtClean="0">
                <a:solidFill>
                  <a:schemeClr val="tx1"/>
                </a:solidFill>
              </a:rPr>
              <a:t>-ого </a:t>
            </a:r>
            <a:r>
              <a:rPr lang="ru-RU" sz="1550" dirty="0">
                <a:solidFill>
                  <a:schemeClr val="tx1"/>
                </a:solidFill>
              </a:rPr>
              <a:t>столбца данной матрицы располагается элемент </a:t>
            </a:r>
            <a:r>
              <a:rPr lang="en-US" sz="1550" dirty="0" err="1" smtClean="0">
                <a:solidFill>
                  <a:schemeClr val="tx1"/>
                </a:solidFill>
              </a:rPr>
              <a:t>S</a:t>
            </a:r>
            <a:r>
              <a:rPr lang="en-US" sz="1550" baseline="-25000" dirty="0" err="1" smtClean="0">
                <a:solidFill>
                  <a:schemeClr val="tx1"/>
                </a:solidFill>
              </a:rPr>
              <a:t>ij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- множество разрешенных действий j-ого пользователя над i-м объектом.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Пример</a:t>
            </a:r>
            <a:r>
              <a:rPr lang="ru-RU" sz="1550" dirty="0">
                <a:solidFill>
                  <a:schemeClr val="tx1"/>
                </a:solidFill>
              </a:rPr>
              <a:t>. Пусть имеем множество из трёх пользователей {Администратор. Гость. Пользователь_1} и множество из четырёх объектов {Файл_1, Файл_2, CD-RW, Дисковод}. Множество возможных действий включает следующие: {Чтение. Запись. Передача прав другому пользователю}. Действие «Полные права» разрешает выполнение всех трёх действий, действие «Запрет» запрещает выполнение всех перечисленных действий.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В таком случае</a:t>
            </a:r>
            <a:r>
              <a:rPr lang="ru-RU" sz="1550" dirty="0">
                <a:solidFill>
                  <a:schemeClr val="tx1"/>
                </a:solidFill>
              </a:rPr>
              <a:t>, матрица доступа, описывающая дискреционную политику безопасности, может выглядеть следующим </a:t>
            </a:r>
            <a:r>
              <a:rPr lang="ru-RU" sz="1550" dirty="0" smtClean="0">
                <a:solidFill>
                  <a:schemeClr val="tx1"/>
                </a:solidFill>
              </a:rPr>
              <a:t>образом</a:t>
            </a:r>
            <a:r>
              <a:rPr lang="ru-RU" sz="155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5878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7472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Задание на лабораторную работу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7" y="3624347"/>
            <a:ext cx="9294254" cy="2244436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Например. Пользователь_1 имеет права на чтение и запись в Файл_2. Передавать же свои права другому пользователю он не может.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Пользователь</a:t>
            </a:r>
            <a:r>
              <a:rPr lang="ru-RU" sz="1550" dirty="0">
                <a:solidFill>
                  <a:schemeClr val="tx1"/>
                </a:solidFill>
              </a:rPr>
              <a:t>, обладающий правами передачи своих прав доступа к объекту другому пользователю, может сделать это. При этом, пользователь, передающий права, может указать непосредственно, какие из своих прав он передает другому.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Например</a:t>
            </a:r>
            <a:r>
              <a:rPr lang="ru-RU" sz="1550" dirty="0">
                <a:solidFill>
                  <a:schemeClr val="tx1"/>
                </a:solidFill>
              </a:rPr>
              <a:t>, если Пользователь_1 передает право доступа к Файлу_1 на чтение пользователю Гость, то у пользователя Гость появляется право чтения из Файла_1.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4828"/>
          <a:stretch/>
        </p:blipFill>
        <p:spPr>
          <a:xfrm>
            <a:off x="888838" y="1219362"/>
            <a:ext cx="8695738" cy="24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55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2304</TotalTime>
  <Words>879</Words>
  <Application>Microsoft Office PowerPoint</Application>
  <PresentationFormat>Произвольный</PresentationFormat>
  <Paragraphs>40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Лабораторная работа № 6 Реализация дискреционной модели политики безопасности.</vt:lpstr>
      <vt:lpstr>Политика безопасности</vt:lpstr>
      <vt:lpstr>Полномочная (мандатная) модель политики безопасности</vt:lpstr>
      <vt:lpstr>Избирательная (дискреционная) модель политики безопасности</vt:lpstr>
      <vt:lpstr>Матрица доступа субъектов к объектам доступа</vt:lpstr>
      <vt:lpstr>Задание на лабораторную работу</vt:lpstr>
      <vt:lpstr>Задание на лабораторную работу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программ и данных</dc:title>
  <dc:creator>Олег Заикин</dc:creator>
  <cp:lastModifiedBy>Home</cp:lastModifiedBy>
  <cp:revision>665</cp:revision>
  <dcterms:created xsi:type="dcterms:W3CDTF">2015-09-24T14:15:42Z</dcterms:created>
  <dcterms:modified xsi:type="dcterms:W3CDTF">2023-11-24T16:20:36Z</dcterms:modified>
</cp:coreProperties>
</file>