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5" r:id="rId3"/>
    <p:sldId id="291" r:id="rId4"/>
    <p:sldId id="292" r:id="rId5"/>
    <p:sldId id="29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895" autoAdjust="0"/>
    <p:restoredTop sz="94660"/>
  </p:normalViewPr>
  <p:slideViewPr>
    <p:cSldViewPr snapToGrid="0">
      <p:cViewPr varScale="1">
        <p:scale>
          <a:sx n="113" d="100"/>
          <a:sy n="113" d="100"/>
        </p:scale>
        <p:origin x="-432"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472175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smtClean="0"/>
              <a:pPr/>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982368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smtClean="0"/>
              <a:pPr/>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1636522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smtClean="0"/>
              <a:pPr/>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351930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smtClean="0"/>
              <a:pPr/>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1550243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smtClean="0"/>
              <a:pPr/>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220283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627149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288970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546977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smtClean="0"/>
              <a:pPr/>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705461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637980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839016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895638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2326590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pPr/>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980620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pPr/>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3705165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11/3/2023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 xmlns:p14="http://schemas.microsoft.com/office/powerpoint/2010/main" val="100808648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du.vsu.ru/mod/assign/view.php?id=2152367"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www.4stud.info/web-programming/protocol-http.html" TargetMode="External"/><Relationship Id="rId3" Type="http://schemas.openxmlformats.org/officeDocument/2006/relationships/hyperlink" Target="https://habr.com/ru/articles/436226/" TargetMode="External"/><Relationship Id="rId7" Type="http://schemas.openxmlformats.org/officeDocument/2006/relationships/hyperlink" Target="http://www.4stud.info/networking/lecture2.html" TargetMode="External"/><Relationship Id="rId2" Type="http://schemas.openxmlformats.org/officeDocument/2006/relationships/hyperlink" Target="https://habr.com/ru/articles/204274/" TargetMode="External"/><Relationship Id="rId1" Type="http://schemas.openxmlformats.org/officeDocument/2006/relationships/slideLayout" Target="../slideLayouts/slideLayout2.xml"/><Relationship Id="rId6" Type="http://schemas.openxmlformats.org/officeDocument/2006/relationships/hyperlink" Target="https://habr.com/ru/companies/billing/articles/261301/" TargetMode="External"/><Relationship Id="rId5" Type="http://schemas.openxmlformats.org/officeDocument/2006/relationships/hyperlink" Target="https://habr.com/ru/articles/735866/" TargetMode="External"/><Relationship Id="rId4" Type="http://schemas.openxmlformats.org/officeDocument/2006/relationships/hyperlink" Target="https://nfs-xgame.ru/faq/znacenie-cvetov-v-wireshark-razbiraemsya?ysclid=lo5v3m8qe178557850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ctrTitle"/>
          </p:nvPr>
        </p:nvSpPr>
        <p:spPr>
          <a:xfrm>
            <a:off x="1999020" y="1238854"/>
            <a:ext cx="7772400" cy="1462781"/>
          </a:xfrm>
        </p:spPr>
        <p:txBody>
          <a:bodyPr>
            <a:normAutofit fontScale="90000"/>
          </a:bodyPr>
          <a:lstStyle/>
          <a:p>
            <a:r>
              <a:rPr lang="ru-RU" sz="3600" dirty="0" smtClean="0">
                <a:solidFill>
                  <a:srgbClr val="00B050"/>
                </a:solidFill>
              </a:rPr>
              <a:t>Лабораторная </a:t>
            </a:r>
            <a:r>
              <a:rPr lang="ru-RU" sz="3600" dirty="0" smtClean="0">
                <a:solidFill>
                  <a:srgbClr val="00B050"/>
                </a:solidFill>
              </a:rPr>
              <a:t>работа № 4</a:t>
            </a:r>
            <a:br>
              <a:rPr lang="ru-RU" sz="3600" dirty="0" smtClean="0">
                <a:solidFill>
                  <a:srgbClr val="00B050"/>
                </a:solidFill>
              </a:rPr>
            </a:br>
            <a:r>
              <a:rPr lang="ru-RU" sz="3600" dirty="0" smtClean="0"/>
              <a:t>Изучение работы программ </a:t>
            </a:r>
            <a:r>
              <a:rPr lang="ru-RU" sz="3600" dirty="0" err="1" smtClean="0"/>
              <a:t>снифферов</a:t>
            </a:r>
            <a:r>
              <a:rPr lang="ru-RU" sz="3600" dirty="0" smtClean="0"/>
              <a:t> на примере программного продукта </a:t>
            </a:r>
            <a:r>
              <a:rPr lang="ru-RU" sz="3600" dirty="0" err="1" smtClean="0"/>
              <a:t>Wireshark</a:t>
            </a:r>
            <a:r>
              <a:rPr lang="ru-RU" sz="3600" dirty="0" smtClean="0"/>
              <a:t>.</a:t>
            </a:r>
            <a:endParaRPr lang="ru-RU" sz="3600" dirty="0">
              <a:latin typeface="Franklin Gothic Medium" panose="020B0603020102020204" pitchFamily="34" charset="0"/>
            </a:endParaRPr>
          </a:p>
        </p:txBody>
      </p:sp>
      <p:sp>
        <p:nvSpPr>
          <p:cNvPr id="3" name="Подзаголовок 2"/>
          <p:cNvSpPr>
            <a:spLocks noGrp="1"/>
          </p:cNvSpPr>
          <p:nvPr>
            <p:ph type="subTitle" idx="1"/>
          </p:nvPr>
        </p:nvSpPr>
        <p:spPr>
          <a:xfrm>
            <a:off x="1665202" y="2701635"/>
            <a:ext cx="8106218" cy="652840"/>
          </a:xfrm>
        </p:spPr>
        <p:txBody>
          <a:bodyPr>
            <a:normAutofit/>
          </a:bodyPr>
          <a:lstStyle/>
          <a:p>
            <a:r>
              <a:rPr lang="ru-RU" dirty="0" smtClean="0"/>
              <a:t>Время: 2 лабораторных занятия (4 часа)</a:t>
            </a:r>
          </a:p>
        </p:txBody>
      </p:sp>
      <p:sp>
        <p:nvSpPr>
          <p:cNvPr id="5" name="TextBox 4"/>
          <p:cNvSpPr txBox="1"/>
          <p:nvPr/>
        </p:nvSpPr>
        <p:spPr>
          <a:xfrm>
            <a:off x="602024" y="3401749"/>
            <a:ext cx="9354776" cy="2585323"/>
          </a:xfrm>
          <a:prstGeom prst="rect">
            <a:avLst/>
          </a:prstGeom>
          <a:noFill/>
        </p:spPr>
        <p:txBody>
          <a:bodyPr wrap="square" rtlCol="0">
            <a:spAutoFit/>
          </a:bodyPr>
          <a:lstStyle/>
          <a:p>
            <a:r>
              <a:rPr lang="ru-RU" dirty="0" smtClean="0"/>
              <a:t>В ходе лабораторной работы необходимо изучить принцип работы </a:t>
            </a:r>
            <a:r>
              <a:rPr lang="ru-RU" dirty="0" err="1" smtClean="0"/>
              <a:t>программ-снифферов</a:t>
            </a:r>
            <a:r>
              <a:rPr lang="ru-RU" dirty="0" smtClean="0"/>
              <a:t>, освоить интерфейс программного продукта, произвести захват трафика и его анализ.</a:t>
            </a:r>
          </a:p>
          <a:p>
            <a:endParaRPr lang="en-US" dirty="0"/>
          </a:p>
          <a:p>
            <a:r>
              <a:rPr lang="ru-RU" dirty="0" smtClean="0"/>
              <a:t>Ссылка на страницу лабораторной: </a:t>
            </a:r>
          </a:p>
          <a:p>
            <a:r>
              <a:rPr lang="en-US" dirty="0" smtClean="0">
                <a:hlinkClick r:id="rId2"/>
              </a:rPr>
              <a:t>https</a:t>
            </a:r>
            <a:r>
              <a:rPr lang="en-US" dirty="0">
                <a:hlinkClick r:id="rId2"/>
              </a:rPr>
              <a:t>://</a:t>
            </a:r>
            <a:r>
              <a:rPr lang="en-US" dirty="0" smtClean="0">
                <a:hlinkClick r:id="rId2"/>
              </a:rPr>
              <a:t>edu.vsu.ru/mod/assign/view.php?id=659387</a:t>
            </a:r>
            <a:r>
              <a:rPr lang="ru-RU" dirty="0" smtClean="0"/>
              <a:t> </a:t>
            </a:r>
          </a:p>
          <a:p>
            <a:endParaRPr lang="ru-RU" dirty="0"/>
          </a:p>
          <a:p>
            <a:r>
              <a:rPr lang="ru-RU" dirty="0" smtClean="0"/>
              <a:t>Варианты протоколов для анализа приведены в методическом материале и выбираются согласно </a:t>
            </a:r>
            <a:r>
              <a:rPr lang="ru-RU" smtClean="0"/>
              <a:t>списку группы.</a:t>
            </a:r>
            <a:endParaRPr lang="ru-RU" dirty="0" smtClean="0"/>
          </a:p>
        </p:txBody>
      </p:sp>
    </p:spTree>
    <p:extLst>
      <p:ext uri="{BB962C8B-B14F-4D97-AF65-F5344CB8AC3E}">
        <p14:creationId xmlns="" xmlns:p14="http://schemas.microsoft.com/office/powerpoint/2010/main" val="753467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888836" y="391572"/>
            <a:ext cx="9084897" cy="1324357"/>
          </a:xfrm>
        </p:spPr>
        <p:txBody>
          <a:bodyPr>
            <a:normAutofit/>
          </a:bodyPr>
          <a:lstStyle/>
          <a:p>
            <a:pPr>
              <a:spcAft>
                <a:spcPts val="1200"/>
              </a:spcAft>
            </a:pPr>
            <a:r>
              <a:rPr lang="ru-RU" dirty="0" smtClean="0"/>
              <a:t>Принцип работы программ для </a:t>
            </a:r>
            <a:br>
              <a:rPr lang="ru-RU" dirty="0" smtClean="0"/>
            </a:br>
            <a:r>
              <a:rPr lang="ru-RU" dirty="0" smtClean="0"/>
              <a:t>перехвата трафика</a:t>
            </a:r>
            <a:endParaRPr lang="ru-RU" dirty="0"/>
          </a:p>
        </p:txBody>
      </p:sp>
      <p:sp>
        <p:nvSpPr>
          <p:cNvPr id="3" name="Объект 2"/>
          <p:cNvSpPr>
            <a:spLocks noGrp="1"/>
          </p:cNvSpPr>
          <p:nvPr>
            <p:ph idx="1"/>
          </p:nvPr>
        </p:nvSpPr>
        <p:spPr>
          <a:xfrm>
            <a:off x="888836" y="1882856"/>
            <a:ext cx="9252691" cy="2637597"/>
          </a:xfrm>
        </p:spPr>
        <p:txBody>
          <a:bodyPr>
            <a:noAutofit/>
          </a:bodyPr>
          <a:lstStyle/>
          <a:p>
            <a:pPr marL="0" indent="0">
              <a:buNone/>
            </a:pPr>
            <a:r>
              <a:rPr lang="ru-RU" sz="1550" dirty="0" err="1" smtClean="0">
                <a:solidFill>
                  <a:schemeClr val="tx1"/>
                </a:solidFill>
              </a:rPr>
              <a:t>Сниффер</a:t>
            </a:r>
            <a:r>
              <a:rPr lang="ru-RU" sz="1550" dirty="0" smtClean="0">
                <a:solidFill>
                  <a:schemeClr val="tx1"/>
                </a:solidFill>
              </a:rPr>
              <a:t> – это программа или устройство предназначенная для перехвата и анализа трафика. Они помогают решать следующие задачи:</a:t>
            </a:r>
          </a:p>
          <a:p>
            <a:pPr>
              <a:buFont typeface="Wingdings" panose="05000000000000000000" pitchFamily="2" charset="2"/>
              <a:buChar char="Ø"/>
            </a:pPr>
            <a:r>
              <a:rPr lang="ru-RU" sz="1550" dirty="0" smtClean="0">
                <a:solidFill>
                  <a:schemeClr val="tx1"/>
                </a:solidFill>
              </a:rPr>
              <a:t>Обнаружение ненормального трафика. Он может быть паразитным, вирусным или просто закольцованным. Все это вредит обычному прохождению информации через канал. Самое меньшее, что могут сделать такие явления, так это загрузить и, соответственно, замедлить трафик, что уже не очень хорошо. </a:t>
            </a:r>
          </a:p>
          <a:p>
            <a:pPr>
              <a:buFont typeface="Wingdings" panose="05000000000000000000" pitchFamily="2" charset="2"/>
              <a:buChar char="Ø"/>
            </a:pPr>
            <a:r>
              <a:rPr lang="ru-RU" sz="1550" dirty="0" smtClean="0">
                <a:solidFill>
                  <a:schemeClr val="tx1"/>
                </a:solidFill>
              </a:rPr>
              <a:t>Выявление несанкционированного программного обеспечения, в том числе и вирусного. </a:t>
            </a:r>
            <a:r>
              <a:rPr lang="ru-RU" sz="1550" dirty="0">
                <a:solidFill>
                  <a:schemeClr val="tx1"/>
                </a:solidFill>
              </a:rPr>
              <a:t>В</a:t>
            </a:r>
            <a:r>
              <a:rPr lang="ru-RU" sz="1550" dirty="0" smtClean="0">
                <a:solidFill>
                  <a:schemeClr val="tx1"/>
                </a:solidFill>
              </a:rPr>
              <a:t>ыявления и избавления от троянов, </a:t>
            </a:r>
            <a:r>
              <a:rPr lang="ru-RU" sz="1550" dirty="0" err="1" smtClean="0">
                <a:solidFill>
                  <a:schemeClr val="tx1"/>
                </a:solidFill>
              </a:rPr>
              <a:t>фледуров</a:t>
            </a:r>
            <a:r>
              <a:rPr lang="ru-RU" sz="1550" dirty="0" smtClean="0">
                <a:solidFill>
                  <a:schemeClr val="tx1"/>
                </a:solidFill>
              </a:rPr>
              <a:t>, других сканеров и тому подобных вещей. </a:t>
            </a:r>
          </a:p>
          <a:p>
            <a:pPr>
              <a:buFont typeface="Wingdings" panose="05000000000000000000" pitchFamily="2" charset="2"/>
              <a:buChar char="Ø"/>
            </a:pPr>
            <a:r>
              <a:rPr lang="ru-RU" sz="1550" dirty="0" smtClean="0">
                <a:solidFill>
                  <a:schemeClr val="tx1"/>
                </a:solidFill>
              </a:rPr>
              <a:t>Локализация и выявление мест неисправности и ошибок конфигурации и настройки сети.</a:t>
            </a:r>
          </a:p>
        </p:txBody>
      </p:sp>
      <p:pic>
        <p:nvPicPr>
          <p:cNvPr id="7170" name="Picture 2" descr="Информационные технологии - Лекция 10 Анализаторы сетевых пакетов"/>
          <p:cNvPicPr>
            <a:picLocks noChangeAspect="1" noChangeArrowheads="1"/>
          </p:cNvPicPr>
          <p:nvPr/>
        </p:nvPicPr>
        <p:blipFill>
          <a:blip r:embed="rId2"/>
          <a:srcRect/>
          <a:stretch>
            <a:fillRect/>
          </a:stretch>
        </p:blipFill>
        <p:spPr bwMode="auto">
          <a:xfrm>
            <a:off x="8512176" y="4537925"/>
            <a:ext cx="2419350" cy="1895476"/>
          </a:xfrm>
          <a:prstGeom prst="rect">
            <a:avLst/>
          </a:prstGeom>
          <a:noFill/>
        </p:spPr>
      </p:pic>
      <p:sp>
        <p:nvSpPr>
          <p:cNvPr id="5" name="Объект 2"/>
          <p:cNvSpPr txBox="1">
            <a:spLocks/>
          </p:cNvSpPr>
          <p:nvPr/>
        </p:nvSpPr>
        <p:spPr>
          <a:xfrm>
            <a:off x="888836" y="4537925"/>
            <a:ext cx="7501632" cy="2044930"/>
          </a:xfrm>
          <a:prstGeom prst="rect">
            <a:avLst/>
          </a:prstGeom>
        </p:spPr>
        <p:txBody>
          <a:bodyPr vert="horz" lIns="91440" tIns="45720" rIns="91440" bIns="45720" rtlCol="0">
            <a:noAutofit/>
          </a:bodyPr>
          <a:lstStyle/>
          <a:p>
            <a:r>
              <a:rPr lang="ru-RU" sz="1550" dirty="0" smtClean="0"/>
              <a:t>Сам принцип работы обычного </a:t>
            </a:r>
            <a:r>
              <a:rPr lang="ru-RU" sz="1550" dirty="0" err="1" smtClean="0"/>
              <a:t>сниффера</a:t>
            </a:r>
            <a:r>
              <a:rPr lang="ru-RU" sz="1550" dirty="0" smtClean="0"/>
              <a:t> основывается на том, что в рамках одного сегмента </a:t>
            </a:r>
            <a:r>
              <a:rPr lang="ru-RU" sz="1550" dirty="0" err="1" smtClean="0"/>
              <a:t>Ethernet</a:t>
            </a:r>
            <a:r>
              <a:rPr lang="ru-RU" sz="1550" dirty="0" smtClean="0"/>
              <a:t> пакеты рассылаются всем подключенным машинам.</a:t>
            </a:r>
          </a:p>
          <a:p>
            <a:r>
              <a:rPr lang="ru-RU" sz="1550" dirty="0"/>
              <a:t>Использование </a:t>
            </a:r>
            <a:r>
              <a:rPr lang="ru-RU" sz="1550" dirty="0" err="1"/>
              <a:t>сниффера</a:t>
            </a:r>
            <a:r>
              <a:rPr lang="ru-RU" sz="1550" dirty="0"/>
              <a:t> в сетях, работающих по протоколу TCP/IP подразумевает захват, декодирование, исследование и интерпретацию </a:t>
            </a:r>
            <a:r>
              <a:rPr lang="ru-RU" sz="1550" dirty="0" smtClean="0"/>
              <a:t>данных</a:t>
            </a:r>
            <a:r>
              <a:rPr lang="ru-RU" sz="1550" dirty="0"/>
              <a:t>, передающихся в пакетах по сети. </a:t>
            </a:r>
            <a:endParaRPr lang="ru-RU" sz="1400" dirty="0" smtClean="0"/>
          </a:p>
        </p:txBody>
      </p:sp>
    </p:spTree>
    <p:extLst>
      <p:ext uri="{BB962C8B-B14F-4D97-AF65-F5344CB8AC3E}">
        <p14:creationId xmlns="" xmlns:p14="http://schemas.microsoft.com/office/powerpoint/2010/main" val="1599248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888836" y="391572"/>
            <a:ext cx="10289637" cy="1324357"/>
          </a:xfrm>
        </p:spPr>
        <p:txBody>
          <a:bodyPr>
            <a:normAutofit/>
          </a:bodyPr>
          <a:lstStyle/>
          <a:p>
            <a:pPr>
              <a:spcAft>
                <a:spcPts val="1200"/>
              </a:spcAft>
            </a:pPr>
            <a:r>
              <a:rPr lang="ru-RU" dirty="0" smtClean="0"/>
              <a:t>Работа </a:t>
            </a:r>
            <a:r>
              <a:rPr lang="ru-RU" dirty="0" err="1" smtClean="0"/>
              <a:t>сниффера</a:t>
            </a:r>
            <a:r>
              <a:rPr lang="ru-RU" dirty="0" smtClean="0"/>
              <a:t> на  разных уровнях</a:t>
            </a:r>
            <a:r>
              <a:rPr lang="en-US" dirty="0" smtClean="0"/>
              <a:t/>
            </a:r>
            <a:br>
              <a:rPr lang="en-US" dirty="0" smtClean="0"/>
            </a:br>
            <a:r>
              <a:rPr lang="ru-RU" dirty="0" smtClean="0"/>
              <a:t>модели </a:t>
            </a:r>
            <a:r>
              <a:rPr lang="en-US" dirty="0" smtClean="0"/>
              <a:t>OSI</a:t>
            </a:r>
            <a:endParaRPr lang="ru-RU" dirty="0"/>
          </a:p>
        </p:txBody>
      </p:sp>
      <p:sp>
        <p:nvSpPr>
          <p:cNvPr id="3" name="Объект 2"/>
          <p:cNvSpPr>
            <a:spLocks noGrp="1"/>
          </p:cNvSpPr>
          <p:nvPr>
            <p:ph idx="1"/>
          </p:nvPr>
        </p:nvSpPr>
        <p:spPr>
          <a:xfrm>
            <a:off x="888837" y="1604357"/>
            <a:ext cx="7182822" cy="4813068"/>
          </a:xfrm>
        </p:spPr>
        <p:txBody>
          <a:bodyPr>
            <a:noAutofit/>
          </a:bodyPr>
          <a:lstStyle/>
          <a:p>
            <a:pPr marL="0" indent="0">
              <a:buNone/>
            </a:pPr>
            <a:r>
              <a:rPr lang="ru-RU" sz="1550" dirty="0" err="1" smtClean="0">
                <a:solidFill>
                  <a:schemeClr val="tx1"/>
                </a:solidFill>
              </a:rPr>
              <a:t>Снифферы</a:t>
            </a:r>
            <a:r>
              <a:rPr lang="ru-RU" sz="1550" dirty="0" smtClean="0">
                <a:solidFill>
                  <a:schemeClr val="tx1"/>
                </a:solidFill>
              </a:rPr>
              <a:t> могут работать на всех уровнях модели </a:t>
            </a:r>
            <a:r>
              <a:rPr lang="en-US" sz="1550" dirty="0" smtClean="0">
                <a:solidFill>
                  <a:schemeClr val="tx1"/>
                </a:solidFill>
              </a:rPr>
              <a:t>OSI</a:t>
            </a:r>
            <a:r>
              <a:rPr lang="ru-RU" sz="1550" dirty="0" smtClean="0">
                <a:solidFill>
                  <a:schemeClr val="tx1"/>
                </a:solidFill>
              </a:rPr>
              <a:t>. И прежде чем рассматривать </a:t>
            </a:r>
            <a:r>
              <a:rPr lang="ru-RU" sz="1550" dirty="0">
                <a:solidFill>
                  <a:schemeClr val="tx1"/>
                </a:solidFill>
              </a:rPr>
              <a:t>какие данные </a:t>
            </a:r>
            <a:r>
              <a:rPr lang="ru-RU" sz="1550" dirty="0" smtClean="0">
                <a:solidFill>
                  <a:schemeClr val="tx1"/>
                </a:solidFill>
              </a:rPr>
              <a:t>они могут </a:t>
            </a:r>
            <a:r>
              <a:rPr lang="ru-RU" sz="1550" dirty="0">
                <a:solidFill>
                  <a:schemeClr val="tx1"/>
                </a:solidFill>
              </a:rPr>
              <a:t>получить из </a:t>
            </a:r>
            <a:r>
              <a:rPr lang="ru-RU" sz="1550" dirty="0" smtClean="0">
                <a:solidFill>
                  <a:schemeClr val="tx1"/>
                </a:solidFill>
              </a:rPr>
              <a:t>сети, вкратце разберемся, что представляет собой модель </a:t>
            </a:r>
            <a:r>
              <a:rPr lang="en-US" sz="1550" dirty="0" smtClean="0">
                <a:solidFill>
                  <a:schemeClr val="tx1"/>
                </a:solidFill>
              </a:rPr>
              <a:t>OSI</a:t>
            </a:r>
            <a:r>
              <a:rPr lang="ru-RU" sz="1550" dirty="0" smtClean="0">
                <a:solidFill>
                  <a:schemeClr val="tx1"/>
                </a:solidFill>
              </a:rPr>
              <a:t>.</a:t>
            </a:r>
          </a:p>
          <a:p>
            <a:pPr marL="0" indent="0">
              <a:buNone/>
            </a:pPr>
            <a:r>
              <a:rPr lang="ru-RU" sz="1550" dirty="0">
                <a:solidFill>
                  <a:schemeClr val="tx1"/>
                </a:solidFill>
              </a:rPr>
              <a:t>Сетевая модель OSI (</a:t>
            </a:r>
            <a:r>
              <a:rPr lang="ru-RU" sz="1550" dirty="0" err="1">
                <a:solidFill>
                  <a:srgbClr val="00B050"/>
                </a:solidFill>
              </a:rPr>
              <a:t>The</a:t>
            </a:r>
            <a:r>
              <a:rPr lang="ru-RU" sz="1550" dirty="0">
                <a:solidFill>
                  <a:srgbClr val="00B050"/>
                </a:solidFill>
              </a:rPr>
              <a:t> </a:t>
            </a:r>
            <a:r>
              <a:rPr lang="ru-RU" sz="1550" dirty="0" err="1">
                <a:solidFill>
                  <a:srgbClr val="00B050"/>
                </a:solidFill>
              </a:rPr>
              <a:t>Open</a:t>
            </a:r>
            <a:r>
              <a:rPr lang="ru-RU" sz="1550" dirty="0">
                <a:solidFill>
                  <a:srgbClr val="00B050"/>
                </a:solidFill>
              </a:rPr>
              <a:t> </a:t>
            </a:r>
            <a:r>
              <a:rPr lang="ru-RU" sz="1550" dirty="0" err="1">
                <a:solidFill>
                  <a:srgbClr val="00B050"/>
                </a:solidFill>
              </a:rPr>
              <a:t>Systems</a:t>
            </a:r>
            <a:r>
              <a:rPr lang="ru-RU" sz="1550" dirty="0">
                <a:solidFill>
                  <a:srgbClr val="00B050"/>
                </a:solidFill>
              </a:rPr>
              <a:t> </a:t>
            </a:r>
            <a:r>
              <a:rPr lang="ru-RU" sz="1550" dirty="0" err="1">
                <a:solidFill>
                  <a:srgbClr val="00B050"/>
                </a:solidFill>
              </a:rPr>
              <a:t>Interconnection</a:t>
            </a:r>
            <a:r>
              <a:rPr lang="ru-RU" sz="1550" dirty="0">
                <a:solidFill>
                  <a:srgbClr val="00B050"/>
                </a:solidFill>
              </a:rPr>
              <a:t> </a:t>
            </a:r>
            <a:r>
              <a:rPr lang="ru-RU" sz="1550" dirty="0" err="1">
                <a:solidFill>
                  <a:srgbClr val="00B050"/>
                </a:solidFill>
              </a:rPr>
              <a:t>model</a:t>
            </a:r>
            <a:r>
              <a:rPr lang="ru-RU" sz="1550" dirty="0">
                <a:solidFill>
                  <a:schemeClr val="tx1"/>
                </a:solidFill>
              </a:rPr>
              <a:t>) — сетевая модель стека </a:t>
            </a:r>
            <a:r>
              <a:rPr lang="ru-RU" sz="1550" dirty="0" smtClean="0">
                <a:solidFill>
                  <a:schemeClr val="tx1"/>
                </a:solidFill>
              </a:rPr>
              <a:t>сетевых </a:t>
            </a:r>
            <a:r>
              <a:rPr lang="ru-RU" sz="1550" dirty="0">
                <a:solidFill>
                  <a:schemeClr val="tx1"/>
                </a:solidFill>
              </a:rPr>
              <a:t>протоколов OSI/ISO. Посредством данной модели различные сетевые устройства могут взаимодействовать друг с другом. Модель определяет различные уровни взаимодействия систем. Каждый уровень выполняет определённые функции при таком </a:t>
            </a:r>
            <a:r>
              <a:rPr lang="ru-RU" sz="1550" dirty="0" smtClean="0">
                <a:solidFill>
                  <a:schemeClr val="tx1"/>
                </a:solidFill>
              </a:rPr>
              <a:t>взаимодействии. Модель </a:t>
            </a:r>
            <a:r>
              <a:rPr lang="ru-RU" sz="1550" dirty="0">
                <a:solidFill>
                  <a:schemeClr val="tx1"/>
                </a:solidFill>
              </a:rPr>
              <a:t>OSI была разработана в конце 1970-х </a:t>
            </a:r>
            <a:r>
              <a:rPr lang="ru-RU" sz="1550" dirty="0" smtClean="0">
                <a:solidFill>
                  <a:schemeClr val="tx1"/>
                </a:solidFill>
              </a:rPr>
              <a:t>годов для </a:t>
            </a:r>
            <a:r>
              <a:rPr lang="ru-RU" sz="1550" dirty="0">
                <a:solidFill>
                  <a:schemeClr val="tx1"/>
                </a:solidFill>
              </a:rPr>
              <a:t>поддержания разнообразных методов компьютерных сетей, которые в это время конкурировали за применение в крупных национальных сетевых взаимодействиях во Франции, Великобритании и США. В 1980-х годах она стала рабочим продуктом группы взаимодействия открытых систем Международной организации по стандартизации (ISO). </a:t>
            </a:r>
          </a:p>
          <a:p>
            <a:pPr marL="0" indent="0">
              <a:buNone/>
            </a:pPr>
            <a:r>
              <a:rPr lang="ru-RU" sz="1550" dirty="0" smtClean="0">
                <a:solidFill>
                  <a:schemeClr val="tx1"/>
                </a:solidFill>
              </a:rPr>
              <a:t>Для </a:t>
            </a:r>
            <a:r>
              <a:rPr lang="ru-RU" sz="1550" dirty="0">
                <a:solidFill>
                  <a:schemeClr val="tx1"/>
                </a:solidFill>
              </a:rPr>
              <a:t>понимания того, для чего </a:t>
            </a:r>
            <a:r>
              <a:rPr lang="ru-RU" sz="1550" dirty="0" smtClean="0">
                <a:solidFill>
                  <a:schemeClr val="tx1"/>
                </a:solidFill>
              </a:rPr>
              <a:t>используют </a:t>
            </a:r>
            <a:r>
              <a:rPr lang="ru-RU" sz="1550" dirty="0" err="1">
                <a:solidFill>
                  <a:schemeClr val="tx1"/>
                </a:solidFill>
              </a:rPr>
              <a:t>снифферы</a:t>
            </a:r>
            <a:r>
              <a:rPr lang="ru-RU" sz="1550" dirty="0">
                <a:solidFill>
                  <a:schemeClr val="tx1"/>
                </a:solidFill>
              </a:rPr>
              <a:t>, нам следует знать о том, какие данные они могут получить из сети. </a:t>
            </a:r>
            <a:r>
              <a:rPr lang="ru-RU" sz="1550" dirty="0" smtClean="0">
                <a:solidFill>
                  <a:schemeClr val="tx1"/>
                </a:solidFill>
              </a:rPr>
              <a:t>Таблица, приведенная на слайде, иллюстрирует </a:t>
            </a:r>
            <a:r>
              <a:rPr lang="ru-RU" sz="1550" dirty="0">
                <a:solidFill>
                  <a:schemeClr val="tx1"/>
                </a:solidFill>
              </a:rPr>
              <a:t>уровни OSI и ту информацию, </a:t>
            </a:r>
            <a:r>
              <a:rPr lang="ru-RU" sz="1550" dirty="0" smtClean="0">
                <a:solidFill>
                  <a:schemeClr val="tx1"/>
                </a:solidFill>
              </a:rPr>
              <a:t>которую можно получить на </a:t>
            </a:r>
            <a:r>
              <a:rPr lang="ru-RU" sz="1550" dirty="0">
                <a:solidFill>
                  <a:schemeClr val="tx1"/>
                </a:solidFill>
              </a:rPr>
              <a:t>каждом уровне, успешно использовав </a:t>
            </a:r>
            <a:r>
              <a:rPr lang="ru-RU" sz="1550" dirty="0" err="1" smtClean="0">
                <a:solidFill>
                  <a:schemeClr val="tx1"/>
                </a:solidFill>
              </a:rPr>
              <a:t>сниффер</a:t>
            </a:r>
            <a:r>
              <a:rPr lang="ru-RU" sz="1550" dirty="0">
                <a:solidFill>
                  <a:schemeClr val="tx1"/>
                </a:solidFill>
              </a:rPr>
              <a:t>.</a:t>
            </a:r>
            <a:endParaRPr lang="ru-RU" sz="1550" dirty="0" smtClean="0">
              <a:solidFill>
                <a:schemeClr val="tx1"/>
              </a:solidFill>
            </a:endParaRPr>
          </a:p>
        </p:txBody>
      </p:sp>
      <p:graphicFrame>
        <p:nvGraphicFramePr>
          <p:cNvPr id="2" name="Таблица 1"/>
          <p:cNvGraphicFramePr>
            <a:graphicFrameLocks noGrp="1"/>
          </p:cNvGraphicFramePr>
          <p:nvPr>
            <p:extLst>
              <p:ext uri="{D42A27DB-BD31-4B8C-83A1-F6EECF244321}">
                <p14:modId xmlns="" xmlns:p14="http://schemas.microsoft.com/office/powerpoint/2010/main" val="3125296128"/>
              </p:ext>
            </p:extLst>
          </p:nvPr>
        </p:nvGraphicFramePr>
        <p:xfrm>
          <a:off x="8071659" y="1875906"/>
          <a:ext cx="3873730" cy="4269970"/>
        </p:xfrm>
        <a:graphic>
          <a:graphicData uri="http://schemas.openxmlformats.org/drawingml/2006/table">
            <a:tbl>
              <a:tblPr firstRow="1" bandRow="1">
                <a:tableStyleId>{5C22544A-7EE6-4342-B048-85BDC9FD1C3A}</a:tableStyleId>
              </a:tblPr>
              <a:tblGrid>
                <a:gridCol w="1903614">
                  <a:extLst>
                    <a:ext uri="{9D8B030D-6E8A-4147-A177-3AD203B41FA5}">
                      <a16:colId xmlns:a16="http://schemas.microsoft.com/office/drawing/2014/main" xmlns="" val="667446545"/>
                    </a:ext>
                  </a:extLst>
                </a:gridCol>
                <a:gridCol w="1970116">
                  <a:extLst>
                    <a:ext uri="{9D8B030D-6E8A-4147-A177-3AD203B41FA5}">
                      <a16:colId xmlns:a16="http://schemas.microsoft.com/office/drawing/2014/main" xmlns="" val="1073169665"/>
                    </a:ext>
                  </a:extLst>
                </a:gridCol>
              </a:tblGrid>
              <a:tr h="390698">
                <a:tc>
                  <a:txBody>
                    <a:bodyPr/>
                    <a:lstStyle/>
                    <a:p>
                      <a:pPr algn="ctr"/>
                      <a:r>
                        <a:rPr lang="ru-RU" sz="1400" dirty="0" smtClean="0"/>
                        <a:t>Уровень</a:t>
                      </a:r>
                      <a:endParaRPr lang="ru-RU" sz="1400" dirty="0"/>
                    </a:p>
                  </a:txBody>
                  <a:tcPr/>
                </a:tc>
                <a:tc>
                  <a:txBody>
                    <a:bodyPr/>
                    <a:lstStyle/>
                    <a:p>
                      <a:pPr algn="ctr"/>
                      <a:r>
                        <a:rPr lang="ru-RU" sz="1400" dirty="0" smtClean="0"/>
                        <a:t>Действие</a:t>
                      </a:r>
                      <a:endParaRPr lang="ru-RU" sz="1400" dirty="0"/>
                    </a:p>
                  </a:txBody>
                  <a:tcPr/>
                </a:tc>
                <a:extLst>
                  <a:ext uri="{0D108BD9-81ED-4DB2-BD59-A6C34878D82A}">
                    <a16:rowId xmlns:a16="http://schemas.microsoft.com/office/drawing/2014/main" xmlns="" val="3547008383"/>
                  </a:ext>
                </a:extLst>
              </a:tr>
              <a:tr h="366945">
                <a:tc>
                  <a:txBody>
                    <a:bodyPr/>
                    <a:lstStyle/>
                    <a:p>
                      <a:pPr algn="l"/>
                      <a:r>
                        <a:rPr lang="ru-RU" sz="1400" dirty="0" smtClean="0"/>
                        <a:t>Прикладной</a:t>
                      </a:r>
                      <a:endParaRPr lang="ru-RU" sz="1400" dirty="0"/>
                    </a:p>
                  </a:txBody>
                  <a:tcPr/>
                </a:tc>
                <a:tc>
                  <a:txBody>
                    <a:bodyPr/>
                    <a:lstStyle/>
                    <a:p>
                      <a:pPr algn="l"/>
                      <a:r>
                        <a:rPr lang="ru-RU" sz="1400" dirty="0" smtClean="0"/>
                        <a:t>Захват имен пользователей и паролей</a:t>
                      </a:r>
                      <a:endParaRPr lang="ru-RU" sz="1400" dirty="0"/>
                    </a:p>
                  </a:txBody>
                  <a:tcPr/>
                </a:tc>
                <a:extLst>
                  <a:ext uri="{0D108BD9-81ED-4DB2-BD59-A6C34878D82A}">
                    <a16:rowId xmlns:a16="http://schemas.microsoft.com/office/drawing/2014/main" xmlns="" val="1747945640"/>
                  </a:ext>
                </a:extLst>
              </a:tr>
              <a:tr h="556952">
                <a:tc>
                  <a:txBody>
                    <a:bodyPr/>
                    <a:lstStyle/>
                    <a:p>
                      <a:pPr algn="l"/>
                      <a:r>
                        <a:rPr lang="ru-RU" sz="1400" dirty="0" smtClean="0"/>
                        <a:t>Представительский</a:t>
                      </a:r>
                      <a:endParaRPr lang="ru-RU" sz="1400" dirty="0"/>
                    </a:p>
                  </a:txBody>
                  <a:tcPr/>
                </a:tc>
                <a:tc>
                  <a:txBody>
                    <a:bodyPr/>
                    <a:lstStyle/>
                    <a:p>
                      <a:pPr algn="l"/>
                      <a:r>
                        <a:rPr lang="ru-RU" sz="1400" dirty="0" smtClean="0"/>
                        <a:t>Захват трафика сессий </a:t>
                      </a:r>
                      <a:r>
                        <a:rPr lang="en-US" sz="1400" dirty="0" smtClean="0"/>
                        <a:t>SSL/TLS</a:t>
                      </a:r>
                      <a:endParaRPr lang="ru-RU" sz="1400" dirty="0"/>
                    </a:p>
                  </a:txBody>
                  <a:tcPr/>
                </a:tc>
                <a:extLst>
                  <a:ext uri="{0D108BD9-81ED-4DB2-BD59-A6C34878D82A}">
                    <a16:rowId xmlns:a16="http://schemas.microsoft.com/office/drawing/2014/main" xmlns="" val="3953788948"/>
                  </a:ext>
                </a:extLst>
              </a:tr>
              <a:tr h="416824">
                <a:tc>
                  <a:txBody>
                    <a:bodyPr/>
                    <a:lstStyle/>
                    <a:p>
                      <a:pPr algn="l"/>
                      <a:r>
                        <a:rPr lang="ru-RU" sz="1400" dirty="0" smtClean="0"/>
                        <a:t>Сеансовый</a:t>
                      </a:r>
                      <a:endParaRPr lang="ru-RU" sz="1400" dirty="0"/>
                    </a:p>
                  </a:txBody>
                  <a:tcPr/>
                </a:tc>
                <a:tc>
                  <a:txBody>
                    <a:bodyPr/>
                    <a:lstStyle/>
                    <a:p>
                      <a:pPr algn="l"/>
                      <a:r>
                        <a:rPr lang="ru-RU" sz="1400" dirty="0" smtClean="0"/>
                        <a:t>Захват трафика </a:t>
                      </a:r>
                      <a:r>
                        <a:rPr lang="en-US" sz="1400" dirty="0" smtClean="0"/>
                        <a:t>Telnet/FTP</a:t>
                      </a:r>
                      <a:endParaRPr lang="ru-RU" sz="1400" dirty="0"/>
                    </a:p>
                  </a:txBody>
                  <a:tcPr/>
                </a:tc>
                <a:extLst>
                  <a:ext uri="{0D108BD9-81ED-4DB2-BD59-A6C34878D82A}">
                    <a16:rowId xmlns:a16="http://schemas.microsoft.com/office/drawing/2014/main" xmlns="" val="3320965055"/>
                  </a:ext>
                </a:extLst>
              </a:tr>
              <a:tr h="432262">
                <a:tc>
                  <a:txBody>
                    <a:bodyPr/>
                    <a:lstStyle/>
                    <a:p>
                      <a:pPr algn="l"/>
                      <a:r>
                        <a:rPr lang="ru-RU" sz="1400" dirty="0" smtClean="0"/>
                        <a:t>Транспортный</a:t>
                      </a:r>
                      <a:endParaRPr lang="ru-RU" sz="1400" dirty="0"/>
                    </a:p>
                  </a:txBody>
                  <a:tcPr/>
                </a:tc>
                <a:tc>
                  <a:txBody>
                    <a:bodyPr/>
                    <a:lstStyle/>
                    <a:p>
                      <a:pPr algn="l"/>
                      <a:r>
                        <a:rPr lang="ru-RU" sz="1400" dirty="0" smtClean="0"/>
                        <a:t>Захват </a:t>
                      </a:r>
                      <a:r>
                        <a:rPr lang="en-US" sz="1400" dirty="0" smtClean="0"/>
                        <a:t>TCP-</a:t>
                      </a:r>
                      <a:r>
                        <a:rPr lang="ru-RU" sz="1400" dirty="0" smtClean="0"/>
                        <a:t>сессий и </a:t>
                      </a:r>
                      <a:r>
                        <a:rPr lang="en-US" sz="1400" dirty="0" smtClean="0"/>
                        <a:t>UDP-</a:t>
                      </a:r>
                      <a:r>
                        <a:rPr lang="ru-RU" sz="1400" dirty="0" smtClean="0"/>
                        <a:t>трафика</a:t>
                      </a:r>
                      <a:endParaRPr lang="ru-RU" sz="1400" dirty="0"/>
                    </a:p>
                  </a:txBody>
                  <a:tcPr/>
                </a:tc>
                <a:extLst>
                  <a:ext uri="{0D108BD9-81ED-4DB2-BD59-A6C34878D82A}">
                    <a16:rowId xmlns:a16="http://schemas.microsoft.com/office/drawing/2014/main" xmlns="" val="2693313439"/>
                  </a:ext>
                </a:extLst>
              </a:tr>
              <a:tr h="432262">
                <a:tc>
                  <a:txBody>
                    <a:bodyPr/>
                    <a:lstStyle/>
                    <a:p>
                      <a:pPr algn="l"/>
                      <a:r>
                        <a:rPr lang="ru-RU" sz="1400" dirty="0" smtClean="0"/>
                        <a:t>Сетевой</a:t>
                      </a:r>
                      <a:endParaRPr lang="ru-RU" sz="1400" dirty="0"/>
                    </a:p>
                  </a:txBody>
                  <a:tcPr/>
                </a:tc>
                <a:tc>
                  <a:txBody>
                    <a:bodyPr/>
                    <a:lstStyle/>
                    <a:p>
                      <a:pPr algn="l"/>
                      <a:r>
                        <a:rPr lang="ru-RU" sz="1400" dirty="0" smtClean="0"/>
                        <a:t>Захват IP-адресов и номеров портов</a:t>
                      </a:r>
                      <a:endParaRPr lang="ru-RU" sz="1400" dirty="0"/>
                    </a:p>
                  </a:txBody>
                  <a:tcPr/>
                </a:tc>
                <a:extLst>
                  <a:ext uri="{0D108BD9-81ED-4DB2-BD59-A6C34878D82A}">
                    <a16:rowId xmlns:a16="http://schemas.microsoft.com/office/drawing/2014/main" xmlns="" val="4134673021"/>
                  </a:ext>
                </a:extLst>
              </a:tr>
              <a:tr h="423952">
                <a:tc>
                  <a:txBody>
                    <a:bodyPr/>
                    <a:lstStyle/>
                    <a:p>
                      <a:pPr algn="l"/>
                      <a:r>
                        <a:rPr lang="ru-RU" sz="1400" dirty="0" smtClean="0"/>
                        <a:t>Канальный</a:t>
                      </a:r>
                      <a:endParaRPr lang="ru-RU" sz="1400" dirty="0"/>
                    </a:p>
                  </a:txBody>
                  <a:tcPr/>
                </a:tc>
                <a:tc>
                  <a:txBody>
                    <a:bodyPr/>
                    <a:lstStyle/>
                    <a:p>
                      <a:pPr algn="l"/>
                      <a:r>
                        <a:rPr lang="ru-RU" sz="1400" dirty="0" smtClean="0"/>
                        <a:t>Захват </a:t>
                      </a:r>
                      <a:r>
                        <a:rPr lang="en-US" sz="1400" dirty="0" smtClean="0"/>
                        <a:t>MAC-</a:t>
                      </a:r>
                      <a:r>
                        <a:rPr lang="ru-RU" sz="1400" dirty="0" smtClean="0"/>
                        <a:t>адресов и </a:t>
                      </a:r>
                      <a:r>
                        <a:rPr lang="en-US" sz="1400" dirty="0" smtClean="0"/>
                        <a:t>ARP-</a:t>
                      </a:r>
                      <a:r>
                        <a:rPr lang="ru-RU" sz="1400" dirty="0" smtClean="0"/>
                        <a:t>запросов</a:t>
                      </a:r>
                    </a:p>
                  </a:txBody>
                  <a:tcPr/>
                </a:tc>
                <a:extLst>
                  <a:ext uri="{0D108BD9-81ED-4DB2-BD59-A6C34878D82A}">
                    <a16:rowId xmlns:a16="http://schemas.microsoft.com/office/drawing/2014/main" xmlns="" val="2948274046"/>
                  </a:ext>
                </a:extLst>
              </a:tr>
              <a:tr h="473825">
                <a:tc>
                  <a:txBody>
                    <a:bodyPr/>
                    <a:lstStyle/>
                    <a:p>
                      <a:pPr algn="l"/>
                      <a:r>
                        <a:rPr lang="ru-RU" sz="1400" dirty="0" smtClean="0"/>
                        <a:t>Физический</a:t>
                      </a:r>
                      <a:endParaRPr lang="ru-RU" sz="1400" dirty="0"/>
                    </a:p>
                  </a:txBody>
                  <a:tcPr/>
                </a:tc>
                <a:tc>
                  <a:txBody>
                    <a:bodyPr/>
                    <a:lstStyle/>
                    <a:p>
                      <a:pPr algn="l"/>
                      <a:r>
                        <a:rPr lang="ru-RU" sz="1400" dirty="0" smtClean="0"/>
                        <a:t>Получение сведений о сети</a:t>
                      </a:r>
                    </a:p>
                  </a:txBody>
                  <a:tcPr/>
                </a:tc>
                <a:extLst>
                  <a:ext uri="{0D108BD9-81ED-4DB2-BD59-A6C34878D82A}">
                    <a16:rowId xmlns:a16="http://schemas.microsoft.com/office/drawing/2014/main" xmlns="" val="2707238522"/>
                  </a:ext>
                </a:extLst>
              </a:tr>
            </a:tbl>
          </a:graphicData>
        </a:graphic>
      </p:graphicFrame>
    </p:spTree>
    <p:extLst>
      <p:ext uri="{BB962C8B-B14F-4D97-AF65-F5344CB8AC3E}">
        <p14:creationId xmlns="" xmlns:p14="http://schemas.microsoft.com/office/powerpoint/2010/main" val="1664677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888837" y="391572"/>
            <a:ext cx="8562734" cy="763897"/>
          </a:xfrm>
        </p:spPr>
        <p:txBody>
          <a:bodyPr>
            <a:normAutofit/>
          </a:bodyPr>
          <a:lstStyle/>
          <a:p>
            <a:pPr>
              <a:spcAft>
                <a:spcPts val="1200"/>
              </a:spcAft>
            </a:pPr>
            <a:r>
              <a:rPr lang="ru-RU" dirty="0" smtClean="0"/>
              <a:t>Работа с программой </a:t>
            </a:r>
            <a:r>
              <a:rPr lang="en-US" dirty="0" smtClean="0"/>
              <a:t>Wireshark</a:t>
            </a:r>
            <a:endParaRPr lang="ru-RU" dirty="0"/>
          </a:p>
        </p:txBody>
      </p:sp>
      <p:sp>
        <p:nvSpPr>
          <p:cNvPr id="3" name="Объект 2"/>
          <p:cNvSpPr>
            <a:spLocks noGrp="1"/>
          </p:cNvSpPr>
          <p:nvPr>
            <p:ph idx="1"/>
          </p:nvPr>
        </p:nvSpPr>
        <p:spPr>
          <a:xfrm>
            <a:off x="888837" y="1155469"/>
            <a:ext cx="9144627" cy="5212080"/>
          </a:xfrm>
        </p:spPr>
        <p:txBody>
          <a:bodyPr>
            <a:noAutofit/>
          </a:bodyPr>
          <a:lstStyle/>
          <a:p>
            <a:pPr marL="0" indent="0">
              <a:spcBef>
                <a:spcPts val="800"/>
              </a:spcBef>
              <a:buNone/>
            </a:pPr>
            <a:r>
              <a:rPr lang="ru-RU" sz="1550" dirty="0">
                <a:solidFill>
                  <a:schemeClr val="tx1"/>
                </a:solidFill>
              </a:rPr>
              <a:t>В отношении технической стороны захвата пакетов следует помнить о том, что программы, осуществляющие захват пакетов, всегда работают в </a:t>
            </a:r>
            <a:r>
              <a:rPr lang="ru-RU" sz="1550" dirty="0" err="1">
                <a:solidFill>
                  <a:schemeClr val="tx1"/>
                </a:solidFill>
              </a:rPr>
              <a:t>promiscous</a:t>
            </a:r>
            <a:r>
              <a:rPr lang="ru-RU" sz="1550" dirty="0">
                <a:solidFill>
                  <a:schemeClr val="tx1"/>
                </a:solidFill>
              </a:rPr>
              <a:t>-режиме, что делает возможным захват и </a:t>
            </a:r>
            <a:r>
              <a:rPr lang="ru-RU" sz="1550" dirty="0" smtClean="0">
                <a:solidFill>
                  <a:schemeClr val="tx1"/>
                </a:solidFill>
              </a:rPr>
              <a:t>сохранение с их помощью, </a:t>
            </a:r>
            <a:r>
              <a:rPr lang="ru-RU" sz="1550" dirty="0">
                <a:solidFill>
                  <a:schemeClr val="tx1"/>
                </a:solidFill>
              </a:rPr>
              <a:t>всех данных, передающихся по </a:t>
            </a:r>
            <a:r>
              <a:rPr lang="ru-RU" sz="1550" dirty="0" smtClean="0">
                <a:solidFill>
                  <a:schemeClr val="tx1"/>
                </a:solidFill>
              </a:rPr>
              <a:t>сети. </a:t>
            </a:r>
            <a:r>
              <a:rPr lang="ru-RU" sz="1550" dirty="0">
                <a:solidFill>
                  <a:schemeClr val="tx1"/>
                </a:solidFill>
              </a:rPr>
              <a:t>Это также означает то, что даже если пакет не предназначается для сетевого интерфейса, на котором работает </a:t>
            </a:r>
            <a:r>
              <a:rPr lang="ru-RU" sz="1550" dirty="0" err="1">
                <a:solidFill>
                  <a:schemeClr val="tx1"/>
                </a:solidFill>
              </a:rPr>
              <a:t>сниффер</a:t>
            </a:r>
            <a:r>
              <a:rPr lang="ru-RU" sz="1550" dirty="0">
                <a:solidFill>
                  <a:schemeClr val="tx1"/>
                </a:solidFill>
              </a:rPr>
              <a:t>, он все равно будет захвачен, сохранен и проанализирован</a:t>
            </a:r>
            <a:r>
              <a:rPr lang="ru-RU" sz="1550" dirty="0" smtClean="0">
                <a:solidFill>
                  <a:schemeClr val="tx1"/>
                </a:solidFill>
              </a:rPr>
              <a:t>. </a:t>
            </a:r>
            <a:endParaRPr lang="en-US" sz="1550" dirty="0" smtClean="0">
              <a:solidFill>
                <a:schemeClr val="tx1"/>
              </a:solidFill>
            </a:endParaRPr>
          </a:p>
          <a:p>
            <a:pPr marL="0" indent="0">
              <a:spcBef>
                <a:spcPts val="800"/>
              </a:spcBef>
              <a:buNone/>
            </a:pPr>
            <a:r>
              <a:rPr lang="ru-RU" sz="1550" dirty="0">
                <a:solidFill>
                  <a:schemeClr val="tx1"/>
                </a:solidFill>
              </a:rPr>
              <a:t>Утилита </a:t>
            </a:r>
            <a:r>
              <a:rPr lang="ru-RU" sz="1550" dirty="0" err="1">
                <a:solidFill>
                  <a:schemeClr val="tx1"/>
                </a:solidFill>
              </a:rPr>
              <a:t>Wireshark</a:t>
            </a:r>
            <a:r>
              <a:rPr lang="ru-RU" sz="1550" dirty="0">
                <a:solidFill>
                  <a:schemeClr val="tx1"/>
                </a:solidFill>
              </a:rPr>
              <a:t> является широко известным инструментом </a:t>
            </a:r>
            <a:r>
              <a:rPr lang="ru-RU" sz="1550" dirty="0" smtClean="0">
                <a:solidFill>
                  <a:schemeClr val="tx1"/>
                </a:solidFill>
              </a:rPr>
              <a:t>перехвата </a:t>
            </a:r>
            <a:r>
              <a:rPr lang="ru-RU" sz="1550" dirty="0">
                <a:solidFill>
                  <a:schemeClr val="tx1"/>
                </a:solidFill>
              </a:rPr>
              <a:t>и интерактивного анализа сетевого трафика, фактически, стандартом в промышленности и образовании. К ключевым особенностям </a:t>
            </a:r>
            <a:r>
              <a:rPr lang="ru-RU" sz="1550" dirty="0" err="1">
                <a:solidFill>
                  <a:schemeClr val="tx1"/>
                </a:solidFill>
              </a:rPr>
              <a:t>Wireshark</a:t>
            </a:r>
            <a:r>
              <a:rPr lang="ru-RU" sz="1550" dirty="0">
                <a:solidFill>
                  <a:schemeClr val="tx1"/>
                </a:solidFill>
              </a:rPr>
              <a:t> можно отнести: </a:t>
            </a:r>
            <a:r>
              <a:rPr lang="ru-RU" sz="1550" dirty="0" err="1">
                <a:solidFill>
                  <a:srgbClr val="00B0F0"/>
                </a:solidFill>
              </a:rPr>
              <a:t>многоплатформенность</a:t>
            </a:r>
            <a:r>
              <a:rPr lang="ru-RU" sz="1550" dirty="0">
                <a:solidFill>
                  <a:schemeClr val="tx1"/>
                </a:solidFill>
              </a:rPr>
              <a:t> (</a:t>
            </a:r>
            <a:r>
              <a:rPr lang="ru-RU" sz="1550" dirty="0" err="1">
                <a:solidFill>
                  <a:schemeClr val="tx1"/>
                </a:solidFill>
              </a:rPr>
              <a:t>Windows</a:t>
            </a:r>
            <a:r>
              <a:rPr lang="ru-RU" sz="1550" dirty="0">
                <a:solidFill>
                  <a:schemeClr val="tx1"/>
                </a:solidFill>
              </a:rPr>
              <a:t>, </a:t>
            </a:r>
            <a:r>
              <a:rPr lang="ru-RU" sz="1550" dirty="0" err="1">
                <a:solidFill>
                  <a:schemeClr val="tx1"/>
                </a:solidFill>
              </a:rPr>
              <a:t>Linux</a:t>
            </a:r>
            <a:r>
              <a:rPr lang="ru-RU" sz="1550" dirty="0">
                <a:solidFill>
                  <a:schemeClr val="tx1"/>
                </a:solidFill>
              </a:rPr>
              <a:t>, </a:t>
            </a:r>
            <a:r>
              <a:rPr lang="ru-RU" sz="1550" dirty="0" err="1">
                <a:solidFill>
                  <a:schemeClr val="tx1"/>
                </a:solidFill>
              </a:rPr>
              <a:t>Mac</a:t>
            </a:r>
            <a:r>
              <a:rPr lang="ru-RU" sz="1550" dirty="0">
                <a:solidFill>
                  <a:schemeClr val="tx1"/>
                </a:solidFill>
              </a:rPr>
              <a:t> OS, </a:t>
            </a:r>
            <a:r>
              <a:rPr lang="ru-RU" sz="1550" dirty="0" err="1" smtClean="0">
                <a:solidFill>
                  <a:schemeClr val="tx1"/>
                </a:solidFill>
              </a:rPr>
              <a:t>FreeBSD</a:t>
            </a:r>
            <a:r>
              <a:rPr lang="ru-RU" sz="1550" dirty="0" smtClean="0">
                <a:solidFill>
                  <a:schemeClr val="tx1"/>
                </a:solidFill>
              </a:rPr>
              <a:t>,</a:t>
            </a:r>
            <a:r>
              <a:rPr lang="en-US" sz="1550" dirty="0" smtClean="0">
                <a:solidFill>
                  <a:schemeClr val="tx1"/>
                </a:solidFill>
              </a:rPr>
              <a:t> </a:t>
            </a:r>
            <a:r>
              <a:rPr lang="ru-RU" sz="1550" dirty="0" err="1" smtClean="0">
                <a:solidFill>
                  <a:schemeClr val="tx1"/>
                </a:solidFill>
              </a:rPr>
              <a:t>Solaris</a:t>
            </a:r>
            <a:r>
              <a:rPr lang="ru-RU" sz="1550" dirty="0" smtClean="0">
                <a:solidFill>
                  <a:schemeClr val="tx1"/>
                </a:solidFill>
              </a:rPr>
              <a:t> </a:t>
            </a:r>
            <a:r>
              <a:rPr lang="ru-RU" sz="1550" dirty="0">
                <a:solidFill>
                  <a:schemeClr val="tx1"/>
                </a:solidFill>
              </a:rPr>
              <a:t>и др.); </a:t>
            </a:r>
            <a:r>
              <a:rPr lang="ru-RU" sz="1550" dirty="0">
                <a:solidFill>
                  <a:srgbClr val="00B0F0"/>
                </a:solidFill>
              </a:rPr>
              <a:t>возможности анализа сотен различных протоколов</a:t>
            </a:r>
            <a:r>
              <a:rPr lang="ru-RU" sz="1550" dirty="0">
                <a:solidFill>
                  <a:schemeClr val="tx1"/>
                </a:solidFill>
              </a:rPr>
              <a:t>; поддержку как </a:t>
            </a:r>
            <a:r>
              <a:rPr lang="ru-RU" sz="1550" dirty="0">
                <a:solidFill>
                  <a:srgbClr val="00B0F0"/>
                </a:solidFill>
              </a:rPr>
              <a:t>графического режима работы</a:t>
            </a:r>
            <a:r>
              <a:rPr lang="ru-RU" sz="1550" dirty="0">
                <a:solidFill>
                  <a:schemeClr val="tx1"/>
                </a:solidFill>
              </a:rPr>
              <a:t>, так и интерфейса </a:t>
            </a:r>
            <a:r>
              <a:rPr lang="ru-RU" sz="1550" dirty="0">
                <a:solidFill>
                  <a:srgbClr val="00B0F0"/>
                </a:solidFill>
              </a:rPr>
              <a:t>командной строки </a:t>
            </a:r>
            <a:r>
              <a:rPr lang="ru-RU" sz="1550" dirty="0">
                <a:solidFill>
                  <a:schemeClr val="tx1"/>
                </a:solidFill>
              </a:rPr>
              <a:t>(</a:t>
            </a:r>
            <a:r>
              <a:rPr lang="ru-RU" sz="1550" dirty="0" smtClean="0">
                <a:solidFill>
                  <a:schemeClr val="tx1"/>
                </a:solidFill>
              </a:rPr>
              <a:t>утилита </a:t>
            </a:r>
            <a:r>
              <a:rPr lang="ru-RU" sz="1550" dirty="0" err="1">
                <a:solidFill>
                  <a:schemeClr val="tx1"/>
                </a:solidFill>
              </a:rPr>
              <a:t>tshark</a:t>
            </a:r>
            <a:r>
              <a:rPr lang="ru-RU" sz="1550" dirty="0">
                <a:solidFill>
                  <a:schemeClr val="tx1"/>
                </a:solidFill>
              </a:rPr>
              <a:t>); мощную систему </a:t>
            </a:r>
            <a:r>
              <a:rPr lang="ru-RU" sz="1550" dirty="0">
                <a:solidFill>
                  <a:srgbClr val="00B0F0"/>
                </a:solidFill>
              </a:rPr>
              <a:t>фильтров трафика</a:t>
            </a:r>
            <a:r>
              <a:rPr lang="ru-RU" sz="1550" dirty="0">
                <a:solidFill>
                  <a:schemeClr val="tx1"/>
                </a:solidFill>
              </a:rPr>
              <a:t>; </a:t>
            </a:r>
            <a:r>
              <a:rPr lang="ru-RU" sz="1550" dirty="0">
                <a:solidFill>
                  <a:srgbClr val="00B0F0"/>
                </a:solidFill>
              </a:rPr>
              <a:t>экспорт результатов </a:t>
            </a:r>
            <a:r>
              <a:rPr lang="ru-RU" sz="1550" dirty="0" smtClean="0">
                <a:solidFill>
                  <a:schemeClr val="tx1"/>
                </a:solidFill>
              </a:rPr>
              <a:t>работы </a:t>
            </a:r>
            <a:r>
              <a:rPr lang="ru-RU" sz="1550" dirty="0">
                <a:solidFill>
                  <a:schemeClr val="tx1"/>
                </a:solidFill>
              </a:rPr>
              <a:t>в форматы XML, </a:t>
            </a:r>
            <a:r>
              <a:rPr lang="ru-RU" sz="1550" dirty="0" err="1">
                <a:solidFill>
                  <a:schemeClr val="tx1"/>
                </a:solidFill>
              </a:rPr>
              <a:t>PostScript</a:t>
            </a:r>
            <a:r>
              <a:rPr lang="ru-RU" sz="1550" dirty="0">
                <a:solidFill>
                  <a:schemeClr val="tx1"/>
                </a:solidFill>
              </a:rPr>
              <a:t>, CSV и т. д.</a:t>
            </a:r>
          </a:p>
          <a:p>
            <a:pPr marL="0" indent="0">
              <a:spcBef>
                <a:spcPts val="800"/>
              </a:spcBef>
              <a:buNone/>
            </a:pPr>
            <a:r>
              <a:rPr lang="ru-RU" sz="1550" dirty="0">
                <a:solidFill>
                  <a:schemeClr val="tx1"/>
                </a:solidFill>
              </a:rPr>
              <a:t>Немаловажным фактом является также то, что </a:t>
            </a:r>
            <a:r>
              <a:rPr lang="ru-RU" sz="1550" dirty="0" err="1">
                <a:solidFill>
                  <a:schemeClr val="tx1"/>
                </a:solidFill>
              </a:rPr>
              <a:t>Wireshark</a:t>
            </a:r>
            <a:r>
              <a:rPr lang="ru-RU" sz="1550" dirty="0">
                <a:solidFill>
                  <a:schemeClr val="tx1"/>
                </a:solidFill>
              </a:rPr>
              <a:t> — это </a:t>
            </a:r>
            <a:r>
              <a:rPr lang="ru-RU" sz="1550" dirty="0" smtClean="0">
                <a:solidFill>
                  <a:schemeClr val="tx1"/>
                </a:solidFill>
              </a:rPr>
              <a:t>программное </a:t>
            </a:r>
            <a:r>
              <a:rPr lang="ru-RU" sz="1550" dirty="0">
                <a:solidFill>
                  <a:schemeClr val="tx1"/>
                </a:solidFill>
              </a:rPr>
              <a:t>обеспечение с открытым исходным </a:t>
            </a:r>
            <a:r>
              <a:rPr lang="ru-RU" sz="1550" dirty="0" smtClean="0">
                <a:solidFill>
                  <a:schemeClr val="tx1"/>
                </a:solidFill>
              </a:rPr>
              <a:t>кодом</a:t>
            </a:r>
            <a:r>
              <a:rPr lang="en-US" sz="1550" dirty="0" smtClean="0">
                <a:solidFill>
                  <a:schemeClr val="tx1"/>
                </a:solidFill>
              </a:rPr>
              <a:t>.</a:t>
            </a:r>
          </a:p>
          <a:p>
            <a:pPr marL="0" indent="0">
              <a:buNone/>
            </a:pPr>
            <a:r>
              <a:rPr lang="ru-RU" sz="1550" dirty="0">
                <a:solidFill>
                  <a:schemeClr val="tx1"/>
                </a:solidFill>
              </a:rPr>
              <a:t>Работа </a:t>
            </a:r>
            <a:r>
              <a:rPr lang="ru-RU" sz="1550" dirty="0" err="1">
                <a:solidFill>
                  <a:schemeClr val="tx1"/>
                </a:solidFill>
              </a:rPr>
              <a:t>Wireshark</a:t>
            </a:r>
            <a:r>
              <a:rPr lang="ru-RU" sz="1550" dirty="0">
                <a:solidFill>
                  <a:schemeClr val="tx1"/>
                </a:solidFill>
              </a:rPr>
              <a:t> базируется на библиотеке </a:t>
            </a:r>
            <a:r>
              <a:rPr lang="ru-RU" sz="1550" dirty="0" err="1">
                <a:solidFill>
                  <a:schemeClr val="tx1"/>
                </a:solidFill>
              </a:rPr>
              <a:t>Pcap</a:t>
            </a:r>
            <a:r>
              <a:rPr lang="ru-RU" sz="1550" dirty="0">
                <a:solidFill>
                  <a:schemeClr val="tx1"/>
                </a:solidFill>
              </a:rPr>
              <a:t> (</a:t>
            </a:r>
            <a:r>
              <a:rPr lang="ru-RU" sz="1550" dirty="0" err="1">
                <a:solidFill>
                  <a:schemeClr val="tx1"/>
                </a:solidFill>
              </a:rPr>
              <a:t>Packet</a:t>
            </a:r>
            <a:r>
              <a:rPr lang="ru-RU" sz="1550" dirty="0">
                <a:solidFill>
                  <a:schemeClr val="tx1"/>
                </a:solidFill>
              </a:rPr>
              <a:t> </a:t>
            </a:r>
            <a:r>
              <a:rPr lang="ru-RU" sz="1550" dirty="0" err="1">
                <a:solidFill>
                  <a:schemeClr val="tx1"/>
                </a:solidFill>
              </a:rPr>
              <a:t>Capture</a:t>
            </a:r>
            <a:r>
              <a:rPr lang="ru-RU" sz="1550" dirty="0">
                <a:solidFill>
                  <a:schemeClr val="tx1"/>
                </a:solidFill>
              </a:rPr>
              <a:t>), предоставляющей собой прикладной интерфейс программирования для </a:t>
            </a:r>
            <a:r>
              <a:rPr lang="ru-RU" sz="1550" dirty="0" smtClean="0">
                <a:solidFill>
                  <a:schemeClr val="tx1"/>
                </a:solidFill>
              </a:rPr>
              <a:t>реализации </a:t>
            </a:r>
            <a:r>
              <a:rPr lang="ru-RU" sz="1550" dirty="0">
                <a:solidFill>
                  <a:schemeClr val="tx1"/>
                </a:solidFill>
              </a:rPr>
              <a:t>низкоуровневых функций взаимодействия с сетевыми </a:t>
            </a:r>
            <a:r>
              <a:rPr lang="ru-RU" sz="1550" dirty="0" smtClean="0">
                <a:solidFill>
                  <a:schemeClr val="tx1"/>
                </a:solidFill>
              </a:rPr>
              <a:t>интерфейсами. </a:t>
            </a:r>
            <a:r>
              <a:rPr lang="ru-RU" sz="1550" dirty="0">
                <a:solidFill>
                  <a:schemeClr val="tx1"/>
                </a:solidFill>
              </a:rPr>
              <a:t>Библиотека </a:t>
            </a:r>
            <a:r>
              <a:rPr lang="ru-RU" sz="1550" dirty="0" err="1">
                <a:solidFill>
                  <a:schemeClr val="tx1"/>
                </a:solidFill>
              </a:rPr>
              <a:t>Pcap</a:t>
            </a:r>
            <a:r>
              <a:rPr lang="ru-RU" sz="1550" dirty="0">
                <a:solidFill>
                  <a:schemeClr val="tx1"/>
                </a:solidFill>
              </a:rPr>
              <a:t> является также основой таких известных сетевых средств, как </a:t>
            </a:r>
            <a:r>
              <a:rPr lang="ru-RU" sz="1550" dirty="0" err="1">
                <a:solidFill>
                  <a:schemeClr val="tx1"/>
                </a:solidFill>
              </a:rPr>
              <a:t>tcpdump</a:t>
            </a:r>
            <a:r>
              <a:rPr lang="ru-RU" sz="1550" dirty="0">
                <a:solidFill>
                  <a:schemeClr val="tx1"/>
                </a:solidFill>
              </a:rPr>
              <a:t>, </a:t>
            </a:r>
            <a:r>
              <a:rPr lang="ru-RU" sz="1550" dirty="0" err="1">
                <a:solidFill>
                  <a:schemeClr val="tx1"/>
                </a:solidFill>
              </a:rPr>
              <a:t>snort</a:t>
            </a:r>
            <a:r>
              <a:rPr lang="ru-RU" sz="1550" dirty="0">
                <a:solidFill>
                  <a:schemeClr val="tx1"/>
                </a:solidFill>
              </a:rPr>
              <a:t>, </a:t>
            </a:r>
            <a:r>
              <a:rPr lang="ru-RU" sz="1550" dirty="0" err="1">
                <a:solidFill>
                  <a:schemeClr val="tx1"/>
                </a:solidFill>
              </a:rPr>
              <a:t>nmap</a:t>
            </a:r>
            <a:r>
              <a:rPr lang="ru-RU" sz="1550" dirty="0">
                <a:solidFill>
                  <a:schemeClr val="tx1"/>
                </a:solidFill>
              </a:rPr>
              <a:t>, </a:t>
            </a:r>
            <a:r>
              <a:rPr lang="ru-RU" sz="1550" dirty="0" err="1">
                <a:solidFill>
                  <a:schemeClr val="tx1"/>
                </a:solidFill>
              </a:rPr>
              <a:t>kismet</a:t>
            </a:r>
            <a:r>
              <a:rPr lang="ru-RU" sz="1550" dirty="0">
                <a:solidFill>
                  <a:schemeClr val="tx1"/>
                </a:solidFill>
              </a:rPr>
              <a:t> и т. д. Для </a:t>
            </a:r>
            <a:r>
              <a:rPr lang="ru-RU" sz="1550" dirty="0" err="1">
                <a:solidFill>
                  <a:schemeClr val="tx1"/>
                </a:solidFill>
              </a:rPr>
              <a:t>Unix</a:t>
            </a:r>
            <a:r>
              <a:rPr lang="ru-RU" sz="1550" dirty="0">
                <a:solidFill>
                  <a:schemeClr val="tx1"/>
                </a:solidFill>
              </a:rPr>
              <a:t>-подобных систем </a:t>
            </a:r>
            <a:r>
              <a:rPr lang="ru-RU" sz="1550" dirty="0" err="1">
                <a:solidFill>
                  <a:schemeClr val="tx1"/>
                </a:solidFill>
              </a:rPr>
              <a:t>Pcap</a:t>
            </a:r>
            <a:r>
              <a:rPr lang="ru-RU" sz="1550" dirty="0">
                <a:solidFill>
                  <a:schemeClr val="tx1"/>
                </a:solidFill>
              </a:rPr>
              <a:t> обычно присутствует в </a:t>
            </a:r>
            <a:r>
              <a:rPr lang="ru-RU" sz="1550" dirty="0" smtClean="0">
                <a:solidFill>
                  <a:schemeClr val="tx1"/>
                </a:solidFill>
              </a:rPr>
              <a:t>стандартных </a:t>
            </a:r>
            <a:r>
              <a:rPr lang="ru-RU" sz="1550" dirty="0" err="1">
                <a:solidFill>
                  <a:schemeClr val="tx1"/>
                </a:solidFill>
              </a:rPr>
              <a:t>репозиториях</a:t>
            </a:r>
            <a:r>
              <a:rPr lang="ru-RU" sz="1550" dirty="0">
                <a:solidFill>
                  <a:schemeClr val="tx1"/>
                </a:solidFill>
              </a:rPr>
              <a:t> программного обеспечения. Для семейства </a:t>
            </a:r>
            <a:r>
              <a:rPr lang="ru-RU" sz="1550" dirty="0" smtClean="0">
                <a:solidFill>
                  <a:schemeClr val="tx1"/>
                </a:solidFill>
              </a:rPr>
              <a:t>операционных </a:t>
            </a:r>
            <a:r>
              <a:rPr lang="ru-RU" sz="1550" dirty="0">
                <a:solidFill>
                  <a:schemeClr val="tx1"/>
                </a:solidFill>
              </a:rPr>
              <a:t>систем </a:t>
            </a:r>
            <a:r>
              <a:rPr lang="ru-RU" sz="1550" dirty="0" err="1">
                <a:solidFill>
                  <a:schemeClr val="tx1"/>
                </a:solidFill>
              </a:rPr>
              <a:t>Windows</a:t>
            </a:r>
            <a:r>
              <a:rPr lang="ru-RU" sz="1550" dirty="0">
                <a:solidFill>
                  <a:schemeClr val="tx1"/>
                </a:solidFill>
              </a:rPr>
              <a:t> существует версия </a:t>
            </a:r>
            <a:r>
              <a:rPr lang="ru-RU" sz="1550" dirty="0" err="1">
                <a:solidFill>
                  <a:schemeClr val="tx1"/>
                </a:solidFill>
              </a:rPr>
              <a:t>Pcap</a:t>
            </a:r>
            <a:r>
              <a:rPr lang="ru-RU" sz="1550" dirty="0">
                <a:solidFill>
                  <a:schemeClr val="tx1"/>
                </a:solidFill>
              </a:rPr>
              <a:t>, которая называется </a:t>
            </a:r>
            <a:r>
              <a:rPr lang="ru-RU" sz="1550" dirty="0" err="1" smtClean="0">
                <a:solidFill>
                  <a:schemeClr val="tx1"/>
                </a:solidFill>
              </a:rPr>
              <a:t>Winpcap</a:t>
            </a:r>
            <a:r>
              <a:rPr lang="ru-RU" sz="1550" dirty="0" smtClean="0">
                <a:solidFill>
                  <a:schemeClr val="tx1"/>
                </a:solidFill>
              </a:rPr>
              <a:t>, которая обычно включена </a:t>
            </a:r>
            <a:r>
              <a:rPr lang="ru-RU" sz="1550" dirty="0">
                <a:solidFill>
                  <a:schemeClr val="tx1"/>
                </a:solidFill>
              </a:rPr>
              <a:t>в пакет установки </a:t>
            </a:r>
            <a:r>
              <a:rPr lang="ru-RU" sz="1550" dirty="0" err="1">
                <a:solidFill>
                  <a:schemeClr val="tx1"/>
                </a:solidFill>
              </a:rPr>
              <a:t>Wireshark</a:t>
            </a:r>
            <a:r>
              <a:rPr lang="ru-RU" sz="1550" dirty="0">
                <a:solidFill>
                  <a:schemeClr val="tx1"/>
                </a:solidFill>
              </a:rPr>
              <a:t> для </a:t>
            </a:r>
            <a:r>
              <a:rPr lang="ru-RU" sz="1550" dirty="0" err="1">
                <a:solidFill>
                  <a:schemeClr val="tx1"/>
                </a:solidFill>
              </a:rPr>
              <a:t>Windows</a:t>
            </a:r>
            <a:r>
              <a:rPr lang="ru-RU" sz="1550" dirty="0">
                <a:solidFill>
                  <a:schemeClr val="tx1"/>
                </a:solidFill>
              </a:rPr>
              <a:t>. </a:t>
            </a:r>
          </a:p>
        </p:txBody>
      </p:sp>
    </p:spTree>
    <p:extLst>
      <p:ext uri="{BB962C8B-B14F-4D97-AF65-F5344CB8AC3E}">
        <p14:creationId xmlns="" xmlns:p14="http://schemas.microsoft.com/office/powerpoint/2010/main" val="3763403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888837" y="391572"/>
            <a:ext cx="8562734" cy="763897"/>
          </a:xfrm>
        </p:spPr>
        <p:txBody>
          <a:bodyPr>
            <a:normAutofit/>
          </a:bodyPr>
          <a:lstStyle/>
          <a:p>
            <a:pPr>
              <a:spcAft>
                <a:spcPts val="1200"/>
              </a:spcAft>
            </a:pPr>
            <a:r>
              <a:rPr lang="ru-RU" dirty="0" smtClean="0"/>
              <a:t>Полезные ссылки:</a:t>
            </a:r>
            <a:endParaRPr lang="ru-RU" dirty="0"/>
          </a:p>
        </p:txBody>
      </p:sp>
      <p:sp>
        <p:nvSpPr>
          <p:cNvPr id="3" name="Объект 2"/>
          <p:cNvSpPr>
            <a:spLocks noGrp="1"/>
          </p:cNvSpPr>
          <p:nvPr>
            <p:ph idx="1"/>
          </p:nvPr>
        </p:nvSpPr>
        <p:spPr>
          <a:xfrm>
            <a:off x="888837" y="1463040"/>
            <a:ext cx="9317844" cy="2853587"/>
          </a:xfrm>
        </p:spPr>
        <p:txBody>
          <a:bodyPr>
            <a:noAutofit/>
          </a:bodyPr>
          <a:lstStyle/>
          <a:p>
            <a:pPr marL="0" indent="0">
              <a:spcBef>
                <a:spcPts val="800"/>
              </a:spcBef>
              <a:buNone/>
            </a:pPr>
            <a:r>
              <a:rPr lang="ru-RU" sz="1600" dirty="0" err="1">
                <a:solidFill>
                  <a:schemeClr val="tx1"/>
                </a:solidFill>
              </a:rPr>
              <a:t>Wireshark</a:t>
            </a:r>
            <a:r>
              <a:rPr lang="ru-RU" sz="1600" dirty="0">
                <a:solidFill>
                  <a:schemeClr val="tx1"/>
                </a:solidFill>
              </a:rPr>
              <a:t> — приручение </a:t>
            </a:r>
            <a:r>
              <a:rPr lang="ru-RU" sz="1600" dirty="0" smtClean="0">
                <a:solidFill>
                  <a:schemeClr val="tx1"/>
                </a:solidFill>
              </a:rPr>
              <a:t>акулы </a:t>
            </a:r>
            <a:r>
              <a:rPr lang="en-US" sz="1600" dirty="0">
                <a:solidFill>
                  <a:schemeClr val="tx1"/>
                </a:solidFill>
                <a:hlinkClick r:id="rId2"/>
              </a:rPr>
              <a:t>https://habr.com/ru/articles/204274</a:t>
            </a:r>
            <a:r>
              <a:rPr lang="en-US" sz="1600" dirty="0" smtClean="0">
                <a:solidFill>
                  <a:schemeClr val="tx1"/>
                </a:solidFill>
                <a:hlinkClick r:id="rId2"/>
              </a:rPr>
              <a:t>/</a:t>
            </a:r>
            <a:r>
              <a:rPr lang="ru-RU" sz="1600" dirty="0" smtClean="0">
                <a:solidFill>
                  <a:schemeClr val="tx1"/>
                </a:solidFill>
              </a:rPr>
              <a:t> </a:t>
            </a:r>
            <a:endParaRPr lang="ru-RU" sz="1600" dirty="0">
              <a:solidFill>
                <a:schemeClr val="tx1"/>
              </a:solidFill>
            </a:endParaRPr>
          </a:p>
          <a:p>
            <a:pPr marL="0" indent="0">
              <a:spcBef>
                <a:spcPts val="800"/>
              </a:spcBef>
              <a:buNone/>
            </a:pPr>
            <a:r>
              <a:rPr lang="ru-RU" sz="1600" dirty="0" smtClean="0">
                <a:solidFill>
                  <a:schemeClr val="tx1"/>
                </a:solidFill>
              </a:rPr>
              <a:t>Руководство </a:t>
            </a:r>
            <a:r>
              <a:rPr lang="ru-RU" sz="1600" dirty="0">
                <a:solidFill>
                  <a:schemeClr val="tx1"/>
                </a:solidFill>
              </a:rPr>
              <a:t>и шпаргалка по </a:t>
            </a:r>
            <a:r>
              <a:rPr lang="ru-RU" sz="1600" dirty="0" smtClean="0">
                <a:solidFill>
                  <a:schemeClr val="tx1"/>
                </a:solidFill>
              </a:rPr>
              <a:t>работе в </a:t>
            </a:r>
            <a:r>
              <a:rPr lang="ru-RU" sz="1600" dirty="0" err="1" smtClean="0">
                <a:solidFill>
                  <a:schemeClr val="tx1"/>
                </a:solidFill>
              </a:rPr>
              <a:t>Wireshark</a:t>
            </a:r>
            <a:r>
              <a:rPr lang="ru-RU" sz="1600" dirty="0" smtClean="0">
                <a:solidFill>
                  <a:schemeClr val="tx1"/>
                </a:solidFill>
              </a:rPr>
              <a:t> - </a:t>
            </a:r>
            <a:r>
              <a:rPr lang="en-US" sz="1600" dirty="0">
                <a:solidFill>
                  <a:schemeClr val="tx1"/>
                </a:solidFill>
                <a:hlinkClick r:id="rId3"/>
              </a:rPr>
              <a:t>https://habr.com/ru/articles/436226</a:t>
            </a:r>
            <a:r>
              <a:rPr lang="en-US" sz="1600" dirty="0" smtClean="0">
                <a:solidFill>
                  <a:schemeClr val="tx1"/>
                </a:solidFill>
                <a:hlinkClick r:id="rId3"/>
              </a:rPr>
              <a:t>/</a:t>
            </a:r>
            <a:r>
              <a:rPr lang="ru-RU" sz="1600" dirty="0" smtClean="0">
                <a:solidFill>
                  <a:schemeClr val="tx1"/>
                </a:solidFill>
              </a:rPr>
              <a:t> </a:t>
            </a:r>
            <a:endParaRPr lang="en-US" sz="1600" dirty="0" smtClean="0">
              <a:solidFill>
                <a:schemeClr val="tx1"/>
              </a:solidFill>
            </a:endParaRPr>
          </a:p>
          <a:p>
            <a:pPr marL="0" indent="0">
              <a:spcBef>
                <a:spcPts val="800"/>
              </a:spcBef>
              <a:buNone/>
            </a:pPr>
            <a:r>
              <a:rPr lang="ru-RU" sz="1600" dirty="0">
                <a:solidFill>
                  <a:schemeClr val="tx1"/>
                </a:solidFill>
              </a:rPr>
              <a:t>Значение цветов в </a:t>
            </a:r>
            <a:r>
              <a:rPr lang="ru-RU" sz="1600" dirty="0" err="1" smtClean="0">
                <a:solidFill>
                  <a:schemeClr val="tx1"/>
                </a:solidFill>
              </a:rPr>
              <a:t>Wireshark</a:t>
            </a:r>
            <a:r>
              <a:rPr lang="en-US" sz="1600" dirty="0">
                <a:solidFill>
                  <a:schemeClr val="tx1"/>
                </a:solidFill>
              </a:rPr>
              <a:t> </a:t>
            </a:r>
            <a:r>
              <a:rPr lang="en-US" sz="1600" dirty="0" smtClean="0">
                <a:solidFill>
                  <a:schemeClr val="tx1"/>
                </a:solidFill>
              </a:rPr>
              <a:t>– </a:t>
            </a:r>
          </a:p>
          <a:p>
            <a:pPr marL="0" indent="0">
              <a:spcBef>
                <a:spcPts val="800"/>
              </a:spcBef>
              <a:buNone/>
            </a:pPr>
            <a:r>
              <a:rPr lang="en-US" sz="1600" dirty="0" smtClean="0">
                <a:solidFill>
                  <a:schemeClr val="tx1"/>
                </a:solidFill>
                <a:hlinkClick r:id="rId4"/>
              </a:rPr>
              <a:t>https</a:t>
            </a:r>
            <a:r>
              <a:rPr lang="en-US" sz="1600" dirty="0">
                <a:solidFill>
                  <a:schemeClr val="tx1"/>
                </a:solidFill>
                <a:hlinkClick r:id="rId4"/>
              </a:rPr>
              <a:t>://</a:t>
            </a:r>
            <a:r>
              <a:rPr lang="en-US" sz="1600" dirty="0" smtClean="0">
                <a:solidFill>
                  <a:schemeClr val="tx1"/>
                </a:solidFill>
                <a:hlinkClick r:id="rId4"/>
              </a:rPr>
              <a:t>nfs-xgame.ru/faq/znacenie-cvetov-v-wireshark-razbiraemsya?ysclid=lo5v3m8qe1785578503</a:t>
            </a:r>
            <a:r>
              <a:rPr lang="en-US" sz="1600" dirty="0" smtClean="0">
                <a:solidFill>
                  <a:schemeClr val="tx1"/>
                </a:solidFill>
              </a:rPr>
              <a:t> </a:t>
            </a:r>
          </a:p>
          <a:p>
            <a:pPr marL="0" indent="0">
              <a:spcBef>
                <a:spcPts val="800"/>
              </a:spcBef>
              <a:buNone/>
            </a:pPr>
            <a:r>
              <a:rPr lang="ru-RU" sz="1600" dirty="0" smtClean="0">
                <a:solidFill>
                  <a:schemeClr val="tx1"/>
                </a:solidFill>
              </a:rPr>
              <a:t>Перехват защищённых данных с помощью </a:t>
            </a:r>
            <a:r>
              <a:rPr lang="en-US" sz="1600" dirty="0">
                <a:solidFill>
                  <a:schemeClr val="tx1"/>
                </a:solidFill>
              </a:rPr>
              <a:t>Wireshark </a:t>
            </a:r>
            <a:r>
              <a:rPr lang="ru-RU" sz="1600" dirty="0" smtClean="0">
                <a:solidFill>
                  <a:schemeClr val="tx1"/>
                </a:solidFill>
              </a:rPr>
              <a:t>- </a:t>
            </a:r>
            <a:r>
              <a:rPr lang="en-US" sz="1600" dirty="0">
                <a:solidFill>
                  <a:schemeClr val="tx1"/>
                </a:solidFill>
                <a:hlinkClick r:id="rId5"/>
              </a:rPr>
              <a:t>https://habr.com/ru/articles/735866</a:t>
            </a:r>
            <a:r>
              <a:rPr lang="en-US" sz="1600" dirty="0" smtClean="0">
                <a:solidFill>
                  <a:schemeClr val="tx1"/>
                </a:solidFill>
                <a:hlinkClick r:id="rId5"/>
              </a:rPr>
              <a:t>/</a:t>
            </a:r>
            <a:r>
              <a:rPr lang="ru-RU" sz="1600" dirty="0" smtClean="0">
                <a:solidFill>
                  <a:schemeClr val="tx1"/>
                </a:solidFill>
              </a:rPr>
              <a:t> </a:t>
            </a:r>
          </a:p>
          <a:p>
            <a:pPr marL="0" indent="0">
              <a:spcBef>
                <a:spcPts val="800"/>
              </a:spcBef>
              <a:buNone/>
            </a:pPr>
            <a:r>
              <a:rPr lang="ru-RU" sz="1600" dirty="0" smtClean="0">
                <a:solidFill>
                  <a:schemeClr val="tx1"/>
                </a:solidFill>
              </a:rPr>
              <a:t>Узнаем пароли при помощи </a:t>
            </a:r>
            <a:r>
              <a:rPr lang="en-US" sz="1600" dirty="0">
                <a:solidFill>
                  <a:schemeClr val="tx1"/>
                </a:solidFill>
              </a:rPr>
              <a:t>Wireshark - </a:t>
            </a:r>
            <a:r>
              <a:rPr lang="en-US" sz="1600" dirty="0">
                <a:solidFill>
                  <a:schemeClr val="tx1"/>
                </a:solidFill>
                <a:hlinkClick r:id="rId6"/>
              </a:rPr>
              <a:t>https://habr.com/ru/companies/billing/articles/261301</a:t>
            </a:r>
            <a:r>
              <a:rPr lang="en-US" sz="1600" dirty="0" smtClean="0">
                <a:solidFill>
                  <a:schemeClr val="tx1"/>
                </a:solidFill>
                <a:hlinkClick r:id="rId6"/>
              </a:rPr>
              <a:t>/</a:t>
            </a:r>
            <a:r>
              <a:rPr lang="ru-RU" sz="1600" dirty="0" smtClean="0">
                <a:solidFill>
                  <a:schemeClr val="tx1"/>
                </a:solidFill>
              </a:rPr>
              <a:t> </a:t>
            </a:r>
          </a:p>
          <a:p>
            <a:pPr marL="0" indent="0">
              <a:spcBef>
                <a:spcPts val="800"/>
              </a:spcBef>
              <a:buNone/>
            </a:pPr>
            <a:r>
              <a:rPr lang="ru-RU" sz="1600" dirty="0" smtClean="0">
                <a:solidFill>
                  <a:schemeClr val="tx1"/>
                </a:solidFill>
              </a:rPr>
              <a:t>Модель </a:t>
            </a:r>
            <a:r>
              <a:rPr lang="en-US" sz="1600" dirty="0" smtClean="0">
                <a:solidFill>
                  <a:schemeClr val="tx1"/>
                </a:solidFill>
              </a:rPr>
              <a:t>OSI</a:t>
            </a:r>
            <a:r>
              <a:rPr lang="ru-RU" sz="1600" dirty="0" smtClean="0">
                <a:solidFill>
                  <a:schemeClr val="tx1"/>
                </a:solidFill>
              </a:rPr>
              <a:t> - </a:t>
            </a:r>
            <a:r>
              <a:rPr lang="en-US" sz="1600" dirty="0">
                <a:solidFill>
                  <a:schemeClr val="tx1"/>
                </a:solidFill>
                <a:hlinkClick r:id="rId7"/>
              </a:rPr>
              <a:t>http://</a:t>
            </a:r>
            <a:r>
              <a:rPr lang="en-US" sz="1600" dirty="0" smtClean="0">
                <a:solidFill>
                  <a:schemeClr val="tx1"/>
                </a:solidFill>
                <a:hlinkClick r:id="rId7"/>
              </a:rPr>
              <a:t>www.4stud.info/networking/lecture2.html</a:t>
            </a:r>
            <a:r>
              <a:rPr lang="ru-RU" sz="1600" dirty="0" smtClean="0">
                <a:solidFill>
                  <a:schemeClr val="tx1"/>
                </a:solidFill>
              </a:rPr>
              <a:t> </a:t>
            </a:r>
          </a:p>
          <a:p>
            <a:pPr marL="0" indent="0">
              <a:spcBef>
                <a:spcPts val="800"/>
              </a:spcBef>
              <a:buNone/>
            </a:pPr>
            <a:r>
              <a:rPr lang="ru-RU" sz="1600" dirty="0" smtClean="0">
                <a:solidFill>
                  <a:schemeClr val="tx1"/>
                </a:solidFill>
              </a:rPr>
              <a:t>Структура </a:t>
            </a:r>
            <a:r>
              <a:rPr lang="ru-RU" sz="1600" dirty="0">
                <a:solidFill>
                  <a:schemeClr val="tx1"/>
                </a:solidFill>
              </a:rPr>
              <a:t>протокола </a:t>
            </a:r>
            <a:r>
              <a:rPr lang="ru-RU" sz="1600" dirty="0" smtClean="0">
                <a:solidFill>
                  <a:schemeClr val="tx1"/>
                </a:solidFill>
              </a:rPr>
              <a:t>HTTP - </a:t>
            </a:r>
            <a:r>
              <a:rPr lang="en-US" sz="1600" dirty="0">
                <a:solidFill>
                  <a:schemeClr val="tx1"/>
                </a:solidFill>
                <a:hlinkClick r:id="rId8"/>
              </a:rPr>
              <a:t>http://</a:t>
            </a:r>
            <a:r>
              <a:rPr lang="en-US" sz="1600" dirty="0" smtClean="0">
                <a:solidFill>
                  <a:schemeClr val="tx1"/>
                </a:solidFill>
                <a:hlinkClick r:id="rId8"/>
              </a:rPr>
              <a:t>www.4stud.info/web-programming/protocol-http.html</a:t>
            </a:r>
            <a:r>
              <a:rPr lang="ru-RU" sz="1600" dirty="0" smtClean="0">
                <a:solidFill>
                  <a:schemeClr val="tx1"/>
                </a:solidFill>
              </a:rPr>
              <a:t> </a:t>
            </a:r>
            <a:endParaRPr lang="ru-RU" sz="1600" dirty="0">
              <a:solidFill>
                <a:schemeClr val="tx1"/>
              </a:solidFill>
            </a:endParaRPr>
          </a:p>
        </p:txBody>
      </p:sp>
    </p:spTree>
    <p:extLst>
      <p:ext uri="{BB962C8B-B14F-4D97-AF65-F5344CB8AC3E}">
        <p14:creationId xmlns="" xmlns:p14="http://schemas.microsoft.com/office/powerpoint/2010/main" val="2477742231"/>
      </p:ext>
    </p:extLst>
  </p:cSld>
  <p:clrMapOvr>
    <a:masterClrMapping/>
  </p:clrMapOvr>
  <p:timing>
    <p:tnLst>
      <p:par>
        <p:cTn id="1" dur="indefinite" restart="never" nodeType="tmRoot"/>
      </p:par>
    </p:tnLst>
  </p:timing>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2120</TotalTime>
  <Words>756</Words>
  <Application>Microsoft Office PowerPoint</Application>
  <PresentationFormat>Произвольный</PresentationFormat>
  <Paragraphs>49</Paragraphs>
  <Slides>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5</vt:i4>
      </vt:variant>
    </vt:vector>
  </HeadingPairs>
  <TitlesOfParts>
    <vt:vector size="6" baseType="lpstr">
      <vt:lpstr>Аспект</vt:lpstr>
      <vt:lpstr>Лабораторная работа № 4 Изучение работы программ снифферов на примере программного продукта Wireshark.</vt:lpstr>
      <vt:lpstr>Принцип работы программ для  перехвата трафика</vt:lpstr>
      <vt:lpstr>Работа сниффера на  разных уровнях модели OSI</vt:lpstr>
      <vt:lpstr>Работа с программой Wireshark</vt:lpstr>
      <vt:lpstr>Полезные ссылки:</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Защита программ и данных</dc:title>
  <dc:creator>Олег Заикин</dc:creator>
  <cp:lastModifiedBy>Home</cp:lastModifiedBy>
  <cp:revision>645</cp:revision>
  <dcterms:created xsi:type="dcterms:W3CDTF">2015-09-24T14:15:42Z</dcterms:created>
  <dcterms:modified xsi:type="dcterms:W3CDTF">2023-11-03T17:50:53Z</dcterms:modified>
</cp:coreProperties>
</file>