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6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52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3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243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8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149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7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97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6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8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1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9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vsu.ru/mod/assign/view.php?id=659649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60400" y="1238854"/>
            <a:ext cx="9101667" cy="1462781"/>
          </a:xfrm>
        </p:spPr>
        <p:txBody>
          <a:bodyPr>
            <a:normAutofit fontScale="90000"/>
          </a:bodyPr>
          <a:lstStyle/>
          <a:p>
            <a:r>
              <a:rPr lang="ru-RU" sz="3600" smtClean="0">
                <a:solidFill>
                  <a:srgbClr val="00B050"/>
                </a:solidFill>
              </a:rPr>
              <a:t>Лабораторная </a:t>
            </a:r>
            <a:r>
              <a:rPr lang="ru-RU" sz="3600" dirty="0" smtClean="0">
                <a:solidFill>
                  <a:srgbClr val="00B050"/>
                </a:solidFill>
              </a:rPr>
              <a:t>работа № 5</a:t>
            </a:r>
            <a:br>
              <a:rPr lang="ru-RU" sz="3600" dirty="0" smtClean="0">
                <a:solidFill>
                  <a:srgbClr val="00B050"/>
                </a:solidFill>
              </a:rPr>
            </a:br>
            <a:r>
              <a:rPr lang="ru-RU" sz="3600" dirty="0" smtClean="0"/>
              <a:t>Изучение работы программ для формирования и работы с ЭЦП  на примере программного продукта </a:t>
            </a:r>
            <a:r>
              <a:rPr lang="en-US" sz="3600" dirty="0" err="1" smtClean="0"/>
              <a:t>Kleopatra</a:t>
            </a:r>
            <a:r>
              <a:rPr lang="ru-RU" sz="3600" dirty="0" smtClean="0"/>
              <a:t>.</a:t>
            </a:r>
            <a:endParaRPr lang="ru-RU" sz="3600" dirty="0">
              <a:latin typeface="Franklin Gothic Medium" panose="020B0603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5202" y="2701635"/>
            <a:ext cx="8106218" cy="652840"/>
          </a:xfrm>
        </p:spPr>
        <p:txBody>
          <a:bodyPr>
            <a:normAutofit/>
          </a:bodyPr>
          <a:lstStyle/>
          <a:p>
            <a:r>
              <a:rPr lang="ru-RU" dirty="0" smtClean="0"/>
              <a:t>Время: 2 лабораторных занятия (4 часа)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024" y="3401749"/>
            <a:ext cx="935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лабораторной работы необходимо изучить принципы формирования и использования электронно-цифровой подписи (ЭЦП), а также освоить интерфейс программного продукта.</a:t>
            </a:r>
          </a:p>
          <a:p>
            <a:endParaRPr lang="en-US" dirty="0"/>
          </a:p>
          <a:p>
            <a:r>
              <a:rPr lang="ru-RU" dirty="0" smtClean="0"/>
              <a:t>Ссылка на страницу лабораторной: 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edu.vsu.ru/mod/assign/view.php?id=659</a:t>
            </a:r>
            <a:r>
              <a:rPr lang="ru-RU" dirty="0" smtClean="0">
                <a:hlinkClick r:id="rId2"/>
              </a:rPr>
              <a:t>649</a:t>
            </a:r>
            <a:r>
              <a:rPr lang="ru-RU" dirty="0" smtClean="0"/>
              <a:t>  </a:t>
            </a:r>
          </a:p>
          <a:p>
            <a:endParaRPr lang="ru-RU" dirty="0"/>
          </a:p>
          <a:p>
            <a:r>
              <a:rPr lang="ru-RU" dirty="0" smtClean="0"/>
              <a:t>Работу рекомендуется выполнять командой из двух человек. </a:t>
            </a:r>
            <a:r>
              <a:rPr lang="ru-RU" dirty="0" smtClean="0"/>
              <a:t>Нужно </a:t>
            </a:r>
            <a:r>
              <a:rPr lang="ru-RU" dirty="0" smtClean="0"/>
              <a:t>выполнить все пункты задания описанные в методическом материале.</a:t>
            </a:r>
          </a:p>
        </p:txBody>
      </p:sp>
    </p:spTree>
    <p:extLst>
      <p:ext uri="{BB962C8B-B14F-4D97-AF65-F5344CB8AC3E}">
        <p14:creationId xmlns:p14="http://schemas.microsoft.com/office/powerpoint/2010/main" val="7534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6" y="391572"/>
            <a:ext cx="9084897" cy="69216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Электронно-цифровая подпись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0369" y="1168401"/>
            <a:ext cx="9252691" cy="513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Широко применяемая в настоящее время технология электронной подписи основана </a:t>
            </a:r>
            <a:r>
              <a:rPr lang="ru-RU" sz="1550" dirty="0" smtClean="0">
                <a:solidFill>
                  <a:srgbClr val="92D050"/>
                </a:solidFill>
              </a:rPr>
              <a:t>на асимметричном шифровании с открытым ключом</a:t>
            </a:r>
            <a:r>
              <a:rPr lang="ru-RU" sz="1550" dirty="0" smtClean="0">
                <a:solidFill>
                  <a:schemeClr val="tx1"/>
                </a:solidFill>
              </a:rPr>
              <a:t> и опирается на следующие принципы:</a:t>
            </a:r>
          </a:p>
          <a:p>
            <a:r>
              <a:rPr lang="ru-RU" sz="1550" dirty="0" smtClean="0">
                <a:solidFill>
                  <a:schemeClr val="tx1"/>
                </a:solidFill>
              </a:rPr>
              <a:t>Можно сгенерировать пару очень больших чисел (открытый ключ и закрытый ключ) так, чтобы, зная открытый ключ, нельзя было вычислить закрытый ключ за разумный срок. Механизм генерации ключей строго определён и является общеизвестным. При этом каждому открытому ключу соответствует определённый закрытый ключ. </a:t>
            </a:r>
          </a:p>
          <a:p>
            <a:r>
              <a:rPr lang="ru-RU" sz="1550" dirty="0" smtClean="0">
                <a:solidFill>
                  <a:schemeClr val="tx1"/>
                </a:solidFill>
              </a:rPr>
              <a:t>Имеются надёжные методы шифрования, позволяющие зашифровать сообщение закрытым ключом так, чтобы расшифровать его можно было только открытым ключом. Механизм шифрования является общеизвестным.</a:t>
            </a:r>
          </a:p>
          <a:p>
            <a:r>
              <a:rPr lang="ru-RU" sz="1550" dirty="0" smtClean="0">
                <a:solidFill>
                  <a:schemeClr val="tx1"/>
                </a:solidFill>
              </a:rPr>
              <a:t>Если электронный документ поддается расшифровке с помощью открытого ключа, то можно быть уверенным, что он был зашифрован с помощью уникального закрытого ключа. </a:t>
            </a:r>
            <a:r>
              <a:rPr lang="ru-RU" sz="1550" dirty="0" smtClean="0">
                <a:solidFill>
                  <a:schemeClr val="tx1"/>
                </a:solidFill>
              </a:rPr>
              <a:t>Например: если </a:t>
            </a:r>
            <a:r>
              <a:rPr lang="ru-RU" sz="1550" dirty="0" smtClean="0">
                <a:solidFill>
                  <a:schemeClr val="tx1"/>
                </a:solidFill>
              </a:rPr>
              <a:t>документ расшифрован с помощью открытого ключа Ивана Иванова, то это подтверждает его авторство: зашифровать данный документ мог только Иванов, т.к. он является единственным обладателем закрытого ключа.</a:t>
            </a:r>
          </a:p>
          <a:p>
            <a:r>
              <a:rPr lang="ru-RU" sz="1550" dirty="0" smtClean="0">
                <a:solidFill>
                  <a:schemeClr val="tx1"/>
                </a:solidFill>
              </a:rPr>
              <a:t>Однако шифровать весь документ </a:t>
            </a:r>
            <a:r>
              <a:rPr lang="ru-RU" sz="1550" dirty="0" smtClean="0">
                <a:solidFill>
                  <a:schemeClr val="tx1"/>
                </a:solidFill>
              </a:rPr>
              <a:t>неудобно</a:t>
            </a:r>
            <a:r>
              <a:rPr lang="ru-RU" sz="1550" dirty="0" smtClean="0">
                <a:solidFill>
                  <a:schemeClr val="tx1"/>
                </a:solidFill>
              </a:rPr>
              <a:t>, поэтому шифруется только его </a:t>
            </a:r>
            <a:r>
              <a:rPr lang="ru-RU" sz="1550" dirty="0" err="1" smtClean="0">
                <a:solidFill>
                  <a:srgbClr val="92D050"/>
                </a:solidFill>
              </a:rPr>
              <a:t>хеш</a:t>
            </a:r>
            <a:r>
              <a:rPr lang="ru-RU" sz="1550" dirty="0" smtClean="0">
                <a:solidFill>
                  <a:schemeClr val="tx1"/>
                </a:solidFill>
              </a:rPr>
              <a:t> — небольшой объём данных, жёстко привязанный к документу с помощью математических преобразований и идентифицирующий его. Механизм хеширования строго определён и является общеизвестным. Шифрованный </a:t>
            </a:r>
            <a:r>
              <a:rPr lang="ru-RU" sz="1550" dirty="0" err="1" smtClean="0">
                <a:solidFill>
                  <a:schemeClr val="tx1"/>
                </a:solidFill>
              </a:rPr>
              <a:t>хеш</a:t>
            </a:r>
            <a:r>
              <a:rPr lang="ru-RU" sz="1550" dirty="0" smtClean="0">
                <a:solidFill>
                  <a:schemeClr val="tx1"/>
                </a:solidFill>
              </a:rPr>
              <a:t> и является электронной подписью.</a:t>
            </a:r>
            <a:endParaRPr lang="ru-RU" sz="15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7" y="391572"/>
            <a:ext cx="8636164" cy="920761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Принцип формирования и работы ЭЦП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3437" y="1159934"/>
            <a:ext cx="8898630" cy="1185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Наиболее распространённая схема электронной цифровой подписи (ЭЦП) использует шифрование хэш-функции полученной в результате обработки электронного документа, при помощи асимметричного алгоритма. </a:t>
            </a:r>
          </a:p>
          <a:p>
            <a:pPr marL="0" indent="0"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Структурная схема такого варианта построения ЭЦП представлена на рисунке: 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839787" y="2334642"/>
            <a:ext cx="8990012" cy="1670092"/>
            <a:chOff x="526521" y="2681776"/>
            <a:chExt cx="8990012" cy="16700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 r="14292" b="54069"/>
            <a:stretch>
              <a:fillRect/>
            </a:stretch>
          </p:blipFill>
          <p:spPr bwMode="auto">
            <a:xfrm>
              <a:off x="526521" y="2681776"/>
              <a:ext cx="4418012" cy="12467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/>
            <a:srcRect l="3354" t="45420" b="-2685"/>
            <a:stretch>
              <a:fillRect/>
            </a:stretch>
          </p:blipFill>
          <p:spPr bwMode="auto">
            <a:xfrm>
              <a:off x="4927600" y="2920013"/>
              <a:ext cx="4588933" cy="1431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Объект 2"/>
          <p:cNvSpPr txBox="1">
            <a:spLocks/>
          </p:cNvSpPr>
          <p:nvPr/>
        </p:nvSpPr>
        <p:spPr>
          <a:xfrm>
            <a:off x="871902" y="3928534"/>
            <a:ext cx="9485755" cy="22097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ru-RU" sz="1550" dirty="0" smtClean="0"/>
              <a:t>Процесс генерации ЭЦП происходит следующим образом: </a:t>
            </a:r>
          </a:p>
          <a:p>
            <a:r>
              <a:rPr lang="ru-RU" sz="1550" dirty="0" smtClean="0"/>
              <a:t>Участник А вычисляет хэш-код от электронного документа. Полученный хэш-код проходит процедуру преобразования с использованием секретного ключа участника А. После этого полученное значение (которое и является ЭЦП) вместе с электронным документом отправляется участнику В. </a:t>
            </a:r>
          </a:p>
          <a:p>
            <a:r>
              <a:rPr lang="ru-RU" sz="1550" dirty="0" smtClean="0"/>
              <a:t>Участник В должен получить электронный документ с ЭЦП и сертифицированный открытый ключ участника А, а затем произвести </a:t>
            </a:r>
            <a:r>
              <a:rPr lang="ru-RU" sz="1550" dirty="0" err="1" smtClean="0"/>
              <a:t>расшифрование</a:t>
            </a:r>
            <a:r>
              <a:rPr lang="ru-RU" sz="1550" dirty="0" smtClean="0"/>
              <a:t> на нём ЭЦП. Электронный документ подвергается операции </a:t>
            </a:r>
            <a:r>
              <a:rPr lang="ru-RU" sz="1550" dirty="0" err="1" smtClean="0"/>
              <a:t>хэширования</a:t>
            </a:r>
            <a:r>
              <a:rPr lang="ru-RU" sz="1550" dirty="0" smtClean="0"/>
              <a:t>, после чего результаты сравниваются, и если они совпадают, то ЭЦП признается истинной, в противном случае - ложной. </a:t>
            </a:r>
            <a:endParaRPr kumimoji="0" lang="ru-RU" sz="15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6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7" y="391572"/>
            <a:ext cx="8562734" cy="1029904"/>
          </a:xfrm>
        </p:spPr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ru-RU" dirty="0"/>
              <a:t>Сертификат открытого ключа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(сертификат </a:t>
            </a:r>
            <a:r>
              <a:rPr lang="ru-RU" dirty="0"/>
              <a:t>электронной </a:t>
            </a:r>
            <a:r>
              <a:rPr lang="ru-RU" dirty="0" smtClean="0"/>
              <a:t>подписи)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7" y="1695795"/>
            <a:ext cx="9144627" cy="4089863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Криптосистема </a:t>
            </a:r>
            <a:r>
              <a:rPr lang="ru-RU" sz="1550" dirty="0">
                <a:solidFill>
                  <a:schemeClr val="tx1"/>
                </a:solidFill>
              </a:rPr>
              <a:t>с открытым ключом решает проблему обмена секретными ключами между участниками безопасного обмена, однако не решает проблему доверия к открытым ключам. Предположим, что </a:t>
            </a:r>
            <a:r>
              <a:rPr lang="ru-RU" sz="1550" b="1" dirty="0" smtClean="0">
                <a:solidFill>
                  <a:srgbClr val="00B050"/>
                </a:solidFill>
              </a:rPr>
              <a:t>А</a:t>
            </a:r>
            <a:r>
              <a:rPr lang="ru-RU" sz="1550" dirty="0" smtClean="0">
                <a:solidFill>
                  <a:schemeClr val="tx1"/>
                </a:solidFill>
              </a:rPr>
              <a:t>, </a:t>
            </a:r>
            <a:r>
              <a:rPr lang="ru-RU" sz="1550" dirty="0">
                <a:solidFill>
                  <a:schemeClr val="tx1"/>
                </a:solidFill>
              </a:rPr>
              <a:t>желая получать зашифрованные сообщения, генерирует пару ключей, </a:t>
            </a:r>
            <a:r>
              <a:rPr lang="ru-RU" sz="1550" dirty="0" smtClean="0">
                <a:solidFill>
                  <a:schemeClr val="tx1"/>
                </a:solidFill>
              </a:rPr>
              <a:t>и открытый ключ </a:t>
            </a:r>
            <a:r>
              <a:rPr lang="ru-RU" sz="1550" dirty="0">
                <a:solidFill>
                  <a:schemeClr val="tx1"/>
                </a:solidFill>
              </a:rPr>
              <a:t>публикует каким-либо образом. </a:t>
            </a:r>
            <a:r>
              <a:rPr lang="ru-RU" sz="1550" dirty="0" smtClean="0">
                <a:solidFill>
                  <a:schemeClr val="tx1"/>
                </a:solidFill>
              </a:rPr>
              <a:t>Все кто </a:t>
            </a:r>
            <a:r>
              <a:rPr lang="ru-RU" sz="1550" dirty="0">
                <a:solidFill>
                  <a:schemeClr val="tx1"/>
                </a:solidFill>
              </a:rPr>
              <a:t>желает отправить </a:t>
            </a:r>
            <a:r>
              <a:rPr lang="ru-RU" sz="1550" dirty="0" smtClean="0">
                <a:solidFill>
                  <a:schemeClr val="tx1"/>
                </a:solidFill>
              </a:rPr>
              <a:t>конфиденциальное </a:t>
            </a:r>
            <a:r>
              <a:rPr lang="ru-RU" sz="1550" dirty="0">
                <a:solidFill>
                  <a:schemeClr val="tx1"/>
                </a:solidFill>
              </a:rPr>
              <a:t>сообщение, </a:t>
            </a:r>
            <a:r>
              <a:rPr lang="ru-RU" sz="1550" dirty="0" smtClean="0">
                <a:solidFill>
                  <a:schemeClr val="tx1"/>
                </a:solidFill>
              </a:rPr>
              <a:t>имеют </a:t>
            </a:r>
            <a:r>
              <a:rPr lang="ru-RU" sz="1550" dirty="0">
                <a:solidFill>
                  <a:schemeClr val="tx1"/>
                </a:solidFill>
              </a:rPr>
              <a:t>возможность зашифровать его этим ключом, и быть уверенным, что только </a:t>
            </a:r>
            <a:r>
              <a:rPr lang="ru-RU" sz="1550" b="1" dirty="0" smtClean="0">
                <a:solidFill>
                  <a:srgbClr val="00B050"/>
                </a:solidFill>
              </a:rPr>
              <a:t>А</a:t>
            </a:r>
            <a:r>
              <a:rPr lang="ru-RU" sz="1550" dirty="0" smtClean="0">
                <a:solidFill>
                  <a:schemeClr val="tx1"/>
                </a:solidFill>
              </a:rPr>
              <a:t> (как обладающий </a:t>
            </a:r>
            <a:r>
              <a:rPr lang="ru-RU" sz="1550" dirty="0">
                <a:solidFill>
                  <a:schemeClr val="tx1"/>
                </a:solidFill>
              </a:rPr>
              <a:t>соответствующим секретным ключом) сможет это сообщение прочесть. Однако описанная схема ничем не может помешать злоумышленнику </a:t>
            </a:r>
            <a:r>
              <a:rPr lang="ru-RU" sz="1550" b="1" dirty="0" smtClean="0">
                <a:solidFill>
                  <a:srgbClr val="FF0000"/>
                </a:solidFill>
              </a:rPr>
              <a:t>В</a:t>
            </a:r>
            <a:r>
              <a:rPr lang="ru-RU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создать пару ключей, и опубликовать свой открытый ключ, выдав его за ключ </a:t>
            </a:r>
            <a:r>
              <a:rPr lang="ru-RU" sz="1550" b="1" dirty="0" smtClean="0">
                <a:solidFill>
                  <a:srgbClr val="00B050"/>
                </a:solidFill>
              </a:rPr>
              <a:t>А</a:t>
            </a:r>
            <a:r>
              <a:rPr lang="ru-RU" sz="1550" dirty="0" smtClean="0">
                <a:solidFill>
                  <a:schemeClr val="tx1"/>
                </a:solidFill>
              </a:rPr>
              <a:t>. </a:t>
            </a:r>
            <a:r>
              <a:rPr lang="ru-RU" sz="1550" dirty="0">
                <a:solidFill>
                  <a:schemeClr val="tx1"/>
                </a:solidFill>
              </a:rPr>
              <a:t>В таком случае </a:t>
            </a:r>
            <a:r>
              <a:rPr lang="ru-RU" sz="1550" b="1" dirty="0" smtClean="0">
                <a:solidFill>
                  <a:srgbClr val="FF0000"/>
                </a:solidFill>
              </a:rPr>
              <a:t>В</a:t>
            </a:r>
            <a:r>
              <a:rPr lang="ru-RU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сможет расшифровывать и </a:t>
            </a:r>
            <a:r>
              <a:rPr lang="ru-RU" sz="1550" dirty="0" smtClean="0">
                <a:solidFill>
                  <a:schemeClr val="tx1"/>
                </a:solidFill>
              </a:rPr>
              <a:t>читать сообщени</a:t>
            </a:r>
            <a:r>
              <a:rPr lang="ru-RU" sz="1550" dirty="0">
                <a:solidFill>
                  <a:schemeClr val="tx1"/>
                </a:solidFill>
              </a:rPr>
              <a:t>я</a:t>
            </a:r>
            <a:r>
              <a:rPr lang="ru-RU" sz="1550" dirty="0" smtClean="0">
                <a:solidFill>
                  <a:schemeClr val="tx1"/>
                </a:solidFill>
              </a:rPr>
              <a:t> предназначенные для </a:t>
            </a:r>
            <a:r>
              <a:rPr lang="ru-RU" sz="1550" b="1" dirty="0" smtClean="0">
                <a:solidFill>
                  <a:srgbClr val="00B050"/>
                </a:solidFill>
              </a:rPr>
              <a:t>А</a:t>
            </a:r>
            <a:r>
              <a:rPr lang="ru-RU" sz="1550" dirty="0" smtClean="0">
                <a:solidFill>
                  <a:schemeClr val="tx1"/>
                </a:solidFill>
              </a:rPr>
              <a:t>.</a:t>
            </a:r>
            <a:endParaRPr lang="ru-RU" sz="1550" dirty="0">
              <a:solidFill>
                <a:schemeClr val="tx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Идея </a:t>
            </a:r>
            <a:r>
              <a:rPr lang="ru-RU" sz="1550" dirty="0">
                <a:solidFill>
                  <a:schemeClr val="tx1"/>
                </a:solidFill>
              </a:rPr>
              <a:t>сертификата — это наличие третьей </a:t>
            </a:r>
            <a:r>
              <a:rPr lang="ru-RU" sz="1550" dirty="0" smtClean="0">
                <a:solidFill>
                  <a:schemeClr val="tx1"/>
                </a:solidFill>
              </a:rPr>
              <a:t>стороны </a:t>
            </a:r>
            <a:r>
              <a:rPr lang="ru-RU" sz="1550" b="1" dirty="0" smtClean="0">
                <a:solidFill>
                  <a:srgbClr val="0000FF"/>
                </a:solidFill>
              </a:rPr>
              <a:t>С</a:t>
            </a:r>
            <a:r>
              <a:rPr lang="ru-RU" sz="1550" dirty="0" smtClean="0">
                <a:solidFill>
                  <a:schemeClr val="tx1"/>
                </a:solidFill>
              </a:rPr>
              <a:t>, </a:t>
            </a:r>
            <a:r>
              <a:rPr lang="ru-RU" sz="1550" dirty="0">
                <a:solidFill>
                  <a:schemeClr val="tx1"/>
                </a:solidFill>
              </a:rPr>
              <a:t>которой доверяют две другие стороны информационного обмена. Предполагается, что таких третьих сторон немного, и их открытые ключи всем известны каким-либо способом, например, хранятся в операционной системе или публикуются в журналах. Таким образом, подлог открытого ключа третьей стороны легко выявляется.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Сертификат </a:t>
            </a:r>
            <a:r>
              <a:rPr lang="ru-RU" sz="1550" dirty="0">
                <a:solidFill>
                  <a:schemeClr val="tx1"/>
                </a:solidFill>
              </a:rPr>
              <a:t>открытого ключа выдаётся </a:t>
            </a:r>
            <a:r>
              <a:rPr lang="ru-RU" sz="1550" dirty="0">
                <a:solidFill>
                  <a:srgbClr val="0000FF"/>
                </a:solidFill>
              </a:rPr>
              <a:t>центром </a:t>
            </a:r>
            <a:r>
              <a:rPr lang="ru-RU" sz="1550" dirty="0" smtClean="0">
                <a:solidFill>
                  <a:srgbClr val="0000FF"/>
                </a:solidFill>
              </a:rPr>
              <a:t>сертификации</a:t>
            </a:r>
            <a:r>
              <a:rPr lang="ru-RU" sz="1550" dirty="0" smtClean="0">
                <a:solidFill>
                  <a:schemeClr val="tx1"/>
                </a:solidFill>
              </a:rPr>
              <a:t>.</a:t>
            </a:r>
            <a:endParaRPr lang="ru-RU" sz="15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40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7" y="391572"/>
            <a:ext cx="8562734" cy="1029904"/>
          </a:xfrm>
        </p:spPr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ru-RU" dirty="0"/>
              <a:t>Сертификат открытого ключа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(сертификат </a:t>
            </a:r>
            <a:r>
              <a:rPr lang="ru-RU" dirty="0"/>
              <a:t>электронной </a:t>
            </a:r>
            <a:r>
              <a:rPr lang="ru-RU" dirty="0" smtClean="0"/>
              <a:t>подписи)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7" y="1554479"/>
            <a:ext cx="9294254" cy="4813070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Сертификат открытого ключа </a:t>
            </a:r>
            <a:r>
              <a:rPr lang="ru-RU" sz="1550" dirty="0" err="1" smtClean="0">
                <a:solidFill>
                  <a:schemeClr val="tx1"/>
                </a:solidFill>
              </a:rPr>
              <a:t>сождержит</a:t>
            </a:r>
            <a:r>
              <a:rPr lang="ru-RU" sz="1550" dirty="0" smtClean="0">
                <a:solidFill>
                  <a:schemeClr val="tx1"/>
                </a:solidFill>
              </a:rPr>
              <a:t>:</a:t>
            </a:r>
            <a:endParaRPr lang="ru-RU" sz="1550" dirty="0">
              <a:solidFill>
                <a:schemeClr val="tx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	</a:t>
            </a:r>
            <a:r>
              <a:rPr lang="ru-RU" sz="1550" dirty="0" smtClean="0">
                <a:solidFill>
                  <a:srgbClr val="00B0F0"/>
                </a:solidFill>
              </a:rPr>
              <a:t>открытый </a:t>
            </a:r>
            <a:r>
              <a:rPr lang="ru-RU" sz="1550" dirty="0">
                <a:solidFill>
                  <a:srgbClr val="00B0F0"/>
                </a:solidFill>
              </a:rPr>
              <a:t>ключ владельца сертификата,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50" dirty="0" smtClean="0">
                <a:solidFill>
                  <a:srgbClr val="00B0F0"/>
                </a:solidFill>
              </a:rPr>
              <a:t>	срок </a:t>
            </a:r>
            <a:r>
              <a:rPr lang="ru-RU" sz="1550" dirty="0">
                <a:solidFill>
                  <a:srgbClr val="00B0F0"/>
                </a:solidFill>
              </a:rPr>
              <a:t>действия,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50" dirty="0" smtClean="0">
                <a:solidFill>
                  <a:srgbClr val="00B0F0"/>
                </a:solidFill>
              </a:rPr>
              <a:t>	имя </a:t>
            </a:r>
            <a:r>
              <a:rPr lang="ru-RU" sz="1550" dirty="0">
                <a:solidFill>
                  <a:srgbClr val="00B0F0"/>
                </a:solidFill>
              </a:rPr>
              <a:t>эмитента (центра сертификации),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50" dirty="0" smtClean="0">
                <a:solidFill>
                  <a:srgbClr val="00B0F0"/>
                </a:solidFill>
              </a:rPr>
              <a:t>	имя </a:t>
            </a:r>
            <a:r>
              <a:rPr lang="ru-RU" sz="1550" dirty="0">
                <a:solidFill>
                  <a:srgbClr val="00B0F0"/>
                </a:solidFill>
              </a:rPr>
              <a:t>владельца сертификата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550" dirty="0" smtClean="0">
                <a:solidFill>
                  <a:srgbClr val="00B0F0"/>
                </a:solidFill>
              </a:rPr>
              <a:t>	и</a:t>
            </a:r>
            <a:r>
              <a:rPr lang="ru-RU" sz="1550" dirty="0">
                <a:solidFill>
                  <a:srgbClr val="00B0F0"/>
                </a:solidFill>
              </a:rPr>
              <a:t>, самой важной части, цифровой подписи.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Цифровая подпись гарантирует невозможность подделки сертификата. Она является результатом криптографической хеш-функции от данных сертификата, зашифрованным закрытым ключом центра сертификации. Открытый ключ центра сертификации является общеизвестным, поэтому любой может расшифровать им цифровую подпись сертификата, затем вычислить </a:t>
            </a:r>
            <a:r>
              <a:rPr lang="ru-RU" sz="1550" dirty="0" err="1">
                <a:solidFill>
                  <a:schemeClr val="tx1"/>
                </a:solidFill>
              </a:rPr>
              <a:t>хеш</a:t>
            </a:r>
            <a:r>
              <a:rPr lang="ru-RU" sz="1550" dirty="0">
                <a:solidFill>
                  <a:schemeClr val="tx1"/>
                </a:solidFill>
              </a:rPr>
              <a:t> самостоятельно и сравнить, совпадают ли </a:t>
            </a:r>
            <a:r>
              <a:rPr lang="ru-RU" sz="1550" dirty="0" err="1">
                <a:solidFill>
                  <a:schemeClr val="tx1"/>
                </a:solidFill>
              </a:rPr>
              <a:t>хеши</a:t>
            </a:r>
            <a:r>
              <a:rPr lang="ru-RU" sz="1550" dirty="0">
                <a:solidFill>
                  <a:schemeClr val="tx1"/>
                </a:solidFill>
              </a:rPr>
              <a:t>. Если </a:t>
            </a:r>
            <a:r>
              <a:rPr lang="ru-RU" sz="1550" dirty="0" err="1">
                <a:solidFill>
                  <a:schemeClr val="tx1"/>
                </a:solidFill>
              </a:rPr>
              <a:t>хеши</a:t>
            </a:r>
            <a:r>
              <a:rPr lang="ru-RU" sz="1550" dirty="0">
                <a:solidFill>
                  <a:schemeClr val="tx1"/>
                </a:solidFill>
              </a:rPr>
              <a:t> совпадают — значит сертификат действительный и можно не сомневаться, что открытый ключ принадлежит именно тому, с кем мы собираемся устанавливать соединение.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Если </a:t>
            </a:r>
            <a:r>
              <a:rPr lang="ru-RU" sz="1550" b="1" dirty="0" smtClean="0">
                <a:solidFill>
                  <a:srgbClr val="00B050"/>
                </a:solidFill>
              </a:rPr>
              <a:t>А</a:t>
            </a:r>
            <a:r>
              <a:rPr lang="ru-RU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сформирует сертификат со своим публичным ключом и этот сертификат будет подписан третьей стороной </a:t>
            </a:r>
            <a:r>
              <a:rPr lang="ru-RU" sz="1550" b="1" dirty="0" smtClean="0">
                <a:solidFill>
                  <a:srgbClr val="0000FF"/>
                </a:solidFill>
              </a:rPr>
              <a:t>С,</a:t>
            </a:r>
            <a:r>
              <a:rPr lang="ru-RU" sz="1550" dirty="0" smtClean="0">
                <a:solidFill>
                  <a:schemeClr val="tx1"/>
                </a:solidFill>
              </a:rPr>
              <a:t> то любой</a:t>
            </a:r>
            <a:r>
              <a:rPr lang="ru-RU" sz="1550" dirty="0">
                <a:solidFill>
                  <a:schemeClr val="tx1"/>
                </a:solidFill>
              </a:rPr>
              <a:t>, доверяющий </a:t>
            </a:r>
            <a:r>
              <a:rPr lang="ru-RU" sz="1550" b="1" dirty="0" smtClean="0">
                <a:solidFill>
                  <a:srgbClr val="0000FF"/>
                </a:solidFill>
              </a:rPr>
              <a:t>С</a:t>
            </a:r>
            <a:r>
              <a:rPr lang="ru-RU" sz="1550" dirty="0" smtClean="0">
                <a:solidFill>
                  <a:schemeClr val="tx1"/>
                </a:solidFill>
              </a:rPr>
              <a:t>, </a:t>
            </a:r>
            <a:r>
              <a:rPr lang="ru-RU" sz="1550" dirty="0">
                <a:solidFill>
                  <a:schemeClr val="tx1"/>
                </a:solidFill>
              </a:rPr>
              <a:t>сможет удостовериться в подлинности открытого ключа </a:t>
            </a:r>
            <a:r>
              <a:rPr lang="ru-RU" sz="1550" i="1" dirty="0" smtClean="0">
                <a:solidFill>
                  <a:srgbClr val="00B050"/>
                </a:solidFill>
              </a:rPr>
              <a:t>А</a:t>
            </a:r>
            <a:r>
              <a:rPr lang="ru-RU" sz="1550" dirty="0" smtClean="0">
                <a:solidFill>
                  <a:schemeClr val="tx1"/>
                </a:solidFill>
              </a:rPr>
              <a:t>. </a:t>
            </a:r>
            <a:r>
              <a:rPr lang="ru-RU" sz="1550" dirty="0">
                <a:solidFill>
                  <a:schemeClr val="tx1"/>
                </a:solidFill>
              </a:rPr>
              <a:t>В централизованной инфраструктуре в роли </a:t>
            </a:r>
            <a:r>
              <a:rPr lang="ru-RU" sz="1550" b="1" dirty="0" smtClean="0">
                <a:solidFill>
                  <a:srgbClr val="0000FF"/>
                </a:solidFill>
              </a:rPr>
              <a:t>С</a:t>
            </a:r>
            <a:r>
              <a:rPr lang="ru-RU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выступает </a:t>
            </a:r>
            <a:r>
              <a:rPr lang="ru-RU" sz="1550" dirty="0">
                <a:solidFill>
                  <a:srgbClr val="00B0F0"/>
                </a:solidFill>
              </a:rPr>
              <a:t>удостоверяющий центр</a:t>
            </a:r>
            <a:r>
              <a:rPr lang="ru-RU" sz="1550" dirty="0">
                <a:solidFill>
                  <a:schemeClr val="tx1"/>
                </a:solidFill>
              </a:rPr>
              <a:t>. </a:t>
            </a:r>
            <a:endParaRPr lang="ru-RU" sz="1550" dirty="0" smtClean="0">
              <a:solidFill>
                <a:schemeClr val="tx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В </a:t>
            </a:r>
            <a:r>
              <a:rPr lang="ru-RU" sz="1550" dirty="0">
                <a:solidFill>
                  <a:schemeClr val="tx1"/>
                </a:solidFill>
              </a:rPr>
              <a:t>сетях доверия </a:t>
            </a:r>
            <a:r>
              <a:rPr lang="ru-RU" sz="1550" dirty="0" smtClean="0">
                <a:solidFill>
                  <a:srgbClr val="0000FF"/>
                </a:solidFill>
              </a:rPr>
              <a:t>С</a:t>
            </a:r>
            <a:r>
              <a:rPr lang="ru-RU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может быть любым пользователем, и следует ли доверять этому пользователю, удостоверившему ключ </a:t>
            </a:r>
            <a:r>
              <a:rPr lang="ru-RU" sz="1550" dirty="0" smtClean="0">
                <a:solidFill>
                  <a:srgbClr val="00B050"/>
                </a:solidFill>
              </a:rPr>
              <a:t>А</a:t>
            </a:r>
            <a:r>
              <a:rPr lang="ru-RU" sz="1550" dirty="0" smtClean="0">
                <a:solidFill>
                  <a:schemeClr val="tx1"/>
                </a:solidFill>
              </a:rPr>
              <a:t>, </a:t>
            </a:r>
            <a:r>
              <a:rPr lang="ru-RU" sz="1550" dirty="0">
                <a:solidFill>
                  <a:schemeClr val="tx1"/>
                </a:solidFill>
              </a:rPr>
              <a:t>решает сам отправитель сообщения.</a:t>
            </a:r>
            <a:endParaRPr lang="ru-RU" sz="15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2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88837" y="391572"/>
            <a:ext cx="8562734" cy="68077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/>
              <a:t>Формальное 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6" y="1155469"/>
            <a:ext cx="9327505" cy="5212080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ru-RU" sz="1550" dirty="0">
                <a:solidFill>
                  <a:schemeClr val="tx1"/>
                </a:solidFill>
              </a:rPr>
              <a:t>Пусть имеются две стороны информационного обмена — </a:t>
            </a:r>
            <a:r>
              <a:rPr lang="ru-RU" sz="1550" dirty="0" smtClean="0">
                <a:solidFill>
                  <a:srgbClr val="00B050"/>
                </a:solidFill>
              </a:rPr>
              <a:t>А</a:t>
            </a:r>
            <a:r>
              <a:rPr lang="ru-RU" sz="1550" dirty="0" smtClean="0">
                <a:solidFill>
                  <a:schemeClr val="tx1"/>
                </a:solidFill>
              </a:rPr>
              <a:t>, </a:t>
            </a:r>
            <a:r>
              <a:rPr lang="en-US" sz="1550" dirty="0" smtClean="0">
                <a:solidFill>
                  <a:srgbClr val="FF0000"/>
                </a:solidFill>
              </a:rPr>
              <a:t>B</a:t>
            </a:r>
            <a:r>
              <a:rPr lang="ru-RU" sz="1550" dirty="0" smtClean="0">
                <a:solidFill>
                  <a:schemeClr val="tx1"/>
                </a:solidFill>
              </a:rPr>
              <a:t>, </a:t>
            </a:r>
            <a:r>
              <a:rPr lang="ru-RU" sz="1550" dirty="0">
                <a:solidFill>
                  <a:schemeClr val="tx1"/>
                </a:solidFill>
              </a:rPr>
              <a:t>желающие обмениваться сообщениями конфиденциально, и третья сторона </a:t>
            </a:r>
            <a:r>
              <a:rPr lang="ru-RU" sz="1550" dirty="0" smtClean="0">
                <a:solidFill>
                  <a:srgbClr val="00B0F0"/>
                </a:solidFill>
              </a:rPr>
              <a:t>T </a:t>
            </a:r>
            <a:r>
              <a:rPr lang="ru-RU" sz="1550" dirty="0">
                <a:solidFill>
                  <a:schemeClr val="tx1"/>
                </a:solidFill>
              </a:rPr>
              <a:t>(играющая роль удостоверяющего центра), которой доверяют </a:t>
            </a:r>
            <a:r>
              <a:rPr lang="ru-RU" sz="1550" dirty="0" smtClean="0">
                <a:solidFill>
                  <a:srgbClr val="00B050"/>
                </a:solidFill>
              </a:rPr>
              <a:t>A</a:t>
            </a:r>
            <a:r>
              <a:rPr lang="ru-RU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и </a:t>
            </a:r>
            <a:r>
              <a:rPr lang="ru-RU" sz="1550" dirty="0" smtClean="0">
                <a:solidFill>
                  <a:srgbClr val="FF0000"/>
                </a:solidFill>
              </a:rPr>
              <a:t>B</a:t>
            </a:r>
            <a:r>
              <a:rPr lang="ru-RU" sz="155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Стороне </a:t>
            </a:r>
            <a:r>
              <a:rPr lang="ru-RU" sz="1550" dirty="0" smtClean="0">
                <a:solidFill>
                  <a:srgbClr val="00B050"/>
                </a:solidFill>
              </a:rPr>
              <a:t>A </a:t>
            </a:r>
            <a:r>
              <a:rPr lang="ru-RU" sz="1550" dirty="0">
                <a:solidFill>
                  <a:schemeClr val="tx1"/>
                </a:solidFill>
              </a:rPr>
              <a:t>принадлежит пара ключей </a:t>
            </a:r>
            <a:r>
              <a:rPr lang="ru-RU" sz="1550" dirty="0" smtClean="0">
                <a:solidFill>
                  <a:schemeClr val="tx1"/>
                </a:solidFill>
              </a:rPr>
              <a:t>(</a:t>
            </a:r>
            <a:r>
              <a:rPr lang="ru-RU" sz="1550" dirty="0" err="1" smtClean="0">
                <a:solidFill>
                  <a:schemeClr val="tx1"/>
                </a:solidFill>
              </a:rPr>
              <a:t>K</a:t>
            </a:r>
            <a:r>
              <a:rPr lang="ru-RU" sz="1550" dirty="0" err="1" smtClean="0">
                <a:solidFill>
                  <a:srgbClr val="00B050"/>
                </a:solidFill>
              </a:rPr>
              <a:t>Ao</a:t>
            </a:r>
            <a:r>
              <a:rPr lang="ru-RU" sz="1550" dirty="0" err="1" smtClean="0">
                <a:solidFill>
                  <a:schemeClr val="tx1"/>
                </a:solidFill>
              </a:rPr>
              <a:t>,K</a:t>
            </a:r>
            <a:r>
              <a:rPr lang="ru-RU" sz="1550" dirty="0" err="1" smtClean="0">
                <a:solidFill>
                  <a:srgbClr val="00B050"/>
                </a:solidFill>
              </a:rPr>
              <a:t>As</a:t>
            </a:r>
            <a:r>
              <a:rPr lang="ru-RU" sz="1550" dirty="0" smtClean="0">
                <a:solidFill>
                  <a:schemeClr val="tx1"/>
                </a:solidFill>
              </a:rPr>
              <a:t>), где</a:t>
            </a:r>
            <a:r>
              <a:rPr lang="en-US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 err="1" smtClean="0">
                <a:solidFill>
                  <a:schemeClr val="tx1"/>
                </a:solidFill>
              </a:rPr>
              <a:t>K</a:t>
            </a:r>
            <a:r>
              <a:rPr lang="ru-RU" sz="1550" dirty="0" err="1" smtClean="0">
                <a:solidFill>
                  <a:srgbClr val="00B050"/>
                </a:solidFill>
              </a:rPr>
              <a:t>Ao</a:t>
            </a:r>
            <a:r>
              <a:rPr lang="ru-RU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— открытый ключ, а </a:t>
            </a:r>
            <a:r>
              <a:rPr lang="ru-RU" sz="1550" dirty="0" err="1" smtClean="0">
                <a:solidFill>
                  <a:schemeClr val="tx1"/>
                </a:solidFill>
              </a:rPr>
              <a:t>K</a:t>
            </a:r>
            <a:r>
              <a:rPr lang="ru-RU" sz="1550" dirty="0" err="1" smtClean="0">
                <a:solidFill>
                  <a:srgbClr val="00B050"/>
                </a:solidFill>
              </a:rPr>
              <a:t>As</a:t>
            </a:r>
            <a:r>
              <a:rPr lang="ru-RU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— закрытый (секретный) ключ стороны </a:t>
            </a:r>
            <a:r>
              <a:rPr lang="ru-RU" sz="1550" dirty="0" smtClean="0">
                <a:solidFill>
                  <a:srgbClr val="00B050"/>
                </a:solidFill>
              </a:rPr>
              <a:t>A</a:t>
            </a:r>
            <a:r>
              <a:rPr lang="ru-RU" sz="1550" dirty="0" smtClean="0">
                <a:solidFill>
                  <a:schemeClr val="tx1"/>
                </a:solidFill>
              </a:rPr>
              <a:t>.</a:t>
            </a:r>
            <a:r>
              <a:rPr lang="en-US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 smtClean="0">
                <a:solidFill>
                  <a:schemeClr val="tx1"/>
                </a:solidFill>
              </a:rPr>
              <a:t>Стороне </a:t>
            </a:r>
            <a:r>
              <a:rPr lang="ru-RU" sz="1550" dirty="0" smtClean="0">
                <a:solidFill>
                  <a:srgbClr val="00B0F0"/>
                </a:solidFill>
              </a:rPr>
              <a:t>T</a:t>
            </a:r>
            <a:r>
              <a:rPr lang="ru-RU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принадлежит пара ключей </a:t>
            </a:r>
            <a:r>
              <a:rPr lang="ru-RU" sz="1550" dirty="0" smtClean="0">
                <a:solidFill>
                  <a:schemeClr val="tx1"/>
                </a:solidFill>
              </a:rPr>
              <a:t>(</a:t>
            </a:r>
            <a:r>
              <a:rPr lang="ru-RU" sz="1550" dirty="0" err="1" smtClean="0">
                <a:solidFill>
                  <a:schemeClr val="tx1"/>
                </a:solidFill>
              </a:rPr>
              <a:t>K</a:t>
            </a:r>
            <a:r>
              <a:rPr lang="ru-RU" sz="1550" dirty="0" err="1" smtClean="0">
                <a:solidFill>
                  <a:srgbClr val="00B0F0"/>
                </a:solidFill>
              </a:rPr>
              <a:t>To</a:t>
            </a:r>
            <a:r>
              <a:rPr lang="ru-RU" sz="1550" dirty="0" err="1" smtClean="0">
                <a:solidFill>
                  <a:schemeClr val="tx1"/>
                </a:solidFill>
              </a:rPr>
              <a:t>,K</a:t>
            </a:r>
            <a:r>
              <a:rPr lang="ru-RU" sz="1550" dirty="0" err="1" smtClean="0">
                <a:solidFill>
                  <a:srgbClr val="00B0F0"/>
                </a:solidFill>
              </a:rPr>
              <a:t>Ts</a:t>
            </a:r>
            <a:r>
              <a:rPr lang="ru-RU" sz="1550" dirty="0" smtClean="0">
                <a:solidFill>
                  <a:schemeClr val="tx1"/>
                </a:solidFill>
              </a:rPr>
              <a:t>).</a:t>
            </a:r>
            <a:endParaRPr lang="ru-RU" sz="1550" dirty="0">
              <a:solidFill>
                <a:schemeClr val="tx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rgbClr val="00B050"/>
                </a:solidFill>
              </a:rPr>
              <a:t>A </a:t>
            </a:r>
            <a:r>
              <a:rPr lang="ru-RU" sz="1550" dirty="0">
                <a:solidFill>
                  <a:schemeClr val="tx1"/>
                </a:solidFill>
              </a:rPr>
              <a:t>регистрируется </a:t>
            </a:r>
            <a:r>
              <a:rPr lang="ru-RU" sz="1550" dirty="0" smtClean="0">
                <a:solidFill>
                  <a:schemeClr val="tx1"/>
                </a:solidFill>
              </a:rPr>
              <a:t>у</a:t>
            </a:r>
            <a:r>
              <a:rPr lang="en-US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 smtClean="0">
                <a:solidFill>
                  <a:srgbClr val="00B0F0"/>
                </a:solidFill>
              </a:rPr>
              <a:t>T</a:t>
            </a:r>
            <a:r>
              <a:rPr lang="ru-RU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(посылает запрос на подпись), указывая данные о себе и свой </a:t>
            </a:r>
            <a:r>
              <a:rPr lang="ru-RU" sz="1550" dirty="0" err="1" smtClean="0">
                <a:solidFill>
                  <a:schemeClr val="tx1"/>
                </a:solidFill>
              </a:rPr>
              <a:t>K</a:t>
            </a:r>
            <a:r>
              <a:rPr lang="ru-RU" sz="1550" dirty="0" err="1" smtClean="0">
                <a:solidFill>
                  <a:srgbClr val="00B050"/>
                </a:solidFill>
              </a:rPr>
              <a:t>Ao</a:t>
            </a:r>
            <a:r>
              <a:rPr lang="ru-RU" sz="1550" dirty="0" smtClean="0">
                <a:solidFill>
                  <a:schemeClr val="tx1"/>
                </a:solidFill>
              </a:rPr>
              <a:t>. Сторона </a:t>
            </a:r>
            <a:r>
              <a:rPr lang="ru-RU" sz="1550" dirty="0" smtClean="0">
                <a:solidFill>
                  <a:srgbClr val="00B0F0"/>
                </a:solidFill>
              </a:rPr>
              <a:t>T</a:t>
            </a:r>
            <a:r>
              <a:rPr lang="ru-RU" sz="1550" dirty="0" smtClean="0">
                <a:solidFill>
                  <a:schemeClr val="tx1"/>
                </a:solidFill>
              </a:rPr>
              <a:t> "</a:t>
            </a:r>
            <a:r>
              <a:rPr lang="ru-RU" sz="1550" dirty="0">
                <a:solidFill>
                  <a:schemeClr val="tx1"/>
                </a:solidFill>
              </a:rPr>
              <a:t>удостоверяет личность" стороны </a:t>
            </a:r>
            <a:r>
              <a:rPr lang="ru-RU" sz="1550" dirty="0" smtClean="0">
                <a:solidFill>
                  <a:srgbClr val="00B050"/>
                </a:solidFill>
              </a:rPr>
              <a:t>A</a:t>
            </a:r>
            <a:r>
              <a:rPr lang="ru-RU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и выдает стороне </a:t>
            </a:r>
            <a:r>
              <a:rPr lang="ru-RU" sz="1550" dirty="0" smtClean="0">
                <a:solidFill>
                  <a:srgbClr val="00B050"/>
                </a:solidFill>
              </a:rPr>
              <a:t>A </a:t>
            </a:r>
            <a:r>
              <a:rPr lang="ru-RU" sz="1550" dirty="0">
                <a:solidFill>
                  <a:schemeClr val="tx1"/>
                </a:solidFill>
              </a:rPr>
              <a:t>сертификат </a:t>
            </a:r>
            <a:r>
              <a:rPr lang="ru-RU" sz="1550" dirty="0" smtClean="0">
                <a:solidFill>
                  <a:srgbClr val="0000FF"/>
                </a:solidFill>
              </a:rPr>
              <a:t>C</a:t>
            </a:r>
            <a:r>
              <a:rPr lang="ru-RU" sz="1550" dirty="0">
                <a:solidFill>
                  <a:schemeClr val="tx1"/>
                </a:solidFill>
              </a:rPr>
              <a:t>, устанавливающий соответствие между субъектом </a:t>
            </a:r>
            <a:r>
              <a:rPr lang="ru-RU" sz="1550" dirty="0" smtClean="0">
                <a:solidFill>
                  <a:srgbClr val="00B050"/>
                </a:solidFill>
              </a:rPr>
              <a:t>A </a:t>
            </a:r>
            <a:r>
              <a:rPr lang="ru-RU" sz="1550" dirty="0">
                <a:solidFill>
                  <a:schemeClr val="tx1"/>
                </a:solidFill>
              </a:rPr>
              <a:t>и ключом </a:t>
            </a:r>
            <a:r>
              <a:rPr lang="ru-RU" sz="1550" dirty="0" err="1" smtClean="0">
                <a:solidFill>
                  <a:schemeClr val="tx1"/>
                </a:solidFill>
              </a:rPr>
              <a:t>K</a:t>
            </a:r>
            <a:r>
              <a:rPr lang="ru-RU" sz="1550" dirty="0" err="1" smtClean="0">
                <a:solidFill>
                  <a:srgbClr val="00B050"/>
                </a:solidFill>
              </a:rPr>
              <a:t>Ao</a:t>
            </a:r>
            <a:r>
              <a:rPr lang="ru-RU" sz="1550" dirty="0" smtClean="0">
                <a:solidFill>
                  <a:schemeClr val="tx1"/>
                </a:solidFill>
              </a:rPr>
              <a:t>. </a:t>
            </a:r>
            <a:r>
              <a:rPr lang="ru-RU" sz="1550" dirty="0">
                <a:solidFill>
                  <a:schemeClr val="tx1"/>
                </a:solidFill>
              </a:rPr>
              <a:t>Сертификат </a:t>
            </a:r>
            <a:r>
              <a:rPr lang="ru-RU" sz="1550" dirty="0" smtClean="0">
                <a:solidFill>
                  <a:srgbClr val="0000FF"/>
                </a:solidFill>
              </a:rPr>
              <a:t>C </a:t>
            </a:r>
            <a:r>
              <a:rPr lang="ru-RU" sz="1550" dirty="0" smtClean="0">
                <a:solidFill>
                  <a:schemeClr val="tx1"/>
                </a:solidFill>
              </a:rPr>
              <a:t>содержит</a:t>
            </a:r>
            <a:r>
              <a:rPr lang="en-US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 smtClean="0">
                <a:solidFill>
                  <a:schemeClr val="tx1"/>
                </a:solidFill>
              </a:rPr>
              <a:t>ключ</a:t>
            </a:r>
            <a:r>
              <a:rPr lang="en-US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 err="1" smtClean="0">
                <a:solidFill>
                  <a:schemeClr val="tx1"/>
                </a:solidFill>
              </a:rPr>
              <a:t>K</a:t>
            </a:r>
            <a:r>
              <a:rPr lang="ru-RU" sz="1550" dirty="0" err="1" smtClean="0">
                <a:solidFill>
                  <a:srgbClr val="00B050"/>
                </a:solidFill>
              </a:rPr>
              <a:t>Ao</a:t>
            </a:r>
            <a:r>
              <a:rPr lang="ru-RU" sz="1550" dirty="0" smtClean="0">
                <a:solidFill>
                  <a:schemeClr val="tx1"/>
                </a:solidFill>
              </a:rPr>
              <a:t>, идентификационные </a:t>
            </a:r>
            <a:r>
              <a:rPr lang="ru-RU" sz="1550" dirty="0">
                <a:solidFill>
                  <a:schemeClr val="tx1"/>
                </a:solidFill>
              </a:rPr>
              <a:t>данные </a:t>
            </a:r>
            <a:r>
              <a:rPr lang="ru-RU" sz="1550" dirty="0" smtClean="0">
                <a:solidFill>
                  <a:schemeClr val="tx1"/>
                </a:solidFill>
              </a:rPr>
              <a:t>субъекта </a:t>
            </a:r>
            <a:r>
              <a:rPr lang="ru-RU" sz="1550" dirty="0" smtClean="0">
                <a:solidFill>
                  <a:srgbClr val="00B050"/>
                </a:solidFill>
              </a:rPr>
              <a:t>A</a:t>
            </a:r>
            <a:r>
              <a:rPr lang="ru-RU" sz="1550" dirty="0" smtClean="0">
                <a:solidFill>
                  <a:schemeClr val="tx1"/>
                </a:solidFill>
              </a:rPr>
              <a:t>, идентификационные </a:t>
            </a:r>
            <a:r>
              <a:rPr lang="ru-RU" sz="1550" dirty="0">
                <a:solidFill>
                  <a:schemeClr val="tx1"/>
                </a:solidFill>
              </a:rPr>
              <a:t>данные удостоверяющей стороны </a:t>
            </a:r>
            <a:r>
              <a:rPr lang="ru-RU" sz="1550" dirty="0" smtClean="0">
                <a:solidFill>
                  <a:srgbClr val="00B0F0"/>
                </a:solidFill>
              </a:rPr>
              <a:t>T</a:t>
            </a:r>
            <a:r>
              <a:rPr lang="ru-RU" sz="1550" dirty="0" smtClean="0">
                <a:solidFill>
                  <a:schemeClr val="tx1"/>
                </a:solidFill>
              </a:rPr>
              <a:t>, подпись </a:t>
            </a:r>
            <a:r>
              <a:rPr lang="ru-RU" sz="1550" dirty="0">
                <a:solidFill>
                  <a:schemeClr val="tx1"/>
                </a:solidFill>
              </a:rPr>
              <a:t>стороны </a:t>
            </a:r>
            <a:r>
              <a:rPr lang="ru-RU" sz="1550" dirty="0" smtClean="0">
                <a:solidFill>
                  <a:srgbClr val="00B0F0"/>
                </a:solidFill>
              </a:rPr>
              <a:t>T </a:t>
            </a:r>
            <a:r>
              <a:rPr lang="ru-RU" sz="1550" dirty="0" smtClean="0">
                <a:solidFill>
                  <a:schemeClr val="tx1"/>
                </a:solidFill>
              </a:rPr>
              <a:t>– S</a:t>
            </a:r>
            <a:r>
              <a:rPr lang="ru-RU" sz="1550" dirty="0" smtClean="0">
                <a:solidFill>
                  <a:srgbClr val="00B0F0"/>
                </a:solidFill>
              </a:rPr>
              <a:t>T</a:t>
            </a:r>
            <a:r>
              <a:rPr lang="ru-RU" sz="1550" dirty="0" smtClean="0">
                <a:solidFill>
                  <a:schemeClr val="tx1"/>
                </a:solidFill>
              </a:rPr>
              <a:t>. </a:t>
            </a:r>
            <a:r>
              <a:rPr lang="ru-RU" sz="1550" dirty="0">
                <a:solidFill>
                  <a:schemeClr val="tx1"/>
                </a:solidFill>
              </a:rPr>
              <a:t>Подпись </a:t>
            </a:r>
            <a:r>
              <a:rPr lang="ru-RU" sz="1550" dirty="0" smtClean="0">
                <a:solidFill>
                  <a:schemeClr val="tx1"/>
                </a:solidFill>
              </a:rPr>
              <a:t>S</a:t>
            </a:r>
            <a:r>
              <a:rPr lang="ru-RU" sz="1550" dirty="0" smtClean="0">
                <a:solidFill>
                  <a:srgbClr val="00B0F0"/>
                </a:solidFill>
              </a:rPr>
              <a:t>T </a:t>
            </a:r>
            <a:r>
              <a:rPr lang="ru-RU" sz="1550" dirty="0">
                <a:solidFill>
                  <a:schemeClr val="tx1"/>
                </a:solidFill>
              </a:rPr>
              <a:t>— это </a:t>
            </a:r>
            <a:r>
              <a:rPr lang="ru-RU" sz="1550" dirty="0" err="1" smtClean="0">
                <a:solidFill>
                  <a:schemeClr val="tx1"/>
                </a:solidFill>
              </a:rPr>
              <a:t>хеш</a:t>
            </a:r>
            <a:r>
              <a:rPr lang="ru-RU" sz="1550" dirty="0" smtClean="0">
                <a:solidFill>
                  <a:schemeClr val="tx1"/>
                </a:solidFill>
              </a:rPr>
              <a:t>, </a:t>
            </a:r>
            <a:r>
              <a:rPr lang="ru-RU" sz="1550" dirty="0">
                <a:solidFill>
                  <a:schemeClr val="tx1"/>
                </a:solidFill>
              </a:rPr>
              <a:t>полученный в результате применения хеш-функции к данным сертификата </a:t>
            </a:r>
            <a:r>
              <a:rPr lang="ru-RU" sz="1550" dirty="0" smtClean="0">
                <a:solidFill>
                  <a:srgbClr val="0000FF"/>
                </a:solidFill>
              </a:rPr>
              <a:t>C</a:t>
            </a:r>
            <a:r>
              <a:rPr lang="ru-RU" sz="1550" dirty="0">
                <a:solidFill>
                  <a:schemeClr val="tx1"/>
                </a:solidFill>
              </a:rPr>
              <a:t>, зашифрованный </a:t>
            </a:r>
            <a:r>
              <a:rPr lang="ru-RU" sz="1550" dirty="0" smtClean="0">
                <a:solidFill>
                  <a:schemeClr val="tx1"/>
                </a:solidFill>
              </a:rPr>
              <a:t>стороной </a:t>
            </a:r>
            <a:r>
              <a:rPr lang="ru-RU" sz="1550" dirty="0" smtClean="0">
                <a:solidFill>
                  <a:srgbClr val="00B0F0"/>
                </a:solidFill>
              </a:rPr>
              <a:t>T </a:t>
            </a:r>
            <a:r>
              <a:rPr lang="ru-RU" sz="1550" dirty="0">
                <a:solidFill>
                  <a:schemeClr val="tx1"/>
                </a:solidFill>
              </a:rPr>
              <a:t>с использованием своего закрытого ключа </a:t>
            </a:r>
            <a:r>
              <a:rPr lang="ru-RU" sz="1550" dirty="0" err="1" smtClean="0">
                <a:solidFill>
                  <a:schemeClr val="tx1"/>
                </a:solidFill>
              </a:rPr>
              <a:t>K</a:t>
            </a:r>
            <a:r>
              <a:rPr lang="ru-RU" sz="1550" dirty="0" err="1" smtClean="0">
                <a:solidFill>
                  <a:srgbClr val="00B0F0"/>
                </a:solidFill>
              </a:rPr>
              <a:t>Ts</a:t>
            </a:r>
            <a:r>
              <a:rPr lang="ru-RU" sz="1550" dirty="0" smtClean="0">
                <a:solidFill>
                  <a:schemeClr val="tx1"/>
                </a:solidFill>
              </a:rPr>
              <a:t>.</a:t>
            </a:r>
            <a:endParaRPr lang="ru-RU" sz="1550" dirty="0">
              <a:solidFill>
                <a:schemeClr val="tx1"/>
              </a:solidFill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rgbClr val="00B050"/>
                </a:solidFill>
              </a:rPr>
              <a:t>A </a:t>
            </a:r>
            <a:r>
              <a:rPr lang="ru-RU" sz="1550" dirty="0">
                <a:solidFill>
                  <a:schemeClr val="tx1"/>
                </a:solidFill>
              </a:rPr>
              <a:t>посылает стороне </a:t>
            </a:r>
            <a:r>
              <a:rPr lang="ru-RU" sz="1550" dirty="0" smtClean="0">
                <a:solidFill>
                  <a:srgbClr val="FF0000"/>
                </a:solidFill>
              </a:rPr>
              <a:t>B </a:t>
            </a:r>
            <a:r>
              <a:rPr lang="ru-RU" sz="1550" dirty="0">
                <a:solidFill>
                  <a:schemeClr val="tx1"/>
                </a:solidFill>
              </a:rPr>
              <a:t>свой сертификат </a:t>
            </a:r>
            <a:r>
              <a:rPr lang="ru-RU" sz="1550" dirty="0" smtClean="0">
                <a:solidFill>
                  <a:srgbClr val="0000FF"/>
                </a:solidFill>
              </a:rPr>
              <a:t>C</a:t>
            </a:r>
            <a:r>
              <a:rPr lang="ru-RU" sz="1550" dirty="0">
                <a:solidFill>
                  <a:schemeClr val="tx1"/>
                </a:solidFill>
              </a:rPr>
              <a:t>. </a:t>
            </a:r>
            <a:r>
              <a:rPr lang="ru-RU" sz="1550" dirty="0" smtClean="0">
                <a:solidFill>
                  <a:srgbClr val="FF0000"/>
                </a:solidFill>
              </a:rPr>
              <a:t>B </a:t>
            </a:r>
            <a:r>
              <a:rPr lang="ru-RU" sz="1550" dirty="0">
                <a:solidFill>
                  <a:schemeClr val="tx1"/>
                </a:solidFill>
              </a:rPr>
              <a:t>проверяет цифровую подпись </a:t>
            </a:r>
            <a:r>
              <a:rPr lang="ru-RU" sz="1550" dirty="0" smtClean="0">
                <a:solidFill>
                  <a:schemeClr val="tx1"/>
                </a:solidFill>
              </a:rPr>
              <a:t>S</a:t>
            </a:r>
            <a:r>
              <a:rPr lang="ru-RU" sz="1550" dirty="0" smtClean="0">
                <a:solidFill>
                  <a:srgbClr val="00B0F0"/>
                </a:solidFill>
              </a:rPr>
              <a:t>T</a:t>
            </a:r>
            <a:r>
              <a:rPr lang="ru-RU" sz="1550" dirty="0">
                <a:solidFill>
                  <a:schemeClr val="tx1"/>
                </a:solidFill>
              </a:rPr>
              <a:t>. Для этого </a:t>
            </a:r>
            <a:r>
              <a:rPr lang="ru-RU" sz="1550" dirty="0" smtClean="0">
                <a:solidFill>
                  <a:srgbClr val="FF0000"/>
                </a:solidFill>
              </a:rPr>
              <a:t>B </a:t>
            </a:r>
            <a:r>
              <a:rPr lang="ru-RU" sz="1550" dirty="0" smtClean="0">
                <a:solidFill>
                  <a:schemeClr val="tx1"/>
                </a:solidFill>
              </a:rPr>
              <a:t>самостоятельно </a:t>
            </a:r>
            <a:r>
              <a:rPr lang="ru-RU" sz="1550" dirty="0">
                <a:solidFill>
                  <a:schemeClr val="tx1"/>
                </a:solidFill>
              </a:rPr>
              <a:t>вычисляет </a:t>
            </a:r>
            <a:r>
              <a:rPr lang="ru-RU" sz="1550" dirty="0" err="1">
                <a:solidFill>
                  <a:schemeClr val="tx1"/>
                </a:solidFill>
              </a:rPr>
              <a:t>хеш</a:t>
            </a:r>
            <a:r>
              <a:rPr lang="ru-RU" sz="1550" dirty="0">
                <a:solidFill>
                  <a:schemeClr val="tx1"/>
                </a:solidFill>
              </a:rPr>
              <a:t> от данных сертификата </a:t>
            </a:r>
            <a:r>
              <a:rPr lang="ru-RU" sz="1550" dirty="0" smtClean="0">
                <a:solidFill>
                  <a:srgbClr val="0000FF"/>
                </a:solidFill>
              </a:rPr>
              <a:t>C</a:t>
            </a:r>
            <a:r>
              <a:rPr lang="ru-RU" sz="1550" dirty="0" smtClean="0">
                <a:solidFill>
                  <a:schemeClr val="tx1"/>
                </a:solidFill>
              </a:rPr>
              <a:t>, расшифровывает </a:t>
            </a:r>
            <a:r>
              <a:rPr lang="ru-RU" sz="1550" dirty="0">
                <a:solidFill>
                  <a:schemeClr val="tx1"/>
                </a:solidFill>
              </a:rPr>
              <a:t>ЭЦП сертификата </a:t>
            </a:r>
            <a:r>
              <a:rPr lang="ru-RU" sz="1550" dirty="0" smtClean="0">
                <a:solidFill>
                  <a:schemeClr val="tx1"/>
                </a:solidFill>
              </a:rPr>
              <a:t>S</a:t>
            </a:r>
            <a:r>
              <a:rPr lang="ru-RU" sz="1550" dirty="0" smtClean="0">
                <a:solidFill>
                  <a:srgbClr val="00B0F0"/>
                </a:solidFill>
              </a:rPr>
              <a:t>T </a:t>
            </a:r>
            <a:r>
              <a:rPr lang="ru-RU" sz="1550" dirty="0">
                <a:solidFill>
                  <a:schemeClr val="tx1"/>
                </a:solidFill>
              </a:rPr>
              <a:t>с помощью всем известного </a:t>
            </a:r>
            <a:r>
              <a:rPr lang="ru-RU" sz="1550" dirty="0" err="1" smtClean="0">
                <a:solidFill>
                  <a:schemeClr val="tx1"/>
                </a:solidFill>
              </a:rPr>
              <a:t>K</a:t>
            </a:r>
            <a:r>
              <a:rPr lang="ru-RU" sz="1550" dirty="0" err="1" smtClean="0">
                <a:solidFill>
                  <a:srgbClr val="00B0F0"/>
                </a:solidFill>
              </a:rPr>
              <a:t>To</a:t>
            </a:r>
            <a:r>
              <a:rPr lang="ru-RU" sz="1550" dirty="0" smtClean="0">
                <a:solidFill>
                  <a:schemeClr val="tx1"/>
                </a:solidFill>
              </a:rPr>
              <a:t>, </a:t>
            </a:r>
            <a:r>
              <a:rPr lang="ru-RU" sz="1550" dirty="0">
                <a:solidFill>
                  <a:schemeClr val="tx1"/>
                </a:solidFill>
              </a:rPr>
              <a:t>получив другой </a:t>
            </a:r>
            <a:r>
              <a:rPr lang="ru-RU" sz="1550" dirty="0" err="1" smtClean="0">
                <a:solidFill>
                  <a:schemeClr val="tx1"/>
                </a:solidFill>
              </a:rPr>
              <a:t>хеш</a:t>
            </a:r>
            <a:r>
              <a:rPr lang="ru-RU" sz="1550" dirty="0" smtClean="0">
                <a:solidFill>
                  <a:schemeClr val="tx1"/>
                </a:solidFill>
              </a:rPr>
              <a:t>, проверяет </a:t>
            </a:r>
            <a:r>
              <a:rPr lang="ru-RU" sz="1550" dirty="0">
                <a:solidFill>
                  <a:schemeClr val="tx1"/>
                </a:solidFill>
              </a:rPr>
              <a:t>равенство этих двух </a:t>
            </a:r>
            <a:r>
              <a:rPr lang="ru-RU" sz="1550" dirty="0" err="1">
                <a:solidFill>
                  <a:schemeClr val="tx1"/>
                </a:solidFill>
              </a:rPr>
              <a:t>хешей</a:t>
            </a:r>
            <a:r>
              <a:rPr lang="ru-RU" sz="1550" dirty="0" smtClean="0">
                <a:solidFill>
                  <a:schemeClr val="tx1"/>
                </a:solidFill>
              </a:rPr>
              <a:t>. Если </a:t>
            </a:r>
            <a:r>
              <a:rPr lang="ru-RU" sz="1550" dirty="0">
                <a:solidFill>
                  <a:schemeClr val="tx1"/>
                </a:solidFill>
              </a:rPr>
              <a:t>полученные </a:t>
            </a:r>
            <a:r>
              <a:rPr lang="ru-RU" sz="1550" dirty="0" err="1">
                <a:solidFill>
                  <a:schemeClr val="tx1"/>
                </a:solidFill>
              </a:rPr>
              <a:t>хеши</a:t>
            </a:r>
            <a:r>
              <a:rPr lang="ru-RU" sz="1550" dirty="0">
                <a:solidFill>
                  <a:schemeClr val="tx1"/>
                </a:solidFill>
              </a:rPr>
              <a:t> равны - ЭЦП корректна, а это подтверждает, что </a:t>
            </a:r>
            <a:r>
              <a:rPr lang="ru-RU" sz="1550" dirty="0" err="1" smtClean="0">
                <a:solidFill>
                  <a:schemeClr val="tx1"/>
                </a:solidFill>
              </a:rPr>
              <a:t>K</a:t>
            </a:r>
            <a:r>
              <a:rPr lang="ru-RU" sz="1550" dirty="0" err="1" smtClean="0">
                <a:solidFill>
                  <a:srgbClr val="00B050"/>
                </a:solidFill>
              </a:rPr>
              <a:t>Ao</a:t>
            </a:r>
            <a:r>
              <a:rPr lang="ru-RU" sz="1550" dirty="0" smtClean="0">
                <a:solidFill>
                  <a:schemeClr val="tx1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действительно </a:t>
            </a:r>
            <a:r>
              <a:rPr lang="ru-RU" sz="1550" dirty="0" smtClean="0">
                <a:solidFill>
                  <a:schemeClr val="tx1"/>
                </a:solidFill>
              </a:rPr>
              <a:t>принадлежит </a:t>
            </a:r>
            <a:r>
              <a:rPr lang="ru-RU" sz="1550" dirty="0" smtClean="0">
                <a:solidFill>
                  <a:srgbClr val="00B050"/>
                </a:solidFill>
              </a:rPr>
              <a:t>A</a:t>
            </a:r>
            <a:r>
              <a:rPr lang="ru-RU" sz="1550" dirty="0">
                <a:solidFill>
                  <a:schemeClr val="tx1"/>
                </a:solidFill>
              </a:rPr>
              <a:t>.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ru-RU" sz="1550" dirty="0" smtClean="0">
                <a:solidFill>
                  <a:schemeClr val="tx1"/>
                </a:solidFill>
              </a:rPr>
              <a:t>Теперь </a:t>
            </a:r>
            <a:r>
              <a:rPr lang="ru-RU" sz="1550" dirty="0" smtClean="0">
                <a:solidFill>
                  <a:srgbClr val="FF0000"/>
                </a:solidFill>
              </a:rPr>
              <a:t>B</a:t>
            </a:r>
            <a:r>
              <a:rPr lang="ru-RU" sz="1550" dirty="0">
                <a:solidFill>
                  <a:schemeClr val="tx1"/>
                </a:solidFill>
              </a:rPr>
              <a:t>, зная открытый ключ </a:t>
            </a:r>
            <a:r>
              <a:rPr lang="ru-RU" sz="1550" dirty="0" smtClean="0">
                <a:solidFill>
                  <a:srgbClr val="00B050"/>
                </a:solidFill>
              </a:rPr>
              <a:t>A </a:t>
            </a:r>
            <a:r>
              <a:rPr lang="ru-RU" sz="1550" dirty="0">
                <a:solidFill>
                  <a:schemeClr val="tx1"/>
                </a:solidFill>
              </a:rPr>
              <a:t>и зная, что он принадлежит именно </a:t>
            </a:r>
            <a:r>
              <a:rPr lang="ru-RU" sz="1550" dirty="0" smtClean="0">
                <a:solidFill>
                  <a:srgbClr val="00B050"/>
                </a:solidFill>
              </a:rPr>
              <a:t>A</a:t>
            </a:r>
            <a:r>
              <a:rPr lang="ru-RU" sz="1550" dirty="0">
                <a:solidFill>
                  <a:schemeClr val="tx1"/>
                </a:solidFill>
              </a:rPr>
              <a:t>, может шифровать этим открытым ключом все последующие сообщения для </a:t>
            </a:r>
            <a:r>
              <a:rPr lang="ru-RU" sz="1550" dirty="0" smtClean="0">
                <a:solidFill>
                  <a:srgbClr val="00B050"/>
                </a:solidFill>
              </a:rPr>
              <a:t>A</a:t>
            </a:r>
            <a:r>
              <a:rPr lang="ru-RU" sz="1550" dirty="0">
                <a:solidFill>
                  <a:schemeClr val="tx1"/>
                </a:solidFill>
              </a:rPr>
              <a:t>. И только </a:t>
            </a:r>
            <a:r>
              <a:rPr lang="ru-RU" sz="1550" dirty="0" smtClean="0">
                <a:solidFill>
                  <a:srgbClr val="00B050"/>
                </a:solidFill>
              </a:rPr>
              <a:t>A </a:t>
            </a:r>
            <a:r>
              <a:rPr lang="ru-RU" sz="1550" dirty="0">
                <a:solidFill>
                  <a:schemeClr val="tx1"/>
                </a:solidFill>
              </a:rPr>
              <a:t>сможет их расшифровать, так как </a:t>
            </a:r>
            <a:r>
              <a:rPr lang="ru-RU" sz="1550" dirty="0" err="1" smtClean="0">
                <a:solidFill>
                  <a:schemeClr val="tx1"/>
                </a:solidFill>
              </a:rPr>
              <a:t>K</a:t>
            </a:r>
            <a:r>
              <a:rPr lang="ru-RU" sz="1550" dirty="0" err="1" smtClean="0">
                <a:solidFill>
                  <a:srgbClr val="00B050"/>
                </a:solidFill>
              </a:rPr>
              <a:t>As</a:t>
            </a:r>
            <a:r>
              <a:rPr lang="ru-RU" sz="1550" dirty="0" smtClean="0">
                <a:solidFill>
                  <a:srgbClr val="00B050"/>
                </a:solidFill>
              </a:rPr>
              <a:t> </a:t>
            </a:r>
            <a:r>
              <a:rPr lang="ru-RU" sz="1550" dirty="0">
                <a:solidFill>
                  <a:schemeClr val="tx1"/>
                </a:solidFill>
              </a:rPr>
              <a:t>известен только </a:t>
            </a:r>
            <a:r>
              <a:rPr lang="ru-RU" sz="1550" dirty="0" smtClean="0">
                <a:solidFill>
                  <a:srgbClr val="00B050"/>
                </a:solidFill>
              </a:rPr>
              <a:t>A</a:t>
            </a:r>
            <a:r>
              <a:rPr lang="ru-RU" sz="1550" dirty="0">
                <a:solidFill>
                  <a:schemeClr val="tx1"/>
                </a:solidFill>
              </a:rPr>
              <a:t>.</a:t>
            </a:r>
            <a:endParaRPr lang="ru-RU" sz="15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2221</TotalTime>
  <Words>659</Words>
  <Application>Microsoft Office PowerPoint</Application>
  <PresentationFormat>Широкоэкранный</PresentationFormat>
  <Paragraphs>40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Franklin Gothic Medium</vt:lpstr>
      <vt:lpstr>Trebuchet MS</vt:lpstr>
      <vt:lpstr>Wingdings 3</vt:lpstr>
      <vt:lpstr>Аспект</vt:lpstr>
      <vt:lpstr>Лабораторная работа № 5 Изучение работы программ для формирования и работы с ЭЦП  на примере программного продукта Kleopatra.</vt:lpstr>
      <vt:lpstr>Электронно-цифровая подпись</vt:lpstr>
      <vt:lpstr>Принцип формирования и работы ЭЦП</vt:lpstr>
      <vt:lpstr>Сертификат открытого ключа  (сертификат электронной подписи)</vt:lpstr>
      <vt:lpstr>Сертификат открытого ключа  (сертификат электронной подписи)</vt:lpstr>
      <vt:lpstr>Формальное описание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программ и данных</dc:title>
  <dc:creator>Олег Заикин</dc:creator>
  <cp:lastModifiedBy>Ключников В.В.</cp:lastModifiedBy>
  <cp:revision>655</cp:revision>
  <dcterms:created xsi:type="dcterms:W3CDTF">2015-09-24T14:15:42Z</dcterms:created>
  <dcterms:modified xsi:type="dcterms:W3CDTF">2023-11-08T07:52:04Z</dcterms:modified>
</cp:coreProperties>
</file>