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5" r:id="rId3"/>
    <p:sldId id="291" r:id="rId4"/>
    <p:sldId id="292" r:id="rId5"/>
    <p:sldId id="286" r:id="rId6"/>
    <p:sldId id="290" r:id="rId7"/>
    <p:sldId id="287" r:id="rId8"/>
    <p:sldId id="29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8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43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7217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8236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6522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51930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550243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20283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27149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8897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4697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0546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798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3901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9563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2659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8062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0516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0808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du.vsu.ru/mod/assign/view.php?id=21523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999020" y="1238854"/>
            <a:ext cx="7772400" cy="1462781"/>
          </a:xfrm>
        </p:spPr>
        <p:txBody>
          <a:bodyPr>
            <a:normAutofit fontScale="90000"/>
          </a:bodyPr>
          <a:lstStyle/>
          <a:p>
            <a:r>
              <a:rPr lang="ru-RU" sz="3600" smtClean="0">
                <a:solidFill>
                  <a:srgbClr val="00B050"/>
                </a:solidFill>
              </a:rPr>
              <a:t>Лабораторная </a:t>
            </a:r>
            <a:r>
              <a:rPr lang="ru-RU" sz="3600" dirty="0" smtClean="0">
                <a:solidFill>
                  <a:srgbClr val="00B050"/>
                </a:solidFill>
              </a:rPr>
              <a:t>работа № </a:t>
            </a:r>
            <a:r>
              <a:rPr lang="en-US" sz="3600" dirty="0">
                <a:solidFill>
                  <a:srgbClr val="00B050"/>
                </a:solidFill>
              </a:rPr>
              <a:t>3</a:t>
            </a:r>
            <a:r>
              <a:rPr lang="ru-RU" sz="3600" dirty="0" smtClean="0">
                <a:solidFill>
                  <a:srgbClr val="00B050"/>
                </a:solidFill>
              </a:rPr>
              <a:t/>
            </a:r>
            <a:br>
              <a:rPr lang="ru-RU" sz="3600" dirty="0" smtClean="0">
                <a:solidFill>
                  <a:srgbClr val="00B050"/>
                </a:solidFill>
              </a:rPr>
            </a:br>
            <a:r>
              <a:rPr lang="ru-RU" sz="3600" dirty="0">
                <a:latin typeface="Franklin Gothic Medium" panose="020B0603020102020204" pitchFamily="34" charset="0"/>
              </a:rPr>
              <a:t>Программная </a:t>
            </a:r>
            <a:r>
              <a:rPr lang="ru-RU" sz="3600" dirty="0" smtClean="0">
                <a:latin typeface="Franklin Gothic Medium" panose="020B0603020102020204" pitchFamily="34" charset="0"/>
              </a:rPr>
              <a:t>реализация ассиметричного алгоритма шифрования </a:t>
            </a:r>
            <a:r>
              <a:rPr lang="en-US" sz="3600" dirty="0" smtClean="0">
                <a:latin typeface="Franklin Gothic Medium" panose="020B0603020102020204" pitchFamily="34" charset="0"/>
              </a:rPr>
              <a:t>RSA</a:t>
            </a:r>
            <a:r>
              <a:rPr lang="ru-RU" sz="3600" dirty="0" smtClean="0">
                <a:latin typeface="Franklin Gothic Medium" panose="020B0603020102020204" pitchFamily="34" charset="0"/>
              </a:rPr>
              <a:t>.</a:t>
            </a:r>
            <a:endParaRPr lang="ru-RU" sz="3600" dirty="0">
              <a:latin typeface="Franklin Gothic Medium" panose="020B0603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65202" y="2701635"/>
            <a:ext cx="8106218" cy="652840"/>
          </a:xfrm>
        </p:spPr>
        <p:txBody>
          <a:bodyPr>
            <a:normAutofit/>
          </a:bodyPr>
          <a:lstStyle/>
          <a:p>
            <a:r>
              <a:rPr lang="ru-RU" dirty="0" smtClean="0"/>
              <a:t>Время: 2 лабораторных занятия (4 часа)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3557" y="3354475"/>
            <a:ext cx="94814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ходе лабораторной работы необходимо реализовать </a:t>
            </a:r>
            <a:r>
              <a:rPr lang="ru-RU" dirty="0"/>
              <a:t>алгоритм </a:t>
            </a:r>
            <a:r>
              <a:rPr lang="ru-RU" dirty="0" smtClean="0"/>
              <a:t>ассиметричного шифрования </a:t>
            </a:r>
            <a:r>
              <a:rPr lang="en-US" dirty="0" smtClean="0"/>
              <a:t>RSA </a:t>
            </a:r>
            <a:r>
              <a:rPr lang="ru-RU" dirty="0" smtClean="0"/>
              <a:t>с помощью какого-либо языка программирования</a:t>
            </a:r>
            <a:r>
              <a:rPr lang="en-US" dirty="0" smtClean="0"/>
              <a:t> (</a:t>
            </a:r>
            <a:r>
              <a:rPr lang="ru-RU" dirty="0" smtClean="0"/>
              <a:t>без использования встроенных средств шифрования языка программирования). </a:t>
            </a:r>
            <a:r>
              <a:rPr lang="ru-RU" dirty="0"/>
              <a:t>Программа </a:t>
            </a:r>
            <a:r>
              <a:rPr lang="ru-RU" dirty="0" smtClean="0"/>
              <a:t>должна вычислять числа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ru-RU" dirty="0" smtClean="0"/>
              <a:t>, </a:t>
            </a:r>
            <a:r>
              <a:rPr lang="el-GR" i="1" dirty="0">
                <a:solidFill>
                  <a:srgbClr val="FF0000"/>
                </a:solidFill>
              </a:rPr>
              <a:t>φ</a:t>
            </a:r>
            <a:r>
              <a:rPr lang="el-GR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ru-RU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ru-RU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ru-RU" dirty="0" smtClean="0"/>
              <a:t>, </a:t>
            </a:r>
            <a:r>
              <a:rPr lang="ru-RU" dirty="0"/>
              <a:t>осуществлять шифрование и расшифровку по приведенному выше алгоритму, вывод на экран </a:t>
            </a:r>
            <a:r>
              <a:rPr lang="ru-RU" dirty="0">
                <a:solidFill>
                  <a:srgbClr val="00B050"/>
                </a:solidFill>
              </a:rPr>
              <a:t>незашифрованного</a:t>
            </a:r>
            <a:r>
              <a:rPr lang="ru-RU" dirty="0"/>
              <a:t>, </a:t>
            </a:r>
            <a:r>
              <a:rPr lang="ru-RU" dirty="0">
                <a:solidFill>
                  <a:srgbClr val="00B050"/>
                </a:solidFill>
              </a:rPr>
              <a:t>зашифрованного</a:t>
            </a:r>
            <a:r>
              <a:rPr lang="ru-RU" dirty="0"/>
              <a:t> и </a:t>
            </a:r>
            <a:r>
              <a:rPr lang="ru-RU" dirty="0">
                <a:solidFill>
                  <a:srgbClr val="00B050"/>
                </a:solidFill>
              </a:rPr>
              <a:t>расшифрованного</a:t>
            </a:r>
            <a:r>
              <a:rPr lang="ru-RU" dirty="0"/>
              <a:t> </a:t>
            </a:r>
            <a:r>
              <a:rPr lang="ru-RU" dirty="0" smtClean="0"/>
              <a:t>сообщения, </a:t>
            </a:r>
            <a:r>
              <a:rPr lang="ru-RU" dirty="0" smtClean="0">
                <a:solidFill>
                  <a:srgbClr val="00B050"/>
                </a:solidFill>
              </a:rPr>
              <a:t>открытый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00B050"/>
                </a:solidFill>
              </a:rPr>
              <a:t>закрытые</a:t>
            </a:r>
            <a:r>
              <a:rPr lang="ru-RU" dirty="0" smtClean="0"/>
              <a:t> ключи, </a:t>
            </a:r>
            <a:r>
              <a:rPr lang="ru-RU" dirty="0"/>
              <a:t>а также число </a:t>
            </a:r>
            <a:r>
              <a:rPr lang="el-GR" i="1" dirty="0">
                <a:solidFill>
                  <a:srgbClr val="00B050"/>
                </a:solidFill>
              </a:rPr>
              <a:t>φ</a:t>
            </a:r>
            <a:r>
              <a:rPr lang="el-GR" dirty="0">
                <a:solidFill>
                  <a:srgbClr val="00B050"/>
                </a:solidFill>
              </a:rPr>
              <a:t>(</a:t>
            </a:r>
            <a:r>
              <a:rPr lang="en-US" i="1" dirty="0">
                <a:solidFill>
                  <a:srgbClr val="00B050"/>
                </a:solidFill>
              </a:rPr>
              <a:t>n</a:t>
            </a:r>
            <a:r>
              <a:rPr lang="en-US" dirty="0">
                <a:solidFill>
                  <a:srgbClr val="00B050"/>
                </a:solidFill>
              </a:rPr>
              <a:t>)</a:t>
            </a:r>
            <a:r>
              <a:rPr lang="ru-RU" dirty="0" smtClean="0"/>
              <a:t>.</a:t>
            </a:r>
          </a:p>
          <a:p>
            <a:endParaRPr lang="en-US" dirty="0"/>
          </a:p>
          <a:p>
            <a:r>
              <a:rPr lang="ru-RU" dirty="0" smtClean="0"/>
              <a:t>Ссылка на страницу лабораторной: 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edu.vsu.ru/mod/assign/view.php?id=21523</a:t>
            </a:r>
            <a:r>
              <a:rPr lang="ru-RU" smtClean="0">
                <a:hlinkClick r:id="rId2"/>
              </a:rPr>
              <a:t>7</a:t>
            </a:r>
            <a:r>
              <a:rPr lang="ru-RU" smtClean="0"/>
              <a:t>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Варианты ключей выбираются согласно списку группы.</a:t>
            </a:r>
          </a:p>
          <a:p>
            <a:endParaRPr lang="ru-RU" dirty="0" smtClean="0"/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346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88836" y="391572"/>
            <a:ext cx="10289637" cy="132435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ru-RU" dirty="0" smtClean="0"/>
              <a:t>Системы шифрования с открытым ключом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8836" y="1155469"/>
            <a:ext cx="9468822" cy="5527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550" dirty="0" smtClean="0">
                <a:solidFill>
                  <a:schemeClr val="tx1"/>
                </a:solidFill>
              </a:rPr>
              <a:t>Слабое </a:t>
            </a:r>
            <a:r>
              <a:rPr lang="ru-RU" sz="1550" dirty="0">
                <a:solidFill>
                  <a:schemeClr val="tx1"/>
                </a:solidFill>
              </a:rPr>
              <a:t>место </a:t>
            </a:r>
            <a:r>
              <a:rPr lang="ru-RU" sz="1550" dirty="0" smtClean="0">
                <a:solidFill>
                  <a:schemeClr val="tx1"/>
                </a:solidFill>
              </a:rPr>
              <a:t>любой криптографической системы - </a:t>
            </a:r>
            <a:r>
              <a:rPr lang="ru-RU" sz="1550" dirty="0">
                <a:solidFill>
                  <a:schemeClr val="tx1"/>
                </a:solidFill>
              </a:rPr>
              <a:t>проблема распределения ключей. Для того, чтобы был возможен обмен конфиденциальной информацией между двумя </a:t>
            </a:r>
            <a:r>
              <a:rPr lang="ru-RU" sz="1550" dirty="0" smtClean="0">
                <a:solidFill>
                  <a:schemeClr val="tx1"/>
                </a:solidFill>
              </a:rPr>
              <a:t>субъектами, </a:t>
            </a:r>
            <a:r>
              <a:rPr lang="ru-RU" sz="1550" dirty="0">
                <a:solidFill>
                  <a:schemeClr val="tx1"/>
                </a:solidFill>
              </a:rPr>
              <a:t>ключ должен быть сгенерирован одним из них, а затем каким-то образом опять же в конфиденциальном порядке передан другому. Т.е. в общем случае для передачи ключа опять же требуется использование какой-то </a:t>
            </a:r>
            <a:r>
              <a:rPr lang="ru-RU" sz="1550" dirty="0" smtClean="0">
                <a:solidFill>
                  <a:schemeClr val="tx1"/>
                </a:solidFill>
              </a:rPr>
              <a:t>криптосистемы.</a:t>
            </a:r>
          </a:p>
          <a:p>
            <a:pPr marL="0" indent="0">
              <a:buNone/>
            </a:pPr>
            <a:r>
              <a:rPr lang="ru-RU" sz="1550" dirty="0">
                <a:solidFill>
                  <a:schemeClr val="tx1"/>
                </a:solidFill>
              </a:rPr>
              <a:t>Для решения этой проблемы на основе результатов, полученных классической и современной алгеброй, были предложены системы с открытым </a:t>
            </a:r>
            <a:r>
              <a:rPr lang="ru-RU" sz="1550" dirty="0" smtClean="0">
                <a:solidFill>
                  <a:schemeClr val="tx1"/>
                </a:solidFill>
              </a:rPr>
              <a:t>ключом (СОК). </a:t>
            </a:r>
            <a:r>
              <a:rPr lang="ru-RU" sz="1550" dirty="0">
                <a:solidFill>
                  <a:schemeClr val="tx1"/>
                </a:solidFill>
              </a:rPr>
              <a:t>Суть их состоит в том, что каждым адресатом </a:t>
            </a:r>
            <a:r>
              <a:rPr lang="ru-RU" sz="1550" dirty="0" smtClean="0">
                <a:solidFill>
                  <a:schemeClr val="tx1"/>
                </a:solidFill>
              </a:rPr>
              <a:t>генерируются </a:t>
            </a:r>
            <a:r>
              <a:rPr lang="ru-RU" sz="1550" dirty="0">
                <a:solidFill>
                  <a:schemeClr val="tx1"/>
                </a:solidFill>
              </a:rPr>
              <a:t>два ключа, связанные между собой по определенному правилу. Один ключ объявляется открытым, а другой закрытым. Открытый ключ публикуется и доступен любому, кто желает послать сообщение адресату. Секретный ключ сохраняется в тайне</a:t>
            </a:r>
            <a:r>
              <a:rPr lang="ru-RU" sz="1550" dirty="0" smtClean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r>
              <a:rPr lang="ru-RU" sz="1550" dirty="0">
                <a:solidFill>
                  <a:schemeClr val="tx1"/>
                </a:solidFill>
              </a:rPr>
              <a:t>Исходный текст шифруется открытым ключом адресата и передается ему. Зашифрованный текст в принципе не может быть расшифрован тем же открытым ключом. Дешифрование сообщение возможно только с использованием закрытого ключа, который известен только самому адресату.</a:t>
            </a:r>
            <a:endParaRPr lang="ru-RU" sz="155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550" dirty="0">
                <a:solidFill>
                  <a:schemeClr val="tx1"/>
                </a:solidFill>
              </a:rPr>
              <a:t>Криптографические системы с открытым ключом используют так называемые необратимые или односторонние функции, которые обладают следующим свойством: при заданном значении x относительно просто вычислить значение f(x), однако если y=f(x), то нет простого пути для вычисления значения x</a:t>
            </a:r>
            <a:r>
              <a:rPr lang="ru-RU" sz="155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1550" dirty="0">
                <a:solidFill>
                  <a:schemeClr val="tx1"/>
                </a:solidFill>
              </a:rPr>
              <a:t>Под необратимостью понимается не теоретическая необратимость, а практическая невозможность вычислить обратное значение используя современные вычислительные средства за обозримый интервал времени</a:t>
            </a:r>
            <a:r>
              <a:rPr lang="ru-RU" sz="1550" dirty="0" smtClean="0">
                <a:solidFill>
                  <a:schemeClr val="tx1"/>
                </a:solidFill>
              </a:rPr>
              <a:t>.</a:t>
            </a:r>
            <a:endParaRPr lang="ru-RU" sz="15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924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88836" y="391572"/>
            <a:ext cx="10289637" cy="132435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ru-RU" dirty="0" smtClean="0"/>
              <a:t>Системы шифрования с открытым ключом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8835" y="1155470"/>
            <a:ext cx="9244379" cy="53533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550" dirty="0" smtClean="0">
                <a:solidFill>
                  <a:schemeClr val="tx1"/>
                </a:solidFill>
              </a:rPr>
              <a:t>Для того чтобы </a:t>
            </a:r>
            <a:r>
              <a:rPr lang="ru-RU" sz="1550" dirty="0">
                <a:solidFill>
                  <a:schemeClr val="tx1"/>
                </a:solidFill>
              </a:rPr>
              <a:t>гарантировать надежную защиту информации, к системам с открытым ключом </a:t>
            </a:r>
            <a:r>
              <a:rPr lang="ru-RU" sz="1550" dirty="0" smtClean="0">
                <a:solidFill>
                  <a:schemeClr val="tx1"/>
                </a:solidFill>
              </a:rPr>
              <a:t>предъявляются </a:t>
            </a:r>
            <a:r>
              <a:rPr lang="ru-RU" sz="1550" dirty="0">
                <a:solidFill>
                  <a:schemeClr val="tx1"/>
                </a:solidFill>
              </a:rPr>
              <a:t>два важных и очевидных требования: 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ru-RU" sz="1550" dirty="0">
                <a:solidFill>
                  <a:schemeClr val="tx1"/>
                </a:solidFill>
              </a:rPr>
              <a:t>1. Преобразование исходного текста должно быть необратимым и исключать его восстановление на основе открытого ключа.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ru-RU" sz="1550" dirty="0">
                <a:solidFill>
                  <a:schemeClr val="tx1"/>
                </a:solidFill>
              </a:rPr>
              <a:t>2. Определение закрытого ключа на основе открытого также должно быть невозможным на современном технологическом уровне. При этом желательна точная нижняя оценка сложности (количества операций) раскрытия шифра.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ru-RU" sz="1550" dirty="0">
                <a:solidFill>
                  <a:schemeClr val="tx1"/>
                </a:solidFill>
              </a:rPr>
              <a:t>Алгоритмы шифрования с открытым ключом получили широкое распространение в современных информационных системах. Так, алгоритм RSA стал мировым стандартом де-факто для открытых систем. 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ru-RU" sz="1550" dirty="0">
                <a:solidFill>
                  <a:schemeClr val="tx1"/>
                </a:solidFill>
              </a:rPr>
              <a:t>Вообще же все предлагаемые сегодня криптосистемы с открытым ключом опираются на один из следующих типов необратимых преобразований: </a:t>
            </a:r>
            <a:endParaRPr lang="ru-RU" sz="155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ru-RU" sz="1550" dirty="0">
                <a:solidFill>
                  <a:schemeClr val="tx1"/>
                </a:solidFill>
              </a:rPr>
              <a:t>-</a:t>
            </a:r>
            <a:r>
              <a:rPr lang="ru-RU" sz="1550" dirty="0" smtClean="0">
                <a:solidFill>
                  <a:schemeClr val="tx1"/>
                </a:solidFill>
              </a:rPr>
              <a:t>Разложение </a:t>
            </a:r>
            <a:r>
              <a:rPr lang="ru-RU" sz="1550" dirty="0">
                <a:solidFill>
                  <a:schemeClr val="tx1"/>
                </a:solidFill>
              </a:rPr>
              <a:t>больших чисел </a:t>
            </a:r>
            <a:r>
              <a:rPr lang="ru-RU" sz="1550" dirty="0" smtClean="0">
                <a:solidFill>
                  <a:schemeClr val="tx1"/>
                </a:solidFill>
              </a:rPr>
              <a:t>на </a:t>
            </a:r>
            <a:r>
              <a:rPr lang="ru-RU" sz="1550" dirty="0">
                <a:solidFill>
                  <a:schemeClr val="tx1"/>
                </a:solidFill>
              </a:rPr>
              <a:t>простые множители. </a:t>
            </a:r>
            <a:endParaRPr lang="ru-RU" sz="155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550" dirty="0">
                <a:solidFill>
                  <a:schemeClr val="tx1"/>
                </a:solidFill>
              </a:rPr>
              <a:t>-</a:t>
            </a:r>
            <a:r>
              <a:rPr lang="ru-RU" sz="1550" dirty="0" smtClean="0">
                <a:solidFill>
                  <a:schemeClr val="tx1"/>
                </a:solidFill>
              </a:rPr>
              <a:t>Вычисление </a:t>
            </a:r>
            <a:r>
              <a:rPr lang="ru-RU" sz="1550" dirty="0">
                <a:solidFill>
                  <a:schemeClr val="tx1"/>
                </a:solidFill>
              </a:rPr>
              <a:t>логарифма в конечном поле. </a:t>
            </a:r>
            <a:endParaRPr lang="ru-RU" sz="155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550" dirty="0">
                <a:solidFill>
                  <a:schemeClr val="tx1"/>
                </a:solidFill>
              </a:rPr>
              <a:t>-</a:t>
            </a:r>
            <a:r>
              <a:rPr lang="ru-RU" sz="1550" dirty="0" smtClean="0">
                <a:solidFill>
                  <a:schemeClr val="tx1"/>
                </a:solidFill>
              </a:rPr>
              <a:t>Вычисление </a:t>
            </a:r>
            <a:r>
              <a:rPr lang="ru-RU" sz="1550" dirty="0">
                <a:solidFill>
                  <a:schemeClr val="tx1"/>
                </a:solidFill>
              </a:rPr>
              <a:t>корней алгебраических </a:t>
            </a:r>
            <a:r>
              <a:rPr lang="ru-RU" sz="1550" dirty="0" smtClean="0">
                <a:solidFill>
                  <a:schemeClr val="tx1"/>
                </a:solidFill>
              </a:rPr>
              <a:t>уравнений.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ru-RU" sz="1550" dirty="0">
                <a:solidFill>
                  <a:schemeClr val="tx1"/>
                </a:solidFill>
              </a:rPr>
              <a:t>Алгоритмы СОК более трудоемки, чем традиционные криптосистемы. Поэтому часто на практике рационально с </a:t>
            </a:r>
            <a:r>
              <a:rPr lang="ru-RU" sz="1550" dirty="0" smtClean="0">
                <a:solidFill>
                  <a:schemeClr val="tx1"/>
                </a:solidFill>
              </a:rPr>
              <a:t>их помощью распределять </a:t>
            </a:r>
            <a:r>
              <a:rPr lang="ru-RU" sz="1550" dirty="0">
                <a:solidFill>
                  <a:schemeClr val="tx1"/>
                </a:solidFill>
              </a:rPr>
              <a:t>ключи, объем которых как информации незначителен. А потом с помощью обычных алгоритмов осуществлять обмен большими информационными </a:t>
            </a:r>
            <a:r>
              <a:rPr lang="ru-RU" sz="1550" dirty="0" smtClean="0">
                <a:solidFill>
                  <a:schemeClr val="tx1"/>
                </a:solidFill>
              </a:rPr>
              <a:t>потоками</a:t>
            </a:r>
            <a:r>
              <a:rPr lang="ru-RU" sz="155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664677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88836" y="391572"/>
            <a:ext cx="10289637" cy="132435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ru-RU" dirty="0" smtClean="0"/>
              <a:t>Преимущества и недостатки СОК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8835" y="1155470"/>
            <a:ext cx="9285943" cy="5353396"/>
          </a:xfrm>
        </p:spPr>
        <p:txBody>
          <a:bodyPr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ru-RU" sz="1550" dirty="0">
                <a:solidFill>
                  <a:srgbClr val="00B0F0"/>
                </a:solidFill>
              </a:rPr>
              <a:t>Преимущества</a:t>
            </a:r>
            <a:r>
              <a:rPr lang="ru-RU" sz="1550" dirty="0">
                <a:solidFill>
                  <a:schemeClr val="tx1"/>
                </a:solidFill>
              </a:rPr>
              <a:t> асимметричных шифров перед симметричными: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ru-RU" sz="1550" dirty="0" smtClean="0">
                <a:solidFill>
                  <a:schemeClr val="tx1"/>
                </a:solidFill>
              </a:rPr>
              <a:t>- не </a:t>
            </a:r>
            <a:r>
              <a:rPr lang="ru-RU" sz="1550" dirty="0">
                <a:solidFill>
                  <a:schemeClr val="tx1"/>
                </a:solidFill>
              </a:rPr>
              <a:t>нужно предварительно передавать секретный ключ по надёжному каналу;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ru-RU" sz="1550" dirty="0" smtClean="0">
                <a:solidFill>
                  <a:schemeClr val="tx1"/>
                </a:solidFill>
              </a:rPr>
              <a:t>- только </a:t>
            </a:r>
            <a:r>
              <a:rPr lang="ru-RU" sz="1550" dirty="0">
                <a:solidFill>
                  <a:schemeClr val="tx1"/>
                </a:solidFill>
              </a:rPr>
              <a:t>одной стороне известен ключ дешифрования, который нужно держать в секрете (в симметричной криптографии такой ключ известен обеим сторонам и должен держаться в секрете обеими);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ru-RU" sz="1550" dirty="0" smtClean="0">
                <a:solidFill>
                  <a:schemeClr val="tx1"/>
                </a:solidFill>
              </a:rPr>
              <a:t>- в </a:t>
            </a:r>
            <a:r>
              <a:rPr lang="ru-RU" sz="1550" dirty="0">
                <a:solidFill>
                  <a:schemeClr val="tx1"/>
                </a:solidFill>
              </a:rPr>
              <a:t>больших сетях число ключей в асимметричной криптосистеме значительно меньше, чем в симметричной</a:t>
            </a:r>
            <a:r>
              <a:rPr lang="ru-RU" sz="155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ru-RU" sz="1550" dirty="0">
                <a:solidFill>
                  <a:srgbClr val="FF0000"/>
                </a:solidFill>
              </a:rPr>
              <a:t>Недостатки</a:t>
            </a:r>
            <a:r>
              <a:rPr lang="ru-RU" sz="1550" dirty="0">
                <a:solidFill>
                  <a:schemeClr val="tx1"/>
                </a:solidFill>
              </a:rPr>
              <a:t> алгоритма несимметричного шифрования в сравнении с симметричным: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ru-RU" sz="1550" dirty="0" smtClean="0">
                <a:solidFill>
                  <a:schemeClr val="tx1"/>
                </a:solidFill>
              </a:rPr>
              <a:t>- в </a:t>
            </a:r>
            <a:r>
              <a:rPr lang="ru-RU" sz="1550" dirty="0">
                <a:solidFill>
                  <a:schemeClr val="tx1"/>
                </a:solidFill>
              </a:rPr>
              <a:t>алгоритм сложнее внести изменения;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ru-RU" sz="1550" dirty="0" smtClean="0">
                <a:solidFill>
                  <a:schemeClr val="tx1"/>
                </a:solidFill>
              </a:rPr>
              <a:t>- более </a:t>
            </a:r>
            <a:r>
              <a:rPr lang="ru-RU" sz="1550" dirty="0">
                <a:solidFill>
                  <a:schemeClr val="tx1"/>
                </a:solidFill>
              </a:rPr>
              <a:t>длинные ключи — </a:t>
            </a:r>
            <a:r>
              <a:rPr lang="ru-RU" sz="1550" dirty="0" smtClean="0">
                <a:solidFill>
                  <a:schemeClr val="tx1"/>
                </a:solidFill>
              </a:rPr>
              <a:t>например, ключ для алгоритма шифрования </a:t>
            </a:r>
            <a:r>
              <a:rPr lang="en-US" sz="1550" dirty="0" smtClean="0">
                <a:solidFill>
                  <a:schemeClr val="tx1"/>
                </a:solidFill>
              </a:rPr>
              <a:t>RSA </a:t>
            </a:r>
            <a:r>
              <a:rPr lang="ru-RU" sz="1550" dirty="0">
                <a:solidFill>
                  <a:schemeClr val="tx1"/>
                </a:solidFill>
              </a:rPr>
              <a:t>длинной в 2304 </a:t>
            </a:r>
            <a:r>
              <a:rPr lang="ru-RU" sz="1550" dirty="0" smtClean="0">
                <a:solidFill>
                  <a:schemeClr val="tx1"/>
                </a:solidFill>
              </a:rPr>
              <a:t>бит будет соответствовать ключу симметричного </a:t>
            </a:r>
            <a:r>
              <a:rPr lang="ru-RU" sz="1550" dirty="0">
                <a:solidFill>
                  <a:schemeClr val="tx1"/>
                </a:solidFill>
              </a:rPr>
              <a:t>алгоритма </a:t>
            </a:r>
            <a:r>
              <a:rPr lang="ru-RU" sz="1550" dirty="0" smtClean="0">
                <a:solidFill>
                  <a:schemeClr val="tx1"/>
                </a:solidFill>
              </a:rPr>
              <a:t>длиной всего лишь 128 </a:t>
            </a:r>
            <a:r>
              <a:rPr lang="ru-RU" sz="1550" dirty="0">
                <a:solidFill>
                  <a:schemeClr val="tx1"/>
                </a:solidFill>
              </a:rPr>
              <a:t>бит </a:t>
            </a:r>
            <a:r>
              <a:rPr lang="ru-RU" sz="1550" dirty="0" smtClean="0">
                <a:solidFill>
                  <a:schemeClr val="tx1"/>
                </a:solidFill>
              </a:rPr>
              <a:t>аналогичной </a:t>
            </a:r>
            <a:r>
              <a:rPr lang="ru-RU" sz="1550" dirty="0" err="1" smtClean="0">
                <a:solidFill>
                  <a:schemeClr val="tx1"/>
                </a:solidFill>
              </a:rPr>
              <a:t>криптостойкости</a:t>
            </a:r>
            <a:r>
              <a:rPr lang="ru-RU" sz="1550" dirty="0">
                <a:solidFill>
                  <a:schemeClr val="tx1"/>
                </a:solidFill>
              </a:rPr>
              <a:t>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ru-RU" sz="1550" dirty="0" smtClean="0">
                <a:solidFill>
                  <a:schemeClr val="tx1"/>
                </a:solidFill>
              </a:rPr>
              <a:t>- шифрование-расшифровывание </a:t>
            </a:r>
            <a:r>
              <a:rPr lang="ru-RU" sz="1550" dirty="0">
                <a:solidFill>
                  <a:schemeClr val="tx1"/>
                </a:solidFill>
              </a:rPr>
              <a:t>с использованием пары ключей проходит на два-три порядка медленнее, чем шифрование-</a:t>
            </a:r>
            <a:r>
              <a:rPr lang="ru-RU" sz="1550" dirty="0" err="1">
                <a:solidFill>
                  <a:schemeClr val="tx1"/>
                </a:solidFill>
              </a:rPr>
              <a:t>расшифрование</a:t>
            </a:r>
            <a:r>
              <a:rPr lang="ru-RU" sz="1550" dirty="0">
                <a:solidFill>
                  <a:schemeClr val="tx1"/>
                </a:solidFill>
              </a:rPr>
              <a:t> того же текста симметричным алгоритмом;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ru-RU" sz="1550" dirty="0" smtClean="0">
                <a:solidFill>
                  <a:schemeClr val="tx1"/>
                </a:solidFill>
              </a:rPr>
              <a:t>- требуются </a:t>
            </a:r>
            <a:r>
              <a:rPr lang="ru-RU" sz="1550" dirty="0">
                <a:solidFill>
                  <a:schemeClr val="tx1"/>
                </a:solidFill>
              </a:rPr>
              <a:t>существенно </a:t>
            </a:r>
            <a:r>
              <a:rPr lang="ru-RU" sz="1550" dirty="0" err="1">
                <a:solidFill>
                  <a:schemeClr val="tx1"/>
                </a:solidFill>
              </a:rPr>
              <a:t>бо́льшие</a:t>
            </a:r>
            <a:r>
              <a:rPr lang="ru-RU" sz="1550" dirty="0">
                <a:solidFill>
                  <a:schemeClr val="tx1"/>
                </a:solidFill>
              </a:rPr>
              <a:t> вычислительные ресурсы, поэтому на практике асимметричные криптосистемы используются в сочетании с другими </a:t>
            </a:r>
            <a:r>
              <a:rPr lang="ru-RU" sz="1550" dirty="0" smtClean="0">
                <a:solidFill>
                  <a:schemeClr val="tx1"/>
                </a:solidFill>
              </a:rPr>
              <a:t>алгоритмами. Таким образом для  </a:t>
            </a:r>
            <a:r>
              <a:rPr lang="ru-RU" sz="1550" dirty="0">
                <a:solidFill>
                  <a:schemeClr val="tx1"/>
                </a:solidFill>
              </a:rPr>
              <a:t>шифрования они используются в форме гибридных криптосистем, где большие объёмы данных шифруются симметричным шифром на сеансовом ключе, а с помощью асимметричного шифра передаётся только сам сеансовый ключ.</a:t>
            </a:r>
          </a:p>
        </p:txBody>
      </p:sp>
    </p:spTree>
    <p:extLst>
      <p:ext uri="{BB962C8B-B14F-4D97-AF65-F5344CB8AC3E}">
        <p14:creationId xmlns="" xmlns:p14="http://schemas.microsoft.com/office/powerpoint/2010/main" val="376340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88836" y="391572"/>
            <a:ext cx="10289637" cy="114628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ru-RU" dirty="0" smtClean="0"/>
              <a:t>Алгоритм шифрования </a:t>
            </a:r>
            <a:r>
              <a:rPr lang="en-US" dirty="0" smtClean="0"/>
              <a:t>RSA </a:t>
            </a:r>
            <a:br>
              <a:rPr lang="en-US" dirty="0" smtClean="0"/>
            </a:br>
            <a:r>
              <a:rPr lang="ru-RU" sz="2700" dirty="0" smtClean="0"/>
              <a:t>(</a:t>
            </a:r>
            <a:r>
              <a:rPr lang="ru-RU" sz="2700" dirty="0"/>
              <a:t>аббревиатура от фамилий </a:t>
            </a:r>
            <a:r>
              <a:rPr lang="ru-RU" sz="2700" dirty="0" err="1"/>
              <a:t>Rivest</a:t>
            </a:r>
            <a:r>
              <a:rPr lang="ru-RU" sz="2700" dirty="0"/>
              <a:t>, </a:t>
            </a:r>
            <a:r>
              <a:rPr lang="ru-RU" sz="2700" dirty="0" err="1"/>
              <a:t>Shamir</a:t>
            </a:r>
            <a:r>
              <a:rPr lang="ru-RU" sz="2700" dirty="0"/>
              <a:t> и </a:t>
            </a:r>
            <a:r>
              <a:rPr lang="ru-RU" sz="2700" dirty="0" err="1"/>
              <a:t>Adleman</a:t>
            </a:r>
            <a:r>
              <a:rPr lang="ru-RU" sz="2700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8836" y="1610930"/>
            <a:ext cx="9177877" cy="47649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1700" dirty="0">
                <a:solidFill>
                  <a:schemeClr val="tx1"/>
                </a:solidFill>
              </a:rPr>
              <a:t>Несмотря на довольно большое число различных СОК, наиболее популярна </a:t>
            </a:r>
            <a:r>
              <a:rPr lang="ru-RU" sz="1700" dirty="0" smtClean="0">
                <a:solidFill>
                  <a:schemeClr val="tx1"/>
                </a:solidFill>
              </a:rPr>
              <a:t> </a:t>
            </a:r>
            <a:r>
              <a:rPr lang="ru-RU" sz="1700" dirty="0">
                <a:solidFill>
                  <a:schemeClr val="tx1"/>
                </a:solidFill>
              </a:rPr>
              <a:t>криптосистема RSA, разработанная в 1977 году и получившая название в честь ее создателей: Рона </a:t>
            </a:r>
            <a:r>
              <a:rPr lang="ru-RU" sz="1700" dirty="0" err="1">
                <a:solidFill>
                  <a:schemeClr val="tx1"/>
                </a:solidFill>
              </a:rPr>
              <a:t>Ривеста</a:t>
            </a:r>
            <a:r>
              <a:rPr lang="ru-RU" sz="1700" dirty="0">
                <a:solidFill>
                  <a:schemeClr val="tx1"/>
                </a:solidFill>
              </a:rPr>
              <a:t> , </a:t>
            </a:r>
            <a:r>
              <a:rPr lang="ru-RU" sz="1700" dirty="0" err="1">
                <a:solidFill>
                  <a:schemeClr val="tx1"/>
                </a:solidFill>
              </a:rPr>
              <a:t>Ади</a:t>
            </a:r>
            <a:r>
              <a:rPr lang="ru-RU" sz="1700" dirty="0">
                <a:solidFill>
                  <a:schemeClr val="tx1"/>
                </a:solidFill>
              </a:rPr>
              <a:t> Шамира и Леонарда Эйдельмана. Они воспользовались тем фактом, что нахождение больших простых чисел в вычислительном отношении осуществляется легко, но разложение на множители произведения двух таких чисел практически невыполнимо</a:t>
            </a:r>
            <a:r>
              <a:rPr lang="ru-RU" sz="1700" dirty="0" smtClean="0">
                <a:solidFill>
                  <a:schemeClr val="tx1"/>
                </a:solidFill>
              </a:rPr>
              <a:t>.</a:t>
            </a:r>
            <a:endParaRPr lang="en-US" sz="1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700" dirty="0" smtClean="0">
                <a:solidFill>
                  <a:schemeClr val="tx1"/>
                </a:solidFill>
              </a:rPr>
              <a:t>Доказано, </a:t>
            </a:r>
            <a:r>
              <a:rPr lang="ru-RU" sz="1700" dirty="0">
                <a:solidFill>
                  <a:schemeClr val="tx1"/>
                </a:solidFill>
              </a:rPr>
              <a:t>что раскрытие шифра RSA эквивалентно такому разложению. Поэтому для любой длины ключа можно дать нижнюю оценку числа операций для раскрытия шифра, а с учетом производительности современных компьютеров оценить и необходимое на это время. Возможность гарантированно оценить защищенность алгоритма RSA стала одной из причин популярности этой СОК на фоне десятков других схем</a:t>
            </a:r>
            <a:r>
              <a:rPr lang="ru-RU" sz="17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1700" dirty="0">
                <a:solidFill>
                  <a:schemeClr val="tx1"/>
                </a:solidFill>
              </a:rPr>
              <a:t>В 2010 году группе учёных из Швейцарии, Японии, Франции, Нидерландов, Германии и США удалось успешно вычислить данные, зашифрованные при помощи криптографического ключа стандарта RSA длиной 768 бит. Нахождение простых сомножителей осуществлялось общим методом решета числового поля. По словам исследователей, после их работы в качестве надежной системы шифрования можно рассматривать только RSA-ключи длиной 1024 бита и более.</a:t>
            </a:r>
            <a:endParaRPr lang="en-US" sz="17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700" dirty="0">
                <a:solidFill>
                  <a:schemeClr val="tx1"/>
                </a:solidFill>
              </a:rPr>
              <a:t>В настоящее время алгоритм RSA широко используется в банковских компьютерных сетях, особенно для работы с удаленными клиентами (обслуживание кредитных карточек). Указанный алгоритм используется во многих стандартах, среди которых SSL, S-HHTP, S-MIME, S/WAN, STT и </a:t>
            </a:r>
            <a:r>
              <a:rPr lang="ru-RU" sz="1700" dirty="0" smtClean="0">
                <a:solidFill>
                  <a:schemeClr val="tx1"/>
                </a:solidFill>
              </a:rPr>
              <a:t>PCT, а также в системах электронной цифровой подписи (ЭЦП).</a:t>
            </a:r>
          </a:p>
        </p:txBody>
      </p:sp>
    </p:spTree>
    <p:extLst>
      <p:ext uri="{BB962C8B-B14F-4D97-AF65-F5344CB8AC3E}">
        <p14:creationId xmlns="" xmlns:p14="http://schemas.microsoft.com/office/powerpoint/2010/main" val="142459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88836" y="391572"/>
            <a:ext cx="10289637" cy="132435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ru-RU" dirty="0"/>
              <a:t>Схема шифрования по алгоритму RSA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8836" y="1221971"/>
            <a:ext cx="8986684" cy="5361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Схема шифрования выглядит следующим образом: 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1. Выбираются два простых числа </a:t>
            </a:r>
            <a:r>
              <a:rPr lang="en-US" dirty="0">
                <a:solidFill>
                  <a:schemeClr val="tx1"/>
                </a:solidFill>
              </a:rPr>
              <a:t>p </a:t>
            </a:r>
            <a:r>
              <a:rPr lang="ru-RU" dirty="0">
                <a:solidFill>
                  <a:schemeClr val="tx1"/>
                </a:solidFill>
              </a:rPr>
              <a:t>и </a:t>
            </a:r>
            <a:r>
              <a:rPr lang="en-US" dirty="0">
                <a:solidFill>
                  <a:schemeClr val="tx1"/>
                </a:solidFill>
              </a:rPr>
              <a:t>q . (</a:t>
            </a:r>
            <a:r>
              <a:rPr lang="ru-RU" dirty="0">
                <a:solidFill>
                  <a:schemeClr val="tx1"/>
                </a:solidFill>
              </a:rPr>
              <a:t>Например, </a:t>
            </a:r>
            <a:r>
              <a:rPr lang="en-US" dirty="0">
                <a:solidFill>
                  <a:schemeClr val="tx1"/>
                </a:solidFill>
              </a:rPr>
              <a:t>p=7 </a:t>
            </a:r>
            <a:r>
              <a:rPr lang="ru-RU" dirty="0">
                <a:solidFill>
                  <a:schemeClr val="tx1"/>
                </a:solidFill>
              </a:rPr>
              <a:t>и </a:t>
            </a:r>
            <a:r>
              <a:rPr lang="en-US" dirty="0">
                <a:solidFill>
                  <a:schemeClr val="tx1"/>
                </a:solidFill>
              </a:rPr>
              <a:t>q=17).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2. </a:t>
            </a:r>
            <a:r>
              <a:rPr lang="ru-RU" dirty="0">
                <a:solidFill>
                  <a:schemeClr val="tx1"/>
                </a:solidFill>
              </a:rPr>
              <a:t>Вычисляется </a:t>
            </a:r>
            <a:r>
              <a:rPr lang="en-US" dirty="0">
                <a:solidFill>
                  <a:srgbClr val="00B050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 = p٠q. (n = 119).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3. </a:t>
            </a:r>
            <a:r>
              <a:rPr lang="ru-RU" dirty="0">
                <a:solidFill>
                  <a:schemeClr val="tx1"/>
                </a:solidFill>
              </a:rPr>
              <a:t>Определяется </a:t>
            </a:r>
            <a:r>
              <a:rPr lang="el-GR" dirty="0">
                <a:solidFill>
                  <a:srgbClr val="00B050"/>
                </a:solidFill>
              </a:rPr>
              <a:t>φ(</a:t>
            </a:r>
            <a:r>
              <a:rPr lang="en-US" dirty="0">
                <a:solidFill>
                  <a:srgbClr val="00B050"/>
                </a:solidFill>
              </a:rPr>
              <a:t>n)</a:t>
            </a:r>
            <a:r>
              <a:rPr lang="en-US" dirty="0">
                <a:solidFill>
                  <a:schemeClr val="tx1"/>
                </a:solidFill>
              </a:rPr>
              <a:t>=(p – 1)(q – 1). (</a:t>
            </a:r>
            <a:r>
              <a:rPr lang="el-GR" dirty="0">
                <a:solidFill>
                  <a:schemeClr val="tx1"/>
                </a:solidFill>
              </a:rPr>
              <a:t>φ(</a:t>
            </a:r>
            <a:r>
              <a:rPr lang="en-US" dirty="0">
                <a:solidFill>
                  <a:schemeClr val="tx1"/>
                </a:solidFill>
              </a:rPr>
              <a:t>n)=96).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4. </a:t>
            </a:r>
            <a:r>
              <a:rPr lang="ru-RU" dirty="0" smtClean="0">
                <a:solidFill>
                  <a:schemeClr val="tx1"/>
                </a:solidFill>
              </a:rPr>
              <a:t>По алгоритму Евклида вычисляем наименьшее число </a:t>
            </a:r>
            <a:r>
              <a:rPr lang="en-US" dirty="0" smtClean="0">
                <a:solidFill>
                  <a:srgbClr val="00B0F0"/>
                </a:solidFill>
              </a:rPr>
              <a:t>e</a:t>
            </a:r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как взаимно </a:t>
            </a:r>
            <a:r>
              <a:rPr lang="ru-RU" dirty="0">
                <a:solidFill>
                  <a:schemeClr val="tx1"/>
                </a:solidFill>
              </a:rPr>
              <a:t>простого с </a:t>
            </a:r>
            <a:r>
              <a:rPr lang="el-GR" dirty="0">
                <a:solidFill>
                  <a:srgbClr val="00B050"/>
                </a:solidFill>
              </a:rPr>
              <a:t>φ(</a:t>
            </a:r>
            <a:r>
              <a:rPr lang="en-US" dirty="0">
                <a:solidFill>
                  <a:srgbClr val="00B050"/>
                </a:solidFill>
              </a:rPr>
              <a:t>n)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ru-RU" dirty="0">
                <a:solidFill>
                  <a:schemeClr val="tx1"/>
                </a:solidFill>
              </a:rPr>
              <a:t>причем </a:t>
            </a:r>
            <a:r>
              <a:rPr lang="en-US" dirty="0">
                <a:solidFill>
                  <a:srgbClr val="00B0F0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l-GR" dirty="0">
                <a:solidFill>
                  <a:srgbClr val="00B050"/>
                </a:solidFill>
              </a:rPr>
              <a:t>φ(</a:t>
            </a:r>
            <a:r>
              <a:rPr lang="en-US" dirty="0">
                <a:solidFill>
                  <a:srgbClr val="00B050"/>
                </a:solidFill>
              </a:rPr>
              <a:t>n)</a:t>
            </a:r>
            <a:r>
              <a:rPr lang="en-US" dirty="0">
                <a:solidFill>
                  <a:schemeClr val="tx1"/>
                </a:solidFill>
              </a:rPr>
              <a:t>. (e = 5).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5. </a:t>
            </a:r>
            <a:r>
              <a:rPr lang="ru-RU" dirty="0">
                <a:solidFill>
                  <a:schemeClr val="tx1"/>
                </a:solidFill>
              </a:rPr>
              <a:t>Вычисляется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00B0F0"/>
                </a:solidFill>
              </a:rPr>
              <a:t>e</a:t>
            </a:r>
            <a:r>
              <a:rPr lang="en-US" baseline="40000" dirty="0">
                <a:solidFill>
                  <a:schemeClr val="tx1"/>
                </a:solidFill>
              </a:rPr>
              <a:t>-1</a:t>
            </a:r>
            <a:r>
              <a:rPr lang="en-US" dirty="0">
                <a:solidFill>
                  <a:schemeClr val="tx1"/>
                </a:solidFill>
              </a:rPr>
              <a:t> mod </a:t>
            </a:r>
            <a:r>
              <a:rPr lang="el-GR" dirty="0">
                <a:solidFill>
                  <a:srgbClr val="00B050"/>
                </a:solidFill>
              </a:rPr>
              <a:t>φ(</a:t>
            </a:r>
            <a:r>
              <a:rPr lang="en-US" dirty="0">
                <a:solidFill>
                  <a:srgbClr val="00B050"/>
                </a:solidFill>
              </a:rPr>
              <a:t>n)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ru-RU" dirty="0">
                <a:solidFill>
                  <a:schemeClr val="tx1"/>
                </a:solidFill>
              </a:rPr>
              <a:t>Определяется такое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ru-RU" dirty="0">
                <a:solidFill>
                  <a:schemeClr val="tx1"/>
                </a:solidFill>
              </a:rPr>
              <a:t>что (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٠</a:t>
            </a:r>
            <a:r>
              <a:rPr lang="en-US" dirty="0">
                <a:solidFill>
                  <a:srgbClr val="00B0F0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) mod 96 = 1 </a:t>
            </a:r>
            <a:r>
              <a:rPr lang="ru-RU" dirty="0">
                <a:solidFill>
                  <a:schemeClr val="tx1"/>
                </a:solidFill>
              </a:rPr>
              <a:t>и </a:t>
            </a:r>
            <a:r>
              <a:rPr lang="en-US" dirty="0">
                <a:solidFill>
                  <a:srgbClr val="00B0F0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&lt; 96.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Соответствующим значением будет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 = 77, </a:t>
            </a:r>
            <a:r>
              <a:rPr lang="ru-RU" dirty="0" smtClean="0">
                <a:solidFill>
                  <a:schemeClr val="tx1"/>
                </a:solidFill>
              </a:rPr>
              <a:t>так </a:t>
            </a:r>
            <a:r>
              <a:rPr lang="ru-RU" dirty="0">
                <a:solidFill>
                  <a:schemeClr val="tx1"/>
                </a:solidFill>
              </a:rPr>
              <a:t>как 77٠5 = 385 = 4٠96+1). 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6. Открытым ключом является {</a:t>
            </a:r>
            <a:r>
              <a:rPr lang="en-US" dirty="0">
                <a:solidFill>
                  <a:srgbClr val="00B0F0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00B050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}. ({</a:t>
            </a:r>
            <a:r>
              <a:rPr lang="en-US" dirty="0">
                <a:solidFill>
                  <a:srgbClr val="00B0F0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00B050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}={5, 119}).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7. </a:t>
            </a:r>
            <a:r>
              <a:rPr lang="ru-RU" dirty="0">
                <a:solidFill>
                  <a:schemeClr val="tx1"/>
                </a:solidFill>
              </a:rPr>
              <a:t>Закрытым ключом является {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00B050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}. ({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00B050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}={77, 119}).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8. </a:t>
            </a:r>
            <a:r>
              <a:rPr lang="ru-RU" dirty="0">
                <a:solidFill>
                  <a:schemeClr val="tx1"/>
                </a:solidFill>
              </a:rPr>
              <a:t>Шифрование </a:t>
            </a:r>
            <a:r>
              <a:rPr lang="en-US" dirty="0">
                <a:solidFill>
                  <a:schemeClr val="tx1"/>
                </a:solidFill>
              </a:rPr>
              <a:t>C = </a:t>
            </a:r>
            <a:r>
              <a:rPr lang="en-US" dirty="0" err="1">
                <a:solidFill>
                  <a:schemeClr val="tx1"/>
                </a:solidFill>
              </a:rPr>
              <a:t>M</a:t>
            </a:r>
            <a:r>
              <a:rPr lang="en-US" baseline="40000" dirty="0" err="1">
                <a:solidFill>
                  <a:srgbClr val="00B0F0"/>
                </a:solidFill>
              </a:rPr>
              <a:t>e</a:t>
            </a:r>
            <a:r>
              <a:rPr lang="en-US" dirty="0" err="1">
                <a:solidFill>
                  <a:schemeClr val="tx1"/>
                </a:solidFill>
              </a:rPr>
              <a:t>mod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9. </a:t>
            </a:r>
            <a:r>
              <a:rPr lang="ru-RU" dirty="0">
                <a:solidFill>
                  <a:schemeClr val="tx1"/>
                </a:solidFill>
              </a:rPr>
              <a:t>Дешифрование </a:t>
            </a:r>
            <a:r>
              <a:rPr lang="en-US" dirty="0">
                <a:solidFill>
                  <a:schemeClr val="tx1"/>
                </a:solidFill>
              </a:rPr>
              <a:t>M = </a:t>
            </a:r>
            <a:r>
              <a:rPr lang="en-US" dirty="0" err="1">
                <a:solidFill>
                  <a:schemeClr val="tx1"/>
                </a:solidFill>
              </a:rPr>
              <a:t>C</a:t>
            </a:r>
            <a:r>
              <a:rPr lang="en-US" baseline="40000" dirty="0" err="1">
                <a:solidFill>
                  <a:srgbClr val="FF0000"/>
                </a:solidFill>
              </a:rPr>
              <a:t>d</a:t>
            </a:r>
            <a:r>
              <a:rPr lang="en-US" dirty="0" err="1">
                <a:solidFill>
                  <a:schemeClr val="tx1"/>
                </a:solidFill>
              </a:rPr>
              <a:t>mod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n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694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88834" y="391572"/>
            <a:ext cx="8920183" cy="132435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ru-RU" sz="3100" dirty="0"/>
              <a:t>Немного о сложностях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8836" y="1145419"/>
            <a:ext cx="9302568" cy="53800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chemeClr val="tx1"/>
                </a:solidFill>
              </a:rPr>
              <a:t>На самом деле, изложенный способ шифрования очень слаб и никогда не используется. Причина проста — шифрование по буквам. Одна и та же буква будет шифроваться одним и тем же числом. Если злоумышленник перехватит достаточно большое сообщение, он сможет догадаться о его содержимом. </a:t>
            </a:r>
            <a:r>
              <a:rPr lang="ru-RU" sz="1600" dirty="0" smtClean="0">
                <a:solidFill>
                  <a:schemeClr val="tx1"/>
                </a:solidFill>
              </a:rPr>
              <a:t>Таким </a:t>
            </a:r>
            <a:r>
              <a:rPr lang="ru-RU" sz="1600" dirty="0">
                <a:solidFill>
                  <a:schemeClr val="tx1"/>
                </a:solidFill>
              </a:rPr>
              <a:t>образом, злоумышленнику не придётся отгадывать ваши секретные ключи. Он взломает ваше сообщение, не зная их.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tx1"/>
                </a:solidFill>
              </a:rPr>
              <a:t>Чтобы </a:t>
            </a:r>
            <a:r>
              <a:rPr lang="ru-RU" sz="1600" dirty="0">
                <a:solidFill>
                  <a:schemeClr val="tx1"/>
                </a:solidFill>
              </a:rPr>
              <a:t>этого не происходило, используются специальные дополнительные алгоритмы, суть которых в том, что каждая предыдущая часть сообщения начинает влиять на следующую.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tx1"/>
                </a:solidFill>
              </a:rPr>
              <a:t>Упрощённо</a:t>
            </a:r>
            <a:r>
              <a:rPr lang="ru-RU" sz="1600" dirty="0">
                <a:solidFill>
                  <a:schemeClr val="tx1"/>
                </a:solidFill>
              </a:rPr>
              <a:t>, это выглядит так. </a:t>
            </a:r>
            <a:endParaRPr lang="ru-RU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chemeClr val="tx1"/>
                </a:solidFill>
              </a:rPr>
              <a:t>Перед </a:t>
            </a:r>
            <a:r>
              <a:rPr lang="ru-RU" sz="1600" dirty="0">
                <a:solidFill>
                  <a:schemeClr val="tx1"/>
                </a:solidFill>
              </a:rPr>
              <a:t>шифрованием, мы применяем к сообщению правило</a:t>
            </a:r>
            <a:r>
              <a:rPr lang="ru-RU" sz="1600" dirty="0" smtClean="0">
                <a:solidFill>
                  <a:schemeClr val="tx1"/>
                </a:solidFill>
              </a:rPr>
              <a:t>: </a:t>
            </a:r>
            <a:r>
              <a:rPr lang="ru-RU" sz="1600" b="1" i="1" dirty="0" smtClean="0">
                <a:solidFill>
                  <a:schemeClr val="tx1"/>
                </a:solidFill>
              </a:rPr>
              <a:t>b </a:t>
            </a:r>
            <a:r>
              <a:rPr lang="en-US" sz="1600" b="1" i="1" dirty="0" smtClean="0">
                <a:solidFill>
                  <a:schemeClr val="tx1"/>
                </a:solidFill>
              </a:rPr>
              <a:t>:</a:t>
            </a:r>
            <a:r>
              <a:rPr lang="ru-RU" sz="1600" b="1" i="1" dirty="0" smtClean="0">
                <a:solidFill>
                  <a:schemeClr val="tx1"/>
                </a:solidFill>
              </a:rPr>
              <a:t>= </a:t>
            </a:r>
            <a:r>
              <a:rPr lang="ru-RU" sz="1600" b="1" i="1" dirty="0">
                <a:solidFill>
                  <a:schemeClr val="tx1"/>
                </a:solidFill>
              </a:rPr>
              <a:t>(b + a</a:t>
            </a:r>
            <a:r>
              <a:rPr lang="ru-RU" sz="1600" b="1" i="1" dirty="0" smtClean="0">
                <a:solidFill>
                  <a:schemeClr val="tx1"/>
                </a:solidFill>
              </a:rPr>
              <a:t>) </a:t>
            </a:r>
            <a:r>
              <a:rPr lang="en-US" sz="1600" b="1" i="1" dirty="0" smtClean="0">
                <a:solidFill>
                  <a:schemeClr val="tx1"/>
                </a:solidFill>
              </a:rPr>
              <a:t>mod</a:t>
            </a:r>
            <a:r>
              <a:rPr lang="ru-RU" sz="1600" b="1" i="1" dirty="0" smtClean="0">
                <a:solidFill>
                  <a:schemeClr val="tx1"/>
                </a:solidFill>
              </a:rPr>
              <a:t> </a:t>
            </a:r>
            <a:r>
              <a:rPr lang="ru-RU" sz="1600" b="1" i="1" dirty="0">
                <a:solidFill>
                  <a:srgbClr val="00B050"/>
                </a:solidFill>
              </a:rPr>
              <a:t>n</a:t>
            </a:r>
            <a:r>
              <a:rPr lang="ru-RU" sz="1600" dirty="0">
                <a:solidFill>
                  <a:schemeClr val="tx1"/>
                </a:solidFill>
              </a:rPr>
              <a:t>. </a:t>
            </a:r>
            <a:endParaRPr lang="ru-RU" sz="16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solidFill>
                  <a:schemeClr val="tx1"/>
                </a:solidFill>
              </a:rPr>
              <a:t>Где </a:t>
            </a:r>
            <a:r>
              <a:rPr lang="ru-RU" sz="1600" b="1" i="1" dirty="0">
                <a:solidFill>
                  <a:schemeClr val="tx1"/>
                </a:solidFill>
              </a:rPr>
              <a:t>a</a:t>
            </a:r>
            <a:r>
              <a:rPr lang="ru-RU" sz="1600" dirty="0">
                <a:solidFill>
                  <a:schemeClr val="tx1"/>
                </a:solidFill>
              </a:rPr>
              <a:t> — предыдущая часть сообщения, а </a:t>
            </a:r>
            <a:r>
              <a:rPr lang="ru-RU" sz="1600" b="1" i="1" dirty="0">
                <a:solidFill>
                  <a:schemeClr val="tx1"/>
                </a:solidFill>
              </a:rPr>
              <a:t>b</a:t>
            </a:r>
            <a:r>
              <a:rPr lang="ru-RU" sz="1600" dirty="0">
                <a:solidFill>
                  <a:schemeClr val="tx1"/>
                </a:solidFill>
              </a:rPr>
              <a:t> — следующая. </a:t>
            </a:r>
            <a:endParaRPr lang="ru-RU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chemeClr val="tx1"/>
                </a:solidFill>
              </a:rPr>
              <a:t>Допустим у нас есть </a:t>
            </a:r>
            <a:r>
              <a:rPr lang="ru-RU" sz="1600" dirty="0">
                <a:solidFill>
                  <a:schemeClr val="tx1"/>
                </a:solidFill>
              </a:rPr>
              <a:t>наше сообщение (11, 17, 15, 19</a:t>
            </a:r>
            <a:r>
              <a:rPr lang="ru-RU" sz="1600" dirty="0" smtClean="0">
                <a:solidFill>
                  <a:schemeClr val="tx1"/>
                </a:solidFill>
              </a:rPr>
              <a:t>). Оно изменится следующим образом: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solidFill>
                  <a:schemeClr val="tx1"/>
                </a:solidFill>
              </a:rPr>
              <a:t>11 </a:t>
            </a:r>
            <a:r>
              <a:rPr lang="ru-RU" sz="1600" dirty="0">
                <a:solidFill>
                  <a:schemeClr val="tx1"/>
                </a:solidFill>
              </a:rPr>
              <a:t>остаётся без изменений. 17 превращается в (11 + 17) </a:t>
            </a:r>
            <a:r>
              <a:rPr lang="en-US" sz="1600" dirty="0" smtClean="0">
                <a:solidFill>
                  <a:schemeClr val="tx1"/>
                </a:solidFill>
              </a:rPr>
              <a:t>mod</a:t>
            </a:r>
            <a:r>
              <a:rPr lang="ru-RU" sz="1600" dirty="0" smtClean="0">
                <a:solidFill>
                  <a:schemeClr val="tx1"/>
                </a:solidFill>
              </a:rPr>
              <a:t> 119 </a:t>
            </a:r>
            <a:r>
              <a:rPr lang="ru-RU" sz="1600" dirty="0">
                <a:solidFill>
                  <a:schemeClr val="tx1"/>
                </a:solidFill>
              </a:rPr>
              <a:t>= 28.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solidFill>
                  <a:schemeClr val="tx1"/>
                </a:solidFill>
              </a:rPr>
              <a:t>15 </a:t>
            </a:r>
            <a:r>
              <a:rPr lang="ru-RU" sz="1600" dirty="0">
                <a:solidFill>
                  <a:schemeClr val="tx1"/>
                </a:solidFill>
              </a:rPr>
              <a:t>становится </a:t>
            </a:r>
            <a:r>
              <a:rPr lang="ru-RU" sz="1600" dirty="0" smtClean="0">
                <a:solidFill>
                  <a:schemeClr val="tx1"/>
                </a:solidFill>
              </a:rPr>
              <a:t>(</a:t>
            </a:r>
            <a:r>
              <a:rPr lang="en-US" sz="1600" dirty="0" smtClean="0">
                <a:solidFill>
                  <a:schemeClr val="tx1"/>
                </a:solidFill>
              </a:rPr>
              <a:t>15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+ </a:t>
            </a:r>
            <a:r>
              <a:rPr lang="en-US" sz="1600" dirty="0" smtClean="0">
                <a:solidFill>
                  <a:schemeClr val="tx1"/>
                </a:solidFill>
              </a:rPr>
              <a:t>28</a:t>
            </a:r>
            <a:r>
              <a:rPr lang="ru-RU" sz="1600" dirty="0" smtClean="0">
                <a:solidFill>
                  <a:schemeClr val="tx1"/>
                </a:solidFill>
              </a:rPr>
              <a:t>) </a:t>
            </a:r>
            <a:r>
              <a:rPr lang="en-US" sz="1600" dirty="0" smtClean="0">
                <a:solidFill>
                  <a:schemeClr val="tx1"/>
                </a:solidFill>
              </a:rPr>
              <a:t>mod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119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= 43. A 19 превращается в 62.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tx1"/>
                </a:solidFill>
              </a:rPr>
              <a:t>Последовательность </a:t>
            </a:r>
            <a:r>
              <a:rPr lang="ru-RU" sz="1600" dirty="0">
                <a:solidFill>
                  <a:schemeClr val="tx1"/>
                </a:solidFill>
              </a:rPr>
              <a:t>(11, 28, 43, 62) получается «запутанной». Все буквы в ней как бы перемешаны, в том смысле, что на каждый код влияет не одна буква, а все предыдущие.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tx1"/>
                </a:solidFill>
              </a:rPr>
              <a:t>Тот</a:t>
            </a:r>
            <a:r>
              <a:rPr lang="ru-RU" sz="1600" dirty="0">
                <a:solidFill>
                  <a:schemeClr val="tx1"/>
                </a:solidFill>
              </a:rPr>
              <a:t>, кто получит ваше сообщение, должен будет проделать обратную операцию, со знаком «минус»: </a:t>
            </a:r>
            <a:r>
              <a:rPr lang="ru-RU" sz="1600" b="1" i="1" dirty="0">
                <a:solidFill>
                  <a:schemeClr val="tx1"/>
                </a:solidFill>
              </a:rPr>
              <a:t>b </a:t>
            </a:r>
            <a:r>
              <a:rPr lang="en-US" sz="1600" b="1" i="1" dirty="0">
                <a:solidFill>
                  <a:schemeClr val="tx1"/>
                </a:solidFill>
              </a:rPr>
              <a:t>:</a:t>
            </a:r>
            <a:r>
              <a:rPr lang="ru-RU" sz="1600" b="1" i="1" dirty="0" smtClean="0">
                <a:solidFill>
                  <a:schemeClr val="tx1"/>
                </a:solidFill>
              </a:rPr>
              <a:t>= </a:t>
            </a:r>
            <a:r>
              <a:rPr lang="ru-RU" sz="1600" b="1" i="1" dirty="0">
                <a:solidFill>
                  <a:schemeClr val="tx1"/>
                </a:solidFill>
              </a:rPr>
              <a:t>(b - a) </a:t>
            </a:r>
            <a:r>
              <a:rPr lang="en-US" sz="1600" b="1" i="1" dirty="0" smtClean="0">
                <a:solidFill>
                  <a:schemeClr val="tx1"/>
                </a:solidFill>
              </a:rPr>
              <a:t>mod</a:t>
            </a:r>
            <a:r>
              <a:rPr lang="ru-RU" sz="1600" b="1" i="1" dirty="0" smtClean="0">
                <a:solidFill>
                  <a:schemeClr val="tx1"/>
                </a:solidFill>
              </a:rPr>
              <a:t> </a:t>
            </a:r>
            <a:r>
              <a:rPr lang="ru-RU" sz="1600" b="1" i="1" dirty="0">
                <a:solidFill>
                  <a:srgbClr val="00B050"/>
                </a:solidFill>
              </a:rPr>
              <a:t>n</a:t>
            </a:r>
            <a:r>
              <a:rPr lang="ru-RU" sz="1600" dirty="0">
                <a:solidFill>
                  <a:schemeClr val="tx1"/>
                </a:solidFill>
              </a:rPr>
              <a:t>. И только тогда он получит коды букв</a:t>
            </a:r>
            <a:r>
              <a:rPr lang="ru-RU" sz="1600" dirty="0" smtClean="0">
                <a:solidFill>
                  <a:schemeClr val="tx1"/>
                </a:solidFill>
              </a:rPr>
              <a:t>.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124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88834" y="391572"/>
            <a:ext cx="8920183" cy="132435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ru-RU" sz="3100" dirty="0"/>
              <a:t>Немного о сложностях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8836" y="1145419"/>
            <a:ext cx="9302568" cy="53800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smtClean="0">
                <a:solidFill>
                  <a:schemeClr val="tx1"/>
                </a:solidFill>
              </a:rPr>
              <a:t>На </a:t>
            </a:r>
            <a:r>
              <a:rPr lang="ru-RU" sz="1600" dirty="0">
                <a:solidFill>
                  <a:schemeClr val="tx1"/>
                </a:solidFill>
              </a:rPr>
              <a:t>практике, в исходное сообщение специально добавляются случайные и бессмысленные буквы в начало. Чтобы даже по первому коду было невозможно ничего понять. Получатель просто отбрасывает начало сообщения.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tx1"/>
                </a:solidFill>
              </a:rPr>
              <a:t>То </a:t>
            </a:r>
            <a:r>
              <a:rPr lang="ru-RU" sz="1600" dirty="0">
                <a:solidFill>
                  <a:schemeClr val="tx1"/>
                </a:solidFill>
              </a:rPr>
              <a:t>есть мы можем добавить случайное число в начало и получить (299, 11, 17, 15, 19). После перемешивания получится: 299, </a:t>
            </a:r>
            <a:r>
              <a:rPr lang="en-US" sz="1600" dirty="0" smtClean="0">
                <a:solidFill>
                  <a:schemeClr val="tx1"/>
                </a:solidFill>
              </a:rPr>
              <a:t>72</a:t>
            </a:r>
            <a:r>
              <a:rPr lang="ru-RU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smtClean="0">
                <a:solidFill>
                  <a:schemeClr val="tx1"/>
                </a:solidFill>
              </a:rPr>
              <a:t>89</a:t>
            </a:r>
            <a:r>
              <a:rPr lang="ru-RU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smtClean="0">
                <a:solidFill>
                  <a:schemeClr val="tx1"/>
                </a:solidFill>
              </a:rPr>
              <a:t>104</a:t>
            </a:r>
            <a:r>
              <a:rPr lang="ru-RU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smtClean="0">
                <a:solidFill>
                  <a:schemeClr val="tx1"/>
                </a:solidFill>
              </a:rPr>
              <a:t>4</a:t>
            </a:r>
            <a:r>
              <a:rPr lang="ru-RU" sz="1600" dirty="0" smtClean="0">
                <a:solidFill>
                  <a:schemeClr val="tx1"/>
                </a:solidFill>
              </a:rPr>
              <a:t>. </a:t>
            </a:r>
            <a:r>
              <a:rPr lang="ru-RU" sz="1600" dirty="0">
                <a:solidFill>
                  <a:schemeClr val="tx1"/>
                </a:solidFill>
              </a:rPr>
              <a:t>После шифрования уже невозможно будет догадаться где была какая буква.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tx1"/>
                </a:solidFill>
              </a:rPr>
              <a:t>В </a:t>
            </a:r>
            <a:r>
              <a:rPr lang="ru-RU" sz="1600" dirty="0">
                <a:solidFill>
                  <a:schemeClr val="tx1"/>
                </a:solidFill>
              </a:rPr>
              <a:t>реальной жизни всё ещё немного сложнее. Блоки, на которые бьётся сообщение длиннее одной буквы. Поэтому, сперва применяются алгоритмы выравнивания, потом алгоритмы разбиения на блоки с перепутыванием, и только потом применяется само RSA-шифрование.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tx1"/>
                </a:solidFill>
              </a:rPr>
              <a:t>Получатель </a:t>
            </a:r>
            <a:r>
              <a:rPr lang="ru-RU" sz="1600" dirty="0">
                <a:solidFill>
                  <a:schemeClr val="tx1"/>
                </a:solidFill>
              </a:rPr>
              <a:t>делает всё в обратном порядке: расшифровывает, «распутывает» блоки и отбрасывает ненужную информацию, добавленную просто для выравнивания (чтобы сообщение можно было разбить на целое число блоков).</a:t>
            </a:r>
            <a:endParaRPr lang="ru-RU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138070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1733</TotalTime>
  <Words>1431</Words>
  <Application>Microsoft Office PowerPoint</Application>
  <PresentationFormat>Произвольный</PresentationFormat>
  <Paragraphs>68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Аспект</vt:lpstr>
      <vt:lpstr>Лабораторная работа № 3 Программная реализация ассиметричного алгоритма шифрования RSA.</vt:lpstr>
      <vt:lpstr>Системы шифрования с открытым ключом</vt:lpstr>
      <vt:lpstr>Системы шифрования с открытым ключом</vt:lpstr>
      <vt:lpstr>Преимущества и недостатки СОК</vt:lpstr>
      <vt:lpstr>Алгоритм шифрования RSA  (аббревиатура от фамилий Rivest, Shamir и Adleman)</vt:lpstr>
      <vt:lpstr>Схема шифрования по алгоритму RSA </vt:lpstr>
      <vt:lpstr>Немного о сложностях </vt:lpstr>
      <vt:lpstr>Немного о сложностях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программ и данных</dc:title>
  <dc:creator>Олег Заикин</dc:creator>
  <cp:lastModifiedBy>Home</cp:lastModifiedBy>
  <cp:revision>616</cp:revision>
  <dcterms:created xsi:type="dcterms:W3CDTF">2015-09-24T14:15:42Z</dcterms:created>
  <dcterms:modified xsi:type="dcterms:W3CDTF">2023-11-03T17:51:17Z</dcterms:modified>
</cp:coreProperties>
</file>