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Source Code Pro"/>
      <p:regular r:id="rId30"/>
      <p:bold r:id="rId31"/>
      <p:italic r:id="rId32"/>
      <p:boldItalic r:id="rId33"/>
    </p:embeddedFont>
    <p:embeddedFont>
      <p:font typeface="Maven Pro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bold.fntdata"/><Relationship Id="rId3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33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32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35" Type="http://schemas.openxmlformats.org/officeDocument/2006/relationships/font" Target="fonts/MavenPro-bold.fntdata"/><Relationship Id="rId12" Type="http://schemas.openxmlformats.org/officeDocument/2006/relationships/slide" Target="slides/slide7.xml"/><Relationship Id="rId34" Type="http://schemas.openxmlformats.org/officeDocument/2006/relationships/font" Target="fonts/MavenPro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4ba69be2f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4ba69be2f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4ba69be2f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4ba69be2f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4ba69be2f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4ba69be2f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4ba69be2f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4ba69be2f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4ba69be2f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84ba69be2f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84ba69be2f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84ba69be2f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4ba69be2f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4ba69be2f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7759c96cd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7759c96cd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84ba69be2f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84ba69be2f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77690042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777690042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4ba69be2f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4ba69be2f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777690042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777690042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4ba69be2f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4ba69be2f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4ba69be2f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4ba69be2f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4ba69be2f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4ba69be2f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4ba69be2f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4ba69be2f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4ba69be2f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4ba69be2f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4ba69be2f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4ba69be2f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4ba69be2f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4ba69be2f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hyperlink" Target="http://drive.google.com/file/d/1aYpgpzyKqwrftct9C7UazwABURhJXWhe/view" TargetMode="External"/><Relationship Id="rId5" Type="http://schemas.openxmlformats.org/officeDocument/2006/relationships/image" Target="../media/image2.png"/><Relationship Id="rId6" Type="http://schemas.openxmlformats.org/officeDocument/2006/relationships/hyperlink" Target="http://drive.google.com/file/d/1tEokGqoIJU2NOsEtlZOQziKvdxxz7M5K/view" TargetMode="External"/><Relationship Id="rId7" Type="http://schemas.openxmlformats.org/officeDocument/2006/relationships/hyperlink" Target="http://drive.google.com/file/d/1iOwLwzizT6J4A4_suQEqKFC11wQJTpPx/view" TargetMode="External"/><Relationship Id="rId8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Source Code Pro"/>
                <a:ea typeface="Source Code Pro"/>
                <a:cs typeface="Source Code Pro"/>
                <a:sym typeface="Source Code Pro"/>
              </a:rPr>
              <a:t>Deep Sample</a:t>
            </a:r>
            <a:endParaRPr sz="4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 Study of Audio Segmentation</a:t>
            </a:r>
            <a:endParaRPr sz="1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Moore, Hue Truong, Alex Reno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Spectrum Flux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and Zero Crossing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339" name="Google Shape;339;p22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Spectrum Flux is implemented as follows:</a:t>
            </a:r>
            <a:endParaRPr>
              <a:solidFill>
                <a:srgbClr val="FFFF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>
                <a:solidFill>
                  <a:srgbClr val="FFFFFF"/>
                </a:solidFill>
              </a:rPr>
              <a:t>Loop through each channel</a:t>
            </a:r>
            <a:endParaRPr>
              <a:solidFill>
                <a:srgbClr val="FFFF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>
                <a:solidFill>
                  <a:srgbClr val="FFFFFF"/>
                </a:solidFill>
              </a:rPr>
              <a:t>Calculate normals</a:t>
            </a:r>
            <a:endParaRPr>
              <a:solidFill>
                <a:srgbClr val="FFFF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>
                <a:solidFill>
                  <a:srgbClr val="FFFFFF"/>
                </a:solidFill>
              </a:rPr>
              <a:t>Sum the differences squared.</a:t>
            </a:r>
            <a:endParaRPr>
              <a:solidFill>
                <a:srgbClr val="FFFF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>
                <a:solidFill>
                  <a:srgbClr val="FFFFFF"/>
                </a:solidFill>
              </a:rPr>
              <a:t>O(n) runtime</a:t>
            </a:r>
            <a:endParaRPr>
              <a:solidFill>
                <a:srgbClr val="FFFFFF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</a:pPr>
            <a:r>
              <a:rPr lang="en">
                <a:solidFill>
                  <a:srgbClr val="FFFFFF"/>
                </a:solidFill>
              </a:rPr>
              <a:t>Bounded by sample set size.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0" name="Google Shape;340;p22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The zero cross is runs over each channel in a nested loop</a:t>
            </a:r>
            <a:endParaRPr>
              <a:solidFill>
                <a:srgbClr val="FFFF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>
                <a:solidFill>
                  <a:srgbClr val="FFFFFF"/>
                </a:solidFill>
              </a:rPr>
              <a:t>Calculates the sign of each element and sums the differences</a:t>
            </a:r>
            <a:endParaRPr>
              <a:solidFill>
                <a:srgbClr val="FFFF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>
                <a:solidFill>
                  <a:srgbClr val="FFFFFF"/>
                </a:solidFill>
              </a:rPr>
              <a:t>Takes ½ the sum as the zero cross value of that frame.</a:t>
            </a:r>
            <a:endParaRPr>
              <a:solidFill>
                <a:srgbClr val="FFFF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</a:pPr>
            <a:r>
              <a:rPr lang="en">
                <a:solidFill>
                  <a:srgbClr val="FFFFFF"/>
                </a:solidFill>
              </a:rPr>
              <a:t>O(n</a:t>
            </a:r>
            <a:r>
              <a:rPr baseline="30000"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) runtime</a:t>
            </a:r>
            <a:endParaRPr>
              <a:solidFill>
                <a:srgbClr val="FFFFFF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</a:pPr>
            <a:r>
              <a:rPr lang="en">
                <a:solidFill>
                  <a:srgbClr val="FFFFFF"/>
                </a:solidFill>
              </a:rPr>
              <a:t>Bounded by the square of the sample set size.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Results</a:t>
            </a:r>
            <a:endParaRPr sz="7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Real Cepstrum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351" name="Google Shape;351;p24"/>
          <p:cNvSpPr txBox="1"/>
          <p:nvPr>
            <p:ph idx="4294967295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52" name="Google Shape;3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00" y="1597875"/>
            <a:ext cx="4275675" cy="320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675" y="1597875"/>
            <a:ext cx="4275675" cy="3206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Spectrum Centroid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359" name="Google Shape;359;p25"/>
          <p:cNvSpPr txBox="1"/>
          <p:nvPr/>
        </p:nvSpPr>
        <p:spPr>
          <a:xfrm>
            <a:off x="4572000" y="2420375"/>
            <a:ext cx="37623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0" name="Google Shape;3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275" y="1522800"/>
            <a:ext cx="3395025" cy="2546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1522800"/>
            <a:ext cx="3409950" cy="2557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Spectrum Flux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367" name="Google Shape;3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774950"/>
            <a:ext cx="340995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9275" y="1810300"/>
            <a:ext cx="3395021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Zero Crossing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374" name="Google Shape;374;p27"/>
          <p:cNvPicPr preferRelativeResize="0"/>
          <p:nvPr/>
        </p:nvPicPr>
        <p:blipFill rotWithShape="1">
          <a:blip r:embed="rId3">
            <a:alphaModFix/>
          </a:blip>
          <a:srcRect b="0" l="7177" r="7177" t="0"/>
          <a:stretch/>
        </p:blipFill>
        <p:spPr>
          <a:xfrm>
            <a:off x="1303800" y="1784475"/>
            <a:ext cx="3371850" cy="29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7"/>
          <p:cNvPicPr preferRelativeResize="0"/>
          <p:nvPr/>
        </p:nvPicPr>
        <p:blipFill rotWithShape="1">
          <a:blip r:embed="rId4">
            <a:alphaModFix/>
          </a:blip>
          <a:srcRect b="0" l="7177" r="7177" t="0"/>
          <a:stretch/>
        </p:blipFill>
        <p:spPr>
          <a:xfrm>
            <a:off x="4962450" y="1784475"/>
            <a:ext cx="337185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"/>
          <p:cNvSpPr txBox="1"/>
          <p:nvPr>
            <p:ph type="title"/>
          </p:nvPr>
        </p:nvSpPr>
        <p:spPr>
          <a:xfrm>
            <a:off x="1238150" y="3032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Deep Sample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381" name="Google Shape;3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875" y="1387375"/>
            <a:ext cx="4208400" cy="31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1725" y="1387375"/>
            <a:ext cx="4208400" cy="3156307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8"/>
          <p:cNvSpPr txBox="1"/>
          <p:nvPr/>
        </p:nvSpPr>
        <p:spPr>
          <a:xfrm>
            <a:off x="428925" y="4633750"/>
            <a:ext cx="38280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Unknown Sample Being Analyzed [7]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4" name="Google Shape;384;p28"/>
          <p:cNvSpPr txBox="1"/>
          <p:nvPr/>
        </p:nvSpPr>
        <p:spPr>
          <a:xfrm>
            <a:off x="4792625" y="4688675"/>
            <a:ext cx="38280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Proposed Match From Database [7]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9"/>
          <p:cNvSpPr txBox="1"/>
          <p:nvPr>
            <p:ph type="title"/>
          </p:nvPr>
        </p:nvSpPr>
        <p:spPr>
          <a:xfrm>
            <a:off x="1303800" y="598575"/>
            <a:ext cx="7030500" cy="8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Deep Sample Match</a:t>
            </a:r>
            <a:endParaRPr sz="4800">
              <a:solidFill>
                <a:srgbClr val="FFFFFF"/>
              </a:solidFill>
            </a:endParaRPr>
          </a:p>
        </p:txBody>
      </p:sp>
      <p:pic>
        <p:nvPicPr>
          <p:cNvPr id="390" name="Google Shape;3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8352"/>
            <a:ext cx="8839200" cy="2577698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9"/>
          <p:cNvSpPr txBox="1"/>
          <p:nvPr/>
        </p:nvSpPr>
        <p:spPr>
          <a:xfrm>
            <a:off x="5414225" y="1777510"/>
            <a:ext cx="33252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The Sunshine Factory - Don’t Fall Asleep [7]   Unknown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2" name="Google Shape;392;p29"/>
          <p:cNvSpPr txBox="1"/>
          <p:nvPr/>
        </p:nvSpPr>
        <p:spPr>
          <a:xfrm>
            <a:off x="5414225" y="2906178"/>
            <a:ext cx="33252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The Wars - Sequence [7] Known 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3" name="Google Shape;393;p29"/>
          <p:cNvSpPr txBox="1"/>
          <p:nvPr/>
        </p:nvSpPr>
        <p:spPr>
          <a:xfrm>
            <a:off x="437500" y="4287625"/>
            <a:ext cx="42876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Combined Samples:</a:t>
            </a:r>
            <a:endParaRPr sz="3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4" name="Google Shape;394;p29" title="UnknownFile.wa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8175" y="2424863"/>
            <a:ext cx="293775" cy="29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9" title="KnownFile.wav">
            <a:hlinkClick r:id="rId6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8175" y="3685150"/>
            <a:ext cx="293775" cy="29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9" title="Combined Samples.wav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77525" y="4479738"/>
            <a:ext cx="293775" cy="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4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Future Work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402" name="Google Shape;402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Move to mixed implementation with Matlab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Expand the training set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Enable DeepSample to learn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Add additional segmentation algorithms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Improve existing algorithms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Improve data transfer methods or data compression methods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1"/>
          <p:cNvSpPr txBox="1"/>
          <p:nvPr>
            <p:ph type="title"/>
          </p:nvPr>
        </p:nvSpPr>
        <p:spPr>
          <a:xfrm>
            <a:off x="824000" y="763600"/>
            <a:ext cx="70341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/>
              <a:t>Questions?</a:t>
            </a:r>
            <a:endParaRPr sz="8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Background</a:t>
            </a:r>
            <a:endParaRPr sz="7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Works Cited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413" name="Google Shape;413;p32"/>
          <p:cNvSpPr txBox="1"/>
          <p:nvPr>
            <p:ph idx="1" type="body"/>
          </p:nvPr>
        </p:nvSpPr>
        <p:spPr>
          <a:xfrm>
            <a:off x="1303800" y="1597875"/>
            <a:ext cx="7030500" cy="29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Zahid, S., Hussain F., Rahid M., Yousaf M.H., &amp; Habib H.A. (2015). “Optimized Audio Classification and Segmentation Algorithm by Using Ensemble Methods”. </a:t>
            </a:r>
            <a:r>
              <a:rPr b="1" i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Mathematical Problems in Engineering</a:t>
            </a:r>
            <a:r>
              <a:rPr b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2015, 1-11.  </a:t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doi: 10.1155/2015/209814</a:t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Steeb, W.H., Steeb W.H. (2005). “Mathematical Tools in Signal Processing with C and Java Simulations”. Hackensack, NJ: World Scientific.</a:t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doi: 3-8-2020</a:t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Giannakapoulos, T., Pikrakis, A. (2014). “Spectral Flux”. Introduction to Audio Analysis. https://www.sciencedirect.com/topics/engineering/spectral-flux</a:t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Chu, W.T. (2014). “Musical Genre Classification”. Multimedia Content Analysis. https://www.cs.ccu.edu.tw/~wtchu/courses/2014f_MCA/Lectures/Lecture%209%20Audio%20and%20Music%20Analysis%202.pdf</a:t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 Tzanetakis, G., Cook, P. (2002). “Musical genre classification of audio signals”. IEEE Trans. On Speech and Audio Processing, vol 10, no. 5, pp. 293-302</a:t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[6] Brownlee, J. (2016 Nov 14). How to Implement Learning Vector Quantization (LVQ) From Scratch with Python. machinelearningmastery. https://machinelearningmastery.com/implement-learning-vector-quantization-scratch-python/</a:t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[7] Multiple. (2009 Apr 26). Free Music Charts. https://archive.org/details/free-music-charts?tab=collection</a:t>
            </a:r>
            <a:endParaRPr b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What is Audio Segmentation?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Preprocessing</a:t>
            </a:r>
            <a:r>
              <a:rPr lang="en" sz="1700">
                <a:solidFill>
                  <a:srgbClr val="FFFFFF"/>
                </a:solidFill>
              </a:rPr>
              <a:t> step in signal analysis</a:t>
            </a:r>
            <a:endParaRPr sz="1700">
              <a:solidFill>
                <a:srgbClr val="FFFFFF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Breaks signal into component parts</a:t>
            </a:r>
            <a:endParaRPr sz="1500"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Modern practices use multiple segmentation algorithms, often paired with machine learning techniques.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Deep Sample focuses on the Zero Crossing, Spectrum Centroid, Spectrum Flux, and Real Cepstrum algorithm.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213050" y="572525"/>
            <a:ext cx="3612000" cy="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Fourier Tr</a:t>
            </a:r>
            <a:r>
              <a:rPr lang="en" sz="3600">
                <a:solidFill>
                  <a:srgbClr val="FFFFFF"/>
                </a:solidFill>
              </a:rPr>
              <a:t>ansform 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824975"/>
            <a:ext cx="3430500" cy="17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>
                <a:solidFill>
                  <a:srgbClr val="FFFFFF"/>
                </a:solidFill>
              </a:rPr>
              <a:t>Decomposes a signal into its component frequencies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>
                <a:solidFill>
                  <a:srgbClr val="FFFFFF"/>
                </a:solidFill>
              </a:rPr>
              <a:t>Derived from the fourier series, where the limit of its periodicity approaches infinity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>
                <a:solidFill>
                  <a:srgbClr val="FFFFFF"/>
                </a:solidFill>
              </a:rPr>
              <a:t>Useful for looking at the frequency of a signal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6" name="Google Shape;296;p16"/>
          <p:cNvSpPr txBox="1"/>
          <p:nvPr>
            <p:ph idx="2" type="body"/>
          </p:nvPr>
        </p:nvSpPr>
        <p:spPr>
          <a:xfrm>
            <a:off x="4903650" y="1837800"/>
            <a:ext cx="3430500" cy="14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>
                <a:solidFill>
                  <a:srgbClr val="FFFFFF"/>
                </a:solidFill>
              </a:rPr>
              <a:t>Transformation of the Fourier Transform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>
                <a:solidFill>
                  <a:srgbClr val="FFFFFF"/>
                </a:solidFill>
              </a:rPr>
              <a:t>Defines real parts of the signal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-"/>
            </a:pPr>
            <a:r>
              <a:rPr lang="en">
                <a:solidFill>
                  <a:srgbClr val="FFFFFF"/>
                </a:solidFill>
              </a:rPr>
              <a:t>Used to analyze amplitude of a spectrum over time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7" name="Google Shape;297;p16"/>
          <p:cNvSpPr txBox="1"/>
          <p:nvPr>
            <p:ph type="title"/>
          </p:nvPr>
        </p:nvSpPr>
        <p:spPr>
          <a:xfrm>
            <a:off x="4572000" y="572525"/>
            <a:ext cx="3612000" cy="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Real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Cepstrum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175" y="3648363"/>
            <a:ext cx="2971131" cy="8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3338" y="3648375"/>
            <a:ext cx="2971126" cy="5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Spectrum Centroid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Center of gravity of the spectral distribution, or the weighted average of frequencies</a:t>
            </a:r>
            <a:endParaRPr sz="1500">
              <a:solidFill>
                <a:srgbClr val="FFFFFF"/>
              </a:solidFill>
            </a:endParaRPr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100" y="2848725"/>
            <a:ext cx="2415900" cy="17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Spectrum Flux 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and Zero Crossing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Spectral Flux is the measure of the average signal change across an audio wave.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3" name="Google Shape;313;p18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The Zero Cross is a measure of the noisiness of the signal.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14" name="Google Shape;314;p18"/>
          <p:cNvPicPr preferRelativeResize="0"/>
          <p:nvPr/>
        </p:nvPicPr>
        <p:blipFill rotWithShape="1">
          <a:blip r:embed="rId3">
            <a:alphaModFix/>
          </a:blip>
          <a:srcRect b="0" l="9525" r="13716" t="-2228"/>
          <a:stretch/>
        </p:blipFill>
        <p:spPr>
          <a:xfrm>
            <a:off x="838375" y="2713088"/>
            <a:ext cx="3333951" cy="21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8"/>
          <p:cNvPicPr preferRelativeResize="0"/>
          <p:nvPr/>
        </p:nvPicPr>
        <p:blipFill rotWithShape="1">
          <a:blip r:embed="rId4">
            <a:alphaModFix/>
          </a:blip>
          <a:srcRect b="923" l="7670" r="7389" t="1856"/>
          <a:stretch/>
        </p:blipFill>
        <p:spPr>
          <a:xfrm>
            <a:off x="4503775" y="2727825"/>
            <a:ext cx="4155476" cy="207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rgbClr val="FFFFFF"/>
                </a:solidFill>
              </a:rPr>
              <a:t>Methods</a:t>
            </a:r>
            <a:endParaRPr sz="7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Fast Fourier Transform 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And Real Cepstrum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326" name="Google Shape;326;p20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Fast Fourier Transform:</a:t>
            </a:r>
            <a:endParaRPr sz="1600"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Precursor for zero-crossing and spectral algorithms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Implemented using direct model of Fourier equation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7" name="Google Shape;327;p20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Real Cepstrum:</a:t>
            </a:r>
            <a:endParaRPr sz="1600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Raw signal passes through Fourier Transform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Passed through hamming window to taper off data at each end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Loops through each vector element to take its logarithm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400">
                <a:solidFill>
                  <a:srgbClr val="FFFFFF"/>
                </a:solidFill>
              </a:rPr>
              <a:t>Passed through an inverse Fourier algorithm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Spectrum Centroid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333" name="Google Shape;333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Spectrum Centroid runs in a single loop:</a:t>
            </a:r>
            <a:endParaRPr sz="17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Find the FFT if not already generated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Loop over each channel:</a:t>
            </a:r>
            <a:endParaRPr sz="1500">
              <a:solidFill>
                <a:srgbClr val="FFFFFF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</a:pPr>
            <a:r>
              <a:rPr lang="en" sz="1300">
                <a:solidFill>
                  <a:srgbClr val="FFFFFF"/>
                </a:solidFill>
              </a:rPr>
              <a:t>Calculate the numerator term</a:t>
            </a:r>
            <a:endParaRPr sz="1300">
              <a:solidFill>
                <a:srgbClr val="FFFFFF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</a:pPr>
            <a:r>
              <a:rPr lang="en" sz="1300">
                <a:solidFill>
                  <a:srgbClr val="FFFFFF"/>
                </a:solidFill>
              </a:rPr>
              <a:t>Sum the numerator terms</a:t>
            </a:r>
            <a:endParaRPr sz="1300">
              <a:solidFill>
                <a:srgbClr val="FFFFFF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</a:pPr>
            <a:r>
              <a:rPr lang="en" sz="1300">
                <a:solidFill>
                  <a:srgbClr val="FFFFFF"/>
                </a:solidFill>
              </a:rPr>
              <a:t>Sum the denominator terms</a:t>
            </a:r>
            <a:endParaRPr sz="13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en" sz="1500">
                <a:solidFill>
                  <a:srgbClr val="FFFFFF"/>
                </a:solidFill>
              </a:rPr>
              <a:t>Take the quotient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O(n) runtime, bounded by the size of the Fourier transform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