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/>
    <p:restoredTop sz="94798"/>
  </p:normalViewPr>
  <p:slideViewPr>
    <p:cSldViewPr snapToGrid="0" snapToObjects="1">
      <p:cViewPr varScale="1">
        <p:scale>
          <a:sx n="154" d="100"/>
          <a:sy n="154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AE39-AD73-F746-8AA5-FC79A8917727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53A2-AEA7-2E48-B938-1040D2418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7278" y="764851"/>
            <a:ext cx="877163" cy="857133"/>
            <a:chOff x="787278" y="335083"/>
            <a:chExt cx="877163" cy="8571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96" y="335083"/>
              <a:ext cx="432729" cy="6109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7278" y="945995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Site Manager</a:t>
              </a:r>
              <a:endParaRPr lang="en-US" sz="10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2445828" y="435570"/>
            <a:ext cx="1962615" cy="3735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Create </a:t>
            </a:r>
            <a:r>
              <a:rPr lang="en-US" sz="1000" dirty="0" err="1" smtClean="0"/>
              <a:t>Store_Type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2445829" y="2403285"/>
            <a:ext cx="1962615" cy="3735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Create Online Store</a:t>
            </a:r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36717" y="2407160"/>
            <a:ext cx="845103" cy="857133"/>
            <a:chOff x="787278" y="335083"/>
            <a:chExt cx="845103" cy="8571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5" y="335083"/>
              <a:ext cx="432729" cy="61091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7278" y="945995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Store Owner</a:t>
              </a:r>
              <a:endParaRPr lang="en-US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9450" y="4344881"/>
            <a:ext cx="692818" cy="857133"/>
            <a:chOff x="787278" y="335083"/>
            <a:chExt cx="692818" cy="85713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323" y="335083"/>
              <a:ext cx="432729" cy="6109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7278" y="945995"/>
              <a:ext cx="692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Customer</a:t>
              </a:r>
              <a:endParaRPr lang="en-US" sz="10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2403267" y="5164827"/>
            <a:ext cx="1962615" cy="3735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Store Account/login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2408344" y="4419040"/>
            <a:ext cx="1962615" cy="3735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Purchase from Store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3283707" y="2936031"/>
            <a:ext cx="1962615" cy="3735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Inventory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8421252" y="516226"/>
            <a:ext cx="1211766" cy="4859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OSM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936608" y="1917313"/>
            <a:ext cx="1211766" cy="4859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Toy Store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944863" y="1724750"/>
            <a:ext cx="1211766" cy="4859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Grocery Store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301716" y="1731157"/>
            <a:ext cx="1211766" cy="4859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Store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6043797" y="4384534"/>
            <a:ext cx="135331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Inventory</a:t>
            </a:r>
            <a:endParaRPr lang="en-US" sz="1000" dirty="0"/>
          </a:p>
        </p:txBody>
      </p:sp>
      <p:sp>
        <p:nvSpPr>
          <p:cNvPr id="25" name="Cloud 24"/>
          <p:cNvSpPr/>
          <p:nvPr/>
        </p:nvSpPr>
        <p:spPr>
          <a:xfrm>
            <a:off x="6189179" y="5441193"/>
            <a:ext cx="135331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Customers</a:t>
            </a:r>
            <a:endParaRPr lang="en-US" sz="1000" dirty="0"/>
          </a:p>
        </p:txBody>
      </p:sp>
      <p:cxnSp>
        <p:nvCxnSpPr>
          <p:cNvPr id="27" name="Straight Connector 26"/>
          <p:cNvCxnSpPr>
            <a:stCxn id="20" idx="2"/>
            <a:endCxn id="22" idx="0"/>
          </p:cNvCxnSpPr>
          <p:nvPr/>
        </p:nvCxnSpPr>
        <p:spPr>
          <a:xfrm>
            <a:off x="9027135" y="1002198"/>
            <a:ext cx="523611" cy="72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2"/>
            <a:endCxn id="21" idx="0"/>
          </p:cNvCxnSpPr>
          <p:nvPr/>
        </p:nvCxnSpPr>
        <p:spPr>
          <a:xfrm flipH="1">
            <a:off x="7542491" y="1002198"/>
            <a:ext cx="1484644" cy="91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2"/>
            <a:endCxn id="23" idx="0"/>
          </p:cNvCxnSpPr>
          <p:nvPr/>
        </p:nvCxnSpPr>
        <p:spPr>
          <a:xfrm>
            <a:off x="9027135" y="1002198"/>
            <a:ext cx="1880464" cy="72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2"/>
          </p:cNvCxnSpPr>
          <p:nvPr/>
        </p:nvCxnSpPr>
        <p:spPr>
          <a:xfrm>
            <a:off x="9027135" y="1002198"/>
            <a:ext cx="2512593" cy="485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2"/>
          </p:cNvCxnSpPr>
          <p:nvPr/>
        </p:nvCxnSpPr>
        <p:spPr>
          <a:xfrm>
            <a:off x="9550746" y="2210722"/>
            <a:ext cx="116493" cy="426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2" idx="2"/>
          </p:cNvCxnSpPr>
          <p:nvPr/>
        </p:nvCxnSpPr>
        <p:spPr>
          <a:xfrm flipH="1">
            <a:off x="9201326" y="2210722"/>
            <a:ext cx="349420" cy="4393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</p:cNvCxnSpPr>
          <p:nvPr/>
        </p:nvCxnSpPr>
        <p:spPr>
          <a:xfrm>
            <a:off x="10907599" y="2217129"/>
            <a:ext cx="605883" cy="4155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2"/>
          </p:cNvCxnSpPr>
          <p:nvPr/>
        </p:nvCxnSpPr>
        <p:spPr>
          <a:xfrm flipH="1">
            <a:off x="10625472" y="2217129"/>
            <a:ext cx="282127" cy="485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8" idx="2"/>
            <a:endCxn id="24" idx="3"/>
          </p:cNvCxnSpPr>
          <p:nvPr/>
        </p:nvCxnSpPr>
        <p:spPr>
          <a:xfrm flipH="1">
            <a:off x="6720453" y="3999406"/>
            <a:ext cx="439044" cy="41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879366" y="3595507"/>
            <a:ext cx="878088" cy="4003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Lego Store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720453" y="3599008"/>
            <a:ext cx="878088" cy="4003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Al’s Toy Barn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041188" y="3597615"/>
            <a:ext cx="878088" cy="4003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Toys R Us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21" idx="2"/>
            <a:endCxn id="57" idx="0"/>
          </p:cNvCxnSpPr>
          <p:nvPr/>
        </p:nvCxnSpPr>
        <p:spPr>
          <a:xfrm>
            <a:off x="7542491" y="2403285"/>
            <a:ext cx="775919" cy="119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  <a:endCxn id="21" idx="2"/>
          </p:cNvCxnSpPr>
          <p:nvPr/>
        </p:nvCxnSpPr>
        <p:spPr>
          <a:xfrm flipV="1">
            <a:off x="7159497" y="2403285"/>
            <a:ext cx="382994" cy="119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0"/>
            <a:endCxn id="21" idx="2"/>
          </p:cNvCxnSpPr>
          <p:nvPr/>
        </p:nvCxnSpPr>
        <p:spPr>
          <a:xfrm flipH="1" flipV="1">
            <a:off x="7542491" y="2403285"/>
            <a:ext cx="1937741" cy="11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1" idx="2"/>
          </p:cNvCxnSpPr>
          <p:nvPr/>
        </p:nvCxnSpPr>
        <p:spPr>
          <a:xfrm>
            <a:off x="7542491" y="2403285"/>
            <a:ext cx="3356936" cy="12491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0" idx="1"/>
          </p:cNvCxnSpPr>
          <p:nvPr/>
        </p:nvCxnSpPr>
        <p:spPr>
          <a:xfrm rot="10800000" flipV="1">
            <a:off x="7320276" y="759212"/>
            <a:ext cx="1100977" cy="114911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21" idx="1"/>
            <a:endCxn id="58" idx="1"/>
          </p:cNvCxnSpPr>
          <p:nvPr/>
        </p:nvCxnSpPr>
        <p:spPr>
          <a:xfrm rot="10800000" flipV="1">
            <a:off x="6720454" y="2160299"/>
            <a:ext cx="216155" cy="1638908"/>
          </a:xfrm>
          <a:prstGeom prst="curvedConnector3">
            <a:avLst>
              <a:gd name="adj1" fmla="val 205757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58" idx="2"/>
            <a:endCxn id="25" idx="0"/>
          </p:cNvCxnSpPr>
          <p:nvPr/>
        </p:nvCxnSpPr>
        <p:spPr>
          <a:xfrm rot="16200000" flipH="1">
            <a:off x="6478661" y="4680242"/>
            <a:ext cx="1743539" cy="381866"/>
          </a:xfrm>
          <a:prstGeom prst="curvedConnector4">
            <a:avLst>
              <a:gd name="adj1" fmla="val 20369"/>
              <a:gd name="adj2" fmla="val 1748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" idx="2"/>
            <a:endCxn id="4" idx="3"/>
          </p:cNvCxnSpPr>
          <p:nvPr/>
        </p:nvCxnSpPr>
        <p:spPr>
          <a:xfrm flipH="1">
            <a:off x="1442225" y="622353"/>
            <a:ext cx="1003603" cy="4479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" idx="6"/>
          </p:cNvCxnSpPr>
          <p:nvPr/>
        </p:nvCxnSpPr>
        <p:spPr>
          <a:xfrm>
            <a:off x="4408443" y="622353"/>
            <a:ext cx="3373101" cy="38698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" idx="2"/>
            <a:endCxn id="11" idx="3"/>
          </p:cNvCxnSpPr>
          <p:nvPr/>
        </p:nvCxnSpPr>
        <p:spPr>
          <a:xfrm flipH="1">
            <a:off x="1375633" y="2590068"/>
            <a:ext cx="1070196" cy="12254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" idx="6"/>
          </p:cNvCxnSpPr>
          <p:nvPr/>
        </p:nvCxnSpPr>
        <p:spPr>
          <a:xfrm>
            <a:off x="4408444" y="2590068"/>
            <a:ext cx="2071873" cy="131987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8" idx="2"/>
            <a:endCxn id="11" idx="3"/>
          </p:cNvCxnSpPr>
          <p:nvPr/>
        </p:nvCxnSpPr>
        <p:spPr>
          <a:xfrm flipH="1" flipV="1">
            <a:off x="1375633" y="2712616"/>
            <a:ext cx="1908074" cy="41019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8" idx="6"/>
            <a:endCxn id="24" idx="2"/>
          </p:cNvCxnSpPr>
          <p:nvPr/>
        </p:nvCxnSpPr>
        <p:spPr>
          <a:xfrm>
            <a:off x="5246322" y="3122814"/>
            <a:ext cx="801673" cy="156347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7" idx="2"/>
            <a:endCxn id="14" idx="3"/>
          </p:cNvCxnSpPr>
          <p:nvPr/>
        </p:nvCxnSpPr>
        <p:spPr>
          <a:xfrm flipH="1">
            <a:off x="1442224" y="4605823"/>
            <a:ext cx="966120" cy="445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6" idx="2"/>
            <a:endCxn id="14" idx="3"/>
          </p:cNvCxnSpPr>
          <p:nvPr/>
        </p:nvCxnSpPr>
        <p:spPr>
          <a:xfrm flipH="1" flipV="1">
            <a:off x="1442224" y="4650337"/>
            <a:ext cx="961043" cy="7012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6" idx="6"/>
            <a:endCxn id="25" idx="2"/>
          </p:cNvCxnSpPr>
          <p:nvPr/>
        </p:nvCxnSpPr>
        <p:spPr>
          <a:xfrm>
            <a:off x="4365882" y="5351610"/>
            <a:ext cx="1827495" cy="39133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7" idx="6"/>
            <a:endCxn id="24" idx="2"/>
          </p:cNvCxnSpPr>
          <p:nvPr/>
        </p:nvCxnSpPr>
        <p:spPr>
          <a:xfrm>
            <a:off x="4370959" y="4605823"/>
            <a:ext cx="1677036" cy="804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808540" y="1199314"/>
            <a:ext cx="1962615" cy="3735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</a:t>
            </a:r>
            <a:r>
              <a:rPr lang="en-US" sz="1000" dirty="0" err="1" smtClean="0"/>
              <a:t>Store_Type</a:t>
            </a:r>
            <a:r>
              <a:rPr lang="en-US" sz="1000" dirty="0" smtClean="0"/>
              <a:t> Data</a:t>
            </a:r>
          </a:p>
          <a:p>
            <a:pPr algn="ctr"/>
            <a:r>
              <a:rPr lang="en-US" sz="1000" dirty="0" smtClean="0"/>
              <a:t>Names/Count</a:t>
            </a:r>
            <a:endParaRPr lang="en-US" sz="1000" dirty="0"/>
          </a:p>
        </p:txBody>
      </p:sp>
      <p:cxnSp>
        <p:nvCxnSpPr>
          <p:cNvPr id="147" name="Straight Connector 146"/>
          <p:cNvCxnSpPr>
            <a:stCxn id="142" idx="2"/>
            <a:endCxn id="4" idx="3"/>
          </p:cNvCxnSpPr>
          <p:nvPr/>
        </p:nvCxnSpPr>
        <p:spPr>
          <a:xfrm flipH="1" flipV="1">
            <a:off x="1442225" y="1070307"/>
            <a:ext cx="1366315" cy="3157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2" idx="6"/>
            <a:endCxn id="21" idx="1"/>
          </p:cNvCxnSpPr>
          <p:nvPr/>
        </p:nvCxnSpPr>
        <p:spPr>
          <a:xfrm>
            <a:off x="4771155" y="1386097"/>
            <a:ext cx="2165453" cy="77420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2873389" y="3442175"/>
            <a:ext cx="1962615" cy="3735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Summarize Inventory</a:t>
            </a:r>
            <a:endParaRPr lang="en-US" sz="1000" dirty="0"/>
          </a:p>
        </p:txBody>
      </p:sp>
      <p:cxnSp>
        <p:nvCxnSpPr>
          <p:cNvPr id="154" name="Straight Connector 153"/>
          <p:cNvCxnSpPr>
            <a:stCxn id="153" idx="2"/>
            <a:endCxn id="11" idx="3"/>
          </p:cNvCxnSpPr>
          <p:nvPr/>
        </p:nvCxnSpPr>
        <p:spPr>
          <a:xfrm flipH="1" flipV="1">
            <a:off x="1375633" y="2712616"/>
            <a:ext cx="1497756" cy="91634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3" idx="6"/>
            <a:endCxn id="24" idx="2"/>
          </p:cNvCxnSpPr>
          <p:nvPr/>
        </p:nvCxnSpPr>
        <p:spPr>
          <a:xfrm>
            <a:off x="4836004" y="3628958"/>
            <a:ext cx="1211991" cy="105732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2403267" y="5718758"/>
            <a:ext cx="1962615" cy="3735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Own Purchase History</a:t>
            </a:r>
            <a:endParaRPr lang="en-US" sz="1000" dirty="0"/>
          </a:p>
        </p:txBody>
      </p:sp>
      <p:cxnSp>
        <p:nvCxnSpPr>
          <p:cNvPr id="167" name="Straight Connector 166"/>
          <p:cNvCxnSpPr>
            <a:stCxn id="166" idx="2"/>
            <a:endCxn id="14" idx="3"/>
          </p:cNvCxnSpPr>
          <p:nvPr/>
        </p:nvCxnSpPr>
        <p:spPr>
          <a:xfrm flipH="1" flipV="1">
            <a:off x="1442224" y="4650337"/>
            <a:ext cx="961043" cy="12552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2668230" y="3882878"/>
            <a:ext cx="1962615" cy="3735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Summarize Purchase History by Customer</a:t>
            </a:r>
            <a:endParaRPr lang="en-US" sz="1000" dirty="0"/>
          </a:p>
        </p:txBody>
      </p:sp>
      <p:cxnSp>
        <p:nvCxnSpPr>
          <p:cNvPr id="173" name="Straight Connector 172"/>
          <p:cNvCxnSpPr>
            <a:stCxn id="172" idx="2"/>
            <a:endCxn id="11" idx="3"/>
          </p:cNvCxnSpPr>
          <p:nvPr/>
        </p:nvCxnSpPr>
        <p:spPr>
          <a:xfrm flipH="1" flipV="1">
            <a:off x="1375633" y="2712616"/>
            <a:ext cx="1292597" cy="13570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2" idx="6"/>
            <a:endCxn id="25" idx="2"/>
          </p:cNvCxnSpPr>
          <p:nvPr/>
        </p:nvCxnSpPr>
        <p:spPr>
          <a:xfrm>
            <a:off x="4630845" y="4069661"/>
            <a:ext cx="1562532" cy="167328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6" idx="6"/>
            <a:endCxn id="25" idx="2"/>
          </p:cNvCxnSpPr>
          <p:nvPr/>
        </p:nvCxnSpPr>
        <p:spPr>
          <a:xfrm flipV="1">
            <a:off x="4365882" y="5742945"/>
            <a:ext cx="1827495" cy="16259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318410" y="4646054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Stores can only sell items allowed in their </a:t>
            </a:r>
            <a:r>
              <a:rPr lang="en-US" sz="1000" dirty="0" err="1" smtClean="0"/>
              <a:t>store_type</a:t>
            </a:r>
            <a:r>
              <a:rPr lang="en-US" sz="1000" dirty="0" smtClean="0"/>
              <a:t> category</a:t>
            </a:r>
          </a:p>
          <a:p>
            <a:endParaRPr lang="en-US" sz="1000" dirty="0"/>
          </a:p>
          <a:p>
            <a:r>
              <a:rPr lang="en-US" sz="1000" dirty="0" smtClean="0"/>
              <a:t>Customer data includes transaction history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51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37793"/>
              </p:ext>
            </p:extLst>
          </p:nvPr>
        </p:nvGraphicFramePr>
        <p:xfrm>
          <a:off x="481138" y="421784"/>
          <a:ext cx="2560320" cy="1661160"/>
        </p:xfrm>
        <a:graphic>
          <a:graphicData uri="http://schemas.openxmlformats.org/drawingml/2006/table">
            <a:tbl>
              <a:tblPr/>
              <a:tblGrid>
                <a:gridCol w="2560320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charset="0"/>
                        </a:rPr>
                        <a:t>OnlineStoreManager</a:t>
                      </a:r>
                      <a:r>
                        <a:rPr lang="en-US" sz="1100" b="1" dirty="0">
                          <a:effectLst/>
                          <a:latin typeface="Calibri" charset="0"/>
                        </a:rPr>
                        <a:t>: Class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charset="0"/>
                        </a:rPr>
                        <a:t>product_template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= 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List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charset="0"/>
                        </a:rPr>
                        <a:t>stores</a:t>
                      </a:r>
                      <a:r>
                        <a:rPr lang="en-US" sz="1100" baseline="0" dirty="0" err="1" smtClean="0">
                          <a:effectLst/>
                          <a:latin typeface="Calibri" charset="0"/>
                        </a:rPr>
                        <a:t>_created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= List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charset="0"/>
                        </a:rPr>
                        <a:t>CreateOnlineStore</a:t>
                      </a:r>
                      <a:r>
                        <a:rPr lang="en-US" sz="1100" b="1" dirty="0">
                          <a:effectLst/>
                          <a:latin typeface="Calibri" charset="0"/>
                        </a:rPr>
                        <a:t>():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  Takes a store name, filled out </a:t>
                      </a:r>
                      <a:r>
                        <a:rPr lang="en-US" sz="1100" dirty="0" err="1">
                          <a:effectLst/>
                          <a:latin typeface="Calibri" charset="0"/>
                        </a:rPr>
                        <a:t>Product_Types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 list and uses the Online Store class to create an online store. Then updates </a:t>
                      </a:r>
                      <a:r>
                        <a:rPr lang="en-US" sz="1100" dirty="0" err="1">
                          <a:effectLst/>
                          <a:latin typeface="Calibri" charset="0"/>
                        </a:rPr>
                        <a:t>Store_List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 and </a:t>
                      </a:r>
                      <a:r>
                        <a:rPr lang="en-US" sz="1100" dirty="0" err="1" smtClean="0">
                          <a:effectLst/>
                          <a:latin typeface="Calibri" charset="0"/>
                        </a:rPr>
                        <a:t>Store_Counter</a:t>
                      </a:r>
                      <a:endParaRPr lang="en-US" sz="1100" dirty="0" smtClean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__</a:t>
                      </a:r>
                      <a:r>
                        <a:rPr lang="en-US" sz="1100" b="1" dirty="0" err="1" smtClean="0">
                          <a:effectLst/>
                          <a:latin typeface="Calibri" charset="0"/>
                        </a:rPr>
                        <a:t>s_count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__():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 Provide number of stores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created of that store type.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80885"/>
              </p:ext>
            </p:extLst>
          </p:nvPr>
        </p:nvGraphicFramePr>
        <p:xfrm>
          <a:off x="3567363" y="1716575"/>
          <a:ext cx="2560320" cy="3904879"/>
        </p:xfrm>
        <a:graphic>
          <a:graphicData uri="http://schemas.openxmlformats.org/drawingml/2006/table">
            <a:tbl>
              <a:tblPr/>
              <a:tblGrid>
                <a:gridCol w="2560320"/>
              </a:tblGrid>
              <a:tr h="20203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Store</a:t>
                      </a:r>
                      <a:r>
                        <a:rPr lang="en-US" sz="1100" b="1" dirty="0">
                          <a:effectLst/>
                          <a:latin typeface="Calibri" charset="0"/>
                        </a:rPr>
                        <a:t>: 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Class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28329" marR="28329" marT="18886" marB="1888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</a:tr>
              <a:tr h="6016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name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= String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</a:rPr>
                        <a:t>c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ustomers 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= 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Dictionary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inventory = Dictionary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28329" marR="28329" marT="18886" marB="1888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78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 charset="0"/>
                        </a:rPr>
                        <a:t>new_customer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(): 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creates customer by collecting customer info and sending to Customer Class and then adding customer name/ID to Customer List</a:t>
                      </a:r>
                      <a:br>
                        <a:rPr lang="en-US" sz="1100" dirty="0">
                          <a:effectLst/>
                          <a:latin typeface="Calibri" charset="0"/>
                        </a:rPr>
                      </a:br>
                      <a:r>
                        <a:rPr lang="en-US" sz="1100" dirty="0"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dirty="0">
                          <a:effectLst/>
                          <a:latin typeface="Calibri" charset="0"/>
                        </a:rPr>
                      </a:b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purchase():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Checks if item being sold is in stock (vs Inventory Object), if so then removes item from inventory  (reduces count) and adds a transaction to that customer's Transactions list. Can be done as a return with negative quantity.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 charset="0"/>
                        </a:rPr>
                        <a:t>add_items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():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Receipt of items from vendors - Add inventory object (if not an inventory item) and adjust quantity in inventory list</a:t>
                      </a: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. Also used by purchase() to adjust for items bought.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28329" marR="28329" marT="18886" marB="1888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93010"/>
              </p:ext>
            </p:extLst>
          </p:nvPr>
        </p:nvGraphicFramePr>
        <p:xfrm>
          <a:off x="6653588" y="421784"/>
          <a:ext cx="2296058" cy="1828800"/>
        </p:xfrm>
        <a:graphic>
          <a:graphicData uri="http://schemas.openxmlformats.org/drawingml/2006/table">
            <a:tbl>
              <a:tblPr/>
              <a:tblGrid>
                <a:gridCol w="2296058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charset="0"/>
                        </a:rPr>
                        <a:t>c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ustomers</a:t>
                      </a:r>
                      <a:r>
                        <a:rPr lang="en-US" sz="1100" b="1" dirty="0">
                          <a:effectLst/>
                          <a:latin typeface="Calibri" charset="0"/>
                        </a:rPr>
                        <a:t>: </a:t>
                      </a: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Dictionary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key = user/name (String)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value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= list of tuples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1" dirty="0" smtClean="0">
                        <a:effectLst/>
                        <a:latin typeface="Calibri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Calibri" charset="0"/>
                        </a:rPr>
                        <a:t>Note: the tuples</a:t>
                      </a:r>
                      <a:r>
                        <a:rPr lang="en-US" sz="1100" i="1" baseline="0" dirty="0" smtClean="0">
                          <a:effectLst/>
                          <a:latin typeface="Calibri" charset="0"/>
                        </a:rPr>
                        <a:t> contain the transaction details, for demo purposes these are item and quantity purchased. Could be expanded to include date, price, etc.</a:t>
                      </a:r>
                      <a:r>
                        <a:rPr lang="en-US" sz="11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54131"/>
              </p:ext>
            </p:extLst>
          </p:nvPr>
        </p:nvGraphicFramePr>
        <p:xfrm>
          <a:off x="6653588" y="2781627"/>
          <a:ext cx="2296058" cy="1493520"/>
        </p:xfrm>
        <a:graphic>
          <a:graphicData uri="http://schemas.openxmlformats.org/drawingml/2006/table">
            <a:tbl>
              <a:tblPr/>
              <a:tblGrid>
                <a:gridCol w="2296058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charset="0"/>
                        </a:rPr>
                        <a:t>inventory:</a:t>
                      </a:r>
                      <a:r>
                        <a:rPr lang="en-US" sz="1100" b="1" baseline="0" dirty="0" smtClean="0">
                          <a:effectLst/>
                          <a:latin typeface="Calibri" charset="0"/>
                        </a:rPr>
                        <a:t> Dictionary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key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1 = </a:t>
                      </a:r>
                      <a:r>
                        <a:rPr lang="en-US" sz="1100" baseline="0" dirty="0" err="1" smtClean="0">
                          <a:effectLst/>
                          <a:latin typeface="Calibri" charset="0"/>
                        </a:rPr>
                        <a:t>product_type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(string)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key 2 = item (string)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value = quantity of item in stock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i="1" dirty="0">
                          <a:effectLst/>
                          <a:latin typeface="Calibri" charset="0"/>
                        </a:rPr>
                      </a:br>
                      <a:r>
                        <a:rPr lang="en-US" sz="1100" i="1" dirty="0">
                          <a:effectLst/>
                          <a:latin typeface="Calibri" charset="0"/>
                        </a:rPr>
                        <a:t>Notes on Object</a:t>
                      </a:r>
                      <a:r>
                        <a:rPr lang="en-US" sz="1100" i="1" dirty="0" smtClean="0">
                          <a:effectLst/>
                          <a:latin typeface="Calibri" charset="0"/>
                        </a:rPr>
                        <a:t>: the product type</a:t>
                      </a:r>
                      <a:r>
                        <a:rPr lang="en-US" sz="1100" i="1" baseline="0" dirty="0" smtClean="0">
                          <a:effectLst/>
                          <a:latin typeface="Calibri" charset="0"/>
                        </a:rPr>
                        <a:t> list is created when the store is created from the </a:t>
                      </a:r>
                      <a:r>
                        <a:rPr lang="en-US" sz="1100" i="1" baseline="0" dirty="0" err="1" smtClean="0">
                          <a:effectLst/>
                          <a:latin typeface="Calibri" charset="0"/>
                        </a:rPr>
                        <a:t>CreateStoreOnline</a:t>
                      </a:r>
                      <a:r>
                        <a:rPr lang="en-US" sz="1100" i="1" baseline="0" dirty="0" smtClean="0">
                          <a:effectLst/>
                          <a:latin typeface="Calibri" charset="0"/>
                        </a:rPr>
                        <a:t> method of OSM.</a:t>
                      </a:r>
                      <a:r>
                        <a:rPr lang="en-US" sz="1100" i="1" dirty="0" smtClean="0">
                          <a:effectLst/>
                          <a:latin typeface="Calibri" charset="0"/>
                        </a:rPr>
                        <a:t>  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88919"/>
              </p:ext>
            </p:extLst>
          </p:nvPr>
        </p:nvGraphicFramePr>
        <p:xfrm>
          <a:off x="9475551" y="1252364"/>
          <a:ext cx="2296058" cy="1661160"/>
        </p:xfrm>
        <a:graphic>
          <a:graphicData uri="http://schemas.openxmlformats.org/drawingml/2006/table">
            <a:tbl>
              <a:tblPr/>
              <a:tblGrid>
                <a:gridCol w="2296058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dprint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: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Function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</a:rPr>
                        <a:t>Used</a:t>
                      </a:r>
                      <a:r>
                        <a:rPr lang="en-US" sz="1100" baseline="0" dirty="0" smtClean="0">
                          <a:effectLst/>
                          <a:latin typeface="Calibri" charset="0"/>
                        </a:rPr>
                        <a:t> to print dictionaries in a easy to read (tabbed) format.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Calibri" charset="0"/>
                        </a:rPr>
                        <a:t/>
                      </a:r>
                      <a:br>
                        <a:rPr lang="en-US" sz="1100" i="1" dirty="0">
                          <a:effectLst/>
                          <a:latin typeface="Calibri" charset="0"/>
                        </a:rPr>
                      </a:br>
                      <a:r>
                        <a:rPr lang="en-US" sz="1100" i="1" dirty="0" smtClean="0">
                          <a:effectLst/>
                          <a:latin typeface="Calibri" charset="0"/>
                        </a:rPr>
                        <a:t>Notes: This could not be placed inside the Store</a:t>
                      </a:r>
                      <a:r>
                        <a:rPr lang="en-US" sz="1100" i="1" baseline="0" dirty="0" smtClean="0">
                          <a:effectLst/>
                          <a:latin typeface="Calibri" charset="0"/>
                        </a:rPr>
                        <a:t> class, as the self-referential nature of the loop does not work within a class (# of arguments thrown by ’self</a:t>
                      </a:r>
                      <a:r>
                        <a:rPr lang="en-US" sz="1100" i="0" baseline="0" dirty="0" smtClean="0">
                          <a:effectLst/>
                          <a:latin typeface="Calibri" charset="0"/>
                        </a:rPr>
                        <a:t>’ passed in class methods).</a:t>
                      </a:r>
                      <a:endParaRPr lang="en-US" sz="1100" i="1" baseline="0" dirty="0" smtClean="0">
                        <a:effectLst/>
                        <a:latin typeface="Calibri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041458" y="1336184"/>
            <a:ext cx="525905" cy="38039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6156" y="714895"/>
            <a:ext cx="1627524" cy="148165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6156" y="2401236"/>
            <a:ext cx="1627524" cy="38039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49646" y="1231579"/>
            <a:ext cx="525905" cy="38039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019554" y="2421765"/>
            <a:ext cx="357202" cy="105258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233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</dc:creator>
  <cp:lastModifiedBy>Alex M</cp:lastModifiedBy>
  <cp:revision>11</cp:revision>
  <dcterms:created xsi:type="dcterms:W3CDTF">2016-11-12T02:08:11Z</dcterms:created>
  <dcterms:modified xsi:type="dcterms:W3CDTF">2016-11-16T06:05:58Z</dcterms:modified>
</cp:coreProperties>
</file>