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7" r:id="rId3"/>
    <p:sldId id="290" r:id="rId4"/>
    <p:sldId id="288" r:id="rId5"/>
    <p:sldId id="289" r:id="rId6"/>
    <p:sldId id="291" r:id="rId7"/>
    <p:sldId id="292" r:id="rId8"/>
    <p:sldId id="31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4" d="100"/>
          <a:sy n="94" d="100"/>
        </p:scale>
        <p:origin x="226" y="86"/>
      </p:cViewPr>
      <p:guideLst>
        <p:guide pos="3839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</a:fld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</a:fld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26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189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41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77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02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6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290" y="1917065"/>
            <a:ext cx="9712325" cy="1007110"/>
          </a:xfrm>
        </p:spPr>
        <p:txBody>
          <a:bodyPr>
            <a:noAutofit/>
          </a:bodyPr>
          <a:lstStyle/>
          <a:p>
            <a:r>
              <a:rPr lang="en-IN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Industrial Training Seminar</a:t>
            </a:r>
            <a:r>
              <a:rPr lang="en-I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0680" y="2853055"/>
            <a:ext cx="3258820" cy="18389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</a:t>
            </a:r>
            <a:endParaRPr lang="en-IN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I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Avneesh Mishra</a:t>
            </a:r>
            <a:endParaRPr lang="en-IN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I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 (7</a:t>
            </a:r>
            <a:r>
              <a:rPr lang="en-IN" altLang="en-US" sz="18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 </a:t>
            </a:r>
            <a:r>
              <a:rPr lang="en-I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Semester)</a:t>
            </a:r>
            <a:endParaRPr lang="en-IN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I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Roll  No: 1334210009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2" y="332656"/>
            <a:ext cx="10636171" cy="5737944"/>
          </a:xfrm>
        </p:spPr>
        <p:txBody>
          <a:bodyPr/>
          <a:lstStyle/>
          <a:p>
            <a:pPr algn="just">
              <a:buClr>
                <a:schemeClr val="tx2"/>
              </a:buClr>
            </a:pPr>
            <a:r>
              <a:rPr lang="en-IN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 </a:t>
            </a:r>
            <a:r>
              <a:rPr lang="en-IN" sz="28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.NET Framework</a:t>
            </a:r>
            <a:r>
              <a:rPr lang="en-IN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:-</a:t>
            </a:r>
            <a:endParaRPr lang="en-IN" sz="2800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Garbage collector in .NET environment can cause delays in execution of programs.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CIL byte code is easier to reverse engineer as compared to native code.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implementation of .NET is supported only on windows OS.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chemeClr val="tx2"/>
              </a:buClr>
            </a:pPr>
            <a:r>
              <a:rPr lang="en-IN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History :-</a:t>
            </a:r>
            <a:endParaRPr lang="en-IN" sz="2800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Clr>
                <a:schemeClr val="tx2"/>
              </a:buClr>
              <a:buNone/>
            </a:pPr>
            <a:endParaRPr lang="en-IN" sz="2800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Clr>
                <a:schemeClr val="tx2"/>
              </a:buClr>
              <a:buNone/>
            </a:pPr>
            <a:endParaRPr lang="en-IN" dirty="0" smtClean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IN" dirty="0" smtClean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IN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IN" dirty="0" smtClean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IN" dirty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IN" dirty="0" smtClean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IN" dirty="0"/>
          </a:p>
          <a:p>
            <a:pPr marL="0" indent="0">
              <a:buClr>
                <a:schemeClr val="tx2"/>
              </a:buClr>
              <a:buNone/>
            </a:pPr>
            <a:endParaRPr lang="en-IN" dirty="0" smtClean="0"/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IN" dirty="0"/>
          </a:p>
          <a:p>
            <a:pPr marL="0" indent="0">
              <a:buClr>
                <a:schemeClr val="tx2"/>
              </a:buCl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5567" y="3141613"/>
          <a:ext cx="81258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/>
                <a:gridCol w="406294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C# 1.2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April 2003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C# 2.0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November</a:t>
                      </a:r>
                      <a:r>
                        <a:rPr lang="en-IN" baseline="0" dirty="0" smtClean="0"/>
                        <a:t> 2005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C# 3.0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November 2007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C# 4.0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April</a:t>
                      </a:r>
                      <a:r>
                        <a:rPr lang="en-IN" baseline="0" dirty="0" smtClean="0"/>
                        <a:t> 2010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C# 5.0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August 2012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C# 6.0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July 2015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80" y="431800"/>
            <a:ext cx="10564163" cy="5638800"/>
          </a:xfrm>
        </p:spPr>
        <p:txBody>
          <a:bodyPr/>
          <a:lstStyle/>
          <a:p>
            <a:pPr algn="just">
              <a:buClr>
                <a:schemeClr val="tx2"/>
              </a:buClr>
            </a:pPr>
            <a:r>
              <a:rPr lang="en-IN" sz="32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Language Features :-</a:t>
            </a:r>
            <a:endParaRPr lang="en-IN" sz="3200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buClr>
                <a:schemeClr val="tx2"/>
              </a:buClr>
              <a:buNone/>
            </a:pPr>
            <a:r>
              <a:rPr lang="en-IN" sz="24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general features that makes it very efficient language are as follows :-</a:t>
            </a:r>
            <a:endParaRPr lang="en-IN" sz="24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1625" lvl="1" indent="0" algn="just">
              <a:buClr>
                <a:schemeClr val="tx2"/>
              </a:buClr>
              <a:buNone/>
            </a:pPr>
            <a:endParaRPr lang="en-IN" sz="24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sz="20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and Component Oriented	</a:t>
            </a:r>
            <a:endParaRPr lang="en-IN" sz="20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sz="20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of .NET framework</a:t>
            </a:r>
            <a:endParaRPr lang="en-IN" sz="20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sz="20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learn</a:t>
            </a:r>
            <a:endParaRPr lang="en-IN" sz="20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sz="20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Structured Language</a:t>
            </a:r>
            <a:endParaRPr lang="en-IN" sz="20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buClr>
                <a:schemeClr val="tx2"/>
              </a:buClr>
              <a:buNone/>
            </a:pPr>
            <a:r>
              <a:rPr lang="en-IN" sz="24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technical features are :-</a:t>
            </a:r>
            <a:endParaRPr lang="en-IN" sz="24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sz="20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Conditions</a:t>
            </a:r>
            <a:endParaRPr lang="en-IN" sz="20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sz="20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 Garbage Collector</a:t>
            </a:r>
            <a:endParaRPr lang="en-IN" sz="20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sz="20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Events</a:t>
            </a:r>
            <a:endParaRPr lang="en-IN" sz="20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endParaRPr lang="en-IN" sz="20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sz="6000" dirty="0" smtClean="0"/>
              <a:t>		</a:t>
            </a:r>
            <a:r>
              <a:rPr lang="en-IN" sz="6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OOPS Concept</a:t>
            </a:r>
            <a:endParaRPr lang="en-IN" sz="60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OOP is an approach that provides a way of modularizing the programs by creating a partitioned memory for both data and functions.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OOP :-</a:t>
            </a:r>
            <a:endParaRPr lang="en-IN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:-</a:t>
            </a:r>
            <a:r>
              <a:rPr lang="en-IN" dirty="0" smtClean="0"/>
              <a:t> 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are the basic runtime entities in an object-oriented system.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:- </a:t>
            </a:r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class is a collection of objects of similar type.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Abstraction :-</a:t>
            </a:r>
            <a:r>
              <a:rPr lang="en-IN" dirty="0" smtClean="0"/>
              <a:t> 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refers to representing the essential features without including the background details and explanation.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 :-</a:t>
            </a:r>
            <a:r>
              <a:rPr lang="en-IN" dirty="0" smtClean="0"/>
              <a:t> 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refers to wrapping up of data and functions into single unit.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:-</a:t>
            </a:r>
            <a:r>
              <a:rPr lang="en-IN" dirty="0" smtClean="0"/>
              <a:t> 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refers to the process by which objects of one class acquire the properties of objects of another class.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 :-</a:t>
            </a:r>
            <a:r>
              <a:rPr lang="en-IN" dirty="0" smtClean="0"/>
              <a:t> 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the process of making an operator exhibit different behaviour in different instances.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530" y="476885"/>
            <a:ext cx="11127740" cy="1131570"/>
          </a:xfrm>
        </p:spPr>
        <p:txBody>
          <a:bodyPr>
            <a:normAutofit/>
          </a:bodyPr>
          <a:lstStyle/>
          <a:p>
            <a:pPr algn="just"/>
            <a:r>
              <a:rPr lang="en-IN" sz="3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Collections Framework, Delegates and Events</a:t>
            </a:r>
            <a:endParaRPr lang="en-IN" sz="30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9751060" cy="472194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Clr>
                <a:schemeClr val="tx2"/>
              </a:buClr>
            </a:pPr>
            <a:r>
              <a:rPr lang="en-IN" sz="22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Framework :-</a:t>
            </a:r>
            <a:r>
              <a:rPr lang="en-IN" sz="2200" dirty="0" smtClean="0"/>
              <a:t> </a:t>
            </a:r>
            <a:r>
              <a:rPr lang="en-IN" sz="22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module generics and how it is used to manage a collection of strongly typed objects within a generic list using C#. The advantage of using generics in programming is that it allows you to write a piece of code without binding the code to any </a:t>
            </a:r>
            <a:r>
              <a:rPr lang="en-IN" sz="2200" dirty="0" err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datatypes</a:t>
            </a:r>
            <a:r>
              <a:rPr lang="en-IN" sz="22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22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10000"/>
              </a:lnSpc>
              <a:buClr>
                <a:schemeClr val="tx2"/>
              </a:buClr>
            </a:pPr>
            <a:r>
              <a:rPr lang="en-IN" sz="22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Delegates :-</a:t>
            </a:r>
            <a:r>
              <a:rPr lang="en-IN" sz="2200" dirty="0" smtClean="0"/>
              <a:t> </a:t>
            </a:r>
            <a:r>
              <a:rPr lang="en-IN" sz="22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an element in C#. It is used to reference a method. Delegates gives you maximum flexibility and helps you to implement any functionality at runtime.</a:t>
            </a:r>
            <a:endParaRPr lang="en-IN" sz="22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20000"/>
              </a:lnSpc>
              <a:buClr>
                <a:schemeClr val="tx2"/>
              </a:buClr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Delegates :- 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3 types of delegates :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Delegate :-</a:t>
            </a:r>
            <a:r>
              <a:rPr lang="en-IN" dirty="0" smtClean="0"/>
              <a:t> 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delegate which can be used to call a single method is Single Delegate.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Multicast Delegate :-</a:t>
            </a:r>
            <a:r>
              <a:rPr lang="en-IN" dirty="0" smtClean="0"/>
              <a:t> 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delegate that can be used to invoke or call multiple methods is Multicast Delegate.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lnSpc>
                <a:spcPct val="12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Delegate :-</a:t>
            </a:r>
            <a:r>
              <a:rPr lang="en-IN" dirty="0" smtClean="0"/>
              <a:t> 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delegate which was introduced in .NET 3.5 that does not need to state the delegate instance in order to invoke or class the methods.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12" y="1600200"/>
            <a:ext cx="10276131" cy="4470400"/>
          </a:xfrm>
        </p:spPr>
        <p:txBody>
          <a:bodyPr>
            <a:normAutofit/>
          </a:bodyPr>
          <a:lstStyle/>
          <a:p>
            <a:pPr algn="just">
              <a:buClr>
                <a:schemeClr val="tx2"/>
              </a:buClr>
            </a:pPr>
            <a:r>
              <a:rPr lang="en-IN" sz="44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Events :- </a:t>
            </a:r>
            <a:endParaRPr lang="en-IN" sz="4400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sz="32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event-based model is used by modern GUI programs.</a:t>
            </a:r>
            <a:endParaRPr lang="en-IN" sz="32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sz="32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model all interested modules are notified of some event and they react appropriately to it.</a:t>
            </a:r>
            <a:endParaRPr lang="en-IN" sz="32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IN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</a:t>
            </a:r>
            <a:r>
              <a:rPr lang="en-I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Web Application, HTML and JavaScript</a:t>
            </a:r>
            <a:endParaRPr lang="en-IN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2"/>
              </a:buClr>
            </a:pPr>
            <a:r>
              <a:rPr lang="en-IN" b="1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</a:t>
            </a: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:-</a:t>
            </a:r>
            <a:endParaRPr lang="en-IN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server-side technology.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Helps to create dynamic web applications.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better language support, more user control, supports XML components.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 files are saved with an extension of .</a:t>
            </a:r>
            <a:r>
              <a:rPr lang="en-IN" dirty="0" err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aspx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</a:t>
            </a:r>
            <a:r>
              <a:rPr lang="en-IN" b="1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</a:t>
            </a: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:-</a:t>
            </a:r>
            <a:endParaRPr lang="en-IN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Simplicity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Scalability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Authentication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</a:t>
            </a:r>
            <a:r>
              <a:rPr lang="en-IN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</a:t>
            </a:r>
            <a:r>
              <a:rPr lang="en-I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over ASP</a:t>
            </a:r>
            <a:endParaRPr lang="en-IN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ASP</a:t>
            </a:r>
            <a:r>
              <a:rPr lang="en-IN" dirty="0" smtClean="0"/>
              <a:t>		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 is interpreted.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limited object oriented.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mixed HTML and Coding logic.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no inbuilt support for XML.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ASP.NET</a:t>
            </a:r>
            <a:endParaRPr lang="en-IN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compiled.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purely object oriented.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HTML and Coding part are separated.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full XML support easy data exchange.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3772" y="332656"/>
            <a:ext cx="10636171" cy="5737944"/>
          </a:xfrm>
        </p:spPr>
        <p:txBody>
          <a:bodyPr/>
          <a:lstStyle/>
          <a:p>
            <a:pPr algn="just">
              <a:buClr>
                <a:schemeClr val="tx2"/>
              </a:buClr>
            </a:pPr>
            <a:r>
              <a:rPr lang="en-IN" sz="28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:-</a:t>
            </a:r>
            <a:endParaRPr lang="en-IN" sz="2800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stands for Hyper Text </a:t>
            </a:r>
            <a:r>
              <a:rPr lang="en-IN" dirty="0" err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Language.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used to design webpages.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was made by Berners Lee in the late 1991.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Versions Of HTML :-</a:t>
            </a:r>
            <a:endParaRPr lang="en-IN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Clr>
                <a:schemeClr val="tx2"/>
              </a:buClr>
              <a:buNone/>
            </a:pP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93812" y="2636912"/>
          <a:ext cx="38164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201622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   Versions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Year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HTML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1991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HTML 2.0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HTML 3.2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1997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HTML 4.01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1999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XHTML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HTML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2014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  <a:r>
              <a:rPr lang="en-IN" sz="6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SQL</a:t>
            </a:r>
            <a:endParaRPr lang="en-IN" sz="66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stands for Structured Query Language.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SQL, a query can be written to access or modify data in a RDBMS.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this we can define and modify data in database.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Terminologies :-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Manipulation Language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Definition Language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Control Language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Transactional Control Language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72" y="431800"/>
            <a:ext cx="11305256" cy="1168400"/>
          </a:xfrm>
        </p:spPr>
        <p:txBody>
          <a:bodyPr>
            <a:noAutofit/>
          </a:bodyPr>
          <a:lstStyle/>
          <a:p>
            <a:pPr algn="just"/>
            <a:r>
              <a:rPr lang="en-IN" sz="3600" dirty="0" smtClean="0"/>
              <a:t>  </a:t>
            </a:r>
            <a:r>
              <a:rPr lang="en-I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in </a:t>
            </a:r>
            <a:r>
              <a:rPr lang="en-IN" sz="36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</a:t>
            </a:r>
            <a:r>
              <a:rPr lang="en-I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AJAX and Validation Control</a:t>
            </a:r>
            <a:endParaRPr lang="en-IN" sz="36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2"/>
              </a:buClr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Security ? :-</a:t>
            </a:r>
            <a:endParaRPr lang="en-IN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to avoid hacking.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unauthorised users to access any website and account of any user.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Security :-</a:t>
            </a:r>
            <a:endParaRPr lang="en-IN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Access Security(Solution to prevent untrusted code from privileged actions)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- Based Security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Validation ? :-</a:t>
            </a:r>
            <a:endParaRPr lang="en-IN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03250" lvl="2" indent="0" algn="just">
              <a:buClr>
                <a:schemeClr val="tx2"/>
              </a:buClr>
              <a:buNone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method of checking and taking care that the user has entered necessary and appropriately edited information through the web form.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03250" lvl="2" indent="0" algn="just">
              <a:buClr>
                <a:schemeClr val="tx2"/>
              </a:buClr>
              <a:buNone/>
            </a:pP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altLang="en-US" sz="4800" dirty="0"/>
              <a:t>				</a:t>
            </a:r>
            <a:r>
              <a:rPr lang="en-IN" altLang="en-US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0000"/>
              </a:buClr>
              <a:buFont typeface="Arial" charset="0"/>
              <a:buChar char="•"/>
            </a:pPr>
            <a:r>
              <a:rPr lang="en-IN" alt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Summer Training at Hewlett Packard Enterprise Services, </a:t>
            </a:r>
            <a:r>
              <a:rPr lang="en-IN" altLang="en-US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Lucknow</a:t>
            </a:r>
            <a:r>
              <a:rPr lang="en-IN" alt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13</a:t>
            </a:r>
            <a:r>
              <a:rPr lang="en-IN" altLang="en-US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IN" alt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June, 2016 to 5</a:t>
            </a:r>
            <a:r>
              <a:rPr lang="en-IN" altLang="en-US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IN" alt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July, 2016 .</a:t>
            </a:r>
            <a:endParaRPr lang="en-IN" altLang="en-US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000000"/>
              </a:buClr>
              <a:buFont typeface="Arial" charset="0"/>
              <a:buChar char="•"/>
            </a:pPr>
            <a:r>
              <a:rPr lang="en-IN" alt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 to know how to make dynamic websites more interactive and connect database and front end of a website.</a:t>
            </a:r>
            <a:endParaRPr lang="en-IN" altLang="en-US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000000"/>
              </a:buClr>
              <a:buFont typeface="Arial" charset="0"/>
              <a:buChar char="•"/>
            </a:pPr>
            <a:r>
              <a:rPr lang="en-IN" alt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best part was hosting our website.</a:t>
            </a:r>
            <a:endParaRPr lang="en-IN" altLang="en-US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000000"/>
              </a:buClr>
              <a:buFont typeface="Arial" charset="0"/>
              <a:buChar char="•"/>
            </a:pPr>
            <a:r>
              <a:rPr lang="en-IN" alt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main aim was to study ASP. NET technology by using C# as a language.  </a:t>
            </a:r>
            <a:endParaRPr lang="en-IN" altLang="en-US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796" y="764704"/>
            <a:ext cx="11305256" cy="5760640"/>
          </a:xfrm>
        </p:spPr>
        <p:txBody>
          <a:bodyPr/>
          <a:lstStyle/>
          <a:p>
            <a:pPr algn="just">
              <a:buClr>
                <a:schemeClr val="tx2"/>
              </a:buClr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Following are the validation controls provided by the </a:t>
            </a:r>
            <a:r>
              <a:rPr lang="en-IN" b="1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</a:t>
            </a: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endParaRPr lang="en-IN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RequiredFieldValidator</a:t>
            </a: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:-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ensures that the required field is not empty.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RangeValidator</a:t>
            </a: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:-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checks that the input value comes inside predestined range.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CompareValidator</a:t>
            </a: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:-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compares a value in one control with a fixed value or in another control.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RegularExpressionValidator</a:t>
            </a: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:-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permits validating the input text by matching in opposition to pattern of a regular expression.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CustomValidator</a:t>
            </a: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:-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allows writing application specific custom validation routines for both the client side and server side validation.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ValidationSummary</a:t>
            </a: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:-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does not carry out any validation but displays a conclusion of all mistakes in the page.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5400" dirty="0" smtClean="0"/>
              <a:t>	   </a:t>
            </a:r>
            <a:r>
              <a:rPr lang="en-IN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WCF</a:t>
            </a:r>
            <a:endParaRPr lang="en-IN" sz="5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WCF stands for Windows Communication Foundation.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basic feature of WCF is interoperability.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used to make service oriented applications.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WCF was released in 2006 as a part of .NET framework with Windows Vista.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WCF 4.5 is the latest version.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Clr>
                <a:schemeClr val="tx2"/>
              </a:buClr>
              <a:buNone/>
            </a:pPr>
            <a:endParaRPr lang="en-I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72" y="431800"/>
            <a:ext cx="10636171" cy="5638800"/>
          </a:xfrm>
        </p:spPr>
        <p:txBody>
          <a:bodyPr/>
          <a:lstStyle/>
          <a:p>
            <a:pPr algn="just">
              <a:buClr>
                <a:schemeClr val="tx2"/>
              </a:buClr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 Concepts of WCF :-</a:t>
            </a:r>
            <a:endParaRPr lang="en-IN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Endpoint :-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</a:rPr>
              <a:t> 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defines the address where the message is to be sent or received.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:-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mentions the exact location to receive the messages.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:-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states the method an endpoint communicates. 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Contracts :-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is a set of operation that define what functionality the endpoint exposes to the client. It usually contains an interface name.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Hosting :-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Hosting form the viewpoint of WCF refers to the WCF service</a:t>
            </a:r>
            <a:r>
              <a:rPr lang="en-I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hosting 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can be done through many available options like self-hosting, IIS Hosting and WAS Hosting.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 :-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This is a important concept of a WCF, as it provides simple interaction between client application and a WCF service.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WCF Client :-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client applications that gets produced for exposing the service operations in the figure of methods is known as a WCF.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 :-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channel is an intermediate through which a client communicate with a service.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SOAP:- Even though termed as ‘ Simple Object Access Protocol . SOAP is not a transport protocol ; instead it is an XML document consisting of a header and body section.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6000" dirty="0" smtClean="0"/>
              <a:t>	</a:t>
            </a:r>
            <a:r>
              <a:rPr lang="en-IN" sz="6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WCF </a:t>
            </a:r>
            <a:endParaRPr lang="en-IN" sz="60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interoperable with respect to other services.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WCF services give improved reliability as well as security as compared to ASMX ( Active Server Methods ) web services.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WCF ahs integrated AJAX and support for JSON(JavaScript Object Notation).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provides scalability and support for upcoming web services standards.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default security mechanism which is enormously robust.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 </a:t>
            </a:r>
            <a:r>
              <a:rPr lang="en-IN" sz="6000" dirty="0" smtClean="0"/>
              <a:t> </a:t>
            </a:r>
            <a:r>
              <a:rPr lang="en-IN" sz="6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 and Hosting</a:t>
            </a:r>
            <a:endParaRPr lang="en-IN" sz="60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2"/>
              </a:buClr>
            </a:pPr>
            <a:r>
              <a:rPr lang="en-IN" sz="32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Deployment :-</a:t>
            </a:r>
            <a:endParaRPr lang="en-IN" sz="3200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1625" lvl="1" indent="0" algn="just">
              <a:buClr>
                <a:schemeClr val="tx2"/>
              </a:buClr>
              <a:buNone/>
            </a:pPr>
            <a:r>
              <a:rPr lang="en-IN" sz="24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two groups of </a:t>
            </a:r>
            <a:r>
              <a:rPr lang="en-IN" sz="2400" dirty="0" err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</a:t>
            </a:r>
            <a:r>
              <a:rPr lang="en-IN" sz="24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Deployment :</a:t>
            </a:r>
            <a:endParaRPr lang="en-IN" sz="24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sz="20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Deployment :- In this case, the entire application is included inside a virtual directory and all the contents and assemblies are enclosed inside it and available to the application.</a:t>
            </a:r>
            <a:endParaRPr lang="en-IN" sz="20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sz="20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common and easiest ways of deployment: </a:t>
            </a:r>
            <a:endParaRPr lang="en-IN" sz="20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18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XCOPY Deployment</a:t>
            </a:r>
            <a:endParaRPr lang="en-IN" sz="18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18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Copying a Website</a:t>
            </a:r>
            <a:endParaRPr lang="en-IN" sz="18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 algn="just">
              <a:buClr>
                <a:schemeClr val="tx2"/>
              </a:buClr>
              <a:buFont typeface="Wingdings" pitchFamily="2" charset="2"/>
              <a:buChar char="Ø"/>
            </a:pPr>
            <a:r>
              <a:rPr lang="en-IN" sz="18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Setup Project</a:t>
            </a:r>
            <a:endParaRPr lang="en-IN" sz="18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IN" sz="18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Clr>
                <a:schemeClr val="tx2"/>
              </a:buClr>
              <a:buFont typeface="Wingdings" pitchFamily="2" charset="2"/>
              <a:buChar char="§"/>
            </a:pPr>
            <a:endParaRPr lang="en-IN" dirty="0" smtClean="0"/>
          </a:p>
          <a:p>
            <a:pPr marL="0" indent="0">
              <a:buClr>
                <a:schemeClr val="tx2"/>
              </a:buClr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80" y="431800"/>
            <a:ext cx="11233248" cy="5638800"/>
          </a:xfrm>
        </p:spPr>
        <p:txBody>
          <a:bodyPr>
            <a:normAutofit/>
          </a:bodyPr>
          <a:lstStyle/>
          <a:p>
            <a:pPr algn="just">
              <a:buClr>
                <a:schemeClr val="tx2"/>
              </a:buClr>
            </a:pPr>
            <a:r>
              <a:rPr lang="en-IN" sz="32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Hosting :-</a:t>
            </a:r>
            <a:endParaRPr lang="en-IN" sz="3200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</a:pPr>
            <a:r>
              <a:rPr lang="en-IN" sz="24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a service that allows individuals and organisations to make their website accessible via World Wide Web.</a:t>
            </a:r>
            <a:endParaRPr lang="en-IN" sz="24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</a:pPr>
            <a:r>
              <a:rPr lang="en-IN" sz="24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two ways we can host </a:t>
            </a:r>
            <a:r>
              <a:rPr lang="en-IN" sz="2400" dirty="0" err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WebApi</a:t>
            </a:r>
            <a:r>
              <a:rPr lang="en-IN" sz="24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endParaRPr lang="en-IN" sz="24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sz="24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IIS Hosting :-</a:t>
            </a:r>
            <a:r>
              <a:rPr lang="en-IN" sz="24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Hosting a </a:t>
            </a:r>
            <a:r>
              <a:rPr lang="en-IN" sz="2400" dirty="0" err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WebApi</a:t>
            </a:r>
            <a:r>
              <a:rPr lang="en-IN" sz="24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inside </a:t>
            </a:r>
            <a:r>
              <a:rPr lang="en-IN" sz="2400" dirty="0" err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</a:t>
            </a:r>
            <a:r>
              <a:rPr lang="en-IN" sz="24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24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sz="24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Hosting :-</a:t>
            </a:r>
            <a:r>
              <a:rPr lang="en-IN" sz="24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Have our own application host the </a:t>
            </a:r>
            <a:r>
              <a:rPr lang="en-IN" sz="2400" dirty="0" err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</a:t>
            </a:r>
            <a:r>
              <a:rPr lang="en-IN" sz="24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400" dirty="0" err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WebApi</a:t>
            </a:r>
            <a:r>
              <a:rPr lang="en-IN" sz="24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24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IN" altLang="en-US" sz="9600"/>
              <a:t>Thank You</a:t>
            </a:r>
            <a:endParaRPr lang="en-IN" altLang="en-US" sz="9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IN" altLang="en-US" sz="13800"/>
              <a:t>QUERIES ?</a:t>
            </a:r>
            <a:endParaRPr lang="en-IN" altLang="en-US" sz="13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</a:t>
            </a:r>
            <a:r>
              <a:rPr lang="en-IN" altLang="en-US" sz="6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04035"/>
            <a:ext cx="9751060" cy="4725035"/>
          </a:xfrm>
        </p:spPr>
        <p:txBody>
          <a:bodyPr>
            <a:normAutofit/>
          </a:bodyPr>
          <a:lstStyle/>
          <a:p>
            <a:pPr marL="457200" indent="-457200" algn="just">
              <a:buClr>
                <a:srgbClr val="000000"/>
              </a:buClr>
              <a:buFont typeface="+mj-lt"/>
              <a:buAutoNum type="arabicPeriod"/>
            </a:pPr>
            <a:r>
              <a:rPr lang="en-I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Profile</a:t>
            </a:r>
            <a:endParaRPr lang="en-I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lnSpc>
                <a:spcPct val="100000"/>
              </a:lnSpc>
              <a:buClr>
                <a:srgbClr val="000000"/>
              </a:buClr>
              <a:buFont typeface="+mj-lt"/>
              <a:buNone/>
            </a:pPr>
            <a:r>
              <a:rPr lang="en-IN" alt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</a:t>
            </a:r>
            <a:r>
              <a:rPr lang="en-IN" altLang="en-US" sz="2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Products/Solution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lnSpc>
                <a:spcPct val="100000"/>
              </a:lnSpc>
              <a:buClr>
                <a:srgbClr val="000000"/>
              </a:buClr>
              <a:buFont typeface="+mj-lt"/>
              <a:buNone/>
            </a:pPr>
            <a:r>
              <a:rPr lang="en-I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</a:t>
            </a: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Some Clients of Company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I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  <a:endParaRPr lang="en-I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I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en-I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lnSpc>
                <a:spcPct val="100000"/>
              </a:lnSpc>
              <a:buClr>
                <a:srgbClr val="000000"/>
              </a:buClr>
              <a:buFont typeface="+mj-lt"/>
              <a:buNone/>
            </a:pPr>
            <a:r>
              <a:rPr lang="en-I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</a:t>
            </a: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Object</a:t>
            </a:r>
            <a:r>
              <a:rPr lang="en-I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I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lnSpc>
                <a:spcPct val="100000"/>
              </a:lnSpc>
              <a:buClr>
                <a:srgbClr val="000000"/>
              </a:buClr>
              <a:buFont typeface="+mj-lt"/>
              <a:buNone/>
            </a:pPr>
            <a:r>
              <a:rPr lang="en-I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</a:t>
            </a: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Scope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lnSpc>
                <a:spcPct val="100000"/>
              </a:lnSpc>
              <a:buClr>
                <a:srgbClr val="000000"/>
              </a:buClr>
              <a:buFont typeface="+mj-lt"/>
              <a:buNone/>
            </a:pPr>
            <a:r>
              <a:rPr lang="en-I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</a:t>
            </a: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Technology Used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lnSpc>
                <a:spcPct val="100000"/>
              </a:lnSpc>
              <a:buClr>
                <a:srgbClr val="000000"/>
              </a:buClr>
              <a:buFont typeface="+mj-lt"/>
              <a:buNone/>
            </a:pPr>
            <a:r>
              <a:rPr lang="en-I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</a:t>
            </a: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Tools Used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 algn="just">
              <a:lnSpc>
                <a:spcPct val="100000"/>
              </a:lnSpc>
              <a:buClr>
                <a:srgbClr val="000000"/>
              </a:buClr>
              <a:buFont typeface="+mj-lt"/>
              <a:buNone/>
            </a:pPr>
            <a:r>
              <a:rPr lang="en-I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3.5</a:t>
            </a: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Role of User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IN" altLang="en-US" sz="7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Company Profile</a:t>
            </a:r>
            <a:endParaRPr lang="en-IN" altLang="en-US" sz="72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Clr>
                <a:srgbClr val="000000"/>
              </a:buClr>
            </a:pPr>
            <a:r>
              <a:rPr lang="en-IN" altLang="en-US" b="1" u="sng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:</a:t>
            </a: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Hewlett Packard Enterprise Services(Subsidiary of Hewlett Packard Enterprise).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Clr>
                <a:srgbClr val="000000"/>
              </a:buClr>
            </a:pP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Formerly was different company named as EDS(Electronic Data Systems) till Hewlett Packard Co. acquired it.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Clr>
                <a:srgbClr val="000000"/>
              </a:buClr>
            </a:pPr>
            <a:r>
              <a:rPr lang="en-IN" altLang="en-US" b="1" u="sng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13, 2008 :</a:t>
            </a: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HP acquired EDS for $13.9 billion.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Clr>
                <a:srgbClr val="000000"/>
              </a:buClr>
            </a:pPr>
            <a:r>
              <a:rPr lang="en-IN" altLang="en-US" b="1" u="sng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August 26,2008 :</a:t>
            </a: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EDS was renamed as EDS an HP Comapny.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Clr>
                <a:srgbClr val="000000"/>
              </a:buClr>
            </a:pPr>
            <a:r>
              <a:rPr lang="en-IN" altLang="en-US" b="1" u="sng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September 23, 2009 : </a:t>
            </a: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EDS an HP Company again renamed as Hewlett Packard Enterprise services.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Clr>
                <a:srgbClr val="000000"/>
              </a:buClr>
            </a:pPr>
            <a:r>
              <a:rPr lang="en-IN" altLang="en-US" b="1" u="sng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People :</a:t>
            </a: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Mike Netkens(Executive Vice President).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algn="just"/>
            <a:r>
              <a:rPr lang="en-I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</a:t>
            </a:r>
            <a:r>
              <a:rPr lang="en-IN" alt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altLang="en-US" sz="5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</a:t>
            </a:r>
            <a:r>
              <a:rPr lang="en-IN" altLang="en-US" sz="960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0000"/>
              </a:buClr>
            </a:pP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 to Hybrid Infrastructure.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000000"/>
              </a:buClr>
            </a:pP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 Digital Enterprise.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000000"/>
              </a:buClr>
            </a:pP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Empower the Data Driven Enterprise.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000000"/>
              </a:buClr>
            </a:pP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 work place productivity.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0" y="431800"/>
            <a:ext cx="10999470" cy="1168400"/>
          </a:xfrm>
        </p:spPr>
        <p:txBody>
          <a:bodyPr>
            <a:noAutofit/>
          </a:bodyPr>
          <a:lstStyle/>
          <a:p>
            <a:pPr algn="just"/>
            <a:r>
              <a:rPr lang="en-IN" altLang="en-US" sz="3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Clients of Hewlett Packard Enterprise Services</a:t>
            </a:r>
            <a:endParaRPr lang="en-IN" altLang="en-US" sz="34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04035"/>
            <a:ext cx="9751060" cy="471551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alt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major clients of HP Enterprise Services are listed below:</a:t>
            </a:r>
            <a:endParaRPr lang="en-I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lnSpc>
                <a:spcPct val="100000"/>
              </a:lnSpc>
              <a:buClr>
                <a:srgbClr val="000000"/>
              </a:buClr>
            </a:pPr>
            <a:r>
              <a:rPr lang="en-IN" alt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American Airlines					</a:t>
            </a:r>
            <a:endParaRPr lang="en-I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lnSpc>
                <a:spcPct val="100000"/>
              </a:lnSpc>
              <a:buClr>
                <a:srgbClr val="000000"/>
              </a:buClr>
            </a:pPr>
            <a:r>
              <a:rPr lang="en-IN" alt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Rolls-Royce plc</a:t>
            </a:r>
            <a:endParaRPr lang="en-I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lnSpc>
                <a:spcPct val="100000"/>
              </a:lnSpc>
              <a:buClr>
                <a:srgbClr val="000000"/>
              </a:buClr>
            </a:pPr>
            <a:r>
              <a:rPr lang="en-IN" alt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General Motors</a:t>
            </a:r>
            <a:endParaRPr lang="en-I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lnSpc>
                <a:spcPct val="100000"/>
              </a:lnSpc>
              <a:buClr>
                <a:srgbClr val="000000"/>
              </a:buClr>
            </a:pPr>
            <a:r>
              <a:rPr lang="en-IN" alt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Bank of America</a:t>
            </a:r>
            <a:endParaRPr lang="en-I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lnSpc>
                <a:spcPct val="100000"/>
              </a:lnSpc>
              <a:buClr>
                <a:srgbClr val="000000"/>
              </a:buClr>
            </a:pPr>
            <a:r>
              <a:rPr lang="en-IN" alt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The UK Ministry of Defence</a:t>
            </a:r>
            <a:endParaRPr lang="en-I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lnSpc>
                <a:spcPct val="100000"/>
              </a:lnSpc>
              <a:buClr>
                <a:srgbClr val="000000"/>
              </a:buClr>
            </a:pPr>
            <a:r>
              <a:rPr lang="en-IN" alt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Commonwealth Bank</a:t>
            </a:r>
            <a:endParaRPr lang="en-I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lnSpc>
                <a:spcPct val="100000"/>
              </a:lnSpc>
              <a:buClr>
                <a:srgbClr val="000000"/>
              </a:buClr>
            </a:pPr>
            <a:r>
              <a:rPr lang="en-IN" alt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NASA</a:t>
            </a:r>
            <a:endParaRPr lang="en-I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lnSpc>
                <a:spcPct val="100000"/>
              </a:lnSpc>
              <a:buClr>
                <a:srgbClr val="000000"/>
              </a:buClr>
            </a:pPr>
            <a:r>
              <a:rPr lang="en-IN" altLang="en-US" sz="20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United States Navy</a:t>
            </a:r>
            <a:endParaRPr lang="en-I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lnSpc>
                <a:spcPct val="100000"/>
              </a:lnSpc>
              <a:buClr>
                <a:srgbClr val="000000"/>
              </a:buClr>
              <a:buNone/>
            </a:pPr>
            <a:endParaRPr lang="en-IN" altLang="en-US" sz="20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altLang="en-US" sz="8000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028" y="2924810"/>
            <a:ext cx="9751060" cy="1168400"/>
          </a:xfrm>
        </p:spPr>
        <p:txBody>
          <a:bodyPr>
            <a:noAutofit/>
          </a:bodyPr>
          <a:p>
            <a:r>
              <a:rPr lang="en-IN" altLang="en-US" sz="8800"/>
              <a:t>		</a:t>
            </a:r>
            <a:r>
              <a:rPr lang="en-IN" altLang="en-US" sz="8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  <a:endParaRPr lang="en-IN" altLang="en-US" sz="8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5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IN" altLang="en-US" sz="4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Fundamentals of .Net Framework and C#</a:t>
            </a:r>
            <a:endParaRPr lang="en-IN" altLang="en-US" sz="42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framework is a group of several Microsoft technologies that helps the developers to create different types of applications.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rgbClr val="000000"/>
              </a:buClr>
            </a:pPr>
            <a:r>
              <a:rPr lang="en-I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.NET Framework :-</a:t>
            </a: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44525" lvl="1" indent="-342900">
              <a:buClr>
                <a:srgbClr val="000000"/>
              </a:buClr>
              <a:buFont typeface="Wingdings" charset="0"/>
              <a:buChar char="v"/>
            </a:pPr>
            <a:endParaRPr lang="en-I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1558290" y="3212465"/>
          <a:ext cx="8531860" cy="33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930"/>
                <a:gridCol w="4265930"/>
              </a:tblGrid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Date Of Release</a:t>
                      </a:r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ym typeface="+mn-ea"/>
                        </a:rPr>
                        <a:t>.NET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ym typeface="+mn-ea"/>
                        </a:rPr>
                        <a:t>2002-02-13</a:t>
                      </a:r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ym typeface="+mn-ea"/>
                        </a:rPr>
                        <a:t>.NET 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ym typeface="+mn-ea"/>
                        </a:rPr>
                        <a:t>2003-04-24</a:t>
                      </a:r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ym typeface="+mn-ea"/>
                        </a:rPr>
                        <a:t>.NET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ym typeface="+mn-ea"/>
                        </a:rPr>
                        <a:t>2005-11-07</a:t>
                      </a:r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ym typeface="+mn-ea"/>
                        </a:rPr>
                        <a:t>.NET 3.0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ym typeface="+mn-ea"/>
                        </a:rPr>
                        <a:t>2006-11-06</a:t>
                      </a:r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ym typeface="+mn-ea"/>
                        </a:rPr>
                        <a:t>.NET 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ym typeface="+mn-ea"/>
                        </a:rPr>
                        <a:t>2007-11-19</a:t>
                      </a:r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ym typeface="+mn-ea"/>
                        </a:rPr>
                        <a:t>.NET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ym typeface="+mn-ea"/>
                        </a:rPr>
                        <a:t>2010-04-12</a:t>
                      </a:r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ym typeface="+mn-ea"/>
                        </a:rPr>
                        <a:t>.NET 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ym typeface="+mn-ea"/>
                        </a:rPr>
                        <a:t>2012-08-15</a:t>
                      </a:r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ym typeface="+mn-ea"/>
                        </a:rPr>
                        <a:t>.NET 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2015-07-20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8" y="431800"/>
            <a:ext cx="10492155" cy="5638800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.NET Framework :-</a:t>
            </a:r>
            <a:endParaRPr lang="en-IN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Languages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err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Comon</a:t>
            </a: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Language Runtime(CLR)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.NET Framework Class Library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chemeClr val="tx2"/>
              </a:buClr>
            </a:pP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</a:t>
            </a:r>
            <a:r>
              <a:rPr lang="en-IN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.NET Framework </a:t>
            </a:r>
            <a:r>
              <a:rPr lang="en-IN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</a:t>
            </a:r>
            <a:endParaRPr lang="en-IN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Supports various programming languages.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Common Runtime Engine.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comprehensive base class library.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I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Supports cross language inheritance, exception handling and debugging of code.</a:t>
            </a: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chemeClr val="tx2"/>
              </a:buClr>
            </a:pPr>
            <a:endParaRPr lang="en-IN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Clr>
                <a:schemeClr val="tx2"/>
              </a:buClr>
            </a:pPr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0</TotalTime>
  <Words>9356</Words>
  <Application>WPS Presentation</Application>
  <PresentationFormat>Custom</PresentationFormat>
  <Paragraphs>346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Books Classic 16x9</vt:lpstr>
      <vt:lpstr>Industrial Training Seminar	</vt:lpstr>
      <vt:lpstr>				Outline</vt:lpstr>
      <vt:lpstr>			   Content</vt:lpstr>
      <vt:lpstr>      Company Profile</vt:lpstr>
      <vt:lpstr>			     Solutions </vt:lpstr>
      <vt:lpstr>Some Clients of Hewlett Packard Enterprise Services</vt:lpstr>
      <vt:lpstr>PowerPoint 演示文稿</vt:lpstr>
      <vt:lpstr>Fundamentals of .Net Framework and C#</vt:lpstr>
      <vt:lpstr>PowerPoint 演示文稿</vt:lpstr>
      <vt:lpstr>PowerPoint 演示文稿</vt:lpstr>
      <vt:lpstr>PowerPoint 演示文稿</vt:lpstr>
      <vt:lpstr>		OOPS Concept</vt:lpstr>
      <vt:lpstr>Introduction to Collections Framework, Delegates and Events</vt:lpstr>
      <vt:lpstr>PowerPoint 演示文稿</vt:lpstr>
      <vt:lpstr>Introduction to ASP.Net Web Application, HTML and JavaScript</vt:lpstr>
      <vt:lpstr>Advantages of ASP.Net over ASP</vt:lpstr>
      <vt:lpstr>PowerPoint 演示文稿</vt:lpstr>
      <vt:lpstr>	 Working With SQL</vt:lpstr>
      <vt:lpstr>  Security in ASP.Net with AJAX and Validation Control</vt:lpstr>
      <vt:lpstr>PowerPoint 演示文稿</vt:lpstr>
      <vt:lpstr>	   Introduction to WCF</vt:lpstr>
      <vt:lpstr>PowerPoint 演示文稿</vt:lpstr>
      <vt:lpstr>	Advantages of WCF </vt:lpstr>
      <vt:lpstr>  Deployment and Hosting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Avneesh</cp:lastModifiedBy>
  <cp:revision>53</cp:revision>
  <dcterms:created xsi:type="dcterms:W3CDTF">2016-08-28T01:40:00Z</dcterms:created>
  <dcterms:modified xsi:type="dcterms:W3CDTF">2016-08-29T04:39:19Z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TC028010599991</vt:lpwstr>
  </property>
  <property fmtid="{D5CDD505-2E9C-101B-9397-08002B2CF9AE}" pid="3" name="KSOProductBuildVer">
    <vt:lpwstr>1033-10.1.0.5657</vt:lpwstr>
  </property>
</Properties>
</file>