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714"/>
  </p:normalViewPr>
  <p:slideViewPr>
    <p:cSldViewPr snapToGrid="0" snapToObjects="1">
      <p:cViewPr varScale="1">
        <p:scale>
          <a:sx n="69" d="100"/>
          <a:sy n="69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1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6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8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1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4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5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6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4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5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3657600" y="5516563"/>
            <a:ext cx="5486400" cy="427037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Virtualization Essentials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solidFill>
            <a:srgbClr val="273A9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0175"/>
            <a:ext cx="18288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900238"/>
            <a:ext cx="6402387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676400" y="4267200"/>
            <a:ext cx="67818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Chapter 10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Managing Networking for a Virtual Machine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7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>
            <a:noAutofit/>
          </a:bodyPr>
          <a:lstStyle/>
          <a:p>
            <a:r>
              <a:rPr lang="en-US" sz="4400" dirty="0" smtClean="0"/>
              <a:t>Virtual Network Tuning</a:t>
            </a:r>
            <a:endParaRPr lang="en-US" sz="44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 fontScale="92500"/>
          </a:bodyPr>
          <a:lstStyle/>
          <a:p>
            <a:r>
              <a:rPr lang="en-US" dirty="0" smtClean="0"/>
              <a:t>Best practices that have been developed over time for physical network infrastructures translate well to virtual environments</a:t>
            </a:r>
          </a:p>
          <a:p>
            <a:r>
              <a:rPr lang="en-US" dirty="0" smtClean="0"/>
              <a:t>Network </a:t>
            </a:r>
            <a:r>
              <a:rPr lang="en-US" dirty="0" smtClean="0"/>
              <a:t>I/O control </a:t>
            </a:r>
            <a:r>
              <a:rPr lang="en-US" dirty="0" smtClean="0"/>
              <a:t>can guarantee adequate network bandwidth to individual VMs, groups of VMs, or classes of traffic, during high usage and contention</a:t>
            </a:r>
          </a:p>
          <a:p>
            <a:pPr lvl="1"/>
            <a:r>
              <a:rPr lang="en-US" dirty="0" smtClean="0"/>
              <a:t>Currently only available on VMware ESX</a:t>
            </a:r>
          </a:p>
          <a:p>
            <a:r>
              <a:rPr lang="en-US" dirty="0" smtClean="0"/>
              <a:t>There are tools available from both virtualization vendors and networking vendors that can monitor network traffic 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10</a:t>
            </a:fld>
            <a:endParaRPr lang="en-US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2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2" name="Rectangle 8"/>
          <p:cNvSpPr>
            <a:spLocks noGrp="1" noChangeArrowheads="1"/>
          </p:cNvSpPr>
          <p:nvPr>
            <p:ph type="title"/>
          </p:nvPr>
        </p:nvSpPr>
        <p:spPr>
          <a:xfrm>
            <a:off x="2247900" y="76200"/>
            <a:ext cx="6553200" cy="1143000"/>
          </a:xfrm>
          <a:noFill/>
          <a:ln/>
        </p:spPr>
        <p:txBody>
          <a:bodyPr/>
          <a:lstStyle/>
          <a:p>
            <a:r>
              <a:rPr lang="en-US" sz="4800" dirty="0" smtClean="0"/>
              <a:t>Chapter 10 Summary</a:t>
            </a:r>
            <a:endParaRPr lang="en-US" sz="4800" dirty="0"/>
          </a:p>
        </p:txBody>
      </p:sp>
      <p:sp>
        <p:nvSpPr>
          <p:cNvPr id="11273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219200"/>
            <a:ext cx="6324600" cy="4769746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Virtual machines rely on networking as their only connectivity to the physical world</a:t>
            </a:r>
          </a:p>
          <a:p>
            <a:r>
              <a:rPr lang="en-US" sz="2800" dirty="0" smtClean="0"/>
              <a:t>Virtual networks can be created inside a virtualization host for network and guest isolation</a:t>
            </a:r>
            <a:endParaRPr lang="en-US" sz="2400" dirty="0" smtClean="0"/>
          </a:p>
          <a:p>
            <a:r>
              <a:rPr lang="en-US" sz="2800" dirty="0" smtClean="0"/>
              <a:t>Bandwidth and throughput are crucial factors in providing network resources to virtual machines</a:t>
            </a:r>
          </a:p>
          <a:p>
            <a:pPr lvl="1"/>
            <a:r>
              <a:rPr lang="en-US" sz="2400" dirty="0" smtClean="0"/>
              <a:t>Storage and user traffic may travel across the same pathways</a:t>
            </a:r>
          </a:p>
          <a:p>
            <a:r>
              <a:rPr lang="en-US" sz="2800" dirty="0" smtClean="0"/>
              <a:t>Best practices that were developed on physical networks can also apply to virtual networks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B2B018BE-D9E7-CD47-8262-7B3D796B8383}" type="slidenum">
              <a:rPr lang="en-US" sz="1400">
                <a:latin typeface="Times" charset="0"/>
              </a:rPr>
              <a:pPr algn="r" eaLnBrk="0" hangingPunct="0"/>
              <a:t>11</a:t>
            </a:fld>
            <a:endParaRPr lang="en-US" sz="1400">
              <a:latin typeface="Times" charset="0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lang="en-US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2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/>
          <a:lstStyle/>
          <a:p>
            <a:r>
              <a:rPr lang="en-US" sz="4800" dirty="0" smtClean="0"/>
              <a:t>Chapter 10 Objectives</a:t>
            </a:r>
            <a:endParaRPr lang="en-US" sz="48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Understand how virtual machines connect to the physical network and to each other</a:t>
            </a:r>
          </a:p>
          <a:p>
            <a:r>
              <a:rPr lang="en-US" dirty="0" smtClean="0"/>
              <a:t>Understand the network configuration options for virtual machines</a:t>
            </a:r>
          </a:p>
          <a:p>
            <a:r>
              <a:rPr lang="en-US" dirty="0" smtClean="0"/>
              <a:t>Understand basic virtual network concepts</a:t>
            </a:r>
          </a:p>
          <a:p>
            <a:r>
              <a:rPr lang="en-US" dirty="0" smtClean="0"/>
              <a:t>Examine network tuning practices for virtual machines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8758903D-CB27-7048-AD43-129B9AECA5BF}" type="slidenum">
              <a:rPr lang="en-US" sz="1400">
                <a:latin typeface="Times" charset="0"/>
              </a:rPr>
              <a:pPr algn="r" eaLnBrk="0" hangingPunct="0"/>
              <a:t>2</a:t>
            </a:fld>
            <a:endParaRPr lang="en-US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8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Connectivity </a:t>
            </a:r>
            <a:r>
              <a:rPr lang="en-US" dirty="0" smtClean="0"/>
              <a:t>Is </a:t>
            </a:r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Virtual machines are isolated from physical resources without being connected via a network connection</a:t>
            </a:r>
          </a:p>
          <a:p>
            <a:r>
              <a:rPr lang="en-US" dirty="0" smtClean="0"/>
              <a:t>Best practices that have been developed over time for physical network infrastructures translate well to virtual environments</a:t>
            </a:r>
          </a:p>
          <a:p>
            <a:r>
              <a:rPr lang="en-US" dirty="0" smtClean="0"/>
              <a:t>Consolidation places many VMs on a single host that must provide enough network bandwidth for all of the guests</a:t>
            </a:r>
          </a:p>
          <a:p>
            <a:r>
              <a:rPr lang="en-US" dirty="0" smtClean="0"/>
              <a:t>The hypervisor manages the network traffic from the virtual machines to the physical network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3</a:t>
            </a:fld>
            <a:endParaRPr lang="en-US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0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001_demo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833" y="1226514"/>
            <a:ext cx="3738733" cy="3270382"/>
          </a:xfrm>
          <a:prstGeom prst="rect">
            <a:avLst/>
          </a:prstGeom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>
            <a:noAutofit/>
          </a:bodyPr>
          <a:lstStyle/>
          <a:p>
            <a:r>
              <a:rPr lang="en-US" sz="4400" dirty="0" smtClean="0"/>
              <a:t>From Virtual to Physical</a:t>
            </a:r>
            <a:endParaRPr lang="en-US" sz="44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4416896"/>
            <a:ext cx="6324600" cy="2118934"/>
          </a:xfrm>
          <a:noFill/>
          <a:ln/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guest operating system behaves as it does in a physical </a:t>
            </a:r>
            <a:r>
              <a:rPr lang="en-US" dirty="0" smtClean="0"/>
              <a:t>server, </a:t>
            </a:r>
            <a:r>
              <a:rPr lang="en-US" dirty="0" smtClean="0"/>
              <a:t>connecting to a </a:t>
            </a:r>
            <a:r>
              <a:rPr lang="en-US" dirty="0" smtClean="0"/>
              <a:t>network interface card </a:t>
            </a:r>
            <a:r>
              <a:rPr lang="en-US" dirty="0" smtClean="0"/>
              <a:t>(NIC) through a driver</a:t>
            </a:r>
          </a:p>
          <a:p>
            <a:r>
              <a:rPr lang="en-US" dirty="0" smtClean="0"/>
              <a:t>The hypervisor provides an emulator that appears as a NIC to the guest operating system</a:t>
            </a:r>
          </a:p>
          <a:p>
            <a:r>
              <a:rPr lang="en-US" dirty="0" smtClean="0"/>
              <a:t>The hypervisor has its own driver that connects to the physical NIC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4</a:t>
            </a:fld>
            <a:endParaRPr lang="en-US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4854" y="3175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Virtual Networks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3454" y="4016905"/>
            <a:ext cx="6324600" cy="2447395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Hypervisors can manage virtual internal networks with virtual switches</a:t>
            </a:r>
          </a:p>
          <a:p>
            <a:r>
              <a:rPr lang="en-US" dirty="0" smtClean="0"/>
              <a:t>Virtual machines connect to virtual switches that are tied to physical NICs</a:t>
            </a:r>
          </a:p>
          <a:p>
            <a:r>
              <a:rPr lang="en-US" dirty="0" smtClean="0"/>
              <a:t>Physical practices like network isolation can be extended into the virtual network</a:t>
            </a:r>
          </a:p>
          <a:p>
            <a:r>
              <a:rPr lang="en-US" dirty="0" smtClean="0"/>
              <a:t>Shown is the VMware model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5</a:t>
            </a:fld>
            <a:endParaRPr lang="en-US" sz="1400">
              <a:latin typeface="Times" charset="0"/>
            </a:endParaRPr>
          </a:p>
        </p:txBody>
      </p:sp>
      <p:pic>
        <p:nvPicPr>
          <p:cNvPr id="3" name="Picture 2" descr="f1003_dem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94" y="1146175"/>
            <a:ext cx="3465919" cy="28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3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Virtual Networks (II)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4521822"/>
            <a:ext cx="6324600" cy="1735729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Similar functionality but different architecture in the Xen model</a:t>
            </a:r>
          </a:p>
          <a:p>
            <a:pPr lvl="1"/>
            <a:r>
              <a:rPr lang="en-US" dirty="0" smtClean="0"/>
              <a:t>Microsoft Hyper-V is similar</a:t>
            </a:r>
          </a:p>
          <a:p>
            <a:r>
              <a:rPr lang="en-US" dirty="0" smtClean="0"/>
              <a:t>Virtual switches are handled by Dom0 instead of the hypervisor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6</a:t>
            </a:fld>
            <a:endParaRPr lang="en-US" sz="1400">
              <a:latin typeface="Times" charset="0"/>
            </a:endParaRPr>
          </a:p>
        </p:txBody>
      </p:sp>
      <p:pic>
        <p:nvPicPr>
          <p:cNvPr id="2" name="Picture 1" descr="f1004_dem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848" y="1238039"/>
            <a:ext cx="3816045" cy="328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78263" y="3175"/>
            <a:ext cx="6553200" cy="987055"/>
          </a:xfrm>
          <a:noFill/>
          <a:ln/>
        </p:spPr>
        <p:txBody>
          <a:bodyPr>
            <a:noAutofit/>
          </a:bodyPr>
          <a:lstStyle/>
          <a:p>
            <a:r>
              <a:rPr lang="en-US" sz="3600" dirty="0" smtClean="0"/>
              <a:t>Storage Traffic on the Network</a:t>
            </a:r>
            <a:endParaRPr lang="en-US" sz="36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4861238"/>
            <a:ext cx="6324600" cy="1637191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Network-attached </a:t>
            </a:r>
            <a:r>
              <a:rPr lang="en-US" dirty="0" smtClean="0"/>
              <a:t>storage uses virtual switches and physical NICs</a:t>
            </a:r>
          </a:p>
          <a:p>
            <a:r>
              <a:rPr lang="en-US" dirty="0" smtClean="0"/>
              <a:t>Storage </a:t>
            </a:r>
            <a:r>
              <a:rPr lang="en-US" dirty="0" smtClean="0"/>
              <a:t>I/O </a:t>
            </a:r>
            <a:r>
              <a:rPr lang="en-US" dirty="0" smtClean="0"/>
              <a:t>can and should be isolated from user traffic with separate virtual and physical network paths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7</a:t>
            </a:fld>
            <a:endParaRPr lang="en-US" sz="1400">
              <a:latin typeface="Times" charset="0"/>
            </a:endParaRPr>
          </a:p>
        </p:txBody>
      </p:sp>
      <p:pic>
        <p:nvPicPr>
          <p:cNvPr id="2" name="Picture 1" descr="f1005_dem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008" y="1093815"/>
            <a:ext cx="4263710" cy="366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015_demo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00" y="1047536"/>
            <a:ext cx="4134601" cy="3494405"/>
          </a:xfrm>
          <a:prstGeom prst="rect">
            <a:avLst/>
          </a:prstGeom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884023"/>
          </a:xfrm>
          <a:noFill/>
          <a:ln/>
        </p:spPr>
        <p:txBody>
          <a:bodyPr>
            <a:noAutofit/>
          </a:bodyPr>
          <a:lstStyle/>
          <a:p>
            <a:r>
              <a:rPr lang="en-US" sz="3600" dirty="0" smtClean="0"/>
              <a:t>Bridged Network Connection</a:t>
            </a:r>
            <a:endParaRPr lang="en-US" sz="36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4488978"/>
            <a:ext cx="6324600" cy="1845216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dirty="0" smtClean="0"/>
              <a:t>Each virtual machine has a unique IP address that is recognized and reachable from outside the host</a:t>
            </a:r>
          </a:p>
          <a:p>
            <a:r>
              <a:rPr lang="en-US" dirty="0" smtClean="0"/>
              <a:t>The hypervisor manages the traffic through the virtual switches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8</a:t>
            </a:fld>
            <a:endParaRPr lang="en-US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20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853041"/>
          </a:xfrm>
          <a:noFill/>
          <a:ln/>
        </p:spPr>
        <p:txBody>
          <a:bodyPr>
            <a:noAutofit/>
          </a:bodyPr>
          <a:lstStyle/>
          <a:p>
            <a:r>
              <a:rPr lang="en-US" sz="3600" dirty="0" smtClean="0"/>
              <a:t>Network Address Translation </a:t>
            </a:r>
            <a:endParaRPr lang="en-US" sz="36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4499927"/>
            <a:ext cx="6324600" cy="1845216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Each virtual machine has a unique IP address but is not reachable from outside the host</a:t>
            </a:r>
          </a:p>
          <a:p>
            <a:r>
              <a:rPr lang="en-US" dirty="0" smtClean="0"/>
              <a:t>The host translates the address for use on the outside network and routes responses to the correct VM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9</a:t>
            </a:fld>
            <a:endParaRPr lang="en-US" sz="1400">
              <a:latin typeface="Times" charset="0"/>
            </a:endParaRPr>
          </a:p>
        </p:txBody>
      </p:sp>
      <p:pic>
        <p:nvPicPr>
          <p:cNvPr id="2" name="Picture 1" descr="f1018_dem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507" y="1127679"/>
            <a:ext cx="4046698" cy="337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73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7C8E1EF2177C4CADCEB4AF5056A74C" ma:contentTypeVersion="14" ma:contentTypeDescription="Create a new document." ma:contentTypeScope="" ma:versionID="475814a31090602d65bad3c9cf117412">
  <xsd:schema xmlns:xsd="http://www.w3.org/2001/XMLSchema" xmlns:xs="http://www.w3.org/2001/XMLSchema" xmlns:p="http://schemas.microsoft.com/office/2006/metadata/properties" xmlns:ns2="3af4bdee-a1f4-4ee2-bc43-c8d196e8e000" xmlns:ns3="c2d2387d-378a-45dc-97af-5953ed575aff" targetNamespace="http://schemas.microsoft.com/office/2006/metadata/properties" ma:root="true" ma:fieldsID="7156c97c03a7f7e443ad356f6232e15b" ns2:_="" ns3:_="">
    <xsd:import namespace="3af4bdee-a1f4-4ee2-bc43-c8d196e8e000"/>
    <xsd:import namespace="c2d2387d-378a-45dc-97af-5953ed575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4bdee-a1f4-4ee2-bc43-c8d196e8e0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_Flow_SignoffStatus" ma:index="21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d2387d-378a-45dc-97af-5953ed575af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3af4bdee-a1f4-4ee2-bc43-c8d196e8e000" xsi:nil="true"/>
  </documentManagement>
</p:properties>
</file>

<file path=customXml/itemProps1.xml><?xml version="1.0" encoding="utf-8"?>
<ds:datastoreItem xmlns:ds="http://schemas.openxmlformats.org/officeDocument/2006/customXml" ds:itemID="{826E8877-88C3-4B21-B717-80F1A63773CF}"/>
</file>

<file path=customXml/itemProps2.xml><?xml version="1.0" encoding="utf-8"?>
<ds:datastoreItem xmlns:ds="http://schemas.openxmlformats.org/officeDocument/2006/customXml" ds:itemID="{6A7CC708-7F03-495A-B381-D1D16F73CB93}"/>
</file>

<file path=customXml/itemProps3.xml><?xml version="1.0" encoding="utf-8"?>
<ds:datastoreItem xmlns:ds="http://schemas.openxmlformats.org/officeDocument/2006/customXml" ds:itemID="{3DF6C0EE-7905-472A-8DB4-358EF03F70A5}"/>
</file>

<file path=docProps/app.xml><?xml version="1.0" encoding="utf-8"?>
<Properties xmlns="http://schemas.openxmlformats.org/officeDocument/2006/extended-properties" xmlns:vt="http://schemas.openxmlformats.org/officeDocument/2006/docPropsVTypes">
  <Template>Chapter 09 Slides</Template>
  <TotalTime>95</TotalTime>
  <Words>478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PowerPoint Presentation</vt:lpstr>
      <vt:lpstr>Chapter 10 Objectives</vt:lpstr>
      <vt:lpstr>Connectivity Is Key</vt:lpstr>
      <vt:lpstr>From Virtual to Physical</vt:lpstr>
      <vt:lpstr>Virtual Networks</vt:lpstr>
      <vt:lpstr>Virtual Networks (II)</vt:lpstr>
      <vt:lpstr>Storage Traffic on the Network</vt:lpstr>
      <vt:lpstr>Bridged Network Connection</vt:lpstr>
      <vt:lpstr>Network Address Translation </vt:lpstr>
      <vt:lpstr>Virtual Network Tuning</vt:lpstr>
      <vt:lpstr>Chapter 10 Summary</vt:lpstr>
    </vt:vector>
  </TitlesOfParts>
  <Company>VMware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Portnoy</dc:creator>
  <cp:lastModifiedBy>Kim Wimpsett</cp:lastModifiedBy>
  <cp:revision>20</cp:revision>
  <dcterms:created xsi:type="dcterms:W3CDTF">2012-02-26T22:19:42Z</dcterms:created>
  <dcterms:modified xsi:type="dcterms:W3CDTF">2016-08-30T16:51:22Z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0x010100E37C8E1EF2177C4CADCEB4AF5056A74C</vt:lpwstr>
  </property>
</Properties>
</file>