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93" r:id="rId7"/>
    <p:sldId id="260" r:id="rId8"/>
    <p:sldId id="294" r:id="rId9"/>
    <p:sldId id="298" r:id="rId10"/>
    <p:sldId id="300" r:id="rId11"/>
    <p:sldId id="299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0" autoAdjust="0"/>
    <p:restoredTop sz="94660"/>
  </p:normalViewPr>
  <p:slideViewPr>
    <p:cSldViewPr snapToGrid="0">
      <p:cViewPr>
        <p:scale>
          <a:sx n="90" d="100"/>
          <a:sy n="90" d="100"/>
        </p:scale>
        <p:origin x="51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6/3/23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.0.2:8502/" TargetMode="External"/><Relationship Id="rId2" Type="http://schemas.openxmlformats.org/officeDocument/2006/relationships/hyperlink" Target="http://localhost:8502/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2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10.14.0.2:850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2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10.14.0.2:850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vnekrasov@sberbank.ru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nekrasov/Graduate_work" TargetMode="External"/><Relationship Id="rId2" Type="http://schemas.openxmlformats.org/officeDocument/2006/relationships/hyperlink" Target="https://www.kaggle.com/usdot/flight-delays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Flight delays</a:t>
            </a:r>
            <a:endParaRPr lang="ru-RU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Некрасов Андрей Викторович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510+ Lax Sign Stock Photos, Pictures &amp; Royalty-Free Images - iStock | Lax  airport, Hollywood sign, Los angeles">
            <a:extLst>
              <a:ext uri="{FF2B5EF4-FFF2-40B4-BE49-F238E27FC236}">
                <a16:creationId xmlns:a16="http://schemas.microsoft.com/office/drawing/2014/main" id="{EED5D2F8-F2F0-8C93-7CA8-931D7E495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3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2</a:t>
            </a: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(2/2)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918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Самая пунктуальная авиакомпания на прилет в </a:t>
            </a:r>
            <a:r>
              <a:rPr lang="en" sz="1800" dirty="0"/>
              <a:t>Los Angeles International Airport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61E2A-8B4D-B6A8-64A8-04ED3DC6915D}"/>
              </a:ext>
            </a:extLst>
          </p:cNvPr>
          <p:cNvSpPr txBox="1"/>
          <p:nvPr/>
        </p:nvSpPr>
        <p:spPr>
          <a:xfrm>
            <a:off x="586945" y="1793747"/>
            <a:ext cx="4840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</a:t>
            </a:r>
            <a:r>
              <a:rPr lang="en-US" i="1" dirty="0" err="1"/>
              <a:t>striplot</a:t>
            </a:r>
            <a:r>
              <a:rPr lang="en-US" i="1" dirty="0"/>
              <a:t> </a:t>
            </a:r>
            <a:r>
              <a:rPr lang="ru-RU" i="1" dirty="0"/>
              <a:t>со всеми значениями задержек </a:t>
            </a:r>
            <a:endParaRPr lang="ru-RU" sz="1800" i="1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2836A4D-EB65-6F17-06DC-56A2105D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 amt="7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140" y="2321725"/>
            <a:ext cx="4840534" cy="360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EB557A6-3682-8FD4-9798-3CE1A505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alphaModFix amt="7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7706" y="2338664"/>
            <a:ext cx="5762413" cy="358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789447-D6A8-DC4E-D001-B40AC9B23CAF}"/>
              </a:ext>
            </a:extLst>
          </p:cNvPr>
          <p:cNvSpPr/>
          <p:nvPr/>
        </p:nvSpPr>
        <p:spPr>
          <a:xfrm>
            <a:off x="1063906" y="4386648"/>
            <a:ext cx="2568982" cy="197709"/>
          </a:xfrm>
          <a:prstGeom prst="rect">
            <a:avLst/>
          </a:prstGeom>
          <a:solidFill>
            <a:schemeClr val="accent6">
              <a:lumMod val="40000"/>
              <a:lumOff val="60000"/>
              <a:alpha val="2212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3A68ED-CC4C-23BC-6810-6B14E0292770}"/>
              </a:ext>
            </a:extLst>
          </p:cNvPr>
          <p:cNvSpPr/>
          <p:nvPr/>
        </p:nvSpPr>
        <p:spPr>
          <a:xfrm>
            <a:off x="6369930" y="4501742"/>
            <a:ext cx="2568982" cy="197709"/>
          </a:xfrm>
          <a:prstGeom prst="rect">
            <a:avLst/>
          </a:prstGeom>
          <a:solidFill>
            <a:schemeClr val="accent6">
              <a:lumMod val="40000"/>
              <a:lumOff val="60000"/>
              <a:alpha val="2212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57F33-39D3-5826-807E-04C01E5E4EF4}"/>
              </a:ext>
            </a:extLst>
          </p:cNvPr>
          <p:cNvSpPr txBox="1"/>
          <p:nvPr/>
        </p:nvSpPr>
        <p:spPr>
          <a:xfrm>
            <a:off x="6046572" y="1793747"/>
            <a:ext cx="4840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Функция группирующая задержки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40629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NY Airports Worst in Flight Delays">
            <a:extLst>
              <a:ext uri="{FF2B5EF4-FFF2-40B4-BE49-F238E27FC236}">
                <a16:creationId xmlns:a16="http://schemas.microsoft.com/office/drawing/2014/main" id="{6E8E38ED-3F0B-1D24-2265-2C99C06CA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3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976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Найти аэропорт, где самолёты проводят больше всего времени на рулении (среднее значение)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61E2A-8B4D-B6A8-64A8-04ED3DC6915D}"/>
              </a:ext>
            </a:extLst>
          </p:cNvPr>
          <p:cNvSpPr txBox="1"/>
          <p:nvPr/>
        </p:nvSpPr>
        <p:spPr>
          <a:xfrm>
            <a:off x="5470953" y="6218499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 </a:t>
            </a:r>
            <a:r>
              <a:rPr lang="ru-RU" i="1" dirty="0"/>
              <a:t>Функция определяющая как группируется время на руление</a:t>
            </a:r>
            <a:endParaRPr lang="ru-RU" sz="1800" i="1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EAA04E0-3A17-7D43-BF1B-CF3FF5C98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46132"/>
              </p:ext>
            </p:extLst>
          </p:nvPr>
        </p:nvGraphicFramePr>
        <p:xfrm>
          <a:off x="685800" y="2577326"/>
          <a:ext cx="2527300" cy="3110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8162940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20307703"/>
                    </a:ext>
                  </a:extLst>
                </a:gridCol>
              </a:tblGrid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AIRPORT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TAXI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084476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69123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JFK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427863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45778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EWR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37842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3824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DFW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94654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LAX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246218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10667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932500"/>
                  </a:ext>
                </a:extLst>
              </a:tr>
              <a:tr h="2826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9317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1895342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</a:t>
            </a:r>
            <a:r>
              <a:rPr lang="en-US" i="1" dirty="0"/>
              <a:t>TAXI_IN </a:t>
            </a:r>
            <a:r>
              <a:rPr lang="ru-RU" i="1" dirty="0"/>
              <a:t>и </a:t>
            </a:r>
            <a:r>
              <a:rPr lang="en-US" i="1" dirty="0"/>
              <a:t>TAXI_OUT </a:t>
            </a:r>
            <a:r>
              <a:rPr lang="ru-RU" i="1" dirty="0"/>
              <a:t>Объединены в один дата сет  </a:t>
            </a:r>
            <a:endParaRPr lang="ru-RU" sz="1800" i="1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9847ACB-E8C3-7E2D-B491-818B094BC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 amt="7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1005" y="2376455"/>
            <a:ext cx="505519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2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 (1/3)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1125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800" dirty="0"/>
              <a:t>RMSE </a:t>
            </a:r>
            <a:r>
              <a:rPr lang="ru-RU" sz="1800" dirty="0"/>
              <a:t>метрика)</a:t>
            </a:r>
            <a:r>
              <a:rPr lang="en-US" sz="1800" dirty="0"/>
              <a:t>, </a:t>
            </a:r>
            <a:r>
              <a:rPr lang="ru-RU" sz="1800" dirty="0"/>
              <a:t> в зависимости от аэропорта вылета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2129152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выделяем </a:t>
            </a:r>
            <a:r>
              <a:rPr lang="ru-RU" i="1" dirty="0" err="1"/>
              <a:t>датасет</a:t>
            </a:r>
            <a:r>
              <a:rPr lang="ru-RU" i="1" dirty="0"/>
              <a:t> для обучения моделей</a:t>
            </a:r>
            <a:endParaRPr lang="ru-RU" sz="1800" i="1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040F6E2-8829-16B9-35F8-BC08FAE4D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6372"/>
              </p:ext>
            </p:extLst>
          </p:nvPr>
        </p:nvGraphicFramePr>
        <p:xfrm>
          <a:off x="685800" y="2764200"/>
          <a:ext cx="7572378" cy="215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9690">
                  <a:extLst>
                    <a:ext uri="{9D8B030D-6E8A-4147-A177-3AD203B41FA5}">
                      <a16:colId xmlns:a16="http://schemas.microsoft.com/office/drawing/2014/main" val="2085346302"/>
                    </a:ext>
                  </a:extLst>
                </a:gridCol>
                <a:gridCol w="5022688">
                  <a:extLst>
                    <a:ext uri="{9D8B030D-6E8A-4147-A177-3AD203B41FA5}">
                      <a16:colId xmlns:a16="http://schemas.microsoft.com/office/drawing/2014/main" val="4173528734"/>
                    </a:ext>
                  </a:extLst>
                </a:gridCol>
              </a:tblGrid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ARRIVAL_DELAY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Предсказываемая величина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45779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ORIGIN_AIRPORT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Фильтр </a:t>
                      </a:r>
                      <a:r>
                        <a:rPr lang="ru-RU" sz="1600" u="none" strike="noStrike" dirty="0" err="1">
                          <a:effectLst/>
                        </a:rPr>
                        <a:t>датасета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90303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DISTANCE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Фича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667993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SCHEDULED_DEPARTURE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Фича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217900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SCHEDULED_ARRIVAL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Фича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551786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DESTINATION_AIRPORT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Качественная фича. Применяем </a:t>
                      </a:r>
                      <a:r>
                        <a:rPr lang="en" sz="1600" u="none" strike="noStrike" dirty="0" err="1">
                          <a:effectLst/>
                        </a:rPr>
                        <a:t>get_dummies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226062"/>
                  </a:ext>
                </a:extLst>
              </a:tr>
              <a:tr h="30739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AIRLINE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Качественная фича. Применяем </a:t>
                      </a:r>
                      <a:r>
                        <a:rPr lang="en" sz="1600" u="none" strike="noStrike" dirty="0" err="1">
                          <a:effectLst/>
                        </a:rPr>
                        <a:t>get_dummies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046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569105-7622-DA18-B9D5-E163C769963B}"/>
              </a:ext>
            </a:extLst>
          </p:cNvPr>
          <p:cNvSpPr txBox="1"/>
          <p:nvPr/>
        </p:nvSpPr>
        <p:spPr>
          <a:xfrm>
            <a:off x="586944" y="5284799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используем 3 модели :</a:t>
            </a:r>
            <a:r>
              <a:rPr lang="ru-RU" sz="1800" i="1" dirty="0"/>
              <a:t>Линейную</a:t>
            </a:r>
            <a:r>
              <a:rPr lang="ru-RU" i="1" dirty="0"/>
              <a:t>, Случайных деревьев, </a:t>
            </a:r>
            <a:r>
              <a:rPr lang="ru-RU" sz="1800" i="1" dirty="0"/>
              <a:t>Градиентного </a:t>
            </a:r>
            <a:r>
              <a:rPr lang="ru-RU" sz="1800" i="1" dirty="0" err="1"/>
              <a:t>бустинга</a:t>
            </a:r>
            <a:endParaRPr lang="ru-RU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5C0A6-62AB-91E3-B86F-C6E80E92534B}"/>
              </a:ext>
            </a:extLst>
          </p:cNvPr>
          <p:cNvSpPr txBox="1"/>
          <p:nvPr/>
        </p:nvSpPr>
        <p:spPr>
          <a:xfrm>
            <a:off x="586943" y="6328824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решение в </a:t>
            </a:r>
            <a:r>
              <a:rPr lang="en-US" i="1" dirty="0" err="1"/>
              <a:t>Streamlit</a:t>
            </a:r>
            <a:r>
              <a:rPr lang="en-US" i="1" dirty="0"/>
              <a:t> </a:t>
            </a:r>
            <a:r>
              <a:rPr lang="en-US" i="1" dirty="0">
                <a:hlinkClick r:id="rId2"/>
              </a:rPr>
              <a:t>http://localhost:8502</a:t>
            </a:r>
            <a:r>
              <a:rPr lang="en-US" i="1" dirty="0"/>
              <a:t>. 	</a:t>
            </a:r>
            <a:r>
              <a:rPr lang="en-US" i="1" dirty="0">
                <a:hlinkClick r:id="rId3"/>
              </a:rPr>
              <a:t>http://10.14.0.2:8502</a:t>
            </a:r>
            <a:r>
              <a:rPr lang="en-US" i="1" dirty="0"/>
              <a:t>  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04764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Как добраться из аэропорта в Нью-Йорк">
            <a:extLst>
              <a:ext uri="{FF2B5EF4-FFF2-40B4-BE49-F238E27FC236}">
                <a16:creationId xmlns:a16="http://schemas.microsoft.com/office/drawing/2014/main" id="{80EEF08C-E818-E4E9-02B5-749D307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 (2/3)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1125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800" dirty="0"/>
              <a:t>RMSE </a:t>
            </a:r>
            <a:r>
              <a:rPr lang="ru-RU" sz="1800" dirty="0"/>
              <a:t>метрика)</a:t>
            </a:r>
            <a:r>
              <a:rPr lang="en-US" sz="1800" dirty="0"/>
              <a:t>, </a:t>
            </a:r>
            <a:r>
              <a:rPr lang="ru-RU" sz="1800" dirty="0"/>
              <a:t> в зависимости от аэропорта вылета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2129152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выбираем аэропорт </a:t>
            </a:r>
            <a:r>
              <a:rPr lang="en-US" i="1" dirty="0"/>
              <a:t>JFK </a:t>
            </a:r>
            <a:endParaRPr lang="ru-RU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5C0A6-62AB-91E3-B86F-C6E80E92534B}"/>
              </a:ext>
            </a:extLst>
          </p:cNvPr>
          <p:cNvSpPr txBox="1"/>
          <p:nvPr/>
        </p:nvSpPr>
        <p:spPr>
          <a:xfrm>
            <a:off x="586944" y="6343423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решение в </a:t>
            </a:r>
            <a:r>
              <a:rPr lang="en-US" i="1" dirty="0" err="1"/>
              <a:t>Streamlit</a:t>
            </a:r>
            <a:r>
              <a:rPr lang="en-US" i="1" dirty="0"/>
              <a:t> </a:t>
            </a:r>
            <a:r>
              <a:rPr lang="en-US" i="1" dirty="0">
                <a:hlinkClick r:id="rId3"/>
              </a:rPr>
              <a:t>http://localhost:8502</a:t>
            </a:r>
            <a:r>
              <a:rPr lang="en-US" i="1" dirty="0"/>
              <a:t>. 	</a:t>
            </a:r>
            <a:r>
              <a:rPr lang="en-US" i="1" dirty="0">
                <a:hlinkClick r:id="rId4"/>
              </a:rPr>
              <a:t>http://10.14.0.2:8502</a:t>
            </a:r>
            <a:r>
              <a:rPr lang="en-US" i="1" dirty="0"/>
              <a:t>  </a:t>
            </a:r>
            <a:endParaRPr lang="ru-RU" sz="1800" i="1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4012B83-55E4-962A-1D1A-511505E2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27"/>
              </p:ext>
            </p:extLst>
          </p:nvPr>
        </p:nvGraphicFramePr>
        <p:xfrm>
          <a:off x="586944" y="3741364"/>
          <a:ext cx="6565900" cy="247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187624335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1738629735"/>
                    </a:ext>
                  </a:extLst>
                </a:gridCol>
                <a:gridCol w="1186881">
                  <a:extLst>
                    <a:ext uri="{9D8B030D-6E8A-4147-A177-3AD203B41FA5}">
                      <a16:colId xmlns:a16="http://schemas.microsoft.com/office/drawing/2014/main" val="148661309"/>
                    </a:ext>
                  </a:extLst>
                </a:gridCol>
                <a:gridCol w="2107181">
                  <a:extLst>
                    <a:ext uri="{9D8B030D-6E8A-4147-A177-3AD203B41FA5}">
                      <a16:colId xmlns:a16="http://schemas.microsoft.com/office/drawing/2014/main" val="9930462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b="1" u="none" strike="noStrike" dirty="0">
                          <a:effectLst/>
                        </a:rPr>
                        <a:t>DESTINATION_AIRPORT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b="1" u="none" strike="noStrike" dirty="0">
                          <a:effectLst/>
                        </a:rPr>
                        <a:t>RMSE_LINEAR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b="1" u="none" strike="noStrike" dirty="0">
                          <a:effectLst/>
                        </a:rPr>
                        <a:t>RMSE_RF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b="1" u="none" strike="noStrike" dirty="0">
                          <a:effectLst/>
                        </a:rPr>
                        <a:t>RMSE_GB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007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4699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12,71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9,71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1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45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22,22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22,33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23,11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195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SRQ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24,67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23,32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303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SMF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25,57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25,84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25,51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867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27,77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43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31,46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2797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SJC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30,27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4603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BWI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31,95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30,81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43064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80D8E44-F17C-6E18-A0CD-F8B622AF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48767"/>
              </p:ext>
            </p:extLst>
          </p:nvPr>
        </p:nvGraphicFramePr>
        <p:xfrm>
          <a:off x="586944" y="2685358"/>
          <a:ext cx="3614738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738">
                  <a:extLst>
                    <a:ext uri="{9D8B030D-6E8A-4147-A177-3AD203B41FA5}">
                      <a16:colId xmlns:a16="http://schemas.microsoft.com/office/drawing/2014/main" val="47969157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 dirty="0">
                          <a:effectLst/>
                        </a:rPr>
                        <a:t>Linear Regression RMSE: 44.27876349623071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81303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 dirty="0">
                          <a:effectLst/>
                        </a:rPr>
                        <a:t>Random Forest RMSE: 44.60421569585116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6524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 dirty="0">
                          <a:effectLst/>
                        </a:rPr>
                        <a:t>Gradient Boosting RMSE: 44.15506592665855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46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7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Как добраться из аэропорта в Нью-Йорк">
            <a:extLst>
              <a:ext uri="{FF2B5EF4-FFF2-40B4-BE49-F238E27FC236}">
                <a16:creationId xmlns:a16="http://schemas.microsoft.com/office/drawing/2014/main" id="{80EEF08C-E818-E4E9-02B5-749D307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 (3/3)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1125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800" dirty="0"/>
              <a:t>RMSE </a:t>
            </a:r>
            <a:r>
              <a:rPr lang="ru-RU" sz="1800" dirty="0"/>
              <a:t>метрика)</a:t>
            </a:r>
            <a:r>
              <a:rPr lang="en-US" sz="1800" dirty="0"/>
              <a:t>, </a:t>
            </a:r>
            <a:r>
              <a:rPr lang="ru-RU" sz="1800" dirty="0"/>
              <a:t> в зависимости от аэропорта вылета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8972-4174-2692-43D0-925077F9ECF6}"/>
              </a:ext>
            </a:extLst>
          </p:cNvPr>
          <p:cNvSpPr txBox="1"/>
          <p:nvPr/>
        </p:nvSpPr>
        <p:spPr>
          <a:xfrm>
            <a:off x="586945" y="2129152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</a:t>
            </a:r>
            <a:r>
              <a:rPr lang="en-US" i="1" dirty="0"/>
              <a:t> </a:t>
            </a:r>
            <a:r>
              <a:rPr lang="ru-RU" i="1" dirty="0"/>
              <a:t>строим графики распределения предсказаний для разных моделей</a:t>
            </a:r>
            <a:endParaRPr lang="ru-RU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5C0A6-62AB-91E3-B86F-C6E80E92534B}"/>
              </a:ext>
            </a:extLst>
          </p:cNvPr>
          <p:cNvSpPr txBox="1"/>
          <p:nvPr/>
        </p:nvSpPr>
        <p:spPr>
          <a:xfrm>
            <a:off x="586944" y="6343423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 решение в </a:t>
            </a:r>
            <a:r>
              <a:rPr lang="en-US" i="1" dirty="0" err="1"/>
              <a:t>Streamlit</a:t>
            </a:r>
            <a:r>
              <a:rPr lang="en-US" i="1" dirty="0"/>
              <a:t> </a:t>
            </a:r>
            <a:r>
              <a:rPr lang="en-US" i="1" dirty="0">
                <a:hlinkClick r:id="rId3"/>
              </a:rPr>
              <a:t>http://localhost:8502</a:t>
            </a:r>
            <a:r>
              <a:rPr lang="en-US" i="1" dirty="0"/>
              <a:t>. 	</a:t>
            </a:r>
            <a:r>
              <a:rPr lang="en-US" i="1" dirty="0">
                <a:hlinkClick r:id="rId4"/>
              </a:rPr>
              <a:t>http://10.14.0.2:8502</a:t>
            </a:r>
            <a:r>
              <a:rPr lang="en-US" i="1" dirty="0"/>
              <a:t>  </a:t>
            </a:r>
            <a:endParaRPr lang="ru-RU" sz="1800" i="1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3080495-9E32-07BA-E2C0-DDC3C45C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alphaModFix amt="7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943" y="2685358"/>
            <a:ext cx="4356531" cy="34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85DE985C-0F06-2AE7-D542-BE0D5504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alphaModFix amt="7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764735"/>
            <a:ext cx="5240988" cy="32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0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Некрасов Андрей Викторович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13 лет в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(Департамент маркетинга и коммуникаций, руководитель направления, разработка рекламных стратегий и кампаний для каналов продаж и Территориальных банков)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Москва</a:t>
            </a: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avnekrasov@sberbank.ru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+79154944311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2049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/>
              <a:t>Данные</a:t>
            </a:r>
            <a:r>
              <a:rPr lang="ru-RU" sz="1400" dirty="0"/>
              <a:t> - </a:t>
            </a:r>
            <a:r>
              <a:rPr lang="en" sz="1400" dirty="0">
                <a:hlinkClick r:id="rId2"/>
              </a:rPr>
              <a:t>https://www.kaggle.com/usdot/flight-delays</a:t>
            </a:r>
            <a:endParaRPr lang="ru-RU" sz="1400" dirty="0"/>
          </a:p>
          <a:p>
            <a:r>
              <a:rPr lang="ru-RU" sz="1400" dirty="0"/>
              <a:t>Описание - Сводная информация о количестве своевременных, задержанных, отмененных и измененных рейсов в США за 2015 год (5</a:t>
            </a:r>
            <a:r>
              <a:rPr lang="en-US" sz="1400" dirty="0"/>
              <a:t>.</a:t>
            </a:r>
            <a:r>
              <a:rPr lang="ru-RU" sz="1400" dirty="0"/>
              <a:t>8 млн записей)</a:t>
            </a:r>
          </a:p>
          <a:p>
            <a:r>
              <a:rPr lang="ru-RU" sz="1400" b="1" dirty="0"/>
              <a:t>Задачи</a:t>
            </a:r>
            <a:r>
              <a:rPr lang="en-US" sz="1400" b="1" dirty="0"/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/>
              <a:t>Найти аэропорт с минимальной задержкой вылета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/>
              <a:t>Самая пунктуальная авиакомпания на прилет в </a:t>
            </a:r>
            <a:r>
              <a:rPr lang="en" sz="1400" dirty="0"/>
              <a:t>Los Angeles International Airport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/>
              <a:t>Найти аэропорт, где самолёты проводят больше всего времени на рулении (среднее значение)</a:t>
            </a:r>
            <a:endParaRPr lang="en-US" sz="1400" dirty="0"/>
          </a:p>
          <a:p>
            <a:pPr marL="342900" indent="-342900">
              <a:buFont typeface="Wingdings" pitchFamily="2" charset="2"/>
              <a:buChar char="§"/>
            </a:pPr>
            <a:r>
              <a:rPr lang="ru-RU" sz="1400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sz="1400" dirty="0"/>
              <a:t>RMSE </a:t>
            </a:r>
            <a:r>
              <a:rPr lang="ru-RU" sz="1400" dirty="0"/>
              <a:t>метрика)</a:t>
            </a:r>
            <a:r>
              <a:rPr lang="en-US" sz="1400" dirty="0"/>
              <a:t>, </a:t>
            </a:r>
            <a:r>
              <a:rPr lang="ru-RU" sz="1400" dirty="0"/>
              <a:t> в зависимости от аэропорта вылета  </a:t>
            </a:r>
            <a:endParaRPr lang="en" sz="14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F618FE39-96E3-B787-3331-FFF96F9F6C70}"/>
              </a:ext>
            </a:extLst>
          </p:cNvPr>
          <p:cNvSpPr txBox="1">
            <a:spLocks/>
          </p:cNvSpPr>
          <p:nvPr/>
        </p:nvSpPr>
        <p:spPr>
          <a:xfrm>
            <a:off x="685800" y="4422733"/>
            <a:ext cx="10515600" cy="204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b="1" dirty="0"/>
              <a:t>Решение - </a:t>
            </a:r>
            <a:r>
              <a:rPr lang="en" sz="1400" b="1" dirty="0">
                <a:hlinkClick r:id="rId3"/>
              </a:rPr>
              <a:t>https://github.com/avnekrasov/Graduate_work</a:t>
            </a:r>
            <a:r>
              <a:rPr lang="ru-RU" sz="1400" b="1" dirty="0"/>
              <a:t> </a:t>
            </a:r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2207127"/>
            <a:ext cx="6629400" cy="4351338"/>
          </a:xfrm>
        </p:spPr>
        <p:txBody>
          <a:bodyPr/>
          <a:lstStyle/>
          <a:p>
            <a:r>
              <a:rPr lang="ru-RU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Бюро транспортной статистики Министерства транспорта США (</a:t>
            </a:r>
            <a:r>
              <a:rPr lang="e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DOT) </a:t>
            </a:r>
            <a:r>
              <a:rPr lang="ru-RU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отслеживает своевременность внутренних рейсов, выполняемых крупными авиаперевозчиками. </a:t>
            </a:r>
          </a:p>
          <a:p>
            <a:r>
              <a:rPr lang="ru-RU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В дата сете представлена сводная информация о количестве своевременных, задержанных, отмененных и измененных рейсов опубликованных за 2015 год</a:t>
            </a:r>
          </a:p>
          <a:p>
            <a:r>
              <a:rPr lang="ru-RU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Фиксируется 30 параметров их которых основная часть представляет временные или интервальные параметры в том числе плановые даты вылета и прилета, наименования авиакомпаний и аэропортов прилета, статус отмены или изменения маршрута и расстояния перелетов</a:t>
            </a: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074" name="Picture 2" descr="Министерство транспорта США — Википедия">
            <a:extLst>
              <a:ext uri="{FF2B5EF4-FFF2-40B4-BE49-F238E27FC236}">
                <a16:creationId xmlns:a16="http://schemas.microsoft.com/office/drawing/2014/main" id="{FA9C20E6-E95D-12D3-0ECB-4E8D6FC43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1678" y="1854653"/>
            <a:ext cx="2974522" cy="29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Еще один символ путешествий: почему табло отправлений Solari | Perito">
            <a:extLst>
              <a:ext uri="{FF2B5EF4-FFF2-40B4-BE49-F238E27FC236}">
                <a16:creationId xmlns:a16="http://schemas.microsoft.com/office/drawing/2014/main" id="{81F6C671-716E-293B-E64D-4D0DF3D17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71" y="-1"/>
            <a:ext cx="122131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Еще один символ путешествий: почему табло отправлений Solari | Perito">
            <a:extLst>
              <a:ext uri="{FF2B5EF4-FFF2-40B4-BE49-F238E27FC236}">
                <a16:creationId xmlns:a16="http://schemas.microsoft.com/office/drawing/2014/main" id="{DDA4DB65-29C9-F31F-C83B-C342F293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71" y="-1"/>
            <a:ext cx="122131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4225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 (1/2)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A9E2C-F079-036B-0D85-D8AEB730183D}"/>
              </a:ext>
            </a:extLst>
          </p:cNvPr>
          <p:cNvSpPr txBox="1"/>
          <p:nvPr/>
        </p:nvSpPr>
        <p:spPr>
          <a:xfrm>
            <a:off x="685800" y="1315501"/>
            <a:ext cx="692331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Data Definition</a:t>
            </a:r>
            <a:endParaRPr lang="ru-RU" sz="1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/>
            <a:endParaRPr lang="en" sz="1200" b="1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WHEELS_OFF 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Время взлета)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point that the aircraft's wheels leave the ground.</a:t>
            </a: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WHEELS_ON 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Время приземления)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point that the aircraft's wheels touch on the ground.</a:t>
            </a: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TAXI_OUT 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затраченное время на руление при вылете)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duration elapsed between departure from the origin airport gate and wheels off.</a:t>
            </a: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TAXI_IN 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затраченное время на руление при прилете)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duration elapsed between wheels-on and gate arrival at the destination airport.</a:t>
            </a:r>
          </a:p>
          <a:p>
            <a:pPr algn="l"/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AIR_TIME - (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затраченное время на перелет)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time duration between </a:t>
            </a:r>
            <a:r>
              <a:rPr lang="en" sz="12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wheels_off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" sz="12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wheels_on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29ED5-174A-7D67-99B2-0FF47E06B571}"/>
              </a:ext>
            </a:extLst>
          </p:cNvPr>
          <p:cNvSpPr txBox="1"/>
          <p:nvPr/>
        </p:nvSpPr>
        <p:spPr>
          <a:xfrm>
            <a:off x="685800" y="3505418"/>
            <a:ext cx="7043057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380"/>
              </a:lnSpc>
            </a:pPr>
            <a:r>
              <a:rPr lang="e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Data Relationship</a:t>
            </a:r>
            <a:endParaRPr lang="ru-RU" sz="1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endParaRPr lang="en" sz="1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arrival_time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wheels_on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+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taxi_in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arrival_delay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arrival_time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scheduled_arrival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departure_time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wheels_off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taxi_out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departure_delay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departure_time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scheduled_departure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elapsed_time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air_time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+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taxi_in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+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taxi_out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lnSpc>
                <a:spcPts val="1380"/>
              </a:lnSpc>
            </a:pP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air_time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=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wheels_on</a:t>
            </a:r>
            <a:r>
              <a:rPr lang="e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wheels_off</a:t>
            </a:r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904B37D-A9B8-D97A-2AC9-700ACAB9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15995"/>
              </p:ext>
            </p:extLst>
          </p:nvPr>
        </p:nvGraphicFramePr>
        <p:xfrm>
          <a:off x="7859485" y="778476"/>
          <a:ext cx="3941216" cy="5745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403">
                  <a:extLst>
                    <a:ext uri="{9D8B030D-6E8A-4147-A177-3AD203B41FA5}">
                      <a16:colId xmlns:a16="http://schemas.microsoft.com/office/drawing/2014/main" val="467100132"/>
                    </a:ext>
                  </a:extLst>
                </a:gridCol>
                <a:gridCol w="1547866">
                  <a:extLst>
                    <a:ext uri="{9D8B030D-6E8A-4147-A177-3AD203B41FA5}">
                      <a16:colId xmlns:a16="http://schemas.microsoft.com/office/drawing/2014/main" val="4047236980"/>
                    </a:ext>
                  </a:extLst>
                </a:gridCol>
                <a:gridCol w="1065816">
                  <a:extLst>
                    <a:ext uri="{9D8B030D-6E8A-4147-A177-3AD203B41FA5}">
                      <a16:colId xmlns:a16="http://schemas.microsoft.com/office/drawing/2014/main" val="2075775511"/>
                    </a:ext>
                  </a:extLst>
                </a:gridCol>
                <a:gridCol w="943131">
                  <a:extLst>
                    <a:ext uri="{9D8B030D-6E8A-4147-A177-3AD203B41FA5}">
                      <a16:colId xmlns:a16="http://schemas.microsoft.com/office/drawing/2014/main" val="852651296"/>
                    </a:ext>
                  </a:extLst>
                </a:gridCol>
              </a:tblGrid>
              <a:tr h="27236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0" marR="6210" marT="62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000" b="1" u="none" strike="noStrike" dirty="0">
                          <a:effectLst/>
                        </a:rPr>
                        <a:t>variable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000" b="1" u="none" strike="noStrike" dirty="0">
                          <a:effectLst/>
                        </a:rPr>
                        <a:t>missing values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000" b="1" u="none" strike="noStrike" dirty="0">
                          <a:effectLst/>
                        </a:rPr>
                        <a:t>filling factor (%)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553143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CANCELLATION_REASON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5729195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1,5%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26998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WEATHER_DELAY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4755640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18,3%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467741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AIRLINE_DELAY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4755640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18,3%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68290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SECURITY_DELAY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4755640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18,3%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603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AIR_SYSTEM_DELAY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4755640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18,3%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43373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LATE_AIRCRAFT_DELAY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4755640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18,3%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2351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ARRIVAL_DELAY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105071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98,2%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81874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AIR_TIME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105071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688991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ELAPSED_TIME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105071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155413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TAXI_IN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92513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801292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WHEELS_ON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92513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19976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ARRIVAL_TIME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92513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98,4%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838641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TAXI_OUT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89047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578896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WHEELS_OFF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89047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52200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DEPARTURE_TIME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86153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225780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DEPARTURE_DELAY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86153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98,5%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68173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TAIL_NUMBER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14721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99,7%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8569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SCHEDULED_TIME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329531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MONTH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50246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DAY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0723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DAY_OF_WEEK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36190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AIRLINE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60572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CANCELLED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100,0%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830130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SCHEDULED_DEPARTURE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384812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FLIGHT_NUMBER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694604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SCHEDULED_ARRIVAL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20789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DESTINATION_AIRPORT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382052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DISTANCE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432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ORIGIN_AIRPORT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35780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>
                          <a:effectLst/>
                        </a:rPr>
                        <a:t>DIVERTED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522887"/>
                  </a:ext>
                </a:extLst>
              </a:tr>
              <a:tr h="176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u="none" strike="noStrike" dirty="0">
                          <a:effectLst/>
                        </a:rPr>
                        <a:t>YEAR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100,0%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6210" marR="6210" marT="62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2989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2AE82F-1D0E-0AE2-892A-E63D936EFB4D}"/>
              </a:ext>
            </a:extLst>
          </p:cNvPr>
          <p:cNvSpPr txBox="1"/>
          <p:nvPr/>
        </p:nvSpPr>
        <p:spPr>
          <a:xfrm>
            <a:off x="685799" y="5144498"/>
            <a:ext cx="704305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Качество данных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В </a:t>
            </a:r>
            <a:r>
              <a:rPr lang="ru-RU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Датасете</a:t>
            </a:r>
            <a:r>
              <a:rPr lang="ru-RU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Аэропорты кодируются 2-мя способами. Необходимо привести все к одному виду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NaN</a:t>
            </a:r>
            <a:r>
              <a:rPr 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 – </a:t>
            </a:r>
            <a:r>
              <a:rPr lang="ru-RU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решаем в зависимости от задачи</a:t>
            </a:r>
          </a:p>
          <a:p>
            <a:pPr algn="l"/>
            <a:endParaRPr lang="en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4225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 (2/2)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9BBC64-CBF9-907E-085D-ABDD88B65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6273" y="305021"/>
            <a:ext cx="6415727" cy="62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36C160-3270-6708-23DC-36DCD9001016}"/>
              </a:ext>
            </a:extLst>
          </p:cNvPr>
          <p:cNvSpPr txBox="1"/>
          <p:nvPr/>
        </p:nvSpPr>
        <p:spPr>
          <a:xfrm>
            <a:off x="198433" y="1381760"/>
            <a:ext cx="55778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40"/>
              </a:lnSpc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Выводы из исследования корреляции:</a:t>
            </a:r>
          </a:p>
          <a:p>
            <a:pPr algn="l">
              <a:lnSpc>
                <a:spcPts val="1640"/>
              </a:lnSpc>
            </a:pPr>
            <a:endParaRPr lang="ru-RU" sz="1200" b="1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lnSpc>
                <a:spcPts val="1640"/>
              </a:lnSpc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маркировку аэропортов и авиакомпаний нужно переводить в числовую и отдельно изучать</a:t>
            </a:r>
          </a:p>
          <a:p>
            <a:pPr algn="l">
              <a:lnSpc>
                <a:spcPts val="1640"/>
              </a:lnSpc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сформировано несколько блоков </a:t>
            </a:r>
            <a:r>
              <a:rPr lang="ru-RU" sz="12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мультиколлениарных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фичей. </a:t>
            </a:r>
          </a:p>
          <a:p>
            <a:pPr algn="l">
              <a:lnSpc>
                <a:spcPts val="1640"/>
              </a:lnSpc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этих групп выберем те которые подходят под задачу, а именно только те данные которые мы знаем при планировании перелета 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ARRIVAL_DELAY -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Прогнозируемая величина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SCHEDULED_DEPARTURE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DISTANCE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SCHEDULED_ARRIVAL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AIRLINE - </a:t>
            </a:r>
          </a:p>
          <a:p>
            <a:pPr marL="742950" lvl="1" indent="-285750" algn="l">
              <a:lnSpc>
                <a:spcPts val="1640"/>
              </a:lnSpc>
              <a:buFont typeface="Arial" panose="020B0604020202020204" pitchFamily="34" charset="0"/>
              <a:buChar char="•"/>
            </a:pP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DESTINATION_AIRPORT</a:t>
            </a:r>
          </a:p>
          <a:p>
            <a:pPr algn="l">
              <a:lnSpc>
                <a:spcPts val="1640"/>
              </a:lnSpc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также исключаем из модели отмененные и измененные рейсы. Для отмененных рейсов нельзя предсказать значение задержки, а для рейсов с измененным маршрутом могут быть разные факторы, влияющие на время задержки. Причины изменения маршрута, такие как погодные условия или эксплуатационные ограничения, также могут отличаться от обычных рейсов. Включение перенаправленных рейсов в набор данных может привести к необъективным прогнозам и может неточно отражать типичные модели задержек.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8890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5282514" cy="4351338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Библиотека </a:t>
            </a:r>
            <a:r>
              <a:rPr lang="en" sz="1600" dirty="0">
                <a:latin typeface="SB Sans Text Light" panose="020B0303040504020204" pitchFamily="34" charset="0"/>
              </a:rPr>
              <a:t>pandas </a:t>
            </a:r>
          </a:p>
          <a:p>
            <a:r>
              <a:rPr lang="ru-RU" sz="1600" dirty="0"/>
              <a:t>Библиотека</a:t>
            </a:r>
            <a:r>
              <a:rPr lang="en" sz="1600" dirty="0">
                <a:latin typeface="SB Sans Text Light" panose="020B0303040504020204" pitchFamily="34" charset="0"/>
              </a:rPr>
              <a:t> </a:t>
            </a:r>
            <a:r>
              <a:rPr lang="en" sz="1600" dirty="0" err="1">
                <a:latin typeface="SB Sans Text Light" panose="020B0303040504020204" pitchFamily="34" charset="0"/>
              </a:rPr>
              <a:t>sklearn</a:t>
            </a:r>
            <a:r>
              <a:rPr lang="ru-RU" sz="1600" dirty="0">
                <a:latin typeface="SB Sans Text Light" panose="020B0303040504020204" pitchFamily="34" charset="0"/>
              </a:rPr>
              <a:t>: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>
                <a:latin typeface="SB Sans Text Light" panose="020B0303040504020204" pitchFamily="34" charset="0"/>
              </a:rPr>
              <a:t> </a:t>
            </a:r>
            <a:r>
              <a:rPr lang="en" sz="1600" dirty="0" err="1">
                <a:latin typeface="SB Sans Text Light" panose="020B0303040504020204" pitchFamily="34" charset="0"/>
              </a:rPr>
              <a:t>train_test_split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LinearRegression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mean_squared_error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LinearRegression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RandomForestRegressor</a:t>
            </a:r>
            <a:endParaRPr lang="ru-RU" sz="1600" dirty="0"/>
          </a:p>
          <a:p>
            <a:pPr marL="685800" lvl="2">
              <a:spcBef>
                <a:spcPts val="1000"/>
              </a:spcBef>
            </a:pPr>
            <a:r>
              <a:rPr lang="en" sz="1600" dirty="0" err="1">
                <a:latin typeface="SB Sans Text Light" panose="020B0303040504020204" pitchFamily="34" charset="0"/>
              </a:rPr>
              <a:t>GradientBoostingRegressor</a:t>
            </a:r>
            <a:endParaRPr lang="en" sz="1600" dirty="0">
              <a:latin typeface="SB Sans Text Light" panose="020B0303040504020204" pitchFamily="34" charset="0"/>
            </a:endParaRPr>
          </a:p>
          <a:p>
            <a:r>
              <a:rPr lang="ru-RU" sz="1600" dirty="0"/>
              <a:t>Библиотека </a:t>
            </a:r>
            <a:r>
              <a:rPr lang="en" sz="1600" dirty="0">
                <a:latin typeface="SB Sans Text Light" panose="020B0303040504020204" pitchFamily="34" charset="0"/>
              </a:rPr>
              <a:t>seaborn</a:t>
            </a:r>
          </a:p>
          <a:p>
            <a:r>
              <a:rPr lang="ru-RU" sz="1600" dirty="0"/>
              <a:t>Библиотека </a:t>
            </a:r>
            <a:r>
              <a:rPr lang="en" sz="1600" dirty="0">
                <a:latin typeface="SB Sans Text Light" panose="020B0303040504020204" pitchFamily="34" charset="0"/>
              </a:rPr>
              <a:t>matplotlib</a:t>
            </a:r>
          </a:p>
          <a:p>
            <a:r>
              <a:rPr lang="ru-RU" sz="1600" dirty="0"/>
              <a:t>Библиотека </a:t>
            </a:r>
            <a:r>
              <a:rPr lang="en" sz="1600" dirty="0" err="1">
                <a:latin typeface="SB Sans Text Light" panose="020B0303040504020204" pitchFamily="34" charset="0"/>
              </a:rPr>
              <a:t>google.colab</a:t>
            </a:r>
            <a:endParaRPr lang="ru-RU" sz="1600" dirty="0"/>
          </a:p>
          <a:p>
            <a:r>
              <a:rPr lang="ru-RU" sz="1600" dirty="0"/>
              <a:t>Библиотека </a:t>
            </a:r>
            <a:r>
              <a:rPr lang="en" sz="1600" dirty="0" err="1">
                <a:latin typeface="SB Sans Text Light" panose="020B0303040504020204" pitchFamily="34" charset="0"/>
              </a:rPr>
              <a:t>streamlit</a:t>
            </a:r>
            <a:endParaRPr lang="ru-RU" sz="1600" dirty="0"/>
          </a:p>
          <a:p>
            <a:r>
              <a:rPr lang="ru-RU" sz="1600" dirty="0"/>
              <a:t>Библиотека </a:t>
            </a:r>
            <a:r>
              <a:rPr lang="en" sz="1600" dirty="0" err="1">
                <a:latin typeface="SB Sans Text Light" panose="020B0303040504020204" pitchFamily="34" charset="0"/>
              </a:rPr>
              <a:t>pydeck</a:t>
            </a:r>
            <a:endParaRPr lang="en" sz="1600" dirty="0">
              <a:latin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098" name="Picture 2" descr="Введение в Scikit-learn">
            <a:extLst>
              <a:ext uri="{FF2B5EF4-FFF2-40B4-BE49-F238E27FC236}">
                <a16:creationId xmlns:a16="http://schemas.microsoft.com/office/drawing/2014/main" id="{31A7106D-D539-4F48-5A62-AA3E8715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3963" y="3878960"/>
            <a:ext cx="4346313" cy="23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0 Days of Streamlit | Medium">
            <a:extLst>
              <a:ext uri="{FF2B5EF4-FFF2-40B4-BE49-F238E27FC236}">
                <a16:creationId xmlns:a16="http://schemas.microsoft.com/office/drawing/2014/main" id="{7BB29D3F-2312-A19D-5ECD-328D8755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486" y="1170059"/>
            <a:ext cx="4215714" cy="246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на открытом воздухе, путь, дорога, Автострада&#10;&#10;Автоматически созданное описание">
            <a:extLst>
              <a:ext uri="{FF2B5EF4-FFF2-40B4-BE49-F238E27FC236}">
                <a16:creationId xmlns:a16="http://schemas.microsoft.com/office/drawing/2014/main" id="{8E819E4D-2431-F7DA-1D96-023361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1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6" y="129594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Найти аэропорт с минимальной задержкой вылета 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B607554-7207-A6CD-5055-37F9C8DB6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9182"/>
              </p:ext>
            </p:extLst>
          </p:nvPr>
        </p:nvGraphicFramePr>
        <p:xfrm>
          <a:off x="-885741" y="-868618"/>
          <a:ext cx="4521716" cy="50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2163">
                  <a:extLst>
                    <a:ext uri="{9D8B030D-6E8A-4147-A177-3AD203B41FA5}">
                      <a16:colId xmlns:a16="http://schemas.microsoft.com/office/drawing/2014/main" val="3013699736"/>
                    </a:ext>
                  </a:extLst>
                </a:gridCol>
                <a:gridCol w="1999553">
                  <a:extLst>
                    <a:ext uri="{9D8B030D-6E8A-4147-A177-3AD203B41FA5}">
                      <a16:colId xmlns:a16="http://schemas.microsoft.com/office/drawing/2014/main" val="28534885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" sz="1600" b="1" u="none" strike="noStrike" dirty="0">
                          <a:effectLst/>
                        </a:rPr>
                        <a:t>ORIGIN_AIRPORT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600" b="1" u="none" strike="noStrike" dirty="0">
                          <a:effectLst/>
                        </a:rPr>
                        <a:t>DEPARTURE_DELAY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1247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" sz="1600" b="1" u="none" strike="noStrike" dirty="0">
                          <a:effectLst/>
                        </a:rPr>
                        <a:t>ADK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-82.0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7524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FECEFF-C7F6-F138-B50E-F46F106ACACF}"/>
              </a:ext>
            </a:extLst>
          </p:cNvPr>
          <p:cNvSpPr txBox="1"/>
          <p:nvPr/>
        </p:nvSpPr>
        <p:spPr>
          <a:xfrm>
            <a:off x="586946" y="199778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</a:t>
            </a:r>
            <a:r>
              <a:rPr lang="ru-RU" i="1" dirty="0"/>
              <a:t>группировка задержки вылета по аэропорту вылета </a:t>
            </a:r>
            <a:endParaRPr lang="ru-RU" sz="1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8383C-DE9B-5061-A047-34406D124E98}"/>
              </a:ext>
            </a:extLst>
          </p:cNvPr>
          <p:cNvSpPr txBox="1"/>
          <p:nvPr/>
        </p:nvSpPr>
        <p:spPr>
          <a:xfrm>
            <a:off x="4387164" y="3109068"/>
            <a:ext cx="37031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IATA Code: ADK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City: Adak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Latitude: 51.87796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Longitude: -176.64603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Total Outgoing Flights: 97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Unique Arrival Airports: 1</a:t>
            </a:r>
          </a:p>
          <a:p>
            <a:pPr algn="l"/>
            <a:r>
              <a:rPr lang="en" b="0" i="0" u="none" strike="noStrike" dirty="0">
                <a:effectLst/>
                <a:latin typeface="Source Sans Pro" panose="020B0503030403020204" pitchFamily="34" charset="0"/>
              </a:rPr>
              <a:t>Airlines Flying from this Airport: 1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25A16A1-6B97-06CF-A5D2-79188848D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3845"/>
              </p:ext>
            </p:extLst>
          </p:nvPr>
        </p:nvGraphicFramePr>
        <p:xfrm>
          <a:off x="586946" y="2577326"/>
          <a:ext cx="3514725" cy="309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475">
                  <a:extLst>
                    <a:ext uri="{9D8B030D-6E8A-4147-A177-3AD203B41FA5}">
                      <a16:colId xmlns:a16="http://schemas.microsoft.com/office/drawing/2014/main" val="2902434484"/>
                    </a:ext>
                  </a:extLst>
                </a:gridCol>
                <a:gridCol w="1554250">
                  <a:extLst>
                    <a:ext uri="{9D8B030D-6E8A-4147-A177-3AD203B41FA5}">
                      <a16:colId xmlns:a16="http://schemas.microsoft.com/office/drawing/2014/main" val="1799922583"/>
                    </a:ext>
                  </a:extLst>
                </a:gridCol>
              </a:tblGrid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ORIGIN_AIRPORT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DEPARTURE_DELAY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326168"/>
                  </a:ext>
                </a:extLst>
              </a:tr>
              <a:tr h="379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ADK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70317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PHX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-68.0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47105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HSV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-61.0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64036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-56.0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348699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-55.0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54236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-52.0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127953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YAK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347496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-48.0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195149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332809"/>
                  </a:ext>
                </a:extLst>
              </a:tr>
              <a:tr h="2715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" sz="1200" u="none" strike="noStrike" kern="12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-45.0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5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16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awaiian Airlines Announces Q1 2023 Results – Airways">
            <a:extLst>
              <a:ext uri="{FF2B5EF4-FFF2-40B4-BE49-F238E27FC236}">
                <a16:creationId xmlns:a16="http://schemas.microsoft.com/office/drawing/2014/main" id="{31E6D2A2-67DD-FBC5-5DDF-C3397FAA2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22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Задание 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2</a:t>
            </a: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(1/2)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3C9A-8800-1F37-B1F1-2600884CFFBC}"/>
              </a:ext>
            </a:extLst>
          </p:cNvPr>
          <p:cNvSpPr txBox="1"/>
          <p:nvPr/>
        </p:nvSpPr>
        <p:spPr>
          <a:xfrm>
            <a:off x="586945" y="1295947"/>
            <a:ext cx="918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Самая пунктуальная авиакомпания на прилет в </a:t>
            </a:r>
            <a:r>
              <a:rPr lang="en" sz="1800" dirty="0"/>
              <a:t>Los Angeles International Airport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7AE7CAB-8EFE-17CD-8216-7E98826FD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96622"/>
              </p:ext>
            </p:extLst>
          </p:nvPr>
        </p:nvGraphicFramePr>
        <p:xfrm>
          <a:off x="685800" y="2321725"/>
          <a:ext cx="9329739" cy="3441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8912">
                  <a:extLst>
                    <a:ext uri="{9D8B030D-6E8A-4147-A177-3AD203B41FA5}">
                      <a16:colId xmlns:a16="http://schemas.microsoft.com/office/drawing/2014/main" val="3995949807"/>
                    </a:ext>
                  </a:extLst>
                </a:gridCol>
                <a:gridCol w="1159896">
                  <a:extLst>
                    <a:ext uri="{9D8B030D-6E8A-4147-A177-3AD203B41FA5}">
                      <a16:colId xmlns:a16="http://schemas.microsoft.com/office/drawing/2014/main" val="708688471"/>
                    </a:ext>
                  </a:extLst>
                </a:gridCol>
                <a:gridCol w="998066">
                  <a:extLst>
                    <a:ext uri="{9D8B030D-6E8A-4147-A177-3AD203B41FA5}">
                      <a16:colId xmlns:a16="http://schemas.microsoft.com/office/drawing/2014/main" val="3977927432"/>
                    </a:ext>
                  </a:extLst>
                </a:gridCol>
                <a:gridCol w="998066">
                  <a:extLst>
                    <a:ext uri="{9D8B030D-6E8A-4147-A177-3AD203B41FA5}">
                      <a16:colId xmlns:a16="http://schemas.microsoft.com/office/drawing/2014/main" val="758377412"/>
                    </a:ext>
                  </a:extLst>
                </a:gridCol>
                <a:gridCol w="1106552">
                  <a:extLst>
                    <a:ext uri="{9D8B030D-6E8A-4147-A177-3AD203B41FA5}">
                      <a16:colId xmlns:a16="http://schemas.microsoft.com/office/drawing/2014/main" val="2616353227"/>
                    </a:ext>
                  </a:extLst>
                </a:gridCol>
                <a:gridCol w="1128247">
                  <a:extLst>
                    <a:ext uri="{9D8B030D-6E8A-4147-A177-3AD203B41FA5}">
                      <a16:colId xmlns:a16="http://schemas.microsoft.com/office/drawing/2014/main" val="2868019357"/>
                    </a:ext>
                  </a:extLst>
                </a:gridCol>
              </a:tblGrid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b="1" u="none" strike="noStrike" dirty="0">
                          <a:effectLst/>
                        </a:rPr>
                        <a:t>AIRLINE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count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min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max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mean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1200" b="1" u="none" strike="noStrike" dirty="0">
                          <a:effectLst/>
                        </a:rPr>
                        <a:t>median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244381"/>
                  </a:ext>
                </a:extLst>
              </a:tr>
              <a:tr h="301158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1" u="none" strike="noStrike" dirty="0">
                          <a:effectLst/>
                        </a:rPr>
                        <a:t>Hawaiian Airlines Inc.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1673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-57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323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-4,7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-9,0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08319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Alaska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8969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-71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599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-0,5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283030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JetBlue Airways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4424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-74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522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05803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Delta Air 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27720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-79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1045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1,4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53475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American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35619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-73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1636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2,1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-7,0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577678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US Airways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3656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-65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309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030409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Virgin America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12835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-81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651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3,9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66874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United Air 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29645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-81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1185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7,8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391389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Southwest Airlines Co.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40139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-58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502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8,1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51801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Skywest</a:t>
                      </a:r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38638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895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8,2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-2,0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503113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Frontier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1530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-48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439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10,3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645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Spirit Air Lines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4773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-59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415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17,1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924137"/>
                  </a:ext>
                </a:extLst>
              </a:tr>
              <a:tr h="241529">
                <a:tc>
                  <a:txBody>
                    <a:bodyPr/>
                    <a:lstStyle/>
                    <a:p>
                      <a:pPr algn="l" fontAlgn="b"/>
                      <a:r>
                        <a:rPr lang="en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American Eagle Airlines Inc.</a:t>
                      </a:r>
                      <a:endParaRPr lang="en" sz="12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162</a:t>
                      </a:r>
                      <a:endParaRPr lang="ru-RU" sz="12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-39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1076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18,3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-4,0</a:t>
                      </a:r>
                      <a:endParaRPr lang="ru-RU" sz="12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03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C61E2A-8B4D-B6A8-64A8-04ED3DC6915D}"/>
              </a:ext>
            </a:extLst>
          </p:cNvPr>
          <p:cNvSpPr txBox="1"/>
          <p:nvPr/>
        </p:nvSpPr>
        <p:spPr>
          <a:xfrm>
            <a:off x="586945" y="1678809"/>
            <a:ext cx="877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# </a:t>
            </a:r>
            <a:r>
              <a:rPr lang="ru-RU" i="1" dirty="0"/>
              <a:t>создана функция, извлекающая статистические параметры из </a:t>
            </a:r>
            <a:r>
              <a:rPr lang="en" i="1" dirty="0" err="1"/>
              <a:t>groupby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00208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1443</Words>
  <Application>Microsoft Macintosh PowerPoint</Application>
  <PresentationFormat>Широкоэкранный</PresentationFormat>
  <Paragraphs>424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</vt:lpstr>
      <vt:lpstr>SB Sans Display Light</vt:lpstr>
      <vt:lpstr>SB Sans Display Semibold</vt:lpstr>
      <vt:lpstr>SB Sans Text Light</vt:lpstr>
      <vt:lpstr>SBSansDisplay-Light</vt:lpstr>
      <vt:lpstr>Source Sans Pro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Андрей Некрасов</cp:lastModifiedBy>
  <cp:revision>28</cp:revision>
  <dcterms:created xsi:type="dcterms:W3CDTF">2021-02-19T10:44:02Z</dcterms:created>
  <dcterms:modified xsi:type="dcterms:W3CDTF">2023-06-03T17:55:49Z</dcterms:modified>
</cp:coreProperties>
</file>