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30.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33.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notesSlides/notesSlide34.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drawings/drawing2.xml" ContentType="application/vnd.openxmlformats-officedocument.drawingml.chartshapes+xml"/>
  <Override PartName="/ppt/notesSlides/notesSlide35.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notesSlides/notesSlide36.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2.xml" ContentType="application/vnd.openxmlformats-officedocument.drawingml.chart+xml"/>
  <Override PartName="/ppt/theme/themeOverride12.xml" ContentType="application/vnd.openxmlformats-officedocument.themeOverride+xml"/>
  <Override PartName="/ppt/notesSlides/notesSlide41.xml" ContentType="application/vnd.openxmlformats-officedocument.presentationml.notesSlide+xml"/>
  <Override PartName="/ppt/charts/chart13.xml" ContentType="application/vnd.openxmlformats-officedocument.drawingml.chart+xml"/>
  <Override PartName="/ppt/theme/themeOverride13.xml" ContentType="application/vnd.openxmlformats-officedocument.themeOverride+xml"/>
  <Override PartName="/ppt/notesSlides/notesSlide42.xml" ContentType="application/vnd.openxmlformats-officedocument.presentationml.notesSlide+xml"/>
  <Override PartName="/ppt/charts/chart14.xml" ContentType="application/vnd.openxmlformats-officedocument.drawingml.chart+xml"/>
  <Override PartName="/ppt/theme/themeOverride14.xml" ContentType="application/vnd.openxmlformats-officedocument.themeOverride+xml"/>
  <Override PartName="/ppt/drawings/drawing3.xml" ContentType="application/vnd.openxmlformats-officedocument.drawingml.chartshapes+xml"/>
  <Override PartName="/ppt/notesSlides/notesSlide43.xml" ContentType="application/vnd.openxmlformats-officedocument.presentationml.notesSlide+xml"/>
  <Override PartName="/ppt/charts/chart15.xml" ContentType="application/vnd.openxmlformats-officedocument.drawingml.chart+xml"/>
  <Override PartName="/ppt/theme/themeOverride15.xml" ContentType="application/vnd.openxmlformats-officedocument.themeOverride+xml"/>
  <Override PartName="/ppt/drawings/drawing4.xml" ContentType="application/vnd.openxmlformats-officedocument.drawingml.chartshapes+xml"/>
  <Override PartName="/ppt/notesSlides/notesSlide44.xml" ContentType="application/vnd.openxmlformats-officedocument.presentationml.notesSlide+xml"/>
  <Override PartName="/ppt/charts/chart16.xml" ContentType="application/vnd.openxmlformats-officedocument.drawingml.chart+xml"/>
  <Override PartName="/ppt/theme/themeOverride16.xml" ContentType="application/vnd.openxmlformats-officedocument.themeOverride+xml"/>
  <Override PartName="/ppt/drawings/drawing5.xml" ContentType="application/vnd.openxmlformats-officedocument.drawingml.chartshape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17.xml" ContentType="application/vnd.openxmlformats-officedocument.drawingml.chart+xml"/>
  <Override PartName="/ppt/theme/themeOverride17.xml" ContentType="application/vnd.openxmlformats-officedocument.themeOverride+xml"/>
  <Override PartName="/ppt/notesSlides/notesSlide49.xml" ContentType="application/vnd.openxmlformats-officedocument.presentationml.notesSlide+xml"/>
  <Override PartName="/ppt/charts/chart18.xml" ContentType="application/vnd.openxmlformats-officedocument.drawingml.chart+xml"/>
  <Override PartName="/ppt/theme/themeOverride18.xml" ContentType="application/vnd.openxmlformats-officedocument.themeOverride+xml"/>
  <Override PartName="/ppt/notesSlides/notesSlide50.xml" ContentType="application/vnd.openxmlformats-officedocument.presentationml.notesSlide+xml"/>
  <Override PartName="/ppt/charts/chart19.xml" ContentType="application/vnd.openxmlformats-officedocument.drawingml.chart+xml"/>
  <Override PartName="/ppt/theme/themeOverride19.xml" ContentType="application/vnd.openxmlformats-officedocument.themeOverride+xml"/>
  <Override PartName="/ppt/notesSlides/notesSlide51.xml" ContentType="application/vnd.openxmlformats-officedocument.presentationml.notesSlide+xml"/>
  <Override PartName="/ppt/charts/chart20.xml" ContentType="application/vnd.openxmlformats-officedocument.drawingml.chart+xml"/>
  <Override PartName="/ppt/theme/themeOverride20.xml" ContentType="application/vnd.openxmlformats-officedocument.themeOverride+xml"/>
  <Override PartName="/ppt/notesSlides/notesSlide52.xml" ContentType="application/vnd.openxmlformats-officedocument.presentationml.notesSlide+xml"/>
  <Override PartName="/ppt/charts/chart21.xml" ContentType="application/vnd.openxmlformats-officedocument.drawingml.chart+xml"/>
  <Override PartName="/ppt/theme/themeOverride21.xml" ContentType="application/vnd.openxmlformats-officedocument.themeOverride+xml"/>
  <Override PartName="/ppt/drawings/drawing6.xml" ContentType="application/vnd.openxmlformats-officedocument.drawingml.chartshapes+xml"/>
  <Override PartName="/ppt/notesSlides/notesSlide53.xml" ContentType="application/vnd.openxmlformats-officedocument.presentationml.notesSlide+xml"/>
  <Override PartName="/ppt/charts/chart22.xml" ContentType="application/vnd.openxmlformats-officedocument.drawingml.chart+xml"/>
  <Override PartName="/ppt/theme/themeOverride22.xml" ContentType="application/vnd.openxmlformats-officedocument.themeOverride+xml"/>
  <Override PartName="/ppt/notesSlides/notesSlide54.xml" ContentType="application/vnd.openxmlformats-officedocument.presentationml.notesSlide+xml"/>
  <Override PartName="/ppt/charts/chart23.xml" ContentType="application/vnd.openxmlformats-officedocument.drawingml.chart+xml"/>
  <Override PartName="/ppt/theme/themeOverride23.xml" ContentType="application/vnd.openxmlformats-officedocument.themeOverride+xml"/>
  <Override PartName="/ppt/notesSlides/notesSlide55.xml" ContentType="application/vnd.openxmlformats-officedocument.presentationml.notesSlide+xml"/>
  <Override PartName="/ppt/charts/chart24.xml" ContentType="application/vnd.openxmlformats-officedocument.drawingml.chart+xml"/>
  <Override PartName="/ppt/theme/themeOverride24.xml" ContentType="application/vnd.openxmlformats-officedocument.themeOverride+xml"/>
  <Override PartName="/ppt/notesSlides/notesSlide56.xml" ContentType="application/vnd.openxmlformats-officedocument.presentationml.notesSlide+xml"/>
  <Override PartName="/ppt/charts/chart25.xml" ContentType="application/vnd.openxmlformats-officedocument.drawingml.chart+xml"/>
  <Override PartName="/ppt/theme/themeOverride25.xml" ContentType="application/vnd.openxmlformats-officedocument.themeOverride+xml"/>
  <Override PartName="/ppt/drawings/drawing7.xml" ContentType="application/vnd.openxmlformats-officedocument.drawingml.chartshape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6.xml" ContentType="application/vnd.openxmlformats-officedocument.drawingml.chart+xml"/>
  <Override PartName="/ppt/theme/themeOverride26.xml" ContentType="application/vnd.openxmlformats-officedocument.themeOverride+xml"/>
  <Override PartName="/ppt/notesSlides/notesSlide62.xml" ContentType="application/vnd.openxmlformats-officedocument.presentationml.notesSlide+xml"/>
  <Override PartName="/ppt/charts/chart27.xml" ContentType="application/vnd.openxmlformats-officedocument.drawingml.chart+xml"/>
  <Override PartName="/ppt/theme/themeOverride27.xml" ContentType="application/vnd.openxmlformats-officedocument.themeOverr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rts/chart28.xml" ContentType="application/vnd.openxmlformats-officedocument.drawingml.chart+xml"/>
  <Override PartName="/ppt/theme/themeOverride28.xml" ContentType="application/vnd.openxmlformats-officedocument.themeOverride+xml"/>
  <Override PartName="/ppt/notesSlides/notesSlide65.xml" ContentType="application/vnd.openxmlformats-officedocument.presentationml.notesSlide+xml"/>
  <Override PartName="/ppt/charts/chart29.xml" ContentType="application/vnd.openxmlformats-officedocument.drawingml.chart+xml"/>
  <Override PartName="/ppt/theme/themeOverride29.xml" ContentType="application/vnd.openxmlformats-officedocument.themeOverride+xml"/>
  <Override PartName="/ppt/notesSlides/notesSlide66.xml" ContentType="application/vnd.openxmlformats-officedocument.presentationml.notesSlide+xml"/>
  <Override PartName="/ppt/charts/chart30.xml" ContentType="application/vnd.openxmlformats-officedocument.drawingml.chart+xml"/>
  <Override PartName="/ppt/theme/themeOverride30.xml" ContentType="application/vnd.openxmlformats-officedocument.themeOverride+xml"/>
  <Override PartName="/ppt/notesSlides/notesSlide67.xml" ContentType="application/vnd.openxmlformats-officedocument.presentationml.notesSlide+xml"/>
  <Override PartName="/ppt/charts/chart31.xml" ContentType="application/vnd.openxmlformats-officedocument.drawingml.chart+xml"/>
  <Override PartName="/ppt/theme/themeOverride31.xml" ContentType="application/vnd.openxmlformats-officedocument.themeOverride+xml"/>
  <Override PartName="/ppt/notesSlides/notesSlide68.xml" ContentType="application/vnd.openxmlformats-officedocument.presentationml.notesSlide+xml"/>
  <Override PartName="/ppt/charts/chart32.xml" ContentType="application/vnd.openxmlformats-officedocument.drawingml.chart+xml"/>
  <Override PartName="/ppt/theme/themeOverride32.xml" ContentType="application/vnd.openxmlformats-officedocument.themeOverride+xml"/>
  <Override PartName="/ppt/notesSlides/notesSlide69.xml" ContentType="application/vnd.openxmlformats-officedocument.presentationml.notesSlide+xml"/>
  <Override PartName="/ppt/charts/chart33.xml" ContentType="application/vnd.openxmlformats-officedocument.drawingml.chart+xml"/>
  <Override PartName="/ppt/theme/themeOverride33.xml" ContentType="application/vnd.openxmlformats-officedocument.themeOverride+xml"/>
  <Override PartName="/ppt/notesSlides/notesSlide70.xml" ContentType="application/vnd.openxmlformats-officedocument.presentationml.notesSlide+xml"/>
  <Override PartName="/ppt/charts/chart34.xml" ContentType="application/vnd.openxmlformats-officedocument.drawingml.chart+xml"/>
  <Override PartName="/ppt/theme/themeOverride34.xml" ContentType="application/vnd.openxmlformats-officedocument.themeOverride+xml"/>
  <Override PartName="/ppt/notesSlides/notesSlide71.xml" ContentType="application/vnd.openxmlformats-officedocument.presentationml.notesSlide+xml"/>
  <Override PartName="/ppt/charts/chart35.xml" ContentType="application/vnd.openxmlformats-officedocument.drawingml.chart+xml"/>
  <Override PartName="/ppt/theme/themeOverride35.xml" ContentType="application/vnd.openxmlformats-officedocument.themeOverride+xml"/>
  <Override PartName="/ppt/drawings/drawing8.xml" ContentType="application/vnd.openxmlformats-officedocument.drawingml.chartshape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36.xml" ContentType="application/vnd.openxmlformats-officedocument.drawingml.chart+xml"/>
  <Override PartName="/ppt/theme/themeOverride36.xml" ContentType="application/vnd.openxmlformats-officedocument.themeOverride+xml"/>
  <Override PartName="/ppt/notesSlides/notesSlide76.xml" ContentType="application/vnd.openxmlformats-officedocument.presentationml.notesSlide+xml"/>
  <Override PartName="/ppt/charts/chart37.xml" ContentType="application/vnd.openxmlformats-officedocument.drawingml.chart+xml"/>
  <Override PartName="/ppt/theme/themeOverride37.xml" ContentType="application/vnd.openxmlformats-officedocument.themeOverride+xml"/>
  <Override PartName="/ppt/notesSlides/notesSlide77.xml" ContentType="application/vnd.openxmlformats-officedocument.presentationml.notesSlide+xml"/>
  <Override PartName="/ppt/charts/chart38.xml" ContentType="application/vnd.openxmlformats-officedocument.drawingml.chart+xml"/>
  <Override PartName="/ppt/theme/themeOverride38.xml" ContentType="application/vnd.openxmlformats-officedocument.themeOverride+xml"/>
  <Override PartName="/ppt/notesSlides/notesSlide78.xml" ContentType="application/vnd.openxmlformats-officedocument.presentationml.notesSlide+xml"/>
  <Override PartName="/ppt/charts/chart39.xml" ContentType="application/vnd.openxmlformats-officedocument.drawingml.chart+xml"/>
  <Override PartName="/ppt/theme/themeOverride39.xml" ContentType="application/vnd.openxmlformats-officedocument.themeOverride+xml"/>
  <Override PartName="/ppt/notesSlides/notesSlide79.xml" ContentType="application/vnd.openxmlformats-officedocument.presentationml.notesSlide+xml"/>
  <Override PartName="/ppt/charts/chart40.xml" ContentType="application/vnd.openxmlformats-officedocument.drawingml.chart+xml"/>
  <Override PartName="/ppt/theme/themeOverride40.xml" ContentType="application/vnd.openxmlformats-officedocument.themeOverride+xml"/>
  <Override PartName="/ppt/drawings/drawing9.xml" ContentType="application/vnd.openxmlformats-officedocument.drawingml.chartshapes+xml"/>
  <Override PartName="/ppt/notesSlides/notesSlide80.xml" ContentType="application/vnd.openxmlformats-officedocument.presentationml.notesSlide+xml"/>
  <Override PartName="/ppt/charts/chart41.xml" ContentType="application/vnd.openxmlformats-officedocument.drawingml.chart+xml"/>
  <Override PartName="/ppt/theme/themeOverride41.xml" ContentType="application/vnd.openxmlformats-officedocument.themeOverride+xml"/>
  <Override PartName="/ppt/notesSlides/notesSlide81.xml" ContentType="application/vnd.openxmlformats-officedocument.presentationml.notesSlide+xml"/>
  <Override PartName="/ppt/charts/chart42.xml" ContentType="application/vnd.openxmlformats-officedocument.drawingml.chart+xml"/>
  <Override PartName="/ppt/theme/themeOverride42.xml" ContentType="application/vnd.openxmlformats-officedocument.themeOverride+xml"/>
  <Override PartName="/ppt/notesSlides/notesSlide82.xml" ContentType="application/vnd.openxmlformats-officedocument.presentationml.notesSlide+xml"/>
  <Override PartName="/ppt/charts/chart43.xml" ContentType="application/vnd.openxmlformats-officedocument.drawingml.chart+xml"/>
  <Override PartName="/ppt/theme/themeOverride43.xml" ContentType="application/vnd.openxmlformats-officedocument.themeOverride+xml"/>
  <Override PartName="/ppt/notesSlides/notesSlide83.xml" ContentType="application/vnd.openxmlformats-officedocument.presentationml.notesSlide+xml"/>
  <Override PartName="/ppt/charts/chart44.xml" ContentType="application/vnd.openxmlformats-officedocument.drawingml.chart+xml"/>
  <Override PartName="/ppt/theme/themeOverride44.xml" ContentType="application/vnd.openxmlformats-officedocument.themeOverride+xml"/>
  <Override PartName="/ppt/drawings/drawing10.xml" ContentType="application/vnd.openxmlformats-officedocument.drawingml.chartshape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rts/chart45.xml" ContentType="application/vnd.openxmlformats-officedocument.drawingml.chart+xml"/>
  <Override PartName="/ppt/theme/themeOverride45.xml" ContentType="application/vnd.openxmlformats-officedocument.themeOverride+xml"/>
  <Override PartName="/ppt/notesSlides/notesSlide89.xml" ContentType="application/vnd.openxmlformats-officedocument.presentationml.notesSlide+xml"/>
  <Override PartName="/ppt/charts/chart46.xml" ContentType="application/vnd.openxmlformats-officedocument.drawingml.chart+xml"/>
  <Override PartName="/ppt/theme/themeOverride46.xml" ContentType="application/vnd.openxmlformats-officedocument.themeOverr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charts/chart47.xml" ContentType="application/vnd.openxmlformats-officedocument.drawingml.chart+xml"/>
  <Override PartName="/ppt/theme/themeOverride47.xml" ContentType="application/vnd.openxmlformats-officedocument.themeOverride+xml"/>
  <Override PartName="/ppt/notesSlides/notesSlide92.xml" ContentType="application/vnd.openxmlformats-officedocument.presentationml.notesSlide+xml"/>
  <Override PartName="/ppt/charts/chart48.xml" ContentType="application/vnd.openxmlformats-officedocument.drawingml.chart+xml"/>
  <Override PartName="/ppt/theme/themeOverride48.xml" ContentType="application/vnd.openxmlformats-officedocument.themeOverride+xml"/>
  <Override PartName="/ppt/notesSlides/notesSlide93.xml" ContentType="application/vnd.openxmlformats-officedocument.presentationml.notesSlide+xml"/>
  <Override PartName="/ppt/charts/chart49.xml" ContentType="application/vnd.openxmlformats-officedocument.drawingml.chart+xml"/>
  <Override PartName="/ppt/theme/themeOverride49.xml" ContentType="application/vnd.openxmlformats-officedocument.themeOverride+xml"/>
  <Override PartName="/ppt/notesSlides/notesSlide94.xml" ContentType="application/vnd.openxmlformats-officedocument.presentationml.notesSlide+xml"/>
  <Override PartName="/ppt/charts/chart50.xml" ContentType="application/vnd.openxmlformats-officedocument.drawingml.chart+xml"/>
  <Override PartName="/ppt/theme/themeOverride50.xml" ContentType="application/vnd.openxmlformats-officedocument.themeOverride+xml"/>
  <Override PartName="/ppt/drawings/drawing11.xml" ContentType="application/vnd.openxmlformats-officedocument.drawingml.chartshapes+xml"/>
  <Override PartName="/ppt/notesSlides/notesSlide95.xml" ContentType="application/vnd.openxmlformats-officedocument.presentationml.notesSlide+xml"/>
  <Override PartName="/ppt/charts/chart51.xml" ContentType="application/vnd.openxmlformats-officedocument.drawingml.chart+xml"/>
  <Override PartName="/ppt/theme/themeOverride51.xml" ContentType="application/vnd.openxmlformats-officedocument.themeOverride+xml"/>
  <Override PartName="/ppt/notesSlides/notesSlide96.xml" ContentType="application/vnd.openxmlformats-officedocument.presentationml.notesSlide+xml"/>
  <Override PartName="/ppt/charts/chart52.xml" ContentType="application/vnd.openxmlformats-officedocument.drawingml.chart+xml"/>
  <Override PartName="/ppt/theme/themeOverride52.xml" ContentType="application/vnd.openxmlformats-officedocument.themeOverride+xml"/>
  <Override PartName="/ppt/notesSlides/notesSlide97.xml" ContentType="application/vnd.openxmlformats-officedocument.presentationml.notesSlide+xml"/>
  <Override PartName="/ppt/charts/chart53.xml" ContentType="application/vnd.openxmlformats-officedocument.drawingml.chart+xml"/>
  <Override PartName="/ppt/theme/themeOverride53.xml" ContentType="application/vnd.openxmlformats-officedocument.themeOverride+xml"/>
  <Override PartName="/ppt/notesSlides/notesSlide98.xml" ContentType="application/vnd.openxmlformats-officedocument.presentationml.notesSlide+xml"/>
  <Override PartName="/ppt/charts/chart54.xml" ContentType="application/vnd.openxmlformats-officedocument.drawingml.chart+xml"/>
  <Override PartName="/ppt/theme/themeOverride54.xml" ContentType="application/vnd.openxmlformats-officedocument.themeOverride+xml"/>
  <Override PartName="/ppt/drawings/drawing12.xml" ContentType="application/vnd.openxmlformats-officedocument.drawingml.chartshapes+xml"/>
  <Override PartName="/ppt/notesSlides/notesSlide99.xml" ContentType="application/vnd.openxmlformats-officedocument.presentationml.notesSlide+xml"/>
  <Override PartName="/ppt/tags/tag2.xml" ContentType="application/vnd.openxmlformats-officedocument.presentationml.tags+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02"/>
  </p:notesMasterIdLst>
  <p:handoutMasterIdLst>
    <p:handoutMasterId r:id="rId103"/>
  </p:handoutMasterIdLst>
  <p:sldIdLst>
    <p:sldId id="453" r:id="rId2"/>
    <p:sldId id="995" r:id="rId3"/>
    <p:sldId id="985" r:id="rId4"/>
    <p:sldId id="986" r:id="rId5"/>
    <p:sldId id="987" r:id="rId6"/>
    <p:sldId id="988" r:id="rId7"/>
    <p:sldId id="990" r:id="rId8"/>
    <p:sldId id="989" r:id="rId9"/>
    <p:sldId id="993" r:id="rId10"/>
    <p:sldId id="902" r:id="rId11"/>
    <p:sldId id="992" r:id="rId12"/>
    <p:sldId id="1019" r:id="rId13"/>
    <p:sldId id="1020" r:id="rId14"/>
    <p:sldId id="906" r:id="rId15"/>
    <p:sldId id="1049" r:id="rId16"/>
    <p:sldId id="1022" r:id="rId17"/>
    <p:sldId id="1023" r:id="rId18"/>
    <p:sldId id="996" r:id="rId19"/>
    <p:sldId id="1025" r:id="rId20"/>
    <p:sldId id="1030" r:id="rId21"/>
    <p:sldId id="1024" r:id="rId22"/>
    <p:sldId id="1027" r:id="rId23"/>
    <p:sldId id="1034" r:id="rId24"/>
    <p:sldId id="1047" r:id="rId25"/>
    <p:sldId id="1035" r:id="rId26"/>
    <p:sldId id="984" r:id="rId27"/>
    <p:sldId id="910" r:id="rId28"/>
    <p:sldId id="911" r:id="rId29"/>
    <p:sldId id="544" r:id="rId30"/>
    <p:sldId id="825" r:id="rId31"/>
    <p:sldId id="417" r:id="rId32"/>
    <p:sldId id="418" r:id="rId33"/>
    <p:sldId id="891" r:id="rId34"/>
    <p:sldId id="838" r:id="rId35"/>
    <p:sldId id="914" r:id="rId36"/>
    <p:sldId id="939" r:id="rId37"/>
    <p:sldId id="1043" r:id="rId38"/>
    <p:sldId id="1003" r:id="rId39"/>
    <p:sldId id="1046" r:id="rId40"/>
    <p:sldId id="1045" r:id="rId41"/>
    <p:sldId id="918" r:id="rId42"/>
    <p:sldId id="920" r:id="rId43"/>
    <p:sldId id="954" r:id="rId44"/>
    <p:sldId id="955" r:id="rId45"/>
    <p:sldId id="921" r:id="rId46"/>
    <p:sldId id="922" r:id="rId47"/>
    <p:sldId id="923" r:id="rId48"/>
    <p:sldId id="1004" r:id="rId49"/>
    <p:sldId id="1005" r:id="rId50"/>
    <p:sldId id="1006" r:id="rId51"/>
    <p:sldId id="1007" r:id="rId52"/>
    <p:sldId id="924" r:id="rId53"/>
    <p:sldId id="952" r:id="rId54"/>
    <p:sldId id="925" r:id="rId55"/>
    <p:sldId id="926" r:id="rId56"/>
    <p:sldId id="927" r:id="rId57"/>
    <p:sldId id="1017" r:id="rId58"/>
    <p:sldId id="928" r:id="rId59"/>
    <p:sldId id="929" r:id="rId60"/>
    <p:sldId id="930" r:id="rId61"/>
    <p:sldId id="931" r:id="rId62"/>
    <p:sldId id="932" r:id="rId63"/>
    <p:sldId id="933" r:id="rId64"/>
    <p:sldId id="934" r:id="rId65"/>
    <p:sldId id="936" r:id="rId66"/>
    <p:sldId id="1008" r:id="rId67"/>
    <p:sldId id="937" r:id="rId68"/>
    <p:sldId id="938" r:id="rId69"/>
    <p:sldId id="940" r:id="rId70"/>
    <p:sldId id="941" r:id="rId71"/>
    <p:sldId id="942" r:id="rId72"/>
    <p:sldId id="944" r:id="rId73"/>
    <p:sldId id="945" r:id="rId74"/>
    <p:sldId id="1010" r:id="rId75"/>
    <p:sldId id="1011" r:id="rId76"/>
    <p:sldId id="1012" r:id="rId77"/>
    <p:sldId id="1013" r:id="rId78"/>
    <p:sldId id="1014" r:id="rId79"/>
    <p:sldId id="948" r:id="rId80"/>
    <p:sldId id="953" r:id="rId81"/>
    <p:sldId id="949" r:id="rId82"/>
    <p:sldId id="950" r:id="rId83"/>
    <p:sldId id="951" r:id="rId84"/>
    <p:sldId id="1018" r:id="rId85"/>
    <p:sldId id="956" r:id="rId86"/>
    <p:sldId id="957" r:id="rId87"/>
    <p:sldId id="958" r:id="rId88"/>
    <p:sldId id="959" r:id="rId89"/>
    <p:sldId id="960" r:id="rId90"/>
    <p:sldId id="961" r:id="rId91"/>
    <p:sldId id="962" r:id="rId92"/>
    <p:sldId id="964" r:id="rId93"/>
    <p:sldId id="1015" r:id="rId94"/>
    <p:sldId id="965" r:id="rId95"/>
    <p:sldId id="966" r:id="rId96"/>
    <p:sldId id="967" r:id="rId97"/>
    <p:sldId id="968" r:id="rId98"/>
    <p:sldId id="969" r:id="rId99"/>
    <p:sldId id="970" r:id="rId100"/>
    <p:sldId id="888" r:id="rId101"/>
  </p:sldIdLst>
  <p:sldSz cx="9144000" cy="6858000" type="screen4x3"/>
  <p:notesSz cx="6819900" cy="99314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הדס גלברט" initials="הג" lastIdx="1" clrIdx="0"/>
  <p:cmAuthor id="1" name="lap11656" initials="l" lastIdx="7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5B3D7"/>
    <a:srgbClr val="FF6600"/>
    <a:srgbClr val="DEAC00"/>
    <a:srgbClr val="92D050"/>
    <a:srgbClr val="00B050"/>
    <a:srgbClr val="008000"/>
    <a:srgbClr val="00AA50"/>
    <a:srgbClr val="F4461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סגנון כהה 2 - הדגשה 1/הדגשה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612" autoAdjust="0"/>
    <p:restoredTop sz="89126" autoAdjust="0"/>
  </p:normalViewPr>
  <p:slideViewPr>
    <p:cSldViewPr>
      <p:cViewPr varScale="1">
        <p:scale>
          <a:sx n="70" d="100"/>
          <a:sy n="70" d="100"/>
        </p:scale>
        <p:origin x="-402" y="-96"/>
      </p:cViewPr>
      <p:guideLst>
        <p:guide orient="horz" pos="2160"/>
        <p:guide pos="2835"/>
      </p:guideLst>
    </p:cSldViewPr>
  </p:slideViewPr>
  <p:notesTextViewPr>
    <p:cViewPr>
      <p:scale>
        <a:sx n="1" d="1"/>
        <a:sy n="1" d="1"/>
      </p:scale>
      <p:origin x="0" y="0"/>
    </p:cViewPr>
  </p:notesTextViewPr>
  <p:sorterViewPr>
    <p:cViewPr>
      <p:scale>
        <a:sx n="110" d="100"/>
        <a:sy n="110" d="100"/>
      </p:scale>
      <p:origin x="0" y="13692"/>
    </p:cViewPr>
  </p:sorterViewPr>
  <p:notesViewPr>
    <p:cSldViewPr>
      <p:cViewPr varScale="1">
        <p:scale>
          <a:sx n="76" d="100"/>
          <a:sy n="76" d="100"/>
        </p:scale>
        <p:origin x="-2160" y="-114"/>
      </p:cViewPr>
      <p:guideLst>
        <p:guide orient="horz" pos="3129"/>
        <p:guide pos="214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NULL"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NULL" TargetMode="External"/><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NULL" TargetMode="External"/><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NULL" TargetMode="External"/><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18.xml"/></Relationships>
</file>

<file path=ppt/charts/_rels/chart19.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19.xml"/></Relationships>
</file>

<file path=ppt/charts/_rels/chart2.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0.xml"/></Relationships>
</file>

<file path=ppt/charts/_rels/chart21.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NULL" TargetMode="External"/><Relationship Id="rId1" Type="http://schemas.openxmlformats.org/officeDocument/2006/relationships/themeOverride" Target="../theme/themeOverride21.xml"/></Relationships>
</file>

<file path=ppt/charts/_rels/chart22.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2.xml"/></Relationships>
</file>

<file path=ppt/charts/_rels/chart23.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3.xml"/></Relationships>
</file>

<file path=ppt/charts/_rels/chart24.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4.xml"/></Relationships>
</file>

<file path=ppt/charts/_rels/chart25.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oleObject" Target="NULL" TargetMode="External"/><Relationship Id="rId1" Type="http://schemas.openxmlformats.org/officeDocument/2006/relationships/themeOverride" Target="../theme/themeOverride25.xml"/></Relationships>
</file>

<file path=ppt/charts/_rels/chart26.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26.xml"/></Relationships>
</file>

<file path=ppt/charts/_rels/chart27.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7.xml"/></Relationships>
</file>

<file path=ppt/charts/_rels/chart28.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8.xml"/></Relationships>
</file>

<file path=ppt/charts/_rels/chart29.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29.xml"/></Relationships>
</file>

<file path=ppt/charts/_rels/chart3.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xml"/></Relationships>
</file>

<file path=ppt/charts/_rels/chart30.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0.xml"/></Relationships>
</file>

<file path=ppt/charts/_rels/chart31.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1.xml"/></Relationships>
</file>

<file path=ppt/charts/_rels/chart32.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2.xml"/></Relationships>
</file>

<file path=ppt/charts/_rels/chart33.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3.xml"/></Relationships>
</file>

<file path=ppt/charts/_rels/chart34.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4.xml"/></Relationships>
</file>

<file path=ppt/charts/_rels/chart35.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NULL" TargetMode="External"/><Relationship Id="rId1" Type="http://schemas.openxmlformats.org/officeDocument/2006/relationships/themeOverride" Target="../theme/themeOverride35.xml"/></Relationships>
</file>

<file path=ppt/charts/_rels/chart36.xml.rels><?xml version="1.0" encoding="UTF-8" standalone="yes"?>
<Relationships xmlns="http://schemas.openxmlformats.org/package/2006/relationships"><Relationship Id="rId2" Type="http://schemas.openxmlformats.org/officeDocument/2006/relationships/oleObject" Target="../embeddings/oleObject5.bin"/><Relationship Id="rId1" Type="http://schemas.openxmlformats.org/officeDocument/2006/relationships/themeOverride" Target="../theme/themeOverride36.xml"/></Relationships>
</file>

<file path=ppt/charts/_rels/chart37.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7.xml"/></Relationships>
</file>

<file path=ppt/charts/_rels/chart38.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8.xml"/></Relationships>
</file>

<file path=ppt/charts/_rels/chart39.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39.xml"/></Relationships>
</file>

<file path=ppt/charts/_rels/chart4.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xml"/></Relationships>
</file>

<file path=ppt/charts/_rels/chart40.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oleObject" Target="NULL" TargetMode="External"/><Relationship Id="rId1" Type="http://schemas.openxmlformats.org/officeDocument/2006/relationships/themeOverride" Target="../theme/themeOverride40.xml"/></Relationships>
</file>

<file path=ppt/charts/_rels/chart41.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1.xml"/></Relationships>
</file>

<file path=ppt/charts/_rels/chart42.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2.xml"/></Relationships>
</file>

<file path=ppt/charts/_rels/chart43.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3.xml"/></Relationships>
</file>

<file path=ppt/charts/_rels/chart44.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oleObject" Target="NULL" TargetMode="External"/><Relationship Id="rId1" Type="http://schemas.openxmlformats.org/officeDocument/2006/relationships/themeOverride" Target="../theme/themeOverride44.xml"/></Relationships>
</file>

<file path=ppt/charts/_rels/chart45.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5.xml"/></Relationships>
</file>

<file path=ppt/charts/_rels/chart4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6.xml"/></Relationships>
</file>

<file path=ppt/charts/_rels/chart47.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7.xml"/></Relationships>
</file>

<file path=ppt/charts/_rels/chart48.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8.xml"/></Relationships>
</file>

<file path=ppt/charts/_rels/chart49.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49.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5.xml"/></Relationships>
</file>

<file path=ppt/charts/_rels/chart50.xml.rels><?xml version="1.0" encoding="UTF-8" standalone="yes"?>
<Relationships xmlns="http://schemas.openxmlformats.org/package/2006/relationships"><Relationship Id="rId3" Type="http://schemas.openxmlformats.org/officeDocument/2006/relationships/chartUserShapes" Target="../drawings/drawing11.xml"/><Relationship Id="rId2" Type="http://schemas.openxmlformats.org/officeDocument/2006/relationships/oleObject" Target="NULL" TargetMode="External"/><Relationship Id="rId1" Type="http://schemas.openxmlformats.org/officeDocument/2006/relationships/themeOverride" Target="../theme/themeOverride50.xml"/></Relationships>
</file>

<file path=ppt/charts/_rels/chart51.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51.xml"/></Relationships>
</file>

<file path=ppt/charts/_rels/chart52.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52.xml"/></Relationships>
</file>

<file path=ppt/charts/_rels/chart53.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53.xml"/></Relationships>
</file>

<file path=ppt/charts/_rels/chart54.xml.rels><?xml version="1.0" encoding="UTF-8" standalone="yes"?>
<Relationships xmlns="http://schemas.openxmlformats.org/package/2006/relationships"><Relationship Id="rId3" Type="http://schemas.openxmlformats.org/officeDocument/2006/relationships/chartUserShapes" Target="../drawings/drawing12.xml"/><Relationship Id="rId2" Type="http://schemas.openxmlformats.org/officeDocument/2006/relationships/oleObject" Target="NULL" TargetMode="External"/><Relationship Id="rId1" Type="http://schemas.openxmlformats.org/officeDocument/2006/relationships/themeOverride" Target="../theme/themeOverride54.xml"/></Relationships>
</file>

<file path=ppt/charts/_rels/chart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NULL"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'פיזה - 3 מקצועות ++'!$A$102</c:f>
          <c:strCache>
            <c:ptCount val="1"/>
            <c:pt idx="0">
              <c:v>כלל ישראל</c:v>
            </c:pt>
          </c:strCache>
        </c:strRef>
      </c:tx>
      <c:layout>
        <c:manualLayout>
          <c:xMode val="edge"/>
          <c:yMode val="edge"/>
          <c:x val="1.7700053529405826E-3"/>
          <c:y val="0.9479114193445094"/>
        </c:manualLayout>
      </c:layout>
      <c:overlay val="1"/>
      <c:txPr>
        <a:bodyPr/>
        <a:lstStyle/>
        <a:p>
          <a:pPr>
            <a:defRPr sz="1200"/>
          </a:pPr>
          <a:endParaRPr lang="he-IL"/>
        </a:p>
      </c:txPr>
    </c:title>
    <c:autoTitleDeleted val="0"/>
    <c:plotArea>
      <c:layout>
        <c:manualLayout>
          <c:layoutTarget val="inner"/>
          <c:xMode val="edge"/>
          <c:yMode val="edge"/>
          <c:x val="8.9446797374160822E-2"/>
          <c:y val="0.10835752846907433"/>
          <c:w val="0.88850556279747217"/>
          <c:h val="0.7665688347961388"/>
        </c:manualLayout>
      </c:layout>
      <c:barChart>
        <c:barDir val="col"/>
        <c:grouping val="clustered"/>
        <c:varyColors val="0"/>
        <c:ser>
          <c:idx val="0"/>
          <c:order val="0"/>
          <c:tx>
            <c:strRef>
              <c:f>'פיזה - 3 מקצועות ++'!$B$103</c:f>
              <c:strCache>
                <c:ptCount val="1"/>
                <c:pt idx="0">
                  <c:v>2002</c:v>
                </c:pt>
              </c:strCache>
            </c:strRef>
          </c:tx>
          <c:spPr>
            <a:solidFill>
              <a:srgbClr val="FF6600"/>
            </a:solidFill>
            <a:ln>
              <a:noFill/>
            </a:ln>
          </c:spPr>
          <c:invertIfNegative val="0"/>
          <c:dPt>
            <c:idx val="4"/>
            <c:invertIfNegative val="0"/>
            <c:bubble3D val="0"/>
            <c:spPr>
              <a:solidFill>
                <a:srgbClr val="00AA50"/>
              </a:solidFill>
              <a:ln>
                <a:noFill/>
              </a:ln>
            </c:spPr>
          </c:dPt>
          <c:dLbls>
            <c:txPr>
              <a:bodyPr/>
              <a:lstStyle/>
              <a:p>
                <a:pPr>
                  <a:defRPr sz="12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++'!$A$104:$A$108</c:f>
              <c:strCache>
                <c:ptCount val="5"/>
                <c:pt idx="0">
                  <c:v>מתמטיקה</c:v>
                </c:pt>
                <c:pt idx="2">
                  <c:v>קריאה </c:v>
                </c:pt>
                <c:pt idx="4">
                  <c:v>מדעים</c:v>
                </c:pt>
              </c:strCache>
            </c:strRef>
          </c:cat>
          <c:val>
            <c:numRef>
              <c:f>'פיזה - 3 מקצועות ++'!$B$104:$B$108</c:f>
              <c:numCache>
                <c:formatCode>General</c:formatCode>
                <c:ptCount val="5"/>
                <c:pt idx="2">
                  <c:v>452</c:v>
                </c:pt>
                <c:pt idx="4">
                  <c:v>454</c:v>
                </c:pt>
              </c:numCache>
            </c:numRef>
          </c:val>
        </c:ser>
        <c:ser>
          <c:idx val="1"/>
          <c:order val="1"/>
          <c:tx>
            <c:strRef>
              <c:f>'פיזה - 3 מקצועות ++'!$C$103</c:f>
              <c:strCache>
                <c:ptCount val="1"/>
                <c:pt idx="0">
                  <c:v>2006</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12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++'!$A$104:$A$108</c:f>
              <c:strCache>
                <c:ptCount val="5"/>
                <c:pt idx="0">
                  <c:v>מתמטיקה</c:v>
                </c:pt>
                <c:pt idx="2">
                  <c:v>קריאה </c:v>
                </c:pt>
                <c:pt idx="4">
                  <c:v>מדעים</c:v>
                </c:pt>
              </c:strCache>
            </c:strRef>
          </c:cat>
          <c:val>
            <c:numRef>
              <c:f>'פיזה - 3 מקצועות ++'!$C$104:$C$108</c:f>
              <c:numCache>
                <c:formatCode>General</c:formatCode>
                <c:ptCount val="5"/>
                <c:pt idx="0">
                  <c:v>442</c:v>
                </c:pt>
                <c:pt idx="2">
                  <c:v>439</c:v>
                </c:pt>
                <c:pt idx="4">
                  <c:v>455</c:v>
                </c:pt>
              </c:numCache>
            </c:numRef>
          </c:val>
        </c:ser>
        <c:ser>
          <c:idx val="2"/>
          <c:order val="2"/>
          <c:tx>
            <c:strRef>
              <c:f>'פיזה - 3 מקצועות ++'!$D$103</c:f>
              <c:strCache>
                <c:ptCount val="1"/>
                <c:pt idx="0">
                  <c:v>2009</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12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++'!$A$104:$A$108</c:f>
              <c:strCache>
                <c:ptCount val="5"/>
                <c:pt idx="0">
                  <c:v>מתמטיקה</c:v>
                </c:pt>
                <c:pt idx="2">
                  <c:v>קריאה </c:v>
                </c:pt>
                <c:pt idx="4">
                  <c:v>מדעים</c:v>
                </c:pt>
              </c:strCache>
            </c:strRef>
          </c:cat>
          <c:val>
            <c:numRef>
              <c:f>'פיזה - 3 מקצועות ++'!$D$104:$D$108</c:f>
              <c:numCache>
                <c:formatCode>General</c:formatCode>
                <c:ptCount val="5"/>
                <c:pt idx="0">
                  <c:v>447</c:v>
                </c:pt>
                <c:pt idx="2">
                  <c:v>474</c:v>
                </c:pt>
                <c:pt idx="4">
                  <c:v>470</c:v>
                </c:pt>
              </c:numCache>
            </c:numRef>
          </c:val>
        </c:ser>
        <c:ser>
          <c:idx val="3"/>
          <c:order val="3"/>
          <c:tx>
            <c:strRef>
              <c:f>'פיזה - 3 מקצועות ++'!$E$103</c:f>
              <c:strCache>
                <c:ptCount val="1"/>
                <c:pt idx="0">
                  <c:v>2012</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12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++'!$A$104:$A$108</c:f>
              <c:strCache>
                <c:ptCount val="5"/>
                <c:pt idx="0">
                  <c:v>מתמטיקה</c:v>
                </c:pt>
                <c:pt idx="2">
                  <c:v>קריאה </c:v>
                </c:pt>
                <c:pt idx="4">
                  <c:v>מדעים</c:v>
                </c:pt>
              </c:strCache>
            </c:strRef>
          </c:cat>
          <c:val>
            <c:numRef>
              <c:f>'פיזה - 3 מקצועות ++'!$E$104:$E$108</c:f>
              <c:numCache>
                <c:formatCode>General</c:formatCode>
                <c:ptCount val="5"/>
                <c:pt idx="0">
                  <c:v>466</c:v>
                </c:pt>
                <c:pt idx="2">
                  <c:v>486</c:v>
                </c:pt>
              </c:numCache>
            </c:numRef>
          </c:val>
        </c:ser>
        <c:dLbls>
          <c:showLegendKey val="0"/>
          <c:showVal val="0"/>
          <c:showCatName val="0"/>
          <c:showSerName val="0"/>
          <c:showPercent val="0"/>
          <c:showBubbleSize val="0"/>
        </c:dLbls>
        <c:gapWidth val="0"/>
        <c:overlap val="-50"/>
        <c:axId val="172307200"/>
        <c:axId val="172308736"/>
      </c:barChart>
      <c:catAx>
        <c:axId val="172307200"/>
        <c:scaling>
          <c:orientation val="minMax"/>
        </c:scaling>
        <c:delete val="0"/>
        <c:axPos val="b"/>
        <c:numFmt formatCode="General" sourceLinked="1"/>
        <c:majorTickMark val="none"/>
        <c:minorTickMark val="none"/>
        <c:tickLblPos val="high"/>
        <c:spPr>
          <a:ln>
            <a:solidFill>
              <a:srgbClr val="000000"/>
            </a:solidFill>
          </a:ln>
        </c:spPr>
        <c:txPr>
          <a:bodyPr/>
          <a:lstStyle/>
          <a:p>
            <a:pPr>
              <a:defRPr sz="1800" b="1"/>
            </a:pPr>
            <a:endParaRPr lang="he-IL"/>
          </a:p>
        </c:txPr>
        <c:crossAx val="172308736"/>
        <c:crosses val="autoZero"/>
        <c:auto val="1"/>
        <c:lblAlgn val="ctr"/>
        <c:lblOffset val="100"/>
        <c:tickLblSkip val="1"/>
        <c:noMultiLvlLbl val="0"/>
      </c:catAx>
      <c:valAx>
        <c:axId val="172308736"/>
        <c:scaling>
          <c:orientation val="minMax"/>
          <c:max val="600"/>
          <c:min val="300"/>
        </c:scaling>
        <c:delete val="0"/>
        <c:axPos val="l"/>
        <c:majorGridlines>
          <c:spPr>
            <a:ln>
              <a:solidFill>
                <a:srgbClr val="FFFFFF">
                  <a:lumMod val="65000"/>
                </a:srgbClr>
              </a:solidFill>
              <a:prstDash val="sysDash"/>
            </a:ln>
          </c:spPr>
        </c:majorGridlines>
        <c:numFmt formatCode="General" sourceLinked="1"/>
        <c:majorTickMark val="out"/>
        <c:minorTickMark val="none"/>
        <c:tickLblPos val="nextTo"/>
        <c:spPr>
          <a:ln>
            <a:solidFill>
              <a:srgbClr val="000000"/>
            </a:solidFill>
          </a:ln>
        </c:spPr>
        <c:txPr>
          <a:bodyPr/>
          <a:lstStyle/>
          <a:p>
            <a:pPr>
              <a:defRPr sz="1800" b="1"/>
            </a:pPr>
            <a:endParaRPr lang="he-IL"/>
          </a:p>
        </c:txPr>
        <c:crossAx val="172307200"/>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 סיפי הישגים ++'!$C$44</c:f>
          <c:strCache>
            <c:ptCount val="1"/>
            <c:pt idx="0">
              <c:v>מתמטיקה</c:v>
            </c:pt>
          </c:strCache>
        </c:strRef>
      </c:tx>
      <c:layout>
        <c:manualLayout>
          <c:xMode val="edge"/>
          <c:yMode val="edge"/>
          <c:x val="6.3849645591168213E-3"/>
          <c:y val="0.95682471265544822"/>
        </c:manualLayout>
      </c:layout>
      <c:overlay val="1"/>
      <c:spPr>
        <a:noFill/>
      </c:spPr>
      <c:txPr>
        <a:bodyPr/>
        <a:lstStyle/>
        <a:p>
          <a:pPr>
            <a:defRPr sz="1000" b="1">
              <a:solidFill>
                <a:srgbClr val="0070C0"/>
              </a:solidFill>
            </a:defRPr>
          </a:pPr>
          <a:endParaRPr lang="he-IL"/>
        </a:p>
      </c:txPr>
    </c:title>
    <c:autoTitleDeleted val="0"/>
    <c:plotArea>
      <c:layout>
        <c:manualLayout>
          <c:layoutTarget val="inner"/>
          <c:xMode val="edge"/>
          <c:yMode val="edge"/>
          <c:x val="6.9418657906868811E-2"/>
          <c:y val="0.10093681377150159"/>
          <c:w val="0.75680126450596397"/>
          <c:h val="0.81267942440749685"/>
        </c:manualLayout>
      </c:layout>
      <c:barChart>
        <c:barDir val="col"/>
        <c:grouping val="percentStacked"/>
        <c:varyColors val="0"/>
        <c:ser>
          <c:idx val="0"/>
          <c:order val="0"/>
          <c:tx>
            <c:strRef>
              <c:f>'מגזר - סיפי הישגים ++'!$F$42</c:f>
              <c:strCache>
                <c:ptCount val="1"/>
                <c:pt idx="0">
                  <c:v>מתחת לרמה 1</c:v>
                </c:pt>
              </c:strCache>
            </c:strRef>
          </c:tx>
          <c:spPr>
            <a:solidFill>
              <a:srgbClr val="FF0000"/>
            </a:solidFill>
            <a:ln w="17122">
              <a:noFill/>
              <a:prstDash val="solid"/>
            </a:ln>
          </c:spPr>
          <c:invertIfNegative val="0"/>
          <c:dLbls>
            <c:dLbl>
              <c:idx val="3"/>
              <c:layout>
                <c:manualLayout>
                  <c:x val="-4.2487268518518516E-3"/>
                  <c:y val="4.9610913458981607E-3"/>
                </c:manualLayout>
              </c:layout>
              <c:showLegendKey val="0"/>
              <c:showVal val="1"/>
              <c:showCatName val="0"/>
              <c:showSerName val="0"/>
              <c:showPercent val="0"/>
              <c:showBubbleSize val="0"/>
            </c:dLbl>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++'!$A$44:$A$51</c:f>
              <c:strCache>
                <c:ptCount val="8"/>
                <c:pt idx="0">
                  <c:v>דוברי ערבית</c:v>
                </c:pt>
                <c:pt idx="2">
                  <c:v>דוברי עברית</c:v>
                </c:pt>
                <c:pt idx="5">
                  <c:v>OECD</c:v>
                </c:pt>
                <c:pt idx="7">
                  <c:v>כלל ישראל</c:v>
                </c:pt>
              </c:strCache>
            </c:strRef>
          </c:cat>
          <c:val>
            <c:numRef>
              <c:f>'מגזר - סיפי הישגים ++'!$F$44:$F$51</c:f>
              <c:numCache>
                <c:formatCode>General</c:formatCode>
                <c:ptCount val="8"/>
                <c:pt idx="0" formatCode="0%">
                  <c:v>0.365817</c:v>
                </c:pt>
                <c:pt idx="2" formatCode="0%">
                  <c:v>0.10046300000000001</c:v>
                </c:pt>
                <c:pt idx="5" formatCode="0%">
                  <c:v>7.9979551414415789E-2</c:v>
                </c:pt>
                <c:pt idx="7" formatCode="0%">
                  <c:v>0.15906399999999998</c:v>
                </c:pt>
              </c:numCache>
            </c:numRef>
          </c:val>
        </c:ser>
        <c:ser>
          <c:idx val="1"/>
          <c:order val="1"/>
          <c:tx>
            <c:strRef>
              <c:f>'מגזר - סיפי הישגים ++'!$G$42</c:f>
              <c:strCache>
                <c:ptCount val="1"/>
                <c:pt idx="0">
                  <c:v>רמה 1</c:v>
                </c:pt>
              </c:strCache>
            </c:strRef>
          </c:tx>
          <c:spPr>
            <a:solidFill>
              <a:srgbClr val="F44611"/>
            </a:solidFill>
            <a:ln w="17122">
              <a:noFill/>
              <a:prstDash val="solid"/>
            </a:ln>
          </c:spPr>
          <c:invertIfNegative val="0"/>
          <c:dLbls>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++'!$A$44:$A$51</c:f>
              <c:strCache>
                <c:ptCount val="8"/>
                <c:pt idx="0">
                  <c:v>דוברי ערבית</c:v>
                </c:pt>
                <c:pt idx="2">
                  <c:v>דוברי עברית</c:v>
                </c:pt>
                <c:pt idx="5">
                  <c:v>OECD</c:v>
                </c:pt>
                <c:pt idx="7">
                  <c:v>כלל ישראל</c:v>
                </c:pt>
              </c:strCache>
            </c:strRef>
          </c:cat>
          <c:val>
            <c:numRef>
              <c:f>'מגזר - סיפי הישגים ++'!$G$44:$G$51</c:f>
              <c:numCache>
                <c:formatCode>General</c:formatCode>
                <c:ptCount val="8"/>
                <c:pt idx="0" formatCode="0%">
                  <c:v>0.30130600000000002</c:v>
                </c:pt>
                <c:pt idx="2" formatCode="0%">
                  <c:v>0.141013</c:v>
                </c:pt>
                <c:pt idx="5" formatCode="0%">
                  <c:v>0.14961326570027225</c:v>
                </c:pt>
                <c:pt idx="7" formatCode="0%">
                  <c:v>0.17641200000000001</c:v>
                </c:pt>
              </c:numCache>
            </c:numRef>
          </c:val>
        </c:ser>
        <c:ser>
          <c:idx val="2"/>
          <c:order val="2"/>
          <c:tx>
            <c:strRef>
              <c:f>'מגזר - סיפי הישגים ++'!$H$42</c:f>
              <c:strCache>
                <c:ptCount val="1"/>
                <c:pt idx="0">
                  <c:v>רמה 2</c:v>
                </c:pt>
              </c:strCache>
            </c:strRef>
          </c:tx>
          <c:spPr>
            <a:solidFill>
              <a:srgbClr val="FFC000"/>
            </a:solidFill>
            <a:ln w="17122">
              <a:noFill/>
              <a:prstDash val="solid"/>
            </a:ln>
          </c:spPr>
          <c:invertIfNegative val="0"/>
          <c:dLbls>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++'!$A$44:$A$51</c:f>
              <c:strCache>
                <c:ptCount val="8"/>
                <c:pt idx="0">
                  <c:v>דוברי ערבית</c:v>
                </c:pt>
                <c:pt idx="2">
                  <c:v>דוברי עברית</c:v>
                </c:pt>
                <c:pt idx="5">
                  <c:v>OECD</c:v>
                </c:pt>
                <c:pt idx="7">
                  <c:v>כלל ישראל</c:v>
                </c:pt>
              </c:strCache>
            </c:strRef>
          </c:cat>
          <c:val>
            <c:numRef>
              <c:f>'מגזר - סיפי הישגים ++'!$H$44:$H$51</c:f>
              <c:numCache>
                <c:formatCode>General</c:formatCode>
                <c:ptCount val="8"/>
                <c:pt idx="0" formatCode="0%">
                  <c:v>0.19890099999999999</c:v>
                </c:pt>
                <c:pt idx="2" formatCode="0%">
                  <c:v>0.21993600000000002</c:v>
                </c:pt>
                <c:pt idx="5" formatCode="0%">
                  <c:v>0.22473965877861196</c:v>
                </c:pt>
                <c:pt idx="7" formatCode="0%">
                  <c:v>0.21529100000000001</c:v>
                </c:pt>
              </c:numCache>
            </c:numRef>
          </c:val>
        </c:ser>
        <c:ser>
          <c:idx val="3"/>
          <c:order val="3"/>
          <c:tx>
            <c:strRef>
              <c:f>'מגזר - סיפי הישגים ++'!$I$42</c:f>
              <c:strCache>
                <c:ptCount val="1"/>
                <c:pt idx="0">
                  <c:v>רמה 3</c:v>
                </c:pt>
              </c:strCache>
            </c:strRef>
          </c:tx>
          <c:spPr>
            <a:solidFill>
              <a:srgbClr val="FFFF00"/>
            </a:solidFill>
            <a:ln w="17122">
              <a:noFill/>
              <a:prstDash val="solid"/>
            </a:ln>
          </c:spPr>
          <c:invertIfNegative val="0"/>
          <c:dLbls>
            <c:dLbl>
              <c:idx val="0"/>
              <c:layout>
                <c:manualLayout>
                  <c:x val="2.2112004418152662E-3"/>
                  <c:y val="8.8492871269958591E-3"/>
                </c:manualLayout>
              </c:layout>
              <c:showLegendKey val="0"/>
              <c:showVal val="1"/>
              <c:showCatName val="0"/>
              <c:showSerName val="0"/>
              <c:showPercent val="0"/>
              <c:showBubbleSize val="0"/>
            </c:dLbl>
            <c:dLbl>
              <c:idx val="2"/>
              <c:layout>
                <c:manualLayout>
                  <c:x val="-1.1767579680745988E-3"/>
                  <c:y val="4.8524086560496138E-3"/>
                </c:manualLayout>
              </c:layout>
              <c:showLegendKey val="0"/>
              <c:showVal val="1"/>
              <c:showCatName val="0"/>
              <c:showSerName val="0"/>
              <c:showPercent val="0"/>
              <c:showBubbleSize val="0"/>
            </c:dLbl>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++'!$A$44:$A$51</c:f>
              <c:strCache>
                <c:ptCount val="8"/>
                <c:pt idx="0">
                  <c:v>דוברי ערבית</c:v>
                </c:pt>
                <c:pt idx="2">
                  <c:v>דוברי עברית</c:v>
                </c:pt>
                <c:pt idx="5">
                  <c:v>OECD</c:v>
                </c:pt>
                <c:pt idx="7">
                  <c:v>כלל ישראל</c:v>
                </c:pt>
              </c:strCache>
            </c:strRef>
          </c:cat>
          <c:val>
            <c:numRef>
              <c:f>'מגזר - סיפי הישגים ++'!$I$44:$I$51</c:f>
              <c:numCache>
                <c:formatCode>General</c:formatCode>
                <c:ptCount val="8"/>
                <c:pt idx="0" formatCode="0%">
                  <c:v>9.8089999999999997E-2</c:v>
                </c:pt>
                <c:pt idx="2" formatCode="0%">
                  <c:v>0.24116599999999999</c:v>
                </c:pt>
                <c:pt idx="5" formatCode="0%">
                  <c:v>0.23766814322576924</c:v>
                </c:pt>
                <c:pt idx="7" formatCode="0%">
                  <c:v>0.20956900000000001</c:v>
                </c:pt>
              </c:numCache>
            </c:numRef>
          </c:val>
        </c:ser>
        <c:ser>
          <c:idx val="4"/>
          <c:order val="4"/>
          <c:tx>
            <c:strRef>
              <c:f>'מגזר - סיפי הישגים ++'!$J$42</c:f>
              <c:strCache>
                <c:ptCount val="1"/>
                <c:pt idx="0">
                  <c:v>רמה 4</c:v>
                </c:pt>
              </c:strCache>
            </c:strRef>
          </c:tx>
          <c:spPr>
            <a:solidFill>
              <a:srgbClr val="92D050"/>
            </a:solidFill>
            <a:ln w="17122">
              <a:noFill/>
              <a:prstDash val="solid"/>
            </a:ln>
          </c:spPr>
          <c:invertIfNegative val="0"/>
          <c:dLbls>
            <c:dLbl>
              <c:idx val="0"/>
              <c:layout>
                <c:manualLayout>
                  <c:x val="-2.7669007819182529E-3"/>
                  <c:y val="3.3081601559112922E-3"/>
                </c:manualLayout>
              </c:layout>
              <c:showLegendKey val="0"/>
              <c:showVal val="1"/>
              <c:showCatName val="0"/>
              <c:showSerName val="0"/>
              <c:showPercent val="0"/>
              <c:showBubbleSize val="0"/>
            </c:dLbl>
            <c:dLbl>
              <c:idx val="1"/>
              <c:layout>
                <c:manualLayout>
                  <c:x val="3.0075789944944654E-3"/>
                  <c:y val="-1.1786937749718883E-3"/>
                </c:manualLayout>
              </c:layout>
              <c:showLegendKey val="0"/>
              <c:showVal val="1"/>
              <c:showCatName val="0"/>
              <c:showSerName val="0"/>
              <c:showPercent val="0"/>
              <c:showBubbleSize val="0"/>
            </c:dLbl>
            <c:dLbl>
              <c:idx val="2"/>
              <c:layout>
                <c:manualLayout>
                  <c:x val="2.5582476403976664E-3"/>
                  <c:y val="-8.6417357243034707E-3"/>
                </c:manualLayout>
              </c:layout>
              <c:showLegendKey val="0"/>
              <c:showVal val="1"/>
              <c:showCatName val="0"/>
              <c:showSerName val="0"/>
              <c:showPercent val="0"/>
              <c:showBubbleSize val="0"/>
            </c:dLbl>
            <c:dLbl>
              <c:idx val="3"/>
              <c:layout>
                <c:manualLayout>
                  <c:x val="-1.2131946560613575E-3"/>
                  <c:y val="-5.6173759611983475E-3"/>
                </c:manualLayout>
              </c:layout>
              <c:showLegendKey val="0"/>
              <c:showVal val="1"/>
              <c:showCatName val="0"/>
              <c:showSerName val="0"/>
              <c:showPercent val="0"/>
              <c:showBubbleSize val="0"/>
            </c:dLbl>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++'!$A$44:$A$51</c:f>
              <c:strCache>
                <c:ptCount val="8"/>
                <c:pt idx="0">
                  <c:v>דוברי ערבית</c:v>
                </c:pt>
                <c:pt idx="2">
                  <c:v>דוברי עברית</c:v>
                </c:pt>
                <c:pt idx="5">
                  <c:v>OECD</c:v>
                </c:pt>
                <c:pt idx="7">
                  <c:v>כלל ישראל</c:v>
                </c:pt>
              </c:strCache>
            </c:strRef>
          </c:cat>
          <c:val>
            <c:numRef>
              <c:f>'מגזר - סיפי הישגים ++'!$J$44:$J$51</c:f>
              <c:numCache>
                <c:formatCode>General</c:formatCode>
                <c:ptCount val="8"/>
                <c:pt idx="0" formatCode="0%">
                  <c:v>3.0901000000000001E-2</c:v>
                </c:pt>
                <c:pt idx="2" formatCode="0%">
                  <c:v>0.17861399999999999</c:v>
                </c:pt>
                <c:pt idx="5" formatCode="0%">
                  <c:v>0.18157142983045715</c:v>
                </c:pt>
                <c:pt idx="7" formatCode="0%">
                  <c:v>0.14599299999999998</c:v>
                </c:pt>
              </c:numCache>
            </c:numRef>
          </c:val>
        </c:ser>
        <c:ser>
          <c:idx val="5"/>
          <c:order val="5"/>
          <c:tx>
            <c:strRef>
              <c:f>'מגזר - סיפי הישגים ++'!$K$42</c:f>
              <c:strCache>
                <c:ptCount val="1"/>
                <c:pt idx="0">
                  <c:v>רמה 5</c:v>
                </c:pt>
              </c:strCache>
            </c:strRef>
          </c:tx>
          <c:spPr>
            <a:solidFill>
              <a:srgbClr val="00B050"/>
            </a:solidFill>
          </c:spPr>
          <c:invertIfNegative val="0"/>
          <c:dLbls>
            <c:dLbl>
              <c:idx val="0"/>
              <c:delete val="1"/>
            </c:dLbl>
            <c:txPr>
              <a:bodyPr/>
              <a:lstStyle/>
              <a:p>
                <a:pPr>
                  <a:defRPr sz="1200" b="1"/>
                </a:pPr>
                <a:endParaRPr lang="he-IL"/>
              </a:p>
            </c:txPr>
            <c:showLegendKey val="0"/>
            <c:showVal val="1"/>
            <c:showCatName val="0"/>
            <c:showSerName val="0"/>
            <c:showPercent val="0"/>
            <c:showBubbleSize val="0"/>
            <c:showLeaderLines val="0"/>
          </c:dLbls>
          <c:cat>
            <c:strRef>
              <c:f>'מגזר - סיפי הישגים ++'!$A$44:$A$51</c:f>
              <c:strCache>
                <c:ptCount val="8"/>
                <c:pt idx="0">
                  <c:v>דוברי ערבית</c:v>
                </c:pt>
                <c:pt idx="2">
                  <c:v>דוברי עברית</c:v>
                </c:pt>
                <c:pt idx="5">
                  <c:v>OECD</c:v>
                </c:pt>
                <c:pt idx="7">
                  <c:v>כלל ישראל</c:v>
                </c:pt>
              </c:strCache>
            </c:strRef>
          </c:cat>
          <c:val>
            <c:numRef>
              <c:f>'מגזר - סיפי הישגים ++'!$K$44:$K$51</c:f>
              <c:numCache>
                <c:formatCode>General</c:formatCode>
                <c:ptCount val="8"/>
                <c:pt idx="0" formatCode="0%">
                  <c:v>4.986E-3</c:v>
                </c:pt>
                <c:pt idx="2" formatCode="0%">
                  <c:v>9.0822E-2</c:v>
                </c:pt>
                <c:pt idx="5" formatCode="0%">
                  <c:v>9.3315454412186527E-2</c:v>
                </c:pt>
                <c:pt idx="7" formatCode="0%">
                  <c:v>7.1865999999999999E-2</c:v>
                </c:pt>
              </c:numCache>
            </c:numRef>
          </c:val>
        </c:ser>
        <c:ser>
          <c:idx val="6"/>
          <c:order val="6"/>
          <c:tx>
            <c:strRef>
              <c:f>'מגזר - סיפי הישגים ++'!$L$42</c:f>
              <c:strCache>
                <c:ptCount val="1"/>
                <c:pt idx="0">
                  <c:v>רמה 6</c:v>
                </c:pt>
              </c:strCache>
            </c:strRef>
          </c:tx>
          <c:spPr>
            <a:solidFill>
              <a:srgbClr val="008000"/>
            </a:solidFill>
          </c:spPr>
          <c:invertIfNegative val="0"/>
          <c:dLbls>
            <c:dLbl>
              <c:idx val="0"/>
              <c:delete val="1"/>
            </c:dLbl>
            <c:txPr>
              <a:bodyPr/>
              <a:lstStyle/>
              <a:p>
                <a:pPr>
                  <a:defRPr sz="1200" b="1">
                    <a:solidFill>
                      <a:schemeClr val="bg1"/>
                    </a:solidFill>
                  </a:defRPr>
                </a:pPr>
                <a:endParaRPr lang="he-IL"/>
              </a:p>
            </c:txPr>
            <c:showLegendKey val="0"/>
            <c:showVal val="1"/>
            <c:showCatName val="0"/>
            <c:showSerName val="0"/>
            <c:showPercent val="0"/>
            <c:showBubbleSize val="0"/>
            <c:showLeaderLines val="0"/>
          </c:dLbls>
          <c:cat>
            <c:strRef>
              <c:f>'מגזר - סיפי הישגים ++'!$A$44:$A$51</c:f>
              <c:strCache>
                <c:ptCount val="8"/>
                <c:pt idx="0">
                  <c:v>דוברי ערבית</c:v>
                </c:pt>
                <c:pt idx="2">
                  <c:v>דוברי עברית</c:v>
                </c:pt>
                <c:pt idx="5">
                  <c:v>OECD</c:v>
                </c:pt>
                <c:pt idx="7">
                  <c:v>כלל ישראל</c:v>
                </c:pt>
              </c:strCache>
            </c:strRef>
          </c:cat>
          <c:val>
            <c:numRef>
              <c:f>'מגזר - סיפי הישגים ++'!$L$44:$L$51</c:f>
              <c:numCache>
                <c:formatCode>General</c:formatCode>
                <c:ptCount val="8"/>
                <c:pt idx="0" formatCode="0%">
                  <c:v>0</c:v>
                </c:pt>
                <c:pt idx="2" formatCode="0%">
                  <c:v>2.7985300000000001E-2</c:v>
                </c:pt>
                <c:pt idx="5" formatCode="0%">
                  <c:v>3.3112496638287074E-2</c:v>
                </c:pt>
                <c:pt idx="7" formatCode="0%">
                  <c:v>2.1804999999999998E-2</c:v>
                </c:pt>
              </c:numCache>
            </c:numRef>
          </c:val>
        </c:ser>
        <c:dLbls>
          <c:showLegendKey val="0"/>
          <c:showVal val="0"/>
          <c:showCatName val="0"/>
          <c:showSerName val="0"/>
          <c:showPercent val="0"/>
          <c:showBubbleSize val="0"/>
        </c:dLbls>
        <c:gapWidth val="25"/>
        <c:overlap val="100"/>
        <c:axId val="175764608"/>
        <c:axId val="175766144"/>
      </c:barChart>
      <c:catAx>
        <c:axId val="175764608"/>
        <c:scaling>
          <c:orientation val="maxMin"/>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5766144"/>
        <c:crosses val="autoZero"/>
        <c:auto val="1"/>
        <c:lblAlgn val="ctr"/>
        <c:lblOffset val="100"/>
        <c:noMultiLvlLbl val="0"/>
      </c:catAx>
      <c:valAx>
        <c:axId val="175766144"/>
        <c:scaling>
          <c:orientation val="minMax"/>
        </c:scaling>
        <c:delete val="0"/>
        <c:axPos val="l"/>
        <c:numFmt formatCode="0%" sourceLinked="1"/>
        <c:majorTickMark val="out"/>
        <c:minorTickMark val="none"/>
        <c:tickLblPos val="nextTo"/>
        <c:spPr>
          <a:ln w="4281">
            <a:solidFill>
              <a:srgbClr val="000000"/>
            </a:solidFill>
            <a:prstDash val="solid"/>
          </a:ln>
        </c:spPr>
        <c:txPr>
          <a:bodyPr rot="0" vert="horz"/>
          <a:lstStyle/>
          <a:p>
            <a:pPr>
              <a:defRPr sz="1400" b="1"/>
            </a:pPr>
            <a:endParaRPr lang="he-IL"/>
          </a:p>
        </c:txPr>
        <c:crossAx val="175764608"/>
        <c:crosses val="max"/>
        <c:crossBetween val="between"/>
        <c:majorUnit val="0.2"/>
      </c:valAx>
      <c:spPr>
        <a:solidFill>
          <a:schemeClr val="bg1">
            <a:lumMod val="95000"/>
          </a:schemeClr>
        </a:solidFill>
        <a:ln w="12700">
          <a:noFill/>
          <a:prstDash val="solid"/>
        </a:ln>
      </c:spPr>
    </c:plotArea>
    <c:legend>
      <c:legendPos val="r"/>
      <c:layout>
        <c:manualLayout>
          <c:xMode val="edge"/>
          <c:yMode val="edge"/>
          <c:x val="0.8627503509711042"/>
          <c:y val="9.5848508151872014E-2"/>
          <c:w val="0.11003550110593772"/>
          <c:h val="0.82641051674587995"/>
        </c:manualLayout>
      </c:layout>
      <c:overlay val="0"/>
      <c:spPr>
        <a:solidFill>
          <a:srgbClr val="FFFFFF"/>
        </a:solidFill>
        <a:ln w="4281">
          <a:noFill/>
          <a:prstDash val="solid"/>
        </a:ln>
      </c:spPr>
      <c:txPr>
        <a:bodyPr/>
        <a:lstStyle/>
        <a:p>
          <a:pPr>
            <a:defRPr sz="1400" b="1"/>
          </a:pPr>
          <a:endParaRPr lang="he-IL"/>
        </a:p>
      </c:txPr>
    </c:legend>
    <c:plotVisOnly val="1"/>
    <c:dispBlanksAs val="gap"/>
    <c:showDLblsOverMax val="0"/>
  </c:chart>
  <c:spPr>
    <a:solidFill>
      <a:srgbClr val="FFFFFF"/>
    </a:solidFill>
    <a:ln>
      <a:solidFill>
        <a:srgbClr val="000000"/>
      </a:solidFill>
    </a:ln>
  </c:spPr>
  <c:txPr>
    <a:bodyPr/>
    <a:lstStyle/>
    <a:p>
      <a:pPr>
        <a:defRPr sz="1100" b="0" i="0" u="none" strike="noStrike" baseline="0">
          <a:solidFill>
            <a:srgbClr val="000000"/>
          </a:solidFill>
          <a:latin typeface="Arial"/>
          <a:ea typeface="Arial"/>
          <a:cs typeface="Arial"/>
        </a:defRPr>
      </a:pPr>
      <a:endParaRPr lang="he-IL"/>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-מגדר - תחומים ++'!$I$9</c:f>
          <c:strCache>
            <c:ptCount val="1"/>
            <c:pt idx="0">
              <c:v>מתמטיקה </c:v>
            </c:pt>
          </c:strCache>
        </c:strRef>
      </c:tx>
      <c:layout>
        <c:manualLayout>
          <c:xMode val="edge"/>
          <c:yMode val="edge"/>
          <c:x val="3.5661820675788607E-3"/>
          <c:y val="0.94292343387471"/>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6.8189027777777772E-2"/>
          <c:y val="2.153425925925926E-2"/>
          <c:w val="0.91417208333333333"/>
          <c:h val="0.81763547048958818"/>
        </c:manualLayout>
      </c:layout>
      <c:barChart>
        <c:barDir val="col"/>
        <c:grouping val="clustered"/>
        <c:varyColors val="0"/>
        <c:ser>
          <c:idx val="0"/>
          <c:order val="0"/>
          <c:tx>
            <c:strRef>
              <c:f>'מגזר -מגדר - תחומים ++'!$E$11</c:f>
              <c:strCache>
                <c:ptCount val="1"/>
                <c:pt idx="0">
                  <c:v>בנים</c:v>
                </c:pt>
              </c:strCache>
            </c:strRef>
          </c:tx>
          <c:spPr>
            <a:pattFill prst="pct5">
              <a:fgClr>
                <a:srgbClr val="FFFFFF"/>
              </a:fgClr>
              <a:bgClr>
                <a:srgbClr val="003366"/>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++'!$G$10:$H$10</c:f>
              <c:strCache>
                <c:ptCount val="2"/>
                <c:pt idx="0">
                  <c:v>דוברי עברית</c:v>
                </c:pt>
                <c:pt idx="1">
                  <c:v>דוברי ערבית</c:v>
                </c:pt>
              </c:strCache>
            </c:strRef>
          </c:cat>
          <c:val>
            <c:numRef>
              <c:f>'מגזר -מגדר - תחומים ++'!$G$11:$H$11</c:f>
              <c:numCache>
                <c:formatCode>General</c:formatCode>
                <c:ptCount val="2"/>
                <c:pt idx="0">
                  <c:v>496</c:v>
                </c:pt>
                <c:pt idx="1">
                  <c:v>383</c:v>
                </c:pt>
              </c:numCache>
            </c:numRef>
          </c:val>
        </c:ser>
        <c:ser>
          <c:idx val="1"/>
          <c:order val="1"/>
          <c:tx>
            <c:strRef>
              <c:f>'מגזר -מגדר - תחומים ++'!$E$12</c:f>
              <c:strCache>
                <c:ptCount val="1"/>
                <c:pt idx="0">
                  <c:v>בנות</c:v>
                </c:pt>
              </c:strCache>
            </c:strRef>
          </c:tx>
          <c:spPr>
            <a:pattFill prst="pct90">
              <a:fgClr>
                <a:srgbClr val="800000"/>
              </a:fgClr>
              <a:bgClr>
                <a:srgbClr val="FFFFCC"/>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++'!$G$10:$H$10</c:f>
              <c:strCache>
                <c:ptCount val="2"/>
                <c:pt idx="0">
                  <c:v>דוברי עברית</c:v>
                </c:pt>
                <c:pt idx="1">
                  <c:v>דוברי ערבית</c:v>
                </c:pt>
              </c:strCache>
            </c:strRef>
          </c:cat>
          <c:val>
            <c:numRef>
              <c:f>'מגזר -מגדר - תחומים ++'!$G$12:$H$12</c:f>
              <c:numCache>
                <c:formatCode>General</c:formatCode>
                <c:ptCount val="2"/>
                <c:pt idx="0">
                  <c:v>481</c:v>
                </c:pt>
                <c:pt idx="1">
                  <c:v>392</c:v>
                </c:pt>
              </c:numCache>
            </c:numRef>
          </c:val>
        </c:ser>
        <c:dLbls>
          <c:showLegendKey val="0"/>
          <c:showVal val="0"/>
          <c:showCatName val="0"/>
          <c:showSerName val="0"/>
          <c:showPercent val="0"/>
          <c:showBubbleSize val="0"/>
        </c:dLbls>
        <c:gapWidth val="55"/>
        <c:axId val="175860352"/>
        <c:axId val="175862144"/>
      </c:barChart>
      <c:catAx>
        <c:axId val="175860352"/>
        <c:scaling>
          <c:orientation val="minMax"/>
        </c:scaling>
        <c:delete val="0"/>
        <c:axPos val="b"/>
        <c:numFmt formatCode="0" sourceLinked="1"/>
        <c:majorTickMark val="out"/>
        <c:minorTickMark val="none"/>
        <c:tickLblPos val="high"/>
        <c:spPr>
          <a:ln>
            <a:solidFill>
              <a:srgbClr val="000000"/>
            </a:solidFill>
          </a:ln>
        </c:spPr>
        <c:txPr>
          <a:bodyPr/>
          <a:lstStyle/>
          <a:p>
            <a:pPr>
              <a:defRPr sz="1400" b="1">
                <a:solidFill>
                  <a:sysClr val="windowText" lastClr="000000"/>
                </a:solidFill>
              </a:defRPr>
            </a:pPr>
            <a:endParaRPr lang="he-IL"/>
          </a:p>
        </c:txPr>
        <c:crossAx val="175862144"/>
        <c:crosses val="autoZero"/>
        <c:auto val="1"/>
        <c:lblAlgn val="ctr"/>
        <c:lblOffset val="100"/>
        <c:noMultiLvlLbl val="0"/>
      </c:catAx>
      <c:valAx>
        <c:axId val="175862144"/>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5860352"/>
        <c:crosses val="autoZero"/>
        <c:crossBetween val="between"/>
        <c:majorUnit val="50"/>
      </c:valAx>
      <c:spPr>
        <a:solidFill>
          <a:schemeClr val="bg1">
            <a:lumMod val="95000"/>
          </a:schemeClr>
        </a:solidFill>
      </c:spPr>
    </c:plotArea>
    <c:legend>
      <c:legendPos val="b"/>
      <c:layout>
        <c:manualLayout>
          <c:xMode val="edge"/>
          <c:yMode val="edge"/>
          <c:x val="0.4307226388888889"/>
          <c:y val="0.9284013888888889"/>
          <c:w val="0.13855472222222223"/>
          <c:h val="6.807083333333333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437445319335085E-2"/>
          <c:y val="6.0659813356663747E-2"/>
          <c:w val="0.88537510936132979"/>
          <c:h val="0.83588363954505684"/>
        </c:manualLayout>
      </c:layout>
      <c:scatterChart>
        <c:scatterStyle val="lineMarker"/>
        <c:varyColors val="0"/>
        <c:ser>
          <c:idx val="0"/>
          <c:order val="0"/>
          <c:tx>
            <c:strRef>
              <c:f>ESCS_PB!$D$1</c:f>
              <c:strCache>
                <c:ptCount val="1"/>
                <c:pt idx="0">
                  <c:v>math</c:v>
                </c:pt>
              </c:strCache>
            </c:strRef>
          </c:tx>
          <c:spPr>
            <a:ln w="28575">
              <a:noFill/>
            </a:ln>
          </c:spPr>
          <c:marker>
            <c:spPr>
              <a:solidFill>
                <a:srgbClr val="95B3D7"/>
              </a:solidFill>
              <a:ln>
                <a:solidFill>
                  <a:srgbClr val="95B3D7"/>
                </a:solidFill>
              </a:ln>
            </c:spPr>
          </c:marker>
          <c:dPt>
            <c:idx val="4"/>
            <c:marker>
              <c:spPr>
                <a:solidFill>
                  <a:srgbClr val="95B3D7"/>
                </a:solidFill>
                <a:ln>
                  <a:solidFill>
                    <a:schemeClr val="tx1"/>
                  </a:solidFill>
                </a:ln>
              </c:spPr>
            </c:marker>
            <c:bubble3D val="0"/>
          </c:dPt>
          <c:dPt>
            <c:idx val="5"/>
            <c:marker>
              <c:spPr>
                <a:solidFill>
                  <a:srgbClr val="95B3D7"/>
                </a:solidFill>
                <a:ln>
                  <a:solidFill>
                    <a:schemeClr val="tx1"/>
                  </a:solidFill>
                </a:ln>
              </c:spPr>
            </c:marker>
            <c:bubble3D val="0"/>
          </c:dPt>
          <c:dPt>
            <c:idx val="13"/>
            <c:marker>
              <c:spPr>
                <a:solidFill>
                  <a:srgbClr val="95B3D7"/>
                </a:solidFill>
                <a:ln>
                  <a:solidFill>
                    <a:schemeClr val="tx1"/>
                  </a:solidFill>
                </a:ln>
              </c:spPr>
            </c:marker>
            <c:bubble3D val="0"/>
          </c:dPt>
          <c:dPt>
            <c:idx val="15"/>
            <c:marker>
              <c:symbol val="diamond"/>
              <c:size val="9"/>
              <c:spPr>
                <a:solidFill>
                  <a:srgbClr val="0070C0"/>
                </a:solidFill>
                <a:ln>
                  <a:solidFill>
                    <a:srgbClr val="0070C0"/>
                  </a:solidFill>
                </a:ln>
              </c:spPr>
            </c:marker>
            <c:bubble3D val="0"/>
          </c:dPt>
          <c:dPt>
            <c:idx val="23"/>
            <c:marker>
              <c:spPr>
                <a:solidFill>
                  <a:srgbClr val="95B3D7"/>
                </a:solidFill>
                <a:ln>
                  <a:solidFill>
                    <a:schemeClr val="tx1"/>
                  </a:solidFill>
                </a:ln>
              </c:spPr>
            </c:marker>
            <c:bubble3D val="0"/>
          </c:dPt>
          <c:dPt>
            <c:idx val="24"/>
            <c:marker>
              <c:spPr>
                <a:solidFill>
                  <a:srgbClr val="95B3D7"/>
                </a:solidFill>
                <a:ln>
                  <a:solidFill>
                    <a:schemeClr val="tx1"/>
                  </a:solidFill>
                </a:ln>
              </c:spPr>
            </c:marker>
            <c:bubble3D val="0"/>
          </c:dPt>
          <c:dPt>
            <c:idx val="47"/>
            <c:marker>
              <c:spPr>
                <a:solidFill>
                  <a:srgbClr val="95B3D7"/>
                </a:solidFill>
                <a:ln>
                  <a:solidFill>
                    <a:schemeClr val="tx1"/>
                  </a:solidFill>
                </a:ln>
              </c:spPr>
            </c:marker>
            <c:bubble3D val="0"/>
          </c:dPt>
          <c:dPt>
            <c:idx val="55"/>
            <c:marker>
              <c:spPr>
                <a:solidFill>
                  <a:srgbClr val="95B3D7"/>
                </a:solidFill>
                <a:ln>
                  <a:solidFill>
                    <a:schemeClr val="tx1"/>
                  </a:solidFill>
                </a:ln>
              </c:spPr>
            </c:marker>
            <c:bubble3D val="0"/>
          </c:dPt>
          <c:dLbls>
            <c:dLbl>
              <c:idx val="4"/>
              <c:tx>
                <c:strRef>
                  <c:f>ESCS_PB!$B$6</c:f>
                  <c:strCache>
                    <c:ptCount val="1"/>
                    <c:pt idx="0">
                      <c:v>קנדה</c:v>
                    </c:pt>
                  </c:strCache>
                </c:strRef>
              </c:tx>
              <c:showLegendKey val="0"/>
              <c:showVal val="1"/>
              <c:showCatName val="0"/>
              <c:showSerName val="0"/>
              <c:showPercent val="0"/>
              <c:showBubbleSize val="0"/>
            </c:dLbl>
            <c:dLbl>
              <c:idx val="5"/>
              <c:layout>
                <c:manualLayout>
                  <c:x val="-1.9444444444444445E-2"/>
                  <c:y val="-2.7777777777777776E-2"/>
                </c:manualLayout>
              </c:layout>
              <c:tx>
                <c:strRef>
                  <c:f>ESCS_PB!$B$7</c:f>
                  <c:strCache>
                    <c:ptCount val="1"/>
                    <c:pt idx="0">
                      <c:v>פינלנד</c:v>
                    </c:pt>
                  </c:strCache>
                </c:strRef>
              </c:tx>
              <c:showLegendKey val="0"/>
              <c:showVal val="1"/>
              <c:showCatName val="0"/>
              <c:showSerName val="0"/>
              <c:showPercent val="0"/>
              <c:showBubbleSize val="0"/>
            </c:dLbl>
            <c:dLbl>
              <c:idx val="13"/>
              <c:tx>
                <c:strRef>
                  <c:f>ESCS_PB!$B$15</c:f>
                  <c:strCache>
                    <c:ptCount val="1"/>
                    <c:pt idx="0">
                      <c:v>ארצות הברית</c:v>
                    </c:pt>
                  </c:strCache>
                </c:strRef>
              </c:tx>
              <c:showLegendKey val="0"/>
              <c:showVal val="1"/>
              <c:showCatName val="0"/>
              <c:showSerName val="0"/>
              <c:showPercent val="0"/>
              <c:showBubbleSize val="0"/>
            </c:dLbl>
            <c:dLbl>
              <c:idx val="15"/>
              <c:tx>
                <c:strRef>
                  <c:f>ESCS_PB!$B$17</c:f>
                  <c:strCache>
                    <c:ptCount val="1"/>
                    <c:pt idx="0">
                      <c:v>ישראל</c:v>
                    </c:pt>
                  </c:strCache>
                </c:strRef>
              </c:tx>
              <c:spPr/>
              <c:txPr>
                <a:bodyPr/>
                <a:lstStyle/>
                <a:p>
                  <a:pPr>
                    <a:defRPr sz="1200" b="1">
                      <a:solidFill>
                        <a:srgbClr val="0070C0"/>
                      </a:solidFill>
                    </a:defRPr>
                  </a:pPr>
                  <a:endParaRPr lang="he-IL"/>
                </a:p>
              </c:txPr>
              <c:showLegendKey val="0"/>
              <c:showVal val="1"/>
              <c:showCatName val="0"/>
              <c:showSerName val="0"/>
              <c:showPercent val="0"/>
              <c:showBubbleSize val="0"/>
            </c:dLbl>
            <c:dLbl>
              <c:idx val="23"/>
              <c:tx>
                <c:strRef>
                  <c:f>ESCS_PB!$B$25</c:f>
                  <c:strCache>
                    <c:ptCount val="1"/>
                    <c:pt idx="0">
                      <c:v>ניו-זילנד</c:v>
                    </c:pt>
                  </c:strCache>
                </c:strRef>
              </c:tx>
              <c:showLegendKey val="0"/>
              <c:showVal val="1"/>
              <c:showCatName val="0"/>
              <c:showSerName val="0"/>
              <c:showPercent val="0"/>
              <c:showBubbleSize val="0"/>
            </c:dLbl>
            <c:dLbl>
              <c:idx val="24"/>
              <c:tx>
                <c:strRef>
                  <c:f>ESCS_PB!$B$26</c:f>
                  <c:strCache>
                    <c:ptCount val="1"/>
                    <c:pt idx="0">
                      <c:v>קוריאה</c:v>
                    </c:pt>
                  </c:strCache>
                </c:strRef>
              </c:tx>
              <c:showLegendKey val="0"/>
              <c:showVal val="1"/>
              <c:showCatName val="0"/>
              <c:showSerName val="0"/>
              <c:showPercent val="0"/>
              <c:showBubbleSize val="0"/>
            </c:dLbl>
            <c:dLbl>
              <c:idx val="47"/>
              <c:tx>
                <c:strRef>
                  <c:f>ESCS_PB!$B$49</c:f>
                  <c:strCache>
                    <c:ptCount val="1"/>
                    <c:pt idx="0">
                      <c:v>פורטוגל</c:v>
                    </c:pt>
                  </c:strCache>
                </c:strRef>
              </c:tx>
              <c:showLegendKey val="0"/>
              <c:showVal val="1"/>
              <c:showCatName val="0"/>
              <c:showSerName val="0"/>
              <c:showPercent val="0"/>
              <c:showBubbleSize val="0"/>
            </c:dLbl>
            <c:dLbl>
              <c:idx val="55"/>
              <c:tx>
                <c:strRef>
                  <c:f>ESCS_PB!$B$57</c:f>
                  <c:strCache>
                    <c:ptCount val="1"/>
                    <c:pt idx="0">
                      <c:v>מקסיקו</c:v>
                    </c:pt>
                  </c:strCache>
                </c:strRef>
              </c:tx>
              <c:showLegendKey val="0"/>
              <c:showVal val="1"/>
              <c:showCatName val="0"/>
              <c:showSerName val="0"/>
              <c:showPercent val="0"/>
              <c:showBubbleSize val="0"/>
            </c:dLbl>
            <c:txPr>
              <a:bodyPr/>
              <a:lstStyle/>
              <a:p>
                <a:pPr>
                  <a:defRPr b="1"/>
                </a:pPr>
                <a:endParaRPr lang="he-IL"/>
              </a:p>
            </c:txPr>
            <c:showLegendKey val="0"/>
            <c:showVal val="0"/>
            <c:showCatName val="0"/>
            <c:showSerName val="0"/>
            <c:showPercent val="0"/>
            <c:showBubbleSize val="0"/>
          </c:dLbls>
          <c:trendline>
            <c:trendlineType val="linear"/>
            <c:dispRSqr val="1"/>
            <c:dispEq val="0"/>
            <c:trendlineLbl>
              <c:layout>
                <c:manualLayout>
                  <c:x val="7.6576226494711602E-2"/>
                  <c:y val="0.59237908750879531"/>
                </c:manualLayout>
              </c:layout>
              <c:numFmt formatCode="#,##0.00" sourceLinked="0"/>
              <c:txPr>
                <a:bodyPr/>
                <a:lstStyle/>
                <a:p>
                  <a:pPr>
                    <a:defRPr sz="1200" b="1"/>
                  </a:pPr>
                  <a:endParaRPr lang="he-IL"/>
                </a:p>
              </c:txPr>
            </c:trendlineLbl>
          </c:trendline>
          <c:xVal>
            <c:numRef>
              <c:f>ESCS_PB!$C$2:$C$65</c:f>
              <c:numCache>
                <c:formatCode>0.00</c:formatCode>
                <c:ptCount val="64"/>
                <c:pt idx="0">
                  <c:v>0.78299600964863514</c:v>
                </c:pt>
                <c:pt idx="1">
                  <c:v>0.46249162288375073</c:v>
                </c:pt>
                <c:pt idx="2">
                  <c:v>0.43783989181431887</c:v>
                </c:pt>
                <c:pt idx="3">
                  <c:v>0.42604240383430553</c:v>
                </c:pt>
                <c:pt idx="4">
                  <c:v>0.41279211024243695</c:v>
                </c:pt>
                <c:pt idx="5">
                  <c:v>0.36477796015987013</c:v>
                </c:pt>
                <c:pt idx="6">
                  <c:v>0.32463742016962999</c:v>
                </c:pt>
                <c:pt idx="7">
                  <c:v>0.29819162378425895</c:v>
                </c:pt>
                <c:pt idx="8">
                  <c:v>0.27517968415638377</c:v>
                </c:pt>
                <c:pt idx="9">
                  <c:v>0.27154718877353329</c:v>
                </c:pt>
                <c:pt idx="10">
                  <c:v>0.24842169882600584</c:v>
                </c:pt>
                <c:pt idx="11">
                  <c:v>0.23419665309175222</c:v>
                </c:pt>
                <c:pt idx="12">
                  <c:v>0.19481857153402199</c:v>
                </c:pt>
                <c:pt idx="13">
                  <c:v>0.17399832103899851</c:v>
                </c:pt>
                <c:pt idx="14">
                  <c:v>0.17218997591585244</c:v>
                </c:pt>
                <c:pt idx="15">
                  <c:v>0.17181283648062018</c:v>
                </c:pt>
                <c:pt idx="16">
                  <c:v>0.14520392284230613</c:v>
                </c:pt>
                <c:pt idx="17">
                  <c:v>0.1265411026270771</c:v>
                </c:pt>
                <c:pt idx="18">
                  <c:v>0.11165579969647095</c:v>
                </c:pt>
                <c:pt idx="19">
                  <c:v>8.5301304375249423E-2</c:v>
                </c:pt>
                <c:pt idx="20">
                  <c:v>7.5396420931247515E-2</c:v>
                </c:pt>
                <c:pt idx="21">
                  <c:v>7.3726492225531973E-2</c:v>
                </c:pt>
                <c:pt idx="22">
                  <c:v>6.7409038076434322E-2</c:v>
                </c:pt>
                <c:pt idx="23">
                  <c:v>3.9555060998543438E-2</c:v>
                </c:pt>
                <c:pt idx="24">
                  <c:v>1.2075094372415066E-2</c:v>
                </c:pt>
                <c:pt idx="25">
                  <c:v>-3.8168012512809248E-2</c:v>
                </c:pt>
                <c:pt idx="26">
                  <c:v>-5.3766590465195233E-2</c:v>
                </c:pt>
                <c:pt idx="27">
                  <c:v>-6.4867285449136544E-2</c:v>
                </c:pt>
                <c:pt idx="28">
                  <c:v>-6.5945651172229586E-2</c:v>
                </c:pt>
                <c:pt idx="29">
                  <c:v>-7.1513025515137996E-2</c:v>
                </c:pt>
                <c:pt idx="30">
                  <c:v>-0.10590637981856471</c:v>
                </c:pt>
                <c:pt idx="31">
                  <c:v>-0.13224549438538408</c:v>
                </c:pt>
                <c:pt idx="32">
                  <c:v>-0.18371659626366779</c:v>
                </c:pt>
                <c:pt idx="33">
                  <c:v>-0.18969642656485916</c:v>
                </c:pt>
                <c:pt idx="34">
                  <c:v>-0.20908185767745949</c:v>
                </c:pt>
                <c:pt idx="35">
                  <c:v>-0.24751776298424352</c:v>
                </c:pt>
                <c:pt idx="36">
                  <c:v>-0.25282340120552627</c:v>
                </c:pt>
                <c:pt idx="37">
                  <c:v>-0.25639124505725769</c:v>
                </c:pt>
                <c:pt idx="38">
                  <c:v>-0.25730659503069897</c:v>
                </c:pt>
                <c:pt idx="39">
                  <c:v>-0.27596179162181828</c:v>
                </c:pt>
                <c:pt idx="40">
                  <c:v>-0.29554292432027029</c:v>
                </c:pt>
                <c:pt idx="41">
                  <c:v>-0.31587921807173225</c:v>
                </c:pt>
                <c:pt idx="42">
                  <c:v>-0.33841192280703364</c:v>
                </c:pt>
                <c:pt idx="43">
                  <c:v>-0.36121663212008237</c:v>
                </c:pt>
                <c:pt idx="44">
                  <c:v>-0.39981577158238696</c:v>
                </c:pt>
                <c:pt idx="45">
                  <c:v>-0.42216307504260875</c:v>
                </c:pt>
                <c:pt idx="46">
                  <c:v>-0.46977979659323055</c:v>
                </c:pt>
                <c:pt idx="47">
                  <c:v>-0.48333999396558242</c:v>
                </c:pt>
                <c:pt idx="48">
                  <c:v>-0.5789711928529101</c:v>
                </c:pt>
                <c:pt idx="49">
                  <c:v>-0.71553175358699173</c:v>
                </c:pt>
                <c:pt idx="50">
                  <c:v>-0.72461654020028177</c:v>
                </c:pt>
                <c:pt idx="51">
                  <c:v>-0.79220658742176187</c:v>
                </c:pt>
                <c:pt idx="52">
                  <c:v>-0.88375385951749619</c:v>
                </c:pt>
                <c:pt idx="53">
                  <c:v>-0.88594679610779392</c:v>
                </c:pt>
                <c:pt idx="54">
                  <c:v>-0.97968126459032112</c:v>
                </c:pt>
                <c:pt idx="55">
                  <c:v>-1.1087941242789918</c:v>
                </c:pt>
                <c:pt idx="56">
                  <c:v>-1.1668251834217529</c:v>
                </c:pt>
                <c:pt idx="57">
                  <c:v>-1.1921148285967313</c:v>
                </c:pt>
                <c:pt idx="58">
                  <c:v>-1.2339541246096024</c:v>
                </c:pt>
                <c:pt idx="59">
                  <c:v>-1.2632481739652455</c:v>
                </c:pt>
                <c:pt idx="60">
                  <c:v>-1.3483238312064698</c:v>
                </c:pt>
                <c:pt idx="61">
                  <c:v>-1.4571985004918773</c:v>
                </c:pt>
                <c:pt idx="62">
                  <c:v>-1.799299535837962</c:v>
                </c:pt>
                <c:pt idx="63">
                  <c:v>-1.8097530118492984</c:v>
                </c:pt>
              </c:numCache>
            </c:numRef>
          </c:xVal>
          <c:yVal>
            <c:numRef>
              <c:f>ESCS_PB!$D$2:$D$65</c:f>
              <c:numCache>
                <c:formatCode>0</c:formatCode>
                <c:ptCount val="64"/>
                <c:pt idx="0">
                  <c:v>492.79569723949163</c:v>
                </c:pt>
                <c:pt idx="1">
                  <c:v>489.37307034875533</c:v>
                </c:pt>
                <c:pt idx="2">
                  <c:v>376.44839863469986</c:v>
                </c:pt>
                <c:pt idx="3">
                  <c:v>500.02675662541355</c:v>
                </c:pt>
                <c:pt idx="4">
                  <c:v>518.07851943335379</c:v>
                </c:pt>
                <c:pt idx="5">
                  <c:v>518.75033528297922</c:v>
                </c:pt>
                <c:pt idx="6">
                  <c:v>434.00716465780738</c:v>
                </c:pt>
                <c:pt idx="7">
                  <c:v>534.96508297892035</c:v>
                </c:pt>
                <c:pt idx="8">
                  <c:v>478.26063590301106</c:v>
                </c:pt>
                <c:pt idx="9">
                  <c:v>493.93423089631631</c:v>
                </c:pt>
                <c:pt idx="10">
                  <c:v>504.15076631112316</c:v>
                </c:pt>
                <c:pt idx="11">
                  <c:v>522.97175819268159</c:v>
                </c:pt>
                <c:pt idx="12">
                  <c:v>513.52505581992887</c:v>
                </c:pt>
                <c:pt idx="13">
                  <c:v>481.36678627921174</c:v>
                </c:pt>
                <c:pt idx="14">
                  <c:v>530.93100395039608</c:v>
                </c:pt>
                <c:pt idx="15">
                  <c:v>466.4814301493098</c:v>
                </c:pt>
                <c:pt idx="16">
                  <c:v>514.74523858290047</c:v>
                </c:pt>
                <c:pt idx="17">
                  <c:v>501.49746019664394</c:v>
                </c:pt>
                <c:pt idx="18">
                  <c:v>520.54552167678582</c:v>
                </c:pt>
                <c:pt idx="19">
                  <c:v>439.69638279902358</c:v>
                </c:pt>
                <c:pt idx="20">
                  <c:v>505.54074324980053</c:v>
                </c:pt>
                <c:pt idx="21">
                  <c:v>489.84509803720812</c:v>
                </c:pt>
                <c:pt idx="22">
                  <c:v>501.12742239095235</c:v>
                </c:pt>
                <c:pt idx="23">
                  <c:v>499.74990282758654</c:v>
                </c:pt>
                <c:pt idx="24">
                  <c:v>553.76665914361365</c:v>
                </c:pt>
                <c:pt idx="25">
                  <c:v>494.98467432064041</c:v>
                </c:pt>
                <c:pt idx="26">
                  <c:v>485.32118101255332</c:v>
                </c:pt>
                <c:pt idx="27">
                  <c:v>452.97342685890789</c:v>
                </c:pt>
                <c:pt idx="28">
                  <c:v>498.95788231767972</c:v>
                </c:pt>
                <c:pt idx="29">
                  <c:v>536.40691823420855</c:v>
                </c:pt>
                <c:pt idx="30">
                  <c:v>482.16941566331678</c:v>
                </c:pt>
                <c:pt idx="31">
                  <c:v>478.82327743335827</c:v>
                </c:pt>
                <c:pt idx="32">
                  <c:v>481.64474400632537</c:v>
                </c:pt>
                <c:pt idx="33">
                  <c:v>484.319297801971</c:v>
                </c:pt>
                <c:pt idx="34">
                  <c:v>517.50109681795527</c:v>
                </c:pt>
                <c:pt idx="35">
                  <c:v>409.62661328434694</c:v>
                </c:pt>
                <c:pt idx="36">
                  <c:v>477.04445501548764</c:v>
                </c:pt>
                <c:pt idx="37">
                  <c:v>490.57102141135869</c:v>
                </c:pt>
                <c:pt idx="38">
                  <c:v>573.46831429664007</c:v>
                </c:pt>
                <c:pt idx="39">
                  <c:v>438.73825987741566</c:v>
                </c:pt>
                <c:pt idx="40">
                  <c:v>448.85913024760492</c:v>
                </c:pt>
                <c:pt idx="41">
                  <c:v>431.79840850507912</c:v>
                </c:pt>
                <c:pt idx="42">
                  <c:v>471.1314607592476</c:v>
                </c:pt>
                <c:pt idx="43">
                  <c:v>612.67553630545308</c:v>
                </c:pt>
                <c:pt idx="44">
                  <c:v>559.82479620149718</c:v>
                </c:pt>
                <c:pt idx="45">
                  <c:v>385.59555639555572</c:v>
                </c:pt>
                <c:pt idx="46">
                  <c:v>444.55424278764337</c:v>
                </c:pt>
                <c:pt idx="47">
                  <c:v>487.06318134390341</c:v>
                </c:pt>
                <c:pt idx="48">
                  <c:v>422.63235540551892</c:v>
                </c:pt>
                <c:pt idx="49">
                  <c:v>388.43170990714094</c:v>
                </c:pt>
                <c:pt idx="50">
                  <c:v>420.51296761905252</c:v>
                </c:pt>
                <c:pt idx="51">
                  <c:v>561.24109645455133</c:v>
                </c:pt>
                <c:pt idx="52">
                  <c:v>409.29156793771602</c:v>
                </c:pt>
                <c:pt idx="53">
                  <c:v>538.13449473391802</c:v>
                </c:pt>
                <c:pt idx="54">
                  <c:v>406.99986698879343</c:v>
                </c:pt>
                <c:pt idx="55">
                  <c:v>413.28146666770834</c:v>
                </c:pt>
                <c:pt idx="56">
                  <c:v>391.4598889541752</c:v>
                </c:pt>
                <c:pt idx="57">
                  <c:v>387.82462962024806</c:v>
                </c:pt>
                <c:pt idx="58">
                  <c:v>368.10254712735559</c:v>
                </c:pt>
                <c:pt idx="59">
                  <c:v>376.4886010728207</c:v>
                </c:pt>
                <c:pt idx="60">
                  <c:v>426.73749129301126</c:v>
                </c:pt>
                <c:pt idx="61">
                  <c:v>447.98441497895533</c:v>
                </c:pt>
                <c:pt idx="62">
                  <c:v>375.11445168174771</c:v>
                </c:pt>
                <c:pt idx="63">
                  <c:v>511.33820750118355</c:v>
                </c:pt>
              </c:numCache>
            </c:numRef>
          </c:yVal>
          <c:smooth val="0"/>
        </c:ser>
        <c:dLbls>
          <c:showLegendKey val="0"/>
          <c:showVal val="0"/>
          <c:showCatName val="0"/>
          <c:showSerName val="0"/>
          <c:showPercent val="0"/>
          <c:showBubbleSize val="0"/>
        </c:dLbls>
        <c:axId val="174224128"/>
        <c:axId val="174226048"/>
      </c:scatterChart>
      <c:scatterChart>
        <c:scatterStyle val="smoothMarker"/>
        <c:varyColors val="0"/>
        <c:ser>
          <c:idx val="1"/>
          <c:order val="1"/>
          <c:tx>
            <c:strRef>
              <c:f>ESCS_PB!$R$3</c:f>
              <c:strCache>
                <c:ptCount val="1"/>
                <c:pt idx="0">
                  <c:v>OECD</c:v>
                </c:pt>
              </c:strCache>
            </c:strRef>
          </c:tx>
          <c:spPr>
            <a:ln>
              <a:solidFill>
                <a:srgbClr val="7030A0"/>
              </a:solidFill>
            </a:ln>
          </c:spPr>
          <c:xVal>
            <c:numRef>
              <c:f>ESCS_PB!$S$5:$S$6</c:f>
              <c:numCache>
                <c:formatCode>General</c:formatCode>
                <c:ptCount val="2"/>
                <c:pt idx="0">
                  <c:v>-8.5</c:v>
                </c:pt>
                <c:pt idx="1">
                  <c:v>8.5</c:v>
                </c:pt>
              </c:numCache>
            </c:numRef>
          </c:xVal>
          <c:yVal>
            <c:numRef>
              <c:f>ESCS_PB!$T$5:$T$6</c:f>
              <c:numCache>
                <c:formatCode>General</c:formatCode>
                <c:ptCount val="2"/>
                <c:pt idx="0">
                  <c:v>494</c:v>
                </c:pt>
                <c:pt idx="1">
                  <c:v>494</c:v>
                </c:pt>
              </c:numCache>
            </c:numRef>
          </c:yVal>
          <c:smooth val="1"/>
        </c:ser>
        <c:dLbls>
          <c:showLegendKey val="0"/>
          <c:showVal val="0"/>
          <c:showCatName val="0"/>
          <c:showSerName val="0"/>
          <c:showPercent val="0"/>
          <c:showBubbleSize val="0"/>
        </c:dLbls>
        <c:axId val="174245760"/>
        <c:axId val="174244224"/>
      </c:scatterChart>
      <c:valAx>
        <c:axId val="174224128"/>
        <c:scaling>
          <c:orientation val="minMax"/>
          <c:max val="1"/>
          <c:min val="-2"/>
        </c:scaling>
        <c:delete val="0"/>
        <c:axPos val="b"/>
        <c:title>
          <c:tx>
            <c:strRef>
              <c:f>ESCS_PB!$J$1</c:f>
              <c:strCache>
                <c:ptCount val="1"/>
                <c:pt idx="0">
                  <c:v>רקע חת"כ</c:v>
                </c:pt>
              </c:strCache>
            </c:strRef>
          </c:tx>
          <c:overlay val="0"/>
          <c:txPr>
            <a:bodyPr/>
            <a:lstStyle/>
            <a:p>
              <a:pPr>
                <a:defRPr sz="1400"/>
              </a:pPr>
              <a:endParaRPr lang="he-IL"/>
            </a:p>
          </c:txPr>
        </c:title>
        <c:numFmt formatCode="0.00" sourceLinked="1"/>
        <c:majorTickMark val="out"/>
        <c:minorTickMark val="none"/>
        <c:tickLblPos val="nextTo"/>
        <c:spPr>
          <a:ln>
            <a:solidFill>
              <a:srgbClr val="000000"/>
            </a:solidFill>
          </a:ln>
        </c:spPr>
        <c:txPr>
          <a:bodyPr/>
          <a:lstStyle/>
          <a:p>
            <a:pPr>
              <a:defRPr sz="1200" b="1"/>
            </a:pPr>
            <a:endParaRPr lang="he-IL"/>
          </a:p>
        </c:txPr>
        <c:crossAx val="174226048"/>
        <c:crosses val="autoZero"/>
        <c:crossBetween val="midCat"/>
        <c:majorUnit val="1"/>
      </c:valAx>
      <c:valAx>
        <c:axId val="174226048"/>
        <c:scaling>
          <c:orientation val="minMax"/>
          <c:max val="600"/>
          <c:min val="300"/>
        </c:scaling>
        <c:delete val="0"/>
        <c:axPos val="l"/>
        <c:numFmt formatCode="0" sourceLinked="1"/>
        <c:majorTickMark val="out"/>
        <c:minorTickMark val="none"/>
        <c:tickLblPos val="nextTo"/>
        <c:spPr>
          <a:ln w="19050">
            <a:solidFill>
              <a:srgbClr val="000000"/>
            </a:solidFill>
          </a:ln>
        </c:spPr>
        <c:txPr>
          <a:bodyPr/>
          <a:lstStyle/>
          <a:p>
            <a:pPr>
              <a:defRPr sz="1200" b="1"/>
            </a:pPr>
            <a:endParaRPr lang="he-IL"/>
          </a:p>
        </c:txPr>
        <c:crossAx val="174224128"/>
        <c:crosses val="autoZero"/>
        <c:crossBetween val="midCat"/>
        <c:majorUnit val="50"/>
      </c:valAx>
      <c:valAx>
        <c:axId val="174244224"/>
        <c:scaling>
          <c:orientation val="minMax"/>
          <c:max val="600"/>
          <c:min val="300"/>
        </c:scaling>
        <c:delete val="0"/>
        <c:axPos val="r"/>
        <c:numFmt formatCode="General" sourceLinked="1"/>
        <c:majorTickMark val="none"/>
        <c:minorTickMark val="none"/>
        <c:tickLblPos val="none"/>
        <c:spPr>
          <a:ln>
            <a:noFill/>
          </a:ln>
        </c:spPr>
        <c:crossAx val="174245760"/>
        <c:crosses val="max"/>
        <c:crossBetween val="midCat"/>
        <c:majorUnit val="50"/>
      </c:valAx>
      <c:valAx>
        <c:axId val="174245760"/>
        <c:scaling>
          <c:orientation val="minMax"/>
        </c:scaling>
        <c:delete val="1"/>
        <c:axPos val="b"/>
        <c:numFmt formatCode="General" sourceLinked="1"/>
        <c:majorTickMark val="out"/>
        <c:minorTickMark val="none"/>
        <c:tickLblPos val="nextTo"/>
        <c:crossAx val="174244224"/>
        <c:crosses val="autoZero"/>
        <c:crossBetween val="midCat"/>
      </c:valAx>
      <c:spPr>
        <a:solidFill>
          <a:schemeClr val="bg1">
            <a:lumMod val="95000"/>
          </a:schemeClr>
        </a:solidFill>
        <a:ln>
          <a:solidFill>
            <a:schemeClr val="tx1"/>
          </a:solidFill>
        </a:ln>
      </c:spPr>
    </c:plotArea>
    <c:plotVisOnly val="1"/>
    <c:dispBlanksAs val="gap"/>
    <c:showDLblsOverMax val="0"/>
  </c:chart>
  <c:spPr>
    <a:ln>
      <a:solidFill>
        <a:srgbClr val="000000"/>
      </a:solidFill>
    </a:ln>
  </c:sp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סוציו++'!$E$4</c:f>
          <c:strCache>
            <c:ptCount val="1"/>
            <c:pt idx="0">
              <c:v>מתמטיקה-מגזר</c:v>
            </c:pt>
          </c:strCache>
        </c:strRef>
      </c:tx>
      <c:layout>
        <c:manualLayout>
          <c:xMode val="edge"/>
          <c:yMode val="edge"/>
          <c:x val="8.1309523809521358E-4"/>
          <c:y val="0.95250000000000001"/>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7.5650159241565748E-2"/>
          <c:y val="0.10034881365116845"/>
          <c:w val="0.84613630952380947"/>
          <c:h val="0.76213888888888892"/>
        </c:manualLayout>
      </c:layout>
      <c:barChart>
        <c:barDir val="col"/>
        <c:grouping val="clustered"/>
        <c:varyColors val="0"/>
        <c:ser>
          <c:idx val="0"/>
          <c:order val="0"/>
          <c:tx>
            <c:strRef>
              <c:f>'מגזר סוציו++'!$G$3</c:f>
              <c:strCache>
                <c:ptCount val="1"/>
                <c:pt idx="0">
                  <c:v>נמוך </c:v>
                </c:pt>
              </c:strCache>
            </c:strRef>
          </c:tx>
          <c:spPr>
            <a:pattFill prst="pct75">
              <a:fgClr>
                <a:schemeClr val="accent4">
                  <a:lumMod val="75000"/>
                </a:schemeClr>
              </a:fgClr>
              <a:bgClr>
                <a:schemeClr val="accent4">
                  <a:lumMod val="60000"/>
                  <a:lumOff val="40000"/>
                </a:schemeClr>
              </a:bgClr>
            </a:pattFill>
            <a:ln>
              <a:solidFill>
                <a:schemeClr val="accent4">
                  <a:lumMod val="75000"/>
                </a:schemeClr>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סוציו++'!$E$13:$E$14</c:f>
              <c:strCache>
                <c:ptCount val="2"/>
                <c:pt idx="0">
                  <c:v>דוברי עברית</c:v>
                </c:pt>
                <c:pt idx="1">
                  <c:v>דוברי ערבית</c:v>
                </c:pt>
              </c:strCache>
            </c:strRef>
          </c:cat>
          <c:val>
            <c:numRef>
              <c:f>'מגזר סוציו++'!$G$13:$G$14</c:f>
              <c:numCache>
                <c:formatCode>General</c:formatCode>
                <c:ptCount val="2"/>
                <c:pt idx="0">
                  <c:v>440</c:v>
                </c:pt>
                <c:pt idx="1">
                  <c:v>373</c:v>
                </c:pt>
              </c:numCache>
            </c:numRef>
          </c:val>
        </c:ser>
        <c:ser>
          <c:idx val="1"/>
          <c:order val="1"/>
          <c:tx>
            <c:strRef>
              <c:f>'מגזר סוציו++'!$H$3</c:f>
              <c:strCache>
                <c:ptCount val="1"/>
                <c:pt idx="0">
                  <c:v>בינוני</c:v>
                </c:pt>
              </c:strCache>
            </c:strRef>
          </c:tx>
          <c:spPr>
            <a:pattFill prst="dotDmnd">
              <a:fgClr>
                <a:schemeClr val="tx1">
                  <a:lumMod val="65000"/>
                  <a:lumOff val="35000"/>
                </a:schemeClr>
              </a:fgClr>
              <a:bgClr>
                <a:schemeClr val="bg1">
                  <a:lumMod val="65000"/>
                </a:schemeClr>
              </a:bgClr>
            </a:pattFill>
            <a:ln>
              <a:noFill/>
            </a:ln>
          </c:spPr>
          <c:invertIfNegative val="0"/>
          <c:dPt>
            <c:idx val="0"/>
            <c:invertIfNegative val="0"/>
            <c:bubble3D val="0"/>
          </c:dPt>
          <c:dPt>
            <c:idx val="1"/>
            <c:invertIfNegative val="0"/>
            <c:bubble3D val="0"/>
          </c:dPt>
          <c:dPt>
            <c:idx val="3"/>
            <c:invertIfNegative val="0"/>
            <c:bubble3D val="0"/>
          </c:dPt>
          <c:dPt>
            <c:idx val="4"/>
            <c:invertIfNegative val="0"/>
            <c:bubble3D val="0"/>
          </c:dPt>
          <c:dLbls>
            <c:txPr>
              <a:bodyPr/>
              <a:lstStyle/>
              <a:p>
                <a:pPr>
                  <a:defRPr sz="1400" b="1"/>
                </a:pPr>
                <a:endParaRPr lang="he-IL"/>
              </a:p>
            </c:txPr>
            <c:dLblPos val="inEnd"/>
            <c:showLegendKey val="0"/>
            <c:showVal val="1"/>
            <c:showCatName val="0"/>
            <c:showSerName val="0"/>
            <c:showPercent val="0"/>
            <c:showBubbleSize val="0"/>
            <c:showLeaderLines val="0"/>
          </c:dLbls>
          <c:cat>
            <c:strRef>
              <c:f>'מגזר סוציו++'!$E$13:$E$14</c:f>
              <c:strCache>
                <c:ptCount val="2"/>
                <c:pt idx="0">
                  <c:v>דוברי עברית</c:v>
                </c:pt>
                <c:pt idx="1">
                  <c:v>דוברי ערבית</c:v>
                </c:pt>
              </c:strCache>
            </c:strRef>
          </c:cat>
          <c:val>
            <c:numRef>
              <c:f>'מגזר סוציו++'!$H$13:$H$14</c:f>
              <c:numCache>
                <c:formatCode>General</c:formatCode>
                <c:ptCount val="2"/>
                <c:pt idx="0">
                  <c:v>486</c:v>
                </c:pt>
                <c:pt idx="1">
                  <c:v>391</c:v>
                </c:pt>
              </c:numCache>
            </c:numRef>
          </c:val>
        </c:ser>
        <c:ser>
          <c:idx val="2"/>
          <c:order val="2"/>
          <c:tx>
            <c:strRef>
              <c:f>'מגזר סוציו++'!$I$3</c:f>
              <c:strCache>
                <c:ptCount val="1"/>
                <c:pt idx="0">
                  <c:v>גבוה</c:v>
                </c:pt>
              </c:strCache>
            </c:strRef>
          </c:tx>
          <c:spPr>
            <a:pattFill prst="pct75">
              <a:fgClr>
                <a:schemeClr val="accent5">
                  <a:lumMod val="75000"/>
                </a:schemeClr>
              </a:fgClr>
              <a:bgClr>
                <a:schemeClr val="bg2">
                  <a:lumMod val="75000"/>
                </a:schemeClr>
              </a:bgClr>
            </a:pattFill>
            <a:ln>
              <a:solidFill>
                <a:schemeClr val="accent5">
                  <a:lumMod val="75000"/>
                </a:schemeClr>
              </a:solidFill>
            </a:ln>
          </c:spPr>
          <c:invertIfNegative val="0"/>
          <c:dPt>
            <c:idx val="0"/>
            <c:invertIfNegative val="0"/>
            <c:bubble3D val="0"/>
          </c:dPt>
          <c:dPt>
            <c:idx val="1"/>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סוציו++'!$E$13:$E$14</c:f>
              <c:strCache>
                <c:ptCount val="2"/>
                <c:pt idx="0">
                  <c:v>דוברי עברית</c:v>
                </c:pt>
                <c:pt idx="1">
                  <c:v>דוברי ערבית</c:v>
                </c:pt>
              </c:strCache>
            </c:strRef>
          </c:cat>
          <c:val>
            <c:numRef>
              <c:f>'מגזר סוציו++'!$I$13:$I$14</c:f>
              <c:numCache>
                <c:formatCode>General</c:formatCode>
                <c:ptCount val="2"/>
                <c:pt idx="0">
                  <c:v>536</c:v>
                </c:pt>
                <c:pt idx="1">
                  <c:v>430</c:v>
                </c:pt>
              </c:numCache>
            </c:numRef>
          </c:val>
        </c:ser>
        <c:dLbls>
          <c:showLegendKey val="0"/>
          <c:showVal val="0"/>
          <c:showCatName val="0"/>
          <c:showSerName val="0"/>
          <c:showPercent val="0"/>
          <c:showBubbleSize val="0"/>
        </c:dLbls>
        <c:gapWidth val="150"/>
        <c:axId val="174324736"/>
        <c:axId val="174338816"/>
      </c:barChart>
      <c:catAx>
        <c:axId val="174324736"/>
        <c:scaling>
          <c:orientation val="minMax"/>
        </c:scaling>
        <c:delete val="0"/>
        <c:axPos val="b"/>
        <c:numFmt formatCode="0" sourceLinked="1"/>
        <c:majorTickMark val="out"/>
        <c:minorTickMark val="none"/>
        <c:tickLblPos val="high"/>
        <c:spPr>
          <a:ln>
            <a:solidFill>
              <a:srgbClr val="000000"/>
            </a:solidFill>
          </a:ln>
        </c:spPr>
        <c:txPr>
          <a:bodyPr/>
          <a:lstStyle/>
          <a:p>
            <a:pPr>
              <a:defRPr sz="1400" b="1"/>
            </a:pPr>
            <a:endParaRPr lang="he-IL"/>
          </a:p>
        </c:txPr>
        <c:crossAx val="174338816"/>
        <c:crosses val="autoZero"/>
        <c:auto val="1"/>
        <c:lblAlgn val="ctr"/>
        <c:lblOffset val="100"/>
        <c:noMultiLvlLbl val="0"/>
      </c:catAx>
      <c:valAx>
        <c:axId val="174338816"/>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4324736"/>
        <c:crosses val="autoZero"/>
        <c:crossBetween val="between"/>
        <c:majorUnit val="50"/>
      </c:valAx>
      <c:spPr>
        <a:solidFill>
          <a:schemeClr val="bg1">
            <a:lumMod val="95000"/>
          </a:schemeClr>
        </a:solidFill>
      </c:spPr>
    </c:plotArea>
    <c:legend>
      <c:legendPos val="b"/>
      <c:layout>
        <c:manualLayout>
          <c:xMode val="edge"/>
          <c:yMode val="edge"/>
          <c:x val="0.29017840610302559"/>
          <c:y val="0.92228000072686478"/>
          <c:w val="0.40969532809092435"/>
          <c:h val="5.3608757126440081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'פיקוח+מגדר ++'!$H$4</c:f>
          <c:strCache>
            <c:ptCount val="1"/>
            <c:pt idx="0">
              <c:v>מתמטיקה</c:v>
            </c:pt>
          </c:strCache>
        </c:strRef>
      </c:tx>
      <c:layout>
        <c:manualLayout>
          <c:xMode val="edge"/>
          <c:yMode val="edge"/>
          <c:x val="8.749537037037073E-3"/>
          <c:y val="0.94074074074074077"/>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8.0669305555555557E-2"/>
          <c:y val="2.7361357707879605E-2"/>
          <c:w val="0.82854525753088204"/>
          <c:h val="0.79912562704809831"/>
        </c:manualLayout>
      </c:layout>
      <c:barChart>
        <c:barDir val="col"/>
        <c:grouping val="clustered"/>
        <c:varyColors val="0"/>
        <c:ser>
          <c:idx val="0"/>
          <c:order val="0"/>
          <c:tx>
            <c:strRef>
              <c:f>'פיקוח+מגדר ++'!$I$4</c:f>
              <c:strCache>
                <c:ptCount val="1"/>
                <c:pt idx="0">
                  <c:v>בנים</c:v>
                </c:pt>
              </c:strCache>
            </c:strRef>
          </c:tx>
          <c:spPr>
            <a:pattFill prst="pct5">
              <a:fgClr>
                <a:srgbClr val="FFFFFF"/>
              </a:fgClr>
              <a:bgClr>
                <a:srgbClr val="003366"/>
              </a:bgClr>
            </a:pattFill>
            <a:ln>
              <a:noFill/>
            </a:ln>
          </c:spPr>
          <c:invertIfNegative val="0"/>
          <c:dPt>
            <c:idx val="2"/>
            <c:invertIfNegative val="0"/>
            <c:bubble3D val="0"/>
          </c:dPt>
          <c:dPt>
            <c:idx val="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'פיקוח+מגדר ++'!$G$5:$G$7</c:f>
              <c:strCache>
                <c:ptCount val="3"/>
                <c:pt idx="0">
                  <c:v>ממלכתי</c:v>
                </c:pt>
                <c:pt idx="1">
                  <c:v>ממלכתי-דתי</c:v>
                </c:pt>
                <c:pt idx="2">
                  <c:v>חרדי בנות</c:v>
                </c:pt>
              </c:strCache>
            </c:strRef>
          </c:cat>
          <c:val>
            <c:numRef>
              <c:f>'פיקוח+מגדר ++'!$I$5:$I$7</c:f>
              <c:numCache>
                <c:formatCode>General</c:formatCode>
                <c:ptCount val="3"/>
                <c:pt idx="0">
                  <c:v>512</c:v>
                </c:pt>
                <c:pt idx="1">
                  <c:v>495</c:v>
                </c:pt>
              </c:numCache>
            </c:numRef>
          </c:val>
        </c:ser>
        <c:ser>
          <c:idx val="1"/>
          <c:order val="1"/>
          <c:tx>
            <c:strRef>
              <c:f>'פיקוח+מגדר ++'!$J$4</c:f>
              <c:strCache>
                <c:ptCount val="1"/>
                <c:pt idx="0">
                  <c:v>בנות</c:v>
                </c:pt>
              </c:strCache>
            </c:strRef>
          </c:tx>
          <c:spPr>
            <a:pattFill prst="pct90">
              <a:fgClr>
                <a:srgbClr val="800000"/>
              </a:fgClr>
              <a:bgClr>
                <a:srgbClr val="FFFFCC"/>
              </a:bgClr>
            </a:pattFill>
          </c:spPr>
          <c:invertIfNegative val="0"/>
          <c:dLbls>
            <c:txPr>
              <a:bodyPr/>
              <a:lstStyle/>
              <a:p>
                <a:pPr algn="ctr">
                  <a:defRPr lang="he-IL" sz="1400" b="1"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dLbls>
          <c:cat>
            <c:strRef>
              <c:f>'פיקוח+מגדר ++'!$G$5:$G$7</c:f>
              <c:strCache>
                <c:ptCount val="3"/>
                <c:pt idx="0">
                  <c:v>ממלכתי</c:v>
                </c:pt>
                <c:pt idx="1">
                  <c:v>ממלכתי-דתי</c:v>
                </c:pt>
                <c:pt idx="2">
                  <c:v>חרדי בנות</c:v>
                </c:pt>
              </c:strCache>
            </c:strRef>
          </c:cat>
          <c:val>
            <c:numRef>
              <c:f>'פיקוח+מגדר ++'!$J$5:$J$7</c:f>
              <c:numCache>
                <c:formatCode>General</c:formatCode>
                <c:ptCount val="3"/>
                <c:pt idx="0">
                  <c:v>489</c:v>
                </c:pt>
                <c:pt idx="1">
                  <c:v>478</c:v>
                </c:pt>
                <c:pt idx="2">
                  <c:v>465</c:v>
                </c:pt>
              </c:numCache>
            </c:numRef>
          </c:val>
        </c:ser>
        <c:dLbls>
          <c:showLegendKey val="0"/>
          <c:showVal val="0"/>
          <c:showCatName val="0"/>
          <c:showSerName val="0"/>
          <c:showPercent val="0"/>
          <c:showBubbleSize val="0"/>
        </c:dLbls>
        <c:gapWidth val="234"/>
        <c:axId val="175067904"/>
        <c:axId val="175069440"/>
      </c:barChart>
      <c:catAx>
        <c:axId val="175067904"/>
        <c:scaling>
          <c:orientation val="minMax"/>
        </c:scaling>
        <c:delete val="0"/>
        <c:axPos val="b"/>
        <c:numFmt formatCode="General" sourceLinked="1"/>
        <c:majorTickMark val="out"/>
        <c:minorTickMark val="none"/>
        <c:tickLblPos val="high"/>
        <c:spPr>
          <a:ln>
            <a:solidFill>
              <a:srgbClr val="000000"/>
            </a:solidFill>
          </a:ln>
        </c:spPr>
        <c:txPr>
          <a:bodyPr/>
          <a:lstStyle/>
          <a:p>
            <a:pPr algn="ctr">
              <a:defRPr lang="he-IL" sz="1400" b="1" i="0" u="none" strike="noStrike" kern="1200" baseline="0">
                <a:solidFill>
                  <a:sysClr val="windowText" lastClr="000000"/>
                </a:solidFill>
                <a:latin typeface="+mn-lt"/>
                <a:ea typeface="+mn-ea"/>
                <a:cs typeface="+mn-cs"/>
              </a:defRPr>
            </a:pPr>
            <a:endParaRPr lang="he-IL"/>
          </a:p>
        </c:txPr>
        <c:crossAx val="175069440"/>
        <c:crosses val="autoZero"/>
        <c:auto val="1"/>
        <c:lblAlgn val="ctr"/>
        <c:lblOffset val="100"/>
        <c:noMultiLvlLbl val="0"/>
      </c:catAx>
      <c:valAx>
        <c:axId val="175069440"/>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5067904"/>
        <c:crosses val="autoZero"/>
        <c:crossBetween val="between"/>
        <c:majorUnit val="50"/>
      </c:valAx>
      <c:spPr>
        <a:solidFill>
          <a:schemeClr val="bg1">
            <a:lumMod val="95000"/>
          </a:schemeClr>
        </a:solidFill>
      </c:spPr>
    </c:plotArea>
    <c:legend>
      <c:legendPos val="b"/>
      <c:layout>
        <c:manualLayout>
          <c:xMode val="edge"/>
          <c:yMode val="edge"/>
          <c:x val="0.41239780753156347"/>
          <c:y val="0.92005981692395999"/>
          <c:w val="0.15927025785605875"/>
          <c:h val="7.9940183076040006E-2"/>
        </c:manualLayout>
      </c:layout>
      <c:overlay val="0"/>
      <c:txPr>
        <a:bodyPr/>
        <a:lstStyle/>
        <a:p>
          <a:pPr>
            <a:defRPr sz="1400" b="1"/>
          </a:pPr>
          <a:endParaRPr lang="he-IL"/>
        </a:p>
      </c:txPr>
    </c:legend>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'כלל +מגזר - תת תחום וחשיבה ++'!$C$12</c:f>
          <c:strCache>
            <c:ptCount val="1"/>
            <c:pt idx="0">
              <c:v>מתמטיקה-תת תחומים</c:v>
            </c:pt>
          </c:strCache>
        </c:strRef>
      </c:tx>
      <c:layout>
        <c:manualLayout>
          <c:xMode val="edge"/>
          <c:yMode val="edge"/>
          <c:x val="1.0155879200875301E-3"/>
          <c:y val="0.95675888510751672"/>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6.4997323529708828E-2"/>
          <c:y val="6.8547443141238271E-2"/>
          <c:w val="0.90965522875816995"/>
          <c:h val="0.78805625000000001"/>
        </c:manualLayout>
      </c:layout>
      <c:barChart>
        <c:barDir val="col"/>
        <c:grouping val="clustered"/>
        <c:varyColors val="0"/>
        <c:ser>
          <c:idx val="1"/>
          <c:order val="0"/>
          <c:tx>
            <c:strRef>
              <c:f>'כלל +מגזר - תת תחום וחשיבה ++'!$E$1</c:f>
              <c:strCache>
                <c:ptCount val="1"/>
                <c:pt idx="0">
                  <c:v>כלל ישראל</c:v>
                </c:pt>
              </c:strCache>
            </c:strRef>
          </c:tx>
          <c:spPr>
            <a:solidFill>
              <a:srgbClr val="343400"/>
            </a:solidFill>
          </c:spPr>
          <c:invertIfNegative val="0"/>
          <c:dLbls>
            <c:txPr>
              <a:bodyPr/>
              <a:lstStyle/>
              <a:p>
                <a:pPr>
                  <a:defRPr sz="1200" b="1">
                    <a:solidFill>
                      <a:sysClr val="windowText" lastClr="000000"/>
                    </a:solidFill>
                  </a:defRPr>
                </a:pPr>
                <a:endParaRPr lang="he-IL"/>
              </a:p>
            </c:txPr>
            <c:dLblPos val="outEnd"/>
            <c:showLegendKey val="0"/>
            <c:showVal val="1"/>
            <c:showCatName val="0"/>
            <c:showSerName val="0"/>
            <c:showPercent val="0"/>
            <c:showBubbleSize val="0"/>
            <c:showLeaderLines val="0"/>
          </c:dLbls>
          <c:cat>
            <c:strRef>
              <c:f>'כלל +מגזר - תת תחום וחשיבה ++'!$C$3:$C$9</c:f>
              <c:strCache>
                <c:ptCount val="7"/>
                <c:pt idx="0">
                  <c:v>שינוי ויחסים</c:v>
                </c:pt>
                <c:pt idx="2">
                  <c:v>כמויות</c:v>
                </c:pt>
                <c:pt idx="4">
                  <c:v>מרחב וצורה</c:v>
                </c:pt>
                <c:pt idx="6">
                  <c:v>אי ודאות ונתונים</c:v>
                </c:pt>
              </c:strCache>
            </c:strRef>
          </c:cat>
          <c:val>
            <c:numRef>
              <c:f>'כלל +מגזר - תת תחום וחשיבה ++'!$E$3:$E$9</c:f>
              <c:numCache>
                <c:formatCode>General</c:formatCode>
                <c:ptCount val="7"/>
                <c:pt idx="0">
                  <c:v>462</c:v>
                </c:pt>
                <c:pt idx="2">
                  <c:v>480</c:v>
                </c:pt>
                <c:pt idx="4">
                  <c:v>449</c:v>
                </c:pt>
                <c:pt idx="6">
                  <c:v>465</c:v>
                </c:pt>
              </c:numCache>
            </c:numRef>
          </c:val>
        </c:ser>
        <c:ser>
          <c:idx val="4"/>
          <c:order val="1"/>
          <c:tx>
            <c:strRef>
              <c:f>'כלל +מגזר - תת תחום וחשיבה ++'!$D$2</c:f>
              <c:strCache>
                <c:ptCount val="1"/>
                <c:pt idx="0">
                  <c:v>OECD</c:v>
                </c:pt>
              </c:strCache>
            </c:strRef>
          </c:tx>
          <c:spPr>
            <a:solidFill>
              <a:srgbClr val="7030A0"/>
            </a:solidFill>
          </c:spPr>
          <c:invertIfNegative val="0"/>
          <c:dLbls>
            <c:spPr>
              <a:ln>
                <a:prstDash val="dash"/>
              </a:ln>
            </c:spPr>
            <c:txPr>
              <a:bodyPr/>
              <a:lstStyle/>
              <a:p>
                <a:pPr>
                  <a:defRPr sz="1200" b="1">
                    <a:solidFill>
                      <a:sysClr val="windowText" lastClr="000000"/>
                    </a:solidFill>
                  </a:defRPr>
                </a:pPr>
                <a:endParaRPr lang="he-IL"/>
              </a:p>
            </c:txPr>
            <c:dLblPos val="outEnd"/>
            <c:showLegendKey val="0"/>
            <c:showVal val="1"/>
            <c:showCatName val="0"/>
            <c:showSerName val="0"/>
            <c:showPercent val="0"/>
            <c:showBubbleSize val="0"/>
            <c:showLeaderLines val="0"/>
          </c:dLbls>
          <c:cat>
            <c:strRef>
              <c:f>'כלל +מגזר - תת תחום וחשיבה ++'!$C$3:$C$9</c:f>
              <c:strCache>
                <c:ptCount val="7"/>
                <c:pt idx="0">
                  <c:v>שינוי ויחסים</c:v>
                </c:pt>
                <c:pt idx="2">
                  <c:v>כמויות</c:v>
                </c:pt>
                <c:pt idx="4">
                  <c:v>מרחב וצורה</c:v>
                </c:pt>
                <c:pt idx="6">
                  <c:v>אי ודאות ונתונים</c:v>
                </c:pt>
              </c:strCache>
            </c:strRef>
          </c:cat>
          <c:val>
            <c:numRef>
              <c:f>'כלל +מגזר - תת תחום וחשיבה ++'!$D$3:$D$9</c:f>
              <c:numCache>
                <c:formatCode>General</c:formatCode>
                <c:ptCount val="7"/>
                <c:pt idx="0">
                  <c:v>493</c:v>
                </c:pt>
                <c:pt idx="2">
                  <c:v>495</c:v>
                </c:pt>
                <c:pt idx="4">
                  <c:v>490</c:v>
                </c:pt>
                <c:pt idx="6">
                  <c:v>493</c:v>
                </c:pt>
              </c:numCache>
            </c:numRef>
          </c:val>
        </c:ser>
        <c:ser>
          <c:idx val="3"/>
          <c:order val="2"/>
          <c:invertIfNegative val="0"/>
          <c:cat>
            <c:strRef>
              <c:f>'כלל +מגזר - תת תחום וחשיבה ++'!$C$3:$C$9</c:f>
              <c:strCache>
                <c:ptCount val="7"/>
                <c:pt idx="0">
                  <c:v>שינוי ויחסים</c:v>
                </c:pt>
                <c:pt idx="2">
                  <c:v>כמויות</c:v>
                </c:pt>
                <c:pt idx="4">
                  <c:v>מרחב וצורה</c:v>
                </c:pt>
                <c:pt idx="6">
                  <c:v>אי ודאות ונתונים</c:v>
                </c:pt>
              </c:strCache>
            </c:strRef>
          </c:cat>
          <c:val>
            <c:numRef>
              <c:f>'כלל +מגזר - תת תחום וחשיבה ++'!$F$3:$F$9</c:f>
              <c:numCache>
                <c:formatCode>General</c:formatCode>
                <c:ptCount val="7"/>
              </c:numCache>
            </c:numRef>
          </c:val>
        </c:ser>
        <c:ser>
          <c:idx val="0"/>
          <c:order val="3"/>
          <c:tx>
            <c:strRef>
              <c:f>'כלל +מגזר - תת תחום וחשיבה ++'!$G$2</c:f>
              <c:strCache>
                <c:ptCount val="1"/>
                <c:pt idx="0">
                  <c:v>דוברי עברית</c:v>
                </c:pt>
              </c:strCache>
            </c:strRef>
          </c:tx>
          <c:spPr>
            <a:pattFill prst="pct5">
              <a:fgClr>
                <a:srgbClr val="800000"/>
              </a:fgClr>
              <a:bgClr>
                <a:srgbClr val="00B0F0"/>
              </a:bgClr>
            </a:pattFill>
            <a:ln>
              <a:noFill/>
            </a:ln>
          </c:spPr>
          <c:invertIfNegative val="0"/>
          <c:dPt>
            <c:idx val="1"/>
            <c:invertIfNegative val="0"/>
            <c:bubble3D val="0"/>
          </c:dPt>
          <c:dPt>
            <c:idx val="2"/>
            <c:invertIfNegative val="0"/>
            <c:bubble3D val="0"/>
          </c:dPt>
          <c:dPt>
            <c:idx val="3"/>
            <c:invertIfNegative val="0"/>
            <c:bubble3D val="0"/>
          </c:dPt>
          <c:dLbls>
            <c:spPr>
              <a:noFill/>
            </c:spPr>
            <c:txPr>
              <a:bodyPr/>
              <a:lstStyle/>
              <a:p>
                <a:pPr>
                  <a:defRPr sz="1200" b="1">
                    <a:solidFill>
                      <a:sysClr val="windowText" lastClr="000000"/>
                    </a:solidFill>
                  </a:defRPr>
                </a:pPr>
                <a:endParaRPr lang="he-IL"/>
              </a:p>
            </c:txPr>
            <c:dLblPos val="outEnd"/>
            <c:showLegendKey val="0"/>
            <c:showVal val="1"/>
            <c:showCatName val="0"/>
            <c:showSerName val="0"/>
            <c:showPercent val="0"/>
            <c:showBubbleSize val="0"/>
            <c:showLeaderLines val="0"/>
          </c:dLbls>
          <c:cat>
            <c:strRef>
              <c:f>'כלל +מגזר - תת תחום וחשיבה ++'!$C$3:$C$9</c:f>
              <c:strCache>
                <c:ptCount val="7"/>
                <c:pt idx="0">
                  <c:v>שינוי ויחסים</c:v>
                </c:pt>
                <c:pt idx="2">
                  <c:v>כמויות</c:v>
                </c:pt>
                <c:pt idx="4">
                  <c:v>מרחב וצורה</c:v>
                </c:pt>
                <c:pt idx="6">
                  <c:v>אי ודאות ונתונים</c:v>
                </c:pt>
              </c:strCache>
            </c:strRef>
          </c:cat>
          <c:val>
            <c:numRef>
              <c:f>'כלל +מגזר - תת תחום וחשיבה ++'!$G$3:$G$9</c:f>
              <c:numCache>
                <c:formatCode>General</c:formatCode>
                <c:ptCount val="7"/>
                <c:pt idx="0">
                  <c:v>484</c:v>
                </c:pt>
                <c:pt idx="2">
                  <c:v>506</c:v>
                </c:pt>
                <c:pt idx="4">
                  <c:v>470</c:v>
                </c:pt>
                <c:pt idx="6">
                  <c:v>487</c:v>
                </c:pt>
              </c:numCache>
            </c:numRef>
          </c:val>
        </c:ser>
        <c:ser>
          <c:idx val="2"/>
          <c:order val="4"/>
          <c:tx>
            <c:strRef>
              <c:f>'כלל +מגזר - תת תחום וחשיבה ++'!$H$2</c:f>
              <c:strCache>
                <c:ptCount val="1"/>
                <c:pt idx="0">
                  <c:v>דוברי ערבית</c:v>
                </c:pt>
              </c:strCache>
            </c:strRef>
          </c:tx>
          <c:spPr>
            <a:pattFill prst="pct5">
              <a:fgClr>
                <a:srgbClr val="FFFFCC"/>
              </a:fgClr>
              <a:bgClr>
                <a:srgbClr val="00B050"/>
              </a:bgClr>
            </a:pattFill>
          </c:spPr>
          <c:invertIfNegative val="0"/>
          <c:dLbls>
            <c:txPr>
              <a:bodyPr/>
              <a:lstStyle/>
              <a:p>
                <a:pPr algn="ctr">
                  <a:defRPr lang="he-IL" sz="1200" b="1" i="0" u="none" strike="noStrike" kern="1200" baseline="0">
                    <a:solidFill>
                      <a:sysClr val="windowText" lastClr="000000"/>
                    </a:solidFill>
                    <a:latin typeface="+mn-lt"/>
                    <a:ea typeface="+mn-ea"/>
                    <a:cs typeface="+mn-cs"/>
                  </a:defRPr>
                </a:pPr>
                <a:endParaRPr lang="he-IL"/>
              </a:p>
            </c:txPr>
            <c:dLblPos val="outEnd"/>
            <c:showLegendKey val="0"/>
            <c:showVal val="1"/>
            <c:showCatName val="0"/>
            <c:showSerName val="0"/>
            <c:showPercent val="0"/>
            <c:showBubbleSize val="0"/>
            <c:showLeaderLines val="0"/>
          </c:dLbls>
          <c:cat>
            <c:strRef>
              <c:f>'כלל +מגזר - תת תחום וחשיבה ++'!$C$3:$C$9</c:f>
              <c:strCache>
                <c:ptCount val="7"/>
                <c:pt idx="0">
                  <c:v>שינוי ויחסים</c:v>
                </c:pt>
                <c:pt idx="2">
                  <c:v>כמויות</c:v>
                </c:pt>
                <c:pt idx="4">
                  <c:v>מרחב וצורה</c:v>
                </c:pt>
                <c:pt idx="6">
                  <c:v>אי ודאות ונתונים</c:v>
                </c:pt>
              </c:strCache>
            </c:strRef>
          </c:cat>
          <c:val>
            <c:numRef>
              <c:f>'כלל +מגזר - תת תחום וחשיבה ++'!$H$3:$H$9</c:f>
              <c:numCache>
                <c:formatCode>General</c:formatCode>
                <c:ptCount val="7"/>
                <c:pt idx="0">
                  <c:v>386</c:v>
                </c:pt>
                <c:pt idx="2">
                  <c:v>386</c:v>
                </c:pt>
                <c:pt idx="4">
                  <c:v>376</c:v>
                </c:pt>
                <c:pt idx="6">
                  <c:v>389</c:v>
                </c:pt>
              </c:numCache>
            </c:numRef>
          </c:val>
        </c:ser>
        <c:dLbls>
          <c:showLegendKey val="0"/>
          <c:showVal val="0"/>
          <c:showCatName val="0"/>
          <c:showSerName val="0"/>
          <c:showPercent val="0"/>
          <c:showBubbleSize val="0"/>
        </c:dLbls>
        <c:gapWidth val="100"/>
        <c:axId val="175442560"/>
        <c:axId val="175460736"/>
      </c:barChart>
      <c:catAx>
        <c:axId val="175442560"/>
        <c:scaling>
          <c:orientation val="minMax"/>
        </c:scaling>
        <c:delete val="0"/>
        <c:axPos val="b"/>
        <c:majorTickMark val="out"/>
        <c:minorTickMark val="none"/>
        <c:tickLblPos val="high"/>
        <c:spPr>
          <a:ln>
            <a:solidFill>
              <a:srgbClr val="000000"/>
            </a:solidFill>
          </a:ln>
        </c:spPr>
        <c:txPr>
          <a:bodyPr/>
          <a:lstStyle/>
          <a:p>
            <a:pPr>
              <a:defRPr sz="1400" b="1">
                <a:solidFill>
                  <a:sysClr val="windowText" lastClr="000000"/>
                </a:solidFill>
              </a:defRPr>
            </a:pPr>
            <a:endParaRPr lang="he-IL"/>
          </a:p>
        </c:txPr>
        <c:crossAx val="175460736"/>
        <c:crosses val="autoZero"/>
        <c:auto val="1"/>
        <c:lblAlgn val="ctr"/>
        <c:lblOffset val="100"/>
        <c:noMultiLvlLbl val="0"/>
      </c:catAx>
      <c:valAx>
        <c:axId val="175460736"/>
        <c:scaling>
          <c:orientation val="minMax"/>
          <c:max val="600"/>
          <c:min val="300"/>
        </c:scaling>
        <c:delete val="0"/>
        <c:axPos val="l"/>
        <c:majorGridlines>
          <c:spPr>
            <a:ln w="6350">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5442560"/>
        <c:crosses val="autoZero"/>
        <c:crossBetween val="between"/>
        <c:majorUnit val="50"/>
      </c:valAx>
      <c:spPr>
        <a:solidFill>
          <a:schemeClr val="bg2"/>
        </a:solidFill>
      </c:spPr>
    </c:plotArea>
    <c:legend>
      <c:legendPos val="b"/>
      <c:legendEntry>
        <c:idx val="2"/>
        <c:delete val="1"/>
      </c:legendEntry>
      <c:overlay val="0"/>
      <c:txPr>
        <a:bodyPr/>
        <a:lstStyle/>
        <a:p>
          <a:pPr>
            <a:defRPr sz="1400" b="1"/>
          </a:pPr>
          <a:endParaRPr lang="he-IL"/>
        </a:p>
      </c:txPr>
    </c:legend>
    <c:plotVisOnly val="1"/>
    <c:dispBlanksAs val="gap"/>
    <c:showDLblsOverMax val="0"/>
  </c:chart>
  <c:spPr>
    <a:ln>
      <a:solidFill>
        <a:srgbClr val="000000"/>
      </a:solidFill>
    </a:ln>
  </c:spPr>
  <c:txPr>
    <a:bodyPr/>
    <a:lstStyle/>
    <a:p>
      <a:pPr>
        <a:defRPr sz="1100"/>
      </a:pPr>
      <a:endParaRPr lang="he-IL"/>
    </a:p>
  </c:txPr>
  <c:externalData r:id="rId2">
    <c:autoUpdate val="0"/>
  </c:externalData>
  <c:userShapes r:id="rId3"/>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'כלל +מגזר - תת תחום וחשיבה ++'!$C$41</c:f>
          <c:strCache>
            <c:ptCount val="1"/>
            <c:pt idx="0">
              <c:v>מתמטיקה-מיומנויות</c:v>
            </c:pt>
          </c:strCache>
        </c:strRef>
      </c:tx>
      <c:layout>
        <c:manualLayout>
          <c:xMode val="edge"/>
          <c:yMode val="edge"/>
          <c:x val="2.9738805970149335E-3"/>
          <c:y val="0.95668549905838041"/>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7.1932501893265693E-2"/>
          <c:y val="7.7580541706181658E-2"/>
          <c:w val="0.90965522875816995"/>
          <c:h val="0.78805625000000001"/>
        </c:manualLayout>
      </c:layout>
      <c:barChart>
        <c:barDir val="col"/>
        <c:grouping val="clustered"/>
        <c:varyColors val="0"/>
        <c:ser>
          <c:idx val="1"/>
          <c:order val="0"/>
          <c:tx>
            <c:strRef>
              <c:f>'כלל +מגזר - תת תחום וחשיבה ++'!$E$30</c:f>
              <c:strCache>
                <c:ptCount val="1"/>
                <c:pt idx="0">
                  <c:v>כלל ישראל</c:v>
                </c:pt>
              </c:strCache>
            </c:strRef>
          </c:tx>
          <c:spPr>
            <a:solidFill>
              <a:srgbClr val="343400"/>
            </a:solidFill>
          </c:spPr>
          <c:invertIfNegative val="0"/>
          <c:dLbls>
            <c:txPr>
              <a:bodyPr/>
              <a:lstStyle/>
              <a:p>
                <a:pPr>
                  <a:defRPr sz="1200" b="1">
                    <a:solidFill>
                      <a:sysClr val="windowText" lastClr="000000"/>
                    </a:solidFill>
                  </a:defRPr>
                </a:pPr>
                <a:endParaRPr lang="he-IL"/>
              </a:p>
            </c:txPr>
            <c:dLblPos val="outEnd"/>
            <c:showLegendKey val="0"/>
            <c:showVal val="1"/>
            <c:showCatName val="0"/>
            <c:showSerName val="0"/>
            <c:showPercent val="0"/>
            <c:showBubbleSize val="0"/>
            <c:showLeaderLines val="0"/>
          </c:dLbls>
          <c:cat>
            <c:strRef>
              <c:f>'כלל +מגזר - תת תחום וחשיבה ++'!$C$32:$C$36</c:f>
              <c:strCache>
                <c:ptCount val="5"/>
                <c:pt idx="0">
                  <c:v>יישום</c:v>
                </c:pt>
                <c:pt idx="2">
                  <c:v>ניסוח </c:v>
                </c:pt>
                <c:pt idx="4">
                  <c:v>פירוש</c:v>
                </c:pt>
              </c:strCache>
            </c:strRef>
          </c:cat>
          <c:val>
            <c:numRef>
              <c:f>'כלל +מגזר - תת תחום וחשיבה ++'!$E$32:$E$36</c:f>
              <c:numCache>
                <c:formatCode>General</c:formatCode>
                <c:ptCount val="5"/>
                <c:pt idx="0">
                  <c:v>469</c:v>
                </c:pt>
                <c:pt idx="2">
                  <c:v>465</c:v>
                </c:pt>
                <c:pt idx="4">
                  <c:v>462</c:v>
                </c:pt>
              </c:numCache>
            </c:numRef>
          </c:val>
        </c:ser>
        <c:ser>
          <c:idx val="4"/>
          <c:order val="1"/>
          <c:tx>
            <c:strRef>
              <c:f>'כלל +מגזר - תת תחום וחשיבה ++'!$D$30</c:f>
              <c:strCache>
                <c:ptCount val="1"/>
                <c:pt idx="0">
                  <c:v>OECD</c:v>
                </c:pt>
              </c:strCache>
            </c:strRef>
          </c:tx>
          <c:spPr>
            <a:solidFill>
              <a:srgbClr val="7030A0"/>
            </a:solidFill>
          </c:spPr>
          <c:invertIfNegative val="0"/>
          <c:dLbls>
            <c:txPr>
              <a:bodyPr/>
              <a:lstStyle/>
              <a:p>
                <a:pPr>
                  <a:defRPr sz="1200" b="1">
                    <a:solidFill>
                      <a:sysClr val="windowText" lastClr="000000"/>
                    </a:solidFill>
                  </a:defRPr>
                </a:pPr>
                <a:endParaRPr lang="he-IL"/>
              </a:p>
            </c:txPr>
            <c:showLegendKey val="0"/>
            <c:showVal val="1"/>
            <c:showCatName val="0"/>
            <c:showSerName val="0"/>
            <c:showPercent val="0"/>
            <c:showBubbleSize val="0"/>
            <c:showLeaderLines val="0"/>
          </c:dLbls>
          <c:val>
            <c:numRef>
              <c:f>'כלל +מגזר - תת תחום וחשיבה ++'!$D$32:$D$36</c:f>
              <c:numCache>
                <c:formatCode>General</c:formatCode>
                <c:ptCount val="5"/>
                <c:pt idx="0">
                  <c:v>493</c:v>
                </c:pt>
                <c:pt idx="2">
                  <c:v>492</c:v>
                </c:pt>
                <c:pt idx="4">
                  <c:v>497</c:v>
                </c:pt>
              </c:numCache>
            </c:numRef>
          </c:val>
        </c:ser>
        <c:ser>
          <c:idx val="3"/>
          <c:order val="2"/>
          <c:tx>
            <c:strRef>
              <c:f>'כלל +מגזר - תת תחום וחשיבה ++'!$F$31</c:f>
              <c:strCache>
                <c:ptCount val="1"/>
              </c:strCache>
            </c:strRef>
          </c:tx>
          <c:invertIfNegative val="0"/>
          <c:cat>
            <c:strRef>
              <c:f>'כלל +מגזר - תת תחום וחשיבה ++'!$C$32:$C$36</c:f>
              <c:strCache>
                <c:ptCount val="5"/>
                <c:pt idx="0">
                  <c:v>יישום</c:v>
                </c:pt>
                <c:pt idx="2">
                  <c:v>ניסוח </c:v>
                </c:pt>
                <c:pt idx="4">
                  <c:v>פירוש</c:v>
                </c:pt>
              </c:strCache>
            </c:strRef>
          </c:cat>
          <c:val>
            <c:numRef>
              <c:f>'כלל +מגזר - תת תחום וחשיבה ++'!$F$32:$F$36</c:f>
              <c:numCache>
                <c:formatCode>General</c:formatCode>
                <c:ptCount val="5"/>
              </c:numCache>
            </c:numRef>
          </c:val>
        </c:ser>
        <c:ser>
          <c:idx val="0"/>
          <c:order val="3"/>
          <c:tx>
            <c:strRef>
              <c:f>'כלל +מגזר - תת תחום וחשיבה ++'!$G$31</c:f>
              <c:strCache>
                <c:ptCount val="1"/>
                <c:pt idx="0">
                  <c:v>דוברי עברית</c:v>
                </c:pt>
              </c:strCache>
            </c:strRef>
          </c:tx>
          <c:spPr>
            <a:pattFill prst="pct5">
              <a:fgClr>
                <a:srgbClr val="800000"/>
              </a:fgClr>
              <a:bgClr>
                <a:srgbClr val="00B0F0"/>
              </a:bgClr>
            </a:pattFill>
            <a:ln>
              <a:noFill/>
            </a:ln>
          </c:spPr>
          <c:invertIfNegative val="0"/>
          <c:dPt>
            <c:idx val="1"/>
            <c:invertIfNegative val="0"/>
            <c:bubble3D val="0"/>
          </c:dPt>
          <c:dPt>
            <c:idx val="2"/>
            <c:invertIfNegative val="0"/>
            <c:bubble3D val="0"/>
          </c:dPt>
          <c:dPt>
            <c:idx val="3"/>
            <c:invertIfNegative val="0"/>
            <c:bubble3D val="0"/>
          </c:dPt>
          <c:dLbls>
            <c:spPr>
              <a:noFill/>
            </c:spPr>
            <c:txPr>
              <a:bodyPr/>
              <a:lstStyle/>
              <a:p>
                <a:pPr>
                  <a:defRPr sz="1200" b="1">
                    <a:solidFill>
                      <a:sysClr val="windowText" lastClr="000000"/>
                    </a:solidFill>
                  </a:defRPr>
                </a:pPr>
                <a:endParaRPr lang="he-IL"/>
              </a:p>
            </c:txPr>
            <c:dLblPos val="outEnd"/>
            <c:showLegendKey val="0"/>
            <c:showVal val="1"/>
            <c:showCatName val="0"/>
            <c:showSerName val="0"/>
            <c:showPercent val="0"/>
            <c:showBubbleSize val="0"/>
            <c:showLeaderLines val="0"/>
          </c:dLbls>
          <c:cat>
            <c:strRef>
              <c:f>'כלל +מגזר - תת תחום וחשיבה ++'!$C$32:$C$36</c:f>
              <c:strCache>
                <c:ptCount val="5"/>
                <c:pt idx="0">
                  <c:v>יישום</c:v>
                </c:pt>
                <c:pt idx="2">
                  <c:v>ניסוח </c:v>
                </c:pt>
                <c:pt idx="4">
                  <c:v>פירוש</c:v>
                </c:pt>
              </c:strCache>
            </c:strRef>
          </c:cat>
          <c:val>
            <c:numRef>
              <c:f>'כלל +מגזר - תת תחום וחשיבה ++'!$G$32:$G$36</c:f>
              <c:numCache>
                <c:formatCode>General</c:formatCode>
                <c:ptCount val="5"/>
                <c:pt idx="0">
                  <c:v>489</c:v>
                </c:pt>
                <c:pt idx="2">
                  <c:v>488</c:v>
                </c:pt>
                <c:pt idx="4">
                  <c:v>485</c:v>
                </c:pt>
              </c:numCache>
            </c:numRef>
          </c:val>
        </c:ser>
        <c:ser>
          <c:idx val="2"/>
          <c:order val="4"/>
          <c:tx>
            <c:strRef>
              <c:f>'כלל +מגזר - תת תחום וחשיבה ++'!$H$31</c:f>
              <c:strCache>
                <c:ptCount val="1"/>
                <c:pt idx="0">
                  <c:v>דוברי ערבית</c:v>
                </c:pt>
              </c:strCache>
            </c:strRef>
          </c:tx>
          <c:spPr>
            <a:pattFill prst="pct5">
              <a:fgClr>
                <a:srgbClr val="FFFFCC"/>
              </a:fgClr>
              <a:bgClr>
                <a:srgbClr val="00B050"/>
              </a:bgClr>
            </a:pattFill>
          </c:spPr>
          <c:invertIfNegative val="0"/>
          <c:dLbls>
            <c:txPr>
              <a:bodyPr/>
              <a:lstStyle/>
              <a:p>
                <a:pPr algn="ctr">
                  <a:defRPr lang="he-IL" sz="1200" b="1" i="0" u="none" strike="noStrike" kern="1200" baseline="0">
                    <a:solidFill>
                      <a:sysClr val="windowText" lastClr="000000"/>
                    </a:solidFill>
                    <a:latin typeface="+mn-lt"/>
                    <a:ea typeface="+mn-ea"/>
                    <a:cs typeface="+mn-cs"/>
                  </a:defRPr>
                </a:pPr>
                <a:endParaRPr lang="he-IL"/>
              </a:p>
            </c:txPr>
            <c:dLblPos val="outEnd"/>
            <c:showLegendKey val="0"/>
            <c:showVal val="1"/>
            <c:showCatName val="0"/>
            <c:showSerName val="0"/>
            <c:showPercent val="0"/>
            <c:showBubbleSize val="0"/>
            <c:showLeaderLines val="0"/>
          </c:dLbls>
          <c:cat>
            <c:strRef>
              <c:f>'כלל +מגזר - תת תחום וחשיבה ++'!$C$32:$C$36</c:f>
              <c:strCache>
                <c:ptCount val="5"/>
                <c:pt idx="0">
                  <c:v>יישום</c:v>
                </c:pt>
                <c:pt idx="2">
                  <c:v>ניסוח </c:v>
                </c:pt>
                <c:pt idx="4">
                  <c:v>פירוש</c:v>
                </c:pt>
              </c:strCache>
            </c:strRef>
          </c:cat>
          <c:val>
            <c:numRef>
              <c:f>'כלל +מגזר - תת תחום וחשיבה ++'!$H$32:$H$36</c:f>
              <c:numCache>
                <c:formatCode>General</c:formatCode>
                <c:ptCount val="5"/>
                <c:pt idx="0">
                  <c:v>396</c:v>
                </c:pt>
                <c:pt idx="2">
                  <c:v>380</c:v>
                </c:pt>
                <c:pt idx="4">
                  <c:v>378</c:v>
                </c:pt>
              </c:numCache>
            </c:numRef>
          </c:val>
        </c:ser>
        <c:dLbls>
          <c:showLegendKey val="0"/>
          <c:showVal val="0"/>
          <c:showCatName val="0"/>
          <c:showSerName val="0"/>
          <c:showPercent val="0"/>
          <c:showBubbleSize val="0"/>
        </c:dLbls>
        <c:gapWidth val="100"/>
        <c:axId val="175538944"/>
        <c:axId val="175540480"/>
      </c:barChart>
      <c:catAx>
        <c:axId val="175538944"/>
        <c:scaling>
          <c:orientation val="minMax"/>
        </c:scaling>
        <c:delete val="0"/>
        <c:axPos val="b"/>
        <c:majorTickMark val="out"/>
        <c:minorTickMark val="none"/>
        <c:tickLblPos val="high"/>
        <c:spPr>
          <a:ln>
            <a:solidFill>
              <a:srgbClr val="000000"/>
            </a:solidFill>
          </a:ln>
        </c:spPr>
        <c:txPr>
          <a:bodyPr/>
          <a:lstStyle/>
          <a:p>
            <a:pPr>
              <a:defRPr sz="1400" b="1">
                <a:solidFill>
                  <a:sysClr val="windowText" lastClr="000000"/>
                </a:solidFill>
              </a:defRPr>
            </a:pPr>
            <a:endParaRPr lang="he-IL"/>
          </a:p>
        </c:txPr>
        <c:crossAx val="175540480"/>
        <c:crosses val="autoZero"/>
        <c:auto val="1"/>
        <c:lblAlgn val="ctr"/>
        <c:lblOffset val="100"/>
        <c:noMultiLvlLbl val="0"/>
      </c:catAx>
      <c:valAx>
        <c:axId val="175540480"/>
        <c:scaling>
          <c:orientation val="minMax"/>
          <c:max val="600"/>
          <c:min val="300"/>
        </c:scaling>
        <c:delete val="0"/>
        <c:axPos val="l"/>
        <c:majorGridlines>
          <c:spPr>
            <a:ln w="6350">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5538944"/>
        <c:crosses val="autoZero"/>
        <c:crossBetween val="between"/>
        <c:majorUnit val="50"/>
      </c:valAx>
      <c:spPr>
        <a:solidFill>
          <a:schemeClr val="bg2"/>
        </a:solidFill>
      </c:spPr>
    </c:plotArea>
    <c:legend>
      <c:legendPos val="b"/>
      <c:legendEntry>
        <c:idx val="2"/>
        <c:delete val="1"/>
      </c:legendEntry>
      <c:overlay val="0"/>
      <c:txPr>
        <a:bodyPr/>
        <a:lstStyle/>
        <a:p>
          <a:pPr>
            <a:defRPr sz="1400" b="1"/>
          </a:pPr>
          <a:endParaRPr lang="he-IL"/>
        </a:p>
      </c:txPr>
    </c:legend>
    <c:plotVisOnly val="1"/>
    <c:dispBlanksAs val="gap"/>
    <c:showDLblsOverMax val="0"/>
  </c:chart>
  <c:spPr>
    <a:ln>
      <a:solidFill>
        <a:srgbClr val="000000"/>
      </a:solidFill>
    </a:ln>
  </c:spPr>
  <c:txPr>
    <a:bodyPr/>
    <a:lstStyle/>
    <a:p>
      <a:pPr>
        <a:defRPr sz="1100"/>
      </a:pPr>
      <a:endParaRPr lang="he-IL"/>
    </a:p>
  </c:txPr>
  <c:externalData r:id="rId2">
    <c:autoUpdate val="0"/>
  </c:externalData>
  <c:userShapes r:id="rId3"/>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400" dirty="0" smtClean="0">
                <a:solidFill>
                  <a:srgbClr val="7030A0"/>
                </a:solidFill>
              </a:rPr>
              <a:t>OECD=497</a:t>
            </a:r>
            <a:endParaRPr lang="he-IL" sz="1400" dirty="0">
              <a:solidFill>
                <a:srgbClr val="7030A0"/>
              </a:solidFill>
            </a:endParaRPr>
          </a:p>
        </c:rich>
      </c:tx>
      <c:layout>
        <c:manualLayout>
          <c:xMode val="edge"/>
          <c:yMode val="edge"/>
          <c:x val="0.86543875004879334"/>
          <c:y val="0.27577382469485962"/>
        </c:manualLayout>
      </c:layout>
      <c:overlay val="1"/>
    </c:title>
    <c:autoTitleDeleted val="0"/>
    <c:plotArea>
      <c:layout/>
      <c:barChart>
        <c:barDir val="col"/>
        <c:grouping val="clustered"/>
        <c:varyColors val="0"/>
        <c:ser>
          <c:idx val="0"/>
          <c:order val="0"/>
          <c:tx>
            <c:strRef>
              <c:f>M_VAR_CB!$P$2</c:f>
              <c:strCache>
                <c:ptCount val="1"/>
                <c:pt idx="0">
                  <c:v>ציון</c:v>
                </c:pt>
              </c:strCache>
            </c:strRef>
          </c:tx>
          <c:spPr>
            <a:solidFill>
              <a:srgbClr val="95B3D7"/>
            </a:solidFill>
            <a:ln>
              <a:noFill/>
            </a:ln>
          </c:spPr>
          <c:invertIfNegative val="0"/>
          <c:dPt>
            <c:idx val="1"/>
            <c:invertIfNegative val="0"/>
            <c:bubble3D val="0"/>
            <c:spPr>
              <a:solidFill>
                <a:srgbClr val="95B3D7"/>
              </a:solidFill>
              <a:ln>
                <a:solidFill>
                  <a:schemeClr val="tx1"/>
                </a:solidFill>
              </a:ln>
            </c:spPr>
          </c:dPt>
          <c:dPt>
            <c:idx val="3"/>
            <c:invertIfNegative val="0"/>
            <c:bubble3D val="0"/>
          </c:dPt>
          <c:dPt>
            <c:idx val="4"/>
            <c:invertIfNegative val="0"/>
            <c:bubble3D val="0"/>
          </c:dPt>
          <c:dPt>
            <c:idx val="5"/>
            <c:invertIfNegative val="0"/>
            <c:bubble3D val="0"/>
          </c:dPt>
          <c:dPt>
            <c:idx val="6"/>
            <c:invertIfNegative val="0"/>
            <c:bubble3D val="0"/>
            <c:spPr>
              <a:solidFill>
                <a:srgbClr val="95B3D7"/>
              </a:solidFill>
              <a:ln>
                <a:solidFill>
                  <a:schemeClr val="tx1"/>
                </a:solidFill>
              </a:ln>
            </c:spPr>
          </c:dPt>
          <c:dPt>
            <c:idx val="7"/>
            <c:invertIfNegative val="0"/>
            <c:bubble3D val="0"/>
          </c:dPt>
          <c:dPt>
            <c:idx val="8"/>
            <c:invertIfNegative val="0"/>
            <c:bubble3D val="0"/>
          </c:dPt>
          <c:dPt>
            <c:idx val="10"/>
            <c:invertIfNegative val="0"/>
            <c:bubble3D val="0"/>
          </c:dPt>
          <c:dPt>
            <c:idx val="11"/>
            <c:invertIfNegative val="0"/>
            <c:bubble3D val="0"/>
          </c:dPt>
          <c:dPt>
            <c:idx val="14"/>
            <c:invertIfNegative val="0"/>
            <c:bubble3D val="0"/>
            <c:spPr>
              <a:solidFill>
                <a:srgbClr val="95B3D7"/>
              </a:solidFill>
              <a:ln>
                <a:solidFill>
                  <a:schemeClr val="tx1"/>
                </a:solidFill>
              </a:ln>
            </c:spPr>
          </c:dPt>
          <c:dPt>
            <c:idx val="18"/>
            <c:invertIfNegative val="0"/>
            <c:bubble3D val="0"/>
          </c:dPt>
          <c:dPt>
            <c:idx val="19"/>
            <c:invertIfNegative val="0"/>
            <c:bubble3D val="0"/>
          </c:dPt>
          <c:dPt>
            <c:idx val="22"/>
            <c:invertIfNegative val="0"/>
            <c:bubble3D val="0"/>
            <c:spPr>
              <a:solidFill>
                <a:srgbClr val="95B3D7"/>
              </a:solidFill>
              <a:ln>
                <a:solidFill>
                  <a:schemeClr val="tx1"/>
                </a:solidFill>
              </a:ln>
            </c:spPr>
          </c:dPt>
          <c:dPt>
            <c:idx val="26"/>
            <c:invertIfNegative val="0"/>
            <c:bubble3D val="0"/>
          </c:dPt>
          <c:dPt>
            <c:idx val="27"/>
            <c:invertIfNegative val="0"/>
            <c:bubble3D val="0"/>
            <c:spPr>
              <a:solidFill>
                <a:srgbClr val="0070C0"/>
              </a:solidFill>
              <a:ln>
                <a:noFill/>
              </a:ln>
            </c:spPr>
          </c:dPt>
          <c:dPt>
            <c:idx val="29"/>
            <c:invertIfNegative val="0"/>
            <c:bubble3D val="0"/>
          </c:dPt>
          <c:dPt>
            <c:idx val="31"/>
            <c:invertIfNegative val="0"/>
            <c:bubble3D val="0"/>
          </c:dPt>
          <c:dPt>
            <c:idx val="32"/>
            <c:invertIfNegative val="0"/>
            <c:bubble3D val="0"/>
          </c:dPt>
          <c:dPt>
            <c:idx val="33"/>
            <c:invertIfNegative val="0"/>
            <c:bubble3D val="0"/>
          </c:dPt>
          <c:dPt>
            <c:idx val="34"/>
            <c:invertIfNegative val="0"/>
            <c:bubble3D val="0"/>
          </c:dPt>
          <c:dPt>
            <c:idx val="36"/>
            <c:invertIfNegative val="0"/>
            <c:bubble3D val="0"/>
          </c:dPt>
          <c:dPt>
            <c:idx val="38"/>
            <c:invertIfNegative val="0"/>
            <c:bubble3D val="0"/>
          </c:dPt>
          <c:dPt>
            <c:idx val="39"/>
            <c:invertIfNegative val="0"/>
            <c:bubble3D val="0"/>
          </c:dPt>
          <c:dPt>
            <c:idx val="41"/>
            <c:invertIfNegative val="0"/>
            <c:bubble3D val="0"/>
          </c:dPt>
          <c:dPt>
            <c:idx val="50"/>
            <c:invertIfNegative val="0"/>
            <c:bubble3D val="0"/>
          </c:dPt>
          <c:dPt>
            <c:idx val="51"/>
            <c:invertIfNegative val="0"/>
            <c:bubble3D val="0"/>
          </c:dPt>
          <c:dPt>
            <c:idx val="52"/>
            <c:invertIfNegative val="0"/>
            <c:bubble3D val="0"/>
          </c:dPt>
          <c:dPt>
            <c:idx val="53"/>
            <c:invertIfNegative val="0"/>
            <c:bubble3D val="0"/>
          </c:dPt>
          <c:dLbls>
            <c:dLbl>
              <c:idx val="1"/>
              <c:showLegendKey val="0"/>
              <c:showVal val="1"/>
              <c:showCatName val="0"/>
              <c:showSerName val="0"/>
              <c:showPercent val="0"/>
              <c:showBubbleSize val="0"/>
            </c:dLbl>
            <c:dLbl>
              <c:idx val="6"/>
              <c:showLegendKey val="0"/>
              <c:showVal val="1"/>
              <c:showCatName val="0"/>
              <c:showSerName val="0"/>
              <c:showPercent val="0"/>
              <c:showBubbleSize val="0"/>
            </c:dLbl>
            <c:dLbl>
              <c:idx val="14"/>
              <c:layout>
                <c:manualLayout>
                  <c:x val="-1.2511122387802758E-7"/>
                  <c:y val="6.1068922625154938E-3"/>
                </c:manualLayout>
              </c:layout>
              <c:showLegendKey val="0"/>
              <c:showVal val="1"/>
              <c:showCatName val="0"/>
              <c:showSerName val="0"/>
              <c:showPercent val="0"/>
              <c:showBubbleSize val="0"/>
            </c:dLbl>
            <c:dLbl>
              <c:idx val="22"/>
              <c:layout>
                <c:manualLayout>
                  <c:x val="3.1778250865019003E-3"/>
                  <c:y val="8.3226046779116044E-3"/>
                </c:manualLayout>
              </c:layout>
              <c:showLegendKey val="0"/>
              <c:showVal val="1"/>
              <c:showCatName val="0"/>
              <c:showSerName val="0"/>
              <c:showPercent val="0"/>
              <c:showBubbleSize val="0"/>
            </c:dLbl>
            <c:dLbl>
              <c:idx val="27"/>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M_VAR_CB!$O$3:$O$35</c:f>
              <c:strCache>
                <c:ptCount val="33"/>
                <c:pt idx="0">
                  <c:v>סינגפור</c:v>
                </c:pt>
                <c:pt idx="1">
                  <c:v>קוריאה</c:v>
                </c:pt>
                <c:pt idx="2">
                  <c:v>הונג-קונג (סין)</c:v>
                </c:pt>
                <c:pt idx="3">
                  <c:v>מקאו (סין)</c:v>
                </c:pt>
                <c:pt idx="4">
                  <c:v>יפן</c:v>
                </c:pt>
                <c:pt idx="5">
                  <c:v>טייוואן</c:v>
                </c:pt>
                <c:pt idx="6">
                  <c:v>קנדה</c:v>
                </c:pt>
                <c:pt idx="7">
                  <c:v>אסטוניה</c:v>
                </c:pt>
                <c:pt idx="8">
                  <c:v>בלגיה</c:v>
                </c:pt>
                <c:pt idx="9">
                  <c:v>גרמניה</c:v>
                </c:pt>
                <c:pt idx="10">
                  <c:v>צרפת</c:v>
                </c:pt>
                <c:pt idx="11">
                  <c:v>אוסטרליה</c:v>
                </c:pt>
                <c:pt idx="12">
                  <c:v>אוסטריה</c:v>
                </c:pt>
                <c:pt idx="13">
                  <c:v>איטליה</c:v>
                </c:pt>
                <c:pt idx="14">
                  <c:v>ארצות הברית</c:v>
                </c:pt>
                <c:pt idx="15">
                  <c:v>נורווגיה</c:v>
                </c:pt>
                <c:pt idx="16">
                  <c:v>סלובקיה</c:v>
                </c:pt>
                <c:pt idx="17">
                  <c:v>דנמרק</c:v>
                </c:pt>
                <c:pt idx="18">
                  <c:v>אירלנד</c:v>
                </c:pt>
                <c:pt idx="19">
                  <c:v>שוודיה</c:v>
                </c:pt>
                <c:pt idx="20">
                  <c:v>רוסיה</c:v>
                </c:pt>
                <c:pt idx="21">
                  <c:v>פולין</c:v>
                </c:pt>
                <c:pt idx="22">
                  <c:v>פורטוגל</c:v>
                </c:pt>
                <c:pt idx="23">
                  <c:v>סלובניה</c:v>
                </c:pt>
                <c:pt idx="24">
                  <c:v>ספרד</c:v>
                </c:pt>
                <c:pt idx="25">
                  <c:v>הונגריה</c:v>
                </c:pt>
                <c:pt idx="27">
                  <c:v>ישראל</c:v>
                </c:pt>
                <c:pt idx="29">
                  <c:v>איחוד האמירויות</c:v>
                </c:pt>
                <c:pt idx="30">
                  <c:v>צ'ילה</c:v>
                </c:pt>
                <c:pt idx="31">
                  <c:v>ברזיל</c:v>
                </c:pt>
                <c:pt idx="32">
                  <c:v>קולומביה</c:v>
                </c:pt>
              </c:strCache>
            </c:strRef>
          </c:cat>
          <c:val>
            <c:numRef>
              <c:f>M_VAR_CB!$P$3:$P$35</c:f>
              <c:numCache>
                <c:formatCode>0</c:formatCode>
                <c:ptCount val="33"/>
                <c:pt idx="0">
                  <c:v>566.02314048252117</c:v>
                </c:pt>
                <c:pt idx="1">
                  <c:v>552.58204326914051</c:v>
                </c:pt>
                <c:pt idx="2">
                  <c:v>549.63681499810775</c:v>
                </c:pt>
                <c:pt idx="3">
                  <c:v>542.89620130312971</c:v>
                </c:pt>
                <c:pt idx="4">
                  <c:v>539.01118131767737</c:v>
                </c:pt>
                <c:pt idx="5">
                  <c:v>537.25608692438834</c:v>
                </c:pt>
                <c:pt idx="6">
                  <c:v>522.84422730416145</c:v>
                </c:pt>
                <c:pt idx="7">
                  <c:v>516.09015282275868</c:v>
                </c:pt>
                <c:pt idx="8">
                  <c:v>511.19789158995121</c:v>
                </c:pt>
                <c:pt idx="9">
                  <c:v>509.37434639400448</c:v>
                </c:pt>
                <c:pt idx="10">
                  <c:v>508.05868702732278</c:v>
                </c:pt>
                <c:pt idx="11">
                  <c:v>507.69929744330966</c:v>
                </c:pt>
                <c:pt idx="12">
                  <c:v>507.34009083286293</c:v>
                </c:pt>
                <c:pt idx="13">
                  <c:v>498.75557587592579</c:v>
                </c:pt>
                <c:pt idx="14">
                  <c:v>498.02916230452172</c:v>
                </c:pt>
                <c:pt idx="15">
                  <c:v>497.56446536740714</c:v>
                </c:pt>
                <c:pt idx="16">
                  <c:v>497.34340360988318</c:v>
                </c:pt>
                <c:pt idx="17">
                  <c:v>496.19396865177771</c:v>
                </c:pt>
                <c:pt idx="18">
                  <c:v>493.07701181438296</c:v>
                </c:pt>
                <c:pt idx="19">
                  <c:v>489.92805373210444</c:v>
                </c:pt>
                <c:pt idx="20">
                  <c:v>489.14650762364914</c:v>
                </c:pt>
                <c:pt idx="21">
                  <c:v>489.03816913857901</c:v>
                </c:pt>
                <c:pt idx="22">
                  <c:v>489.03184790839742</c:v>
                </c:pt>
                <c:pt idx="23">
                  <c:v>486.94303908849855</c:v>
                </c:pt>
                <c:pt idx="24">
                  <c:v>475.08042914063464</c:v>
                </c:pt>
                <c:pt idx="25">
                  <c:v>469.84266913639095</c:v>
                </c:pt>
                <c:pt idx="27">
                  <c:v>446.61158541659216</c:v>
                </c:pt>
                <c:pt idx="29">
                  <c:v>434.06264207309488</c:v>
                </c:pt>
                <c:pt idx="30">
                  <c:v>432.00751833735541</c:v>
                </c:pt>
                <c:pt idx="31">
                  <c:v>420.74488007548314</c:v>
                </c:pt>
                <c:pt idx="32">
                  <c:v>396.84196020662608</c:v>
                </c:pt>
              </c:numCache>
            </c:numRef>
          </c:val>
        </c:ser>
        <c:dLbls>
          <c:showLegendKey val="0"/>
          <c:showVal val="0"/>
          <c:showCatName val="0"/>
          <c:showSerName val="0"/>
          <c:showPercent val="0"/>
          <c:showBubbleSize val="0"/>
        </c:dLbls>
        <c:gapWidth val="150"/>
        <c:axId val="176406528"/>
        <c:axId val="176408064"/>
      </c:barChart>
      <c:scatterChart>
        <c:scatterStyle val="smoothMarker"/>
        <c:varyColors val="0"/>
        <c:ser>
          <c:idx val="1"/>
          <c:order val="1"/>
          <c:tx>
            <c:strRef>
              <c:f>M_VAR_CB!$AE$76</c:f>
              <c:strCache>
                <c:ptCount val="1"/>
                <c:pt idx="0">
                  <c:v>OECD</c:v>
                </c:pt>
              </c:strCache>
            </c:strRef>
          </c:tx>
          <c:spPr>
            <a:ln w="19050">
              <a:solidFill>
                <a:srgbClr val="7030A0"/>
              </a:solidFill>
            </a:ln>
          </c:spPr>
          <c:marker>
            <c:symbol val="none"/>
          </c:marker>
          <c:xVal>
            <c:numRef>
              <c:f>M_VAR_CB!$AF$78:$AF$79</c:f>
              <c:numCache>
                <c:formatCode>General</c:formatCode>
                <c:ptCount val="2"/>
                <c:pt idx="0">
                  <c:v>0</c:v>
                </c:pt>
                <c:pt idx="1">
                  <c:v>33.5</c:v>
                </c:pt>
              </c:numCache>
            </c:numRef>
          </c:xVal>
          <c:yVal>
            <c:numRef>
              <c:f>M_VAR_CB!$AG$78:$AG$79</c:f>
              <c:numCache>
                <c:formatCode>General</c:formatCode>
                <c:ptCount val="2"/>
                <c:pt idx="0">
                  <c:v>497</c:v>
                </c:pt>
                <c:pt idx="1">
                  <c:v>497</c:v>
                </c:pt>
              </c:numCache>
            </c:numRef>
          </c:yVal>
          <c:smooth val="1"/>
        </c:ser>
        <c:dLbls>
          <c:showLegendKey val="0"/>
          <c:showVal val="0"/>
          <c:showCatName val="0"/>
          <c:showSerName val="0"/>
          <c:showPercent val="0"/>
          <c:showBubbleSize val="0"/>
        </c:dLbls>
        <c:axId val="176415488"/>
        <c:axId val="176409600"/>
      </c:scatterChart>
      <c:catAx>
        <c:axId val="176406528"/>
        <c:scaling>
          <c:orientation val="minMax"/>
        </c:scaling>
        <c:delete val="0"/>
        <c:axPos val="b"/>
        <c:majorTickMark val="out"/>
        <c:minorTickMark val="none"/>
        <c:tickLblPos val="nextTo"/>
        <c:spPr>
          <a:ln>
            <a:solidFill>
              <a:srgbClr val="000000"/>
            </a:solidFill>
          </a:ln>
        </c:spPr>
        <c:txPr>
          <a:bodyPr rot="-5400000" vert="horz"/>
          <a:lstStyle/>
          <a:p>
            <a:pPr>
              <a:defRPr sz="1000" b="1"/>
            </a:pPr>
            <a:endParaRPr lang="he-IL"/>
          </a:p>
        </c:txPr>
        <c:crossAx val="176408064"/>
        <c:crosses val="autoZero"/>
        <c:auto val="1"/>
        <c:lblAlgn val="ctr"/>
        <c:lblOffset val="100"/>
        <c:tickLblSkip val="1"/>
        <c:noMultiLvlLbl val="0"/>
      </c:catAx>
      <c:valAx>
        <c:axId val="176408064"/>
        <c:scaling>
          <c:orientation val="minMax"/>
          <c:max val="600"/>
          <c:min val="300"/>
        </c:scaling>
        <c:delete val="0"/>
        <c:axPos val="l"/>
        <c:majorGridlines>
          <c:spPr>
            <a:ln>
              <a:solidFill>
                <a:schemeClr val="tx1"/>
              </a:solidFill>
              <a:prstDash val="dash"/>
            </a:ln>
          </c:spPr>
        </c:majorGridlines>
        <c:numFmt formatCode="0" sourceLinked="1"/>
        <c:majorTickMark val="out"/>
        <c:minorTickMark val="none"/>
        <c:tickLblPos val="nextTo"/>
        <c:spPr>
          <a:ln>
            <a:solidFill>
              <a:srgbClr val="000000"/>
            </a:solidFill>
          </a:ln>
        </c:spPr>
        <c:txPr>
          <a:bodyPr/>
          <a:lstStyle/>
          <a:p>
            <a:pPr>
              <a:defRPr sz="1400" b="1"/>
            </a:pPr>
            <a:endParaRPr lang="he-IL"/>
          </a:p>
        </c:txPr>
        <c:crossAx val="176406528"/>
        <c:crosses val="autoZero"/>
        <c:crossBetween val="between"/>
        <c:majorUnit val="50"/>
      </c:valAx>
      <c:valAx>
        <c:axId val="176409600"/>
        <c:scaling>
          <c:orientation val="minMax"/>
          <c:max val="600"/>
          <c:min val="300"/>
        </c:scaling>
        <c:delete val="0"/>
        <c:axPos val="r"/>
        <c:numFmt formatCode="General" sourceLinked="1"/>
        <c:majorTickMark val="none"/>
        <c:minorTickMark val="none"/>
        <c:tickLblPos val="none"/>
        <c:crossAx val="176415488"/>
        <c:crosses val="max"/>
        <c:crossBetween val="midCat"/>
        <c:majorUnit val="50"/>
      </c:valAx>
      <c:valAx>
        <c:axId val="176415488"/>
        <c:scaling>
          <c:orientation val="minMax"/>
        </c:scaling>
        <c:delete val="1"/>
        <c:axPos val="b"/>
        <c:numFmt formatCode="General" sourceLinked="1"/>
        <c:majorTickMark val="out"/>
        <c:minorTickMark val="none"/>
        <c:tickLblPos val="nextTo"/>
        <c:crossAx val="176409600"/>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5190528191275363E-2"/>
          <c:y val="4.8432695913010873E-2"/>
          <c:w val="0.71798084221171687"/>
          <c:h val="0.85237274982877986"/>
        </c:manualLayout>
      </c:layout>
      <c:barChart>
        <c:barDir val="col"/>
        <c:grouping val="stacked"/>
        <c:varyColors val="0"/>
        <c:ser>
          <c:idx val="0"/>
          <c:order val="0"/>
          <c:tx>
            <c:strRef>
              <c:f>PROF_CBM!$C$40</c:f>
              <c:strCache>
                <c:ptCount val="1"/>
                <c:pt idx="0">
                  <c:v>מתחת לרמה 1</c:v>
                </c:pt>
              </c:strCache>
            </c:strRef>
          </c:tx>
          <c:spPr>
            <a:solidFill>
              <a:srgbClr val="FF0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PROF_CBM!$B$41:$B$47</c:f>
              <c:strCache>
                <c:ptCount val="7"/>
                <c:pt idx="0">
                  <c:v>קוריאה</c:v>
                </c:pt>
                <c:pt idx="1">
                  <c:v>קנדה</c:v>
                </c:pt>
                <c:pt idx="2">
                  <c:v>ארצות הברית</c:v>
                </c:pt>
                <c:pt idx="3">
                  <c:v>פורטוגל</c:v>
                </c:pt>
                <c:pt idx="4">
                  <c:v>ישראל</c:v>
                </c:pt>
                <c:pt idx="6">
                  <c:v>OECD</c:v>
                </c:pt>
              </c:strCache>
            </c:strRef>
          </c:cat>
          <c:val>
            <c:numRef>
              <c:f>PROF_CBM!$C$41:$C$47</c:f>
              <c:numCache>
                <c:formatCode>0</c:formatCode>
                <c:ptCount val="7"/>
                <c:pt idx="0">
                  <c:v>1.7976184480950856</c:v>
                </c:pt>
                <c:pt idx="1">
                  <c:v>4.0880349111034722</c:v>
                </c:pt>
                <c:pt idx="2">
                  <c:v>5.9157451540440587</c:v>
                </c:pt>
                <c:pt idx="3">
                  <c:v>6.3950785172905356</c:v>
                </c:pt>
                <c:pt idx="4">
                  <c:v>20.667922713264016</c:v>
                </c:pt>
                <c:pt idx="6">
                  <c:v>6.9132594732004247</c:v>
                </c:pt>
              </c:numCache>
            </c:numRef>
          </c:val>
        </c:ser>
        <c:ser>
          <c:idx val="1"/>
          <c:order val="1"/>
          <c:tx>
            <c:strRef>
              <c:f>PROF_CBM!$E$40</c:f>
              <c:strCache>
                <c:ptCount val="1"/>
                <c:pt idx="0">
                  <c:v>רמה 1</c:v>
                </c:pt>
              </c:strCache>
            </c:strRef>
          </c:tx>
          <c:spPr>
            <a:solidFill>
              <a:srgbClr val="F44611"/>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PROF_CBM!$B$41:$B$47</c:f>
              <c:strCache>
                <c:ptCount val="7"/>
                <c:pt idx="0">
                  <c:v>קוריאה</c:v>
                </c:pt>
                <c:pt idx="1">
                  <c:v>קנדה</c:v>
                </c:pt>
                <c:pt idx="2">
                  <c:v>ארצות הברית</c:v>
                </c:pt>
                <c:pt idx="3">
                  <c:v>פורטוגל</c:v>
                </c:pt>
                <c:pt idx="4">
                  <c:v>ישראל</c:v>
                </c:pt>
                <c:pt idx="6">
                  <c:v>OECD</c:v>
                </c:pt>
              </c:strCache>
            </c:strRef>
          </c:cat>
          <c:val>
            <c:numRef>
              <c:f>PROF_CBM!$E$41:$E$47</c:f>
              <c:numCache>
                <c:formatCode>0</c:formatCode>
                <c:ptCount val="7"/>
                <c:pt idx="0">
                  <c:v>5.3946861626532163</c:v>
                </c:pt>
                <c:pt idx="1">
                  <c:v>8.6116746266434596</c:v>
                </c:pt>
                <c:pt idx="2">
                  <c:v>12.373103112756645</c:v>
                </c:pt>
                <c:pt idx="3">
                  <c:v>14.867161546810751</c:v>
                </c:pt>
                <c:pt idx="4">
                  <c:v>17.998271706807824</c:v>
                </c:pt>
                <c:pt idx="6">
                  <c:v>13.088127769635721</c:v>
                </c:pt>
              </c:numCache>
            </c:numRef>
          </c:val>
        </c:ser>
        <c:ser>
          <c:idx val="2"/>
          <c:order val="2"/>
          <c:tx>
            <c:strRef>
              <c:f>PROF_CBM!$G$40</c:f>
              <c:strCache>
                <c:ptCount val="1"/>
                <c:pt idx="0">
                  <c:v>רמה 2</c:v>
                </c:pt>
              </c:strCache>
            </c:strRef>
          </c:tx>
          <c:spPr>
            <a:solidFill>
              <a:srgbClr val="FFC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PROF_CBM!$B$41:$B$47</c:f>
              <c:strCache>
                <c:ptCount val="7"/>
                <c:pt idx="0">
                  <c:v>קוריאה</c:v>
                </c:pt>
                <c:pt idx="1">
                  <c:v>קנדה</c:v>
                </c:pt>
                <c:pt idx="2">
                  <c:v>ארצות הברית</c:v>
                </c:pt>
                <c:pt idx="3">
                  <c:v>פורטוגל</c:v>
                </c:pt>
                <c:pt idx="4">
                  <c:v>ישראל</c:v>
                </c:pt>
                <c:pt idx="6">
                  <c:v>OECD</c:v>
                </c:pt>
              </c:strCache>
            </c:strRef>
          </c:cat>
          <c:val>
            <c:numRef>
              <c:f>PROF_CBM!$G$41:$G$47</c:f>
              <c:numCache>
                <c:formatCode>0</c:formatCode>
                <c:ptCount val="7"/>
                <c:pt idx="0">
                  <c:v>14.276051791149689</c:v>
                </c:pt>
                <c:pt idx="1">
                  <c:v>18.796994778713412</c:v>
                </c:pt>
                <c:pt idx="2">
                  <c:v>24.717145334208741</c:v>
                </c:pt>
                <c:pt idx="3">
                  <c:v>25.151972672410512</c:v>
                </c:pt>
                <c:pt idx="4">
                  <c:v>21.86663374697271</c:v>
                </c:pt>
                <c:pt idx="6">
                  <c:v>22.68506877645984</c:v>
                </c:pt>
              </c:numCache>
            </c:numRef>
          </c:val>
        </c:ser>
        <c:ser>
          <c:idx val="3"/>
          <c:order val="3"/>
          <c:tx>
            <c:strRef>
              <c:f>PROF_CBM!$I$40</c:f>
              <c:strCache>
                <c:ptCount val="1"/>
                <c:pt idx="0">
                  <c:v>רמה 3</c:v>
                </c:pt>
              </c:strCache>
            </c:strRef>
          </c:tx>
          <c:spPr>
            <a:solidFill>
              <a:srgbClr val="FFFF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PROF_CBM!$B$41:$B$47</c:f>
              <c:strCache>
                <c:ptCount val="7"/>
                <c:pt idx="0">
                  <c:v>קוריאה</c:v>
                </c:pt>
                <c:pt idx="1">
                  <c:v>קנדה</c:v>
                </c:pt>
                <c:pt idx="2">
                  <c:v>ארצות הברית</c:v>
                </c:pt>
                <c:pt idx="3">
                  <c:v>פורטוגל</c:v>
                </c:pt>
                <c:pt idx="4">
                  <c:v>ישראל</c:v>
                </c:pt>
                <c:pt idx="6">
                  <c:v>OECD</c:v>
                </c:pt>
              </c:strCache>
            </c:strRef>
          </c:cat>
          <c:val>
            <c:numRef>
              <c:f>PROF_CBM!$I$41:$I$47</c:f>
              <c:numCache>
                <c:formatCode>0</c:formatCode>
                <c:ptCount val="7"/>
                <c:pt idx="0">
                  <c:v>23.939199764148096</c:v>
                </c:pt>
                <c:pt idx="1">
                  <c:v>26.901970998217745</c:v>
                </c:pt>
                <c:pt idx="2">
                  <c:v>26.941012257227335</c:v>
                </c:pt>
                <c:pt idx="3">
                  <c:v>27.199609468413563</c:v>
                </c:pt>
                <c:pt idx="4">
                  <c:v>20.118197222385746</c:v>
                </c:pt>
                <c:pt idx="6">
                  <c:v>26.270388414845655</c:v>
                </c:pt>
              </c:numCache>
            </c:numRef>
          </c:val>
        </c:ser>
        <c:ser>
          <c:idx val="4"/>
          <c:order val="4"/>
          <c:tx>
            <c:strRef>
              <c:f>PROF_CBM!$K$40</c:f>
              <c:strCache>
                <c:ptCount val="1"/>
                <c:pt idx="0">
                  <c:v>רמה 4</c:v>
                </c:pt>
              </c:strCache>
            </c:strRef>
          </c:tx>
          <c:spPr>
            <a:solidFill>
              <a:srgbClr val="92D05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PROF_CBM!$B$41:$B$47</c:f>
              <c:strCache>
                <c:ptCount val="7"/>
                <c:pt idx="0">
                  <c:v>קוריאה</c:v>
                </c:pt>
                <c:pt idx="1">
                  <c:v>קנדה</c:v>
                </c:pt>
                <c:pt idx="2">
                  <c:v>ארצות הברית</c:v>
                </c:pt>
                <c:pt idx="3">
                  <c:v>פורטוגל</c:v>
                </c:pt>
                <c:pt idx="4">
                  <c:v>ישראל</c:v>
                </c:pt>
                <c:pt idx="6">
                  <c:v>OECD</c:v>
                </c:pt>
              </c:strCache>
            </c:strRef>
          </c:cat>
          <c:val>
            <c:numRef>
              <c:f>PROF_CBM!$K$41:$K$47</c:f>
              <c:numCache>
                <c:formatCode>0</c:formatCode>
                <c:ptCount val="7"/>
                <c:pt idx="0">
                  <c:v>26.877193365494367</c:v>
                </c:pt>
                <c:pt idx="1">
                  <c:v>24.259702843669427</c:v>
                </c:pt>
                <c:pt idx="2">
                  <c:v>19.342349217720521</c:v>
                </c:pt>
                <c:pt idx="3">
                  <c:v>18.442372654221174</c:v>
                </c:pt>
                <c:pt idx="4">
                  <c:v>12.981203210467656</c:v>
                </c:pt>
                <c:pt idx="6">
                  <c:v>19.747552254233334</c:v>
                </c:pt>
              </c:numCache>
            </c:numRef>
          </c:val>
        </c:ser>
        <c:ser>
          <c:idx val="5"/>
          <c:order val="5"/>
          <c:tx>
            <c:strRef>
              <c:f>PROF_CBM!$M$40</c:f>
              <c:strCache>
                <c:ptCount val="1"/>
                <c:pt idx="0">
                  <c:v>רמה 5</c:v>
                </c:pt>
              </c:strCache>
            </c:strRef>
          </c:tx>
          <c:spPr>
            <a:solidFill>
              <a:srgbClr val="00B05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PROF_CBM!$B$41:$B$47</c:f>
              <c:strCache>
                <c:ptCount val="7"/>
                <c:pt idx="0">
                  <c:v>קוריאה</c:v>
                </c:pt>
                <c:pt idx="1">
                  <c:v>קנדה</c:v>
                </c:pt>
                <c:pt idx="2">
                  <c:v>ארצות הברית</c:v>
                </c:pt>
                <c:pt idx="3">
                  <c:v>פורטוגל</c:v>
                </c:pt>
                <c:pt idx="4">
                  <c:v>ישראל</c:v>
                </c:pt>
                <c:pt idx="6">
                  <c:v>OECD</c:v>
                </c:pt>
              </c:strCache>
            </c:strRef>
          </c:cat>
          <c:val>
            <c:numRef>
              <c:f>PROF_CBM!$M$41:$M$47</c:f>
              <c:numCache>
                <c:formatCode>0</c:formatCode>
                <c:ptCount val="7"/>
                <c:pt idx="0">
                  <c:v>18.741089795907463</c:v>
                </c:pt>
                <c:pt idx="1">
                  <c:v>12.802607914153445</c:v>
                </c:pt>
                <c:pt idx="2">
                  <c:v>8.2467417325273882</c:v>
                </c:pt>
                <c:pt idx="3">
                  <c:v>6.4906038736948553</c:v>
                </c:pt>
                <c:pt idx="4">
                  <c:v>5.2513931474255475</c:v>
                </c:pt>
                <c:pt idx="6">
                  <c:v>8.7358017338078859</c:v>
                </c:pt>
              </c:numCache>
            </c:numRef>
          </c:val>
        </c:ser>
        <c:ser>
          <c:idx val="6"/>
          <c:order val="6"/>
          <c:tx>
            <c:strRef>
              <c:f>PROF_CBM!$O$40</c:f>
              <c:strCache>
                <c:ptCount val="1"/>
                <c:pt idx="0">
                  <c:v>רמה 6</c:v>
                </c:pt>
              </c:strCache>
            </c:strRef>
          </c:tx>
          <c:spPr>
            <a:solidFill>
              <a:srgbClr val="008000"/>
            </a:solidFill>
          </c:spPr>
          <c:invertIfNegative val="0"/>
          <c:dLbls>
            <c:numFmt formatCode="0&quot;%&quot;" sourceLinked="0"/>
            <c:txPr>
              <a:bodyPr/>
              <a:lstStyle/>
              <a:p>
                <a:pPr>
                  <a:defRPr sz="1200" b="1">
                    <a:solidFill>
                      <a:schemeClr val="bg1"/>
                    </a:solidFill>
                  </a:defRPr>
                </a:pPr>
                <a:endParaRPr lang="he-IL"/>
              </a:p>
            </c:txPr>
            <c:showLegendKey val="0"/>
            <c:showVal val="1"/>
            <c:showCatName val="0"/>
            <c:showSerName val="0"/>
            <c:showPercent val="0"/>
            <c:showBubbleSize val="0"/>
            <c:showLeaderLines val="0"/>
          </c:dLbls>
          <c:cat>
            <c:strRef>
              <c:f>PROF_CBM!$B$41:$B$47</c:f>
              <c:strCache>
                <c:ptCount val="7"/>
                <c:pt idx="0">
                  <c:v>קוריאה</c:v>
                </c:pt>
                <c:pt idx="1">
                  <c:v>קנדה</c:v>
                </c:pt>
                <c:pt idx="2">
                  <c:v>ארצות הברית</c:v>
                </c:pt>
                <c:pt idx="3">
                  <c:v>פורטוגל</c:v>
                </c:pt>
                <c:pt idx="4">
                  <c:v>ישראל</c:v>
                </c:pt>
                <c:pt idx="6">
                  <c:v>OECD</c:v>
                </c:pt>
              </c:strCache>
            </c:strRef>
          </c:cat>
          <c:val>
            <c:numRef>
              <c:f>PROF_CBM!$O$41:$O$47</c:f>
              <c:numCache>
                <c:formatCode>0</c:formatCode>
                <c:ptCount val="7"/>
                <c:pt idx="0">
                  <c:v>8.9741606725520811</c:v>
                </c:pt>
                <c:pt idx="1">
                  <c:v>4.53901392749904</c:v>
                </c:pt>
                <c:pt idx="2">
                  <c:v>2.4639031915153131</c:v>
                </c:pt>
                <c:pt idx="3">
                  <c:v>1.453201267158601</c:v>
                </c:pt>
                <c:pt idx="4">
                  <c:v>1.1163782526765007</c:v>
                </c:pt>
                <c:pt idx="6">
                  <c:v>2.5598015778171397</c:v>
                </c:pt>
              </c:numCache>
            </c:numRef>
          </c:val>
        </c:ser>
        <c:dLbls>
          <c:showLegendKey val="0"/>
          <c:showVal val="0"/>
          <c:showCatName val="0"/>
          <c:showSerName val="0"/>
          <c:showPercent val="0"/>
          <c:showBubbleSize val="0"/>
        </c:dLbls>
        <c:gapWidth val="150"/>
        <c:overlap val="100"/>
        <c:axId val="176892928"/>
        <c:axId val="176915200"/>
      </c:barChart>
      <c:catAx>
        <c:axId val="176892928"/>
        <c:scaling>
          <c:orientation val="minMax"/>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6915200"/>
        <c:crosses val="autoZero"/>
        <c:auto val="1"/>
        <c:lblAlgn val="ctr"/>
        <c:lblOffset val="100"/>
        <c:noMultiLvlLbl val="0"/>
      </c:catAx>
      <c:valAx>
        <c:axId val="176915200"/>
        <c:scaling>
          <c:orientation val="minMax"/>
          <c:max val="100"/>
          <c:min val="0"/>
        </c:scaling>
        <c:delete val="0"/>
        <c:axPos val="l"/>
        <c:numFmt formatCode="0&quot;%&quot;" sourceLinked="0"/>
        <c:majorTickMark val="out"/>
        <c:minorTickMark val="none"/>
        <c:tickLblPos val="nextTo"/>
        <c:spPr>
          <a:ln>
            <a:solidFill>
              <a:srgbClr val="000000"/>
            </a:solidFill>
          </a:ln>
        </c:spPr>
        <c:txPr>
          <a:bodyPr/>
          <a:lstStyle/>
          <a:p>
            <a:pPr>
              <a:defRPr sz="1600" b="1"/>
            </a:pPr>
            <a:endParaRPr lang="he-IL"/>
          </a:p>
        </c:txPr>
        <c:crossAx val="176892928"/>
        <c:crosses val="autoZero"/>
        <c:crossBetween val="between"/>
        <c:majorUnit val="20"/>
      </c:valAx>
      <c:spPr>
        <a:solidFill>
          <a:sysClr val="window" lastClr="FFFFFF">
            <a:lumMod val="95000"/>
          </a:sysClr>
        </a:solidFill>
      </c:spPr>
    </c:plotArea>
    <c:legend>
      <c:legendPos val="r"/>
      <c:layout>
        <c:manualLayout>
          <c:xMode val="edge"/>
          <c:yMode val="edge"/>
          <c:x val="0.81720073678210214"/>
          <c:y val="9.4305276844239519E-2"/>
          <c:w val="0.17290939635990601"/>
          <c:h val="0.84445847162815246"/>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M_VAR_CB!$T$104</c:f>
          <c:strCache>
            <c:ptCount val="1"/>
            <c:pt idx="0">
              <c:v>OECD=291</c:v>
            </c:pt>
          </c:strCache>
        </c:strRef>
      </c:tx>
      <c:layout>
        <c:manualLayout>
          <c:xMode val="edge"/>
          <c:yMode val="edge"/>
          <c:x val="0.87981384726722989"/>
          <c:y val="0.16984076304125825"/>
        </c:manualLayout>
      </c:layout>
      <c:overlay val="1"/>
      <c:txPr>
        <a:bodyPr/>
        <a:lstStyle/>
        <a:p>
          <a:pPr>
            <a:defRPr sz="1400" b="1">
              <a:solidFill>
                <a:srgbClr val="7030A0"/>
              </a:solidFill>
            </a:defRPr>
          </a:pPr>
          <a:endParaRPr lang="he-IL"/>
        </a:p>
      </c:txPr>
    </c:title>
    <c:autoTitleDeleted val="0"/>
    <c:plotArea>
      <c:layout/>
      <c:barChart>
        <c:barDir val="col"/>
        <c:grouping val="clustered"/>
        <c:varyColors val="0"/>
        <c:ser>
          <c:idx val="0"/>
          <c:order val="0"/>
          <c:tx>
            <c:strRef>
              <c:f>M_VAR_CB!$V$2</c:f>
              <c:strCache>
                <c:ptCount val="1"/>
                <c:pt idx="0">
                  <c:v>פיזור</c:v>
                </c:pt>
              </c:strCache>
            </c:strRef>
          </c:tx>
          <c:spPr>
            <a:solidFill>
              <a:srgbClr val="95B3D7"/>
            </a:solidFill>
            <a:ln>
              <a:noFill/>
            </a:ln>
          </c:spPr>
          <c:invertIfNegative val="0"/>
          <c:dPt>
            <c:idx val="0"/>
            <c:invertIfNegative val="0"/>
            <c:bubble3D val="0"/>
            <c:spPr>
              <a:solidFill>
                <a:srgbClr val="0070C0"/>
              </a:solidFill>
              <a:ln>
                <a:noFill/>
              </a:ln>
            </c:spPr>
          </c:dPt>
          <c:dPt>
            <c:idx val="1"/>
            <c:invertIfNegative val="0"/>
            <c:bubble3D val="0"/>
          </c:dPt>
          <c:dPt>
            <c:idx val="3"/>
            <c:invertIfNegative val="0"/>
            <c:bubble3D val="0"/>
          </c:dPt>
          <c:dPt>
            <c:idx val="4"/>
            <c:invertIfNegative val="0"/>
            <c:bubble3D val="0"/>
          </c:dPt>
          <c:dPt>
            <c:idx val="5"/>
            <c:invertIfNegative val="0"/>
            <c:bubble3D val="0"/>
          </c:dPt>
          <c:dPt>
            <c:idx val="6"/>
            <c:invertIfNegative val="0"/>
            <c:bubble3D val="0"/>
            <c:spPr>
              <a:solidFill>
                <a:srgbClr val="95B3D7"/>
              </a:solidFill>
              <a:ln>
                <a:solidFill>
                  <a:schemeClr val="tx1"/>
                </a:solidFill>
              </a:ln>
            </c:spPr>
          </c:dPt>
          <c:dPt>
            <c:idx val="7"/>
            <c:invertIfNegative val="0"/>
            <c:bubble3D val="0"/>
          </c:dPt>
          <c:dPt>
            <c:idx val="8"/>
            <c:invertIfNegative val="0"/>
            <c:bubble3D val="0"/>
          </c:dPt>
          <c:dPt>
            <c:idx val="9"/>
            <c:invertIfNegative val="0"/>
            <c:bubble3D val="0"/>
            <c:spPr>
              <a:solidFill>
                <a:srgbClr val="95B3D7"/>
              </a:solidFill>
              <a:ln>
                <a:solidFill>
                  <a:schemeClr val="tx1"/>
                </a:solidFill>
              </a:ln>
            </c:spPr>
          </c:dPt>
          <c:dPt>
            <c:idx val="10"/>
            <c:invertIfNegative val="0"/>
            <c:bubble3D val="0"/>
            <c:spPr>
              <a:solidFill>
                <a:srgbClr val="95B3D7"/>
              </a:solidFill>
              <a:ln>
                <a:solidFill>
                  <a:schemeClr val="tx1"/>
                </a:solidFill>
              </a:ln>
            </c:spPr>
          </c:dPt>
          <c:dPt>
            <c:idx val="11"/>
            <c:invertIfNegative val="0"/>
            <c:bubble3D val="0"/>
          </c:dPt>
          <c:dPt>
            <c:idx val="14"/>
            <c:invertIfNegative val="0"/>
            <c:bubble3D val="0"/>
          </c:dPt>
          <c:dPt>
            <c:idx val="18"/>
            <c:invertIfNegative val="0"/>
            <c:bubble3D val="0"/>
          </c:dPt>
          <c:dPt>
            <c:idx val="19"/>
            <c:invertIfNegative val="0"/>
            <c:bubble3D val="0"/>
          </c:dPt>
          <c:dPt>
            <c:idx val="21"/>
            <c:invertIfNegative val="0"/>
            <c:bubble3D val="0"/>
            <c:spPr>
              <a:solidFill>
                <a:srgbClr val="95B3D7"/>
              </a:solidFill>
              <a:ln>
                <a:solidFill>
                  <a:schemeClr val="tx1"/>
                </a:solidFill>
              </a:ln>
            </c:spPr>
          </c:dPt>
          <c:dPt>
            <c:idx val="22"/>
            <c:invertIfNegative val="0"/>
            <c:bubble3D val="0"/>
          </c:dPt>
          <c:dPt>
            <c:idx val="26"/>
            <c:invertIfNegative val="0"/>
            <c:bubble3D val="0"/>
          </c:dPt>
          <c:dPt>
            <c:idx val="27"/>
            <c:invertIfNegative val="0"/>
            <c:bubble3D val="0"/>
          </c:dPt>
          <c:dPt>
            <c:idx val="29"/>
            <c:invertIfNegative val="0"/>
            <c:bubble3D val="0"/>
          </c:dPt>
          <c:dPt>
            <c:idx val="31"/>
            <c:invertIfNegative val="0"/>
            <c:bubble3D val="0"/>
          </c:dPt>
          <c:dPt>
            <c:idx val="32"/>
            <c:invertIfNegative val="0"/>
            <c:bubble3D val="0"/>
          </c:dPt>
          <c:dPt>
            <c:idx val="33"/>
            <c:invertIfNegative val="0"/>
            <c:bubble3D val="0"/>
          </c:dPt>
          <c:dPt>
            <c:idx val="34"/>
            <c:invertIfNegative val="0"/>
            <c:bubble3D val="0"/>
          </c:dPt>
          <c:dPt>
            <c:idx val="36"/>
            <c:invertIfNegative val="0"/>
            <c:bubble3D val="0"/>
          </c:dPt>
          <c:dPt>
            <c:idx val="38"/>
            <c:invertIfNegative val="0"/>
            <c:bubble3D val="0"/>
          </c:dPt>
          <c:dPt>
            <c:idx val="39"/>
            <c:invertIfNegative val="0"/>
            <c:bubble3D val="0"/>
          </c:dPt>
          <c:dPt>
            <c:idx val="41"/>
            <c:invertIfNegative val="0"/>
            <c:bubble3D val="0"/>
          </c:dPt>
          <c:dPt>
            <c:idx val="50"/>
            <c:invertIfNegative val="0"/>
            <c:bubble3D val="0"/>
          </c:dPt>
          <c:dPt>
            <c:idx val="51"/>
            <c:invertIfNegative val="0"/>
            <c:bubble3D val="0"/>
          </c:dPt>
          <c:dPt>
            <c:idx val="52"/>
            <c:invertIfNegative val="0"/>
            <c:bubble3D val="0"/>
          </c:dPt>
          <c:dPt>
            <c:idx val="53"/>
            <c:invertIfNegative val="0"/>
            <c:bubble3D val="0"/>
          </c:dPt>
          <c:dLbls>
            <c:dLbl>
              <c:idx val="0"/>
              <c:showLegendKey val="0"/>
              <c:showVal val="1"/>
              <c:showCatName val="0"/>
              <c:showSerName val="0"/>
              <c:showPercent val="0"/>
              <c:showBubbleSize val="0"/>
            </c:dLbl>
            <c:dLbl>
              <c:idx val="6"/>
              <c:showLegendKey val="0"/>
              <c:showVal val="1"/>
              <c:showCatName val="0"/>
              <c:showSerName val="0"/>
              <c:showPercent val="0"/>
              <c:showBubbleSize val="0"/>
            </c:dLbl>
            <c:dLbl>
              <c:idx val="9"/>
              <c:layout>
                <c:manualLayout>
                  <c:x val="-3.2966222859972982E-3"/>
                  <c:y val="1.1495129391484508E-2"/>
                </c:manualLayout>
              </c:layout>
              <c:showLegendKey val="0"/>
              <c:showVal val="1"/>
              <c:showCatName val="0"/>
              <c:showSerName val="0"/>
              <c:showPercent val="0"/>
              <c:showBubbleSize val="0"/>
            </c:dLbl>
            <c:dLbl>
              <c:idx val="10"/>
              <c:layout>
                <c:manualLayout>
                  <c:x val="4.9449334289959476E-3"/>
                  <c:y val="8.62134704361338E-3"/>
                </c:manualLayout>
              </c:layout>
              <c:showLegendKey val="0"/>
              <c:showVal val="1"/>
              <c:showCatName val="0"/>
              <c:showSerName val="0"/>
              <c:showPercent val="0"/>
              <c:showBubbleSize val="0"/>
            </c:dLbl>
            <c:dLbl>
              <c:idx val="21"/>
              <c:layout>
                <c:manualLayout>
                  <c:x val="0"/>
                  <c:y val="1.9858156028368767E-2"/>
                </c:manualLayout>
              </c:layout>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M_VAR_CB!$T$3:$T$34</c:f>
              <c:strCache>
                <c:ptCount val="32"/>
                <c:pt idx="0">
                  <c:v>ישראל</c:v>
                </c:pt>
                <c:pt idx="2">
                  <c:v>בלגיה</c:v>
                </c:pt>
                <c:pt idx="3">
                  <c:v>סינגפור</c:v>
                </c:pt>
                <c:pt idx="4">
                  <c:v>גרמניה</c:v>
                </c:pt>
                <c:pt idx="5">
                  <c:v>הונגריה</c:v>
                </c:pt>
                <c:pt idx="6">
                  <c:v>קנדה</c:v>
                </c:pt>
                <c:pt idx="7">
                  <c:v>אוסטרליה</c:v>
                </c:pt>
                <c:pt idx="8">
                  <c:v>צרפת</c:v>
                </c:pt>
                <c:pt idx="9">
                  <c:v>ארצות הברית</c:v>
                </c:pt>
                <c:pt idx="10">
                  <c:v>קוריאה</c:v>
                </c:pt>
                <c:pt idx="11">
                  <c:v>יפן</c:v>
                </c:pt>
                <c:pt idx="12">
                  <c:v>טייוואן</c:v>
                </c:pt>
                <c:pt idx="13">
                  <c:v>אוסטריה</c:v>
                </c:pt>
                <c:pt idx="14">
                  <c:v>סלובניה</c:v>
                </c:pt>
                <c:pt idx="15">
                  <c:v>הונג-קונג (סין)</c:v>
                </c:pt>
                <c:pt idx="16">
                  <c:v>דנמרק</c:v>
                </c:pt>
                <c:pt idx="17">
                  <c:v>נורווגיה</c:v>
                </c:pt>
                <c:pt idx="18">
                  <c:v>פולין</c:v>
                </c:pt>
                <c:pt idx="19">
                  <c:v>סלובקיה</c:v>
                </c:pt>
                <c:pt idx="20">
                  <c:v>שוודיה</c:v>
                </c:pt>
                <c:pt idx="21">
                  <c:v>פורטוגל</c:v>
                </c:pt>
                <c:pt idx="22">
                  <c:v>איחוד האמירויות</c:v>
                </c:pt>
                <c:pt idx="23">
                  <c:v>ברזיל</c:v>
                </c:pt>
                <c:pt idx="24">
                  <c:v>מקאו (סין)</c:v>
                </c:pt>
                <c:pt idx="25">
                  <c:v>איטליה</c:v>
                </c:pt>
                <c:pt idx="26">
                  <c:v>אסטוניה</c:v>
                </c:pt>
                <c:pt idx="27">
                  <c:v>ספרד</c:v>
                </c:pt>
                <c:pt idx="28">
                  <c:v>צ'ילה</c:v>
                </c:pt>
                <c:pt idx="29">
                  <c:v>אירלנד</c:v>
                </c:pt>
                <c:pt idx="30">
                  <c:v>רוסיה</c:v>
                </c:pt>
                <c:pt idx="31">
                  <c:v>קולומביה</c:v>
                </c:pt>
              </c:strCache>
            </c:strRef>
          </c:cat>
          <c:val>
            <c:numRef>
              <c:f>M_VAR_CB!$V$3:$V$34</c:f>
              <c:numCache>
                <c:formatCode>General</c:formatCode>
                <c:ptCount val="32"/>
                <c:pt idx="0" formatCode="0">
                  <c:v>364.69851999999997</c:v>
                </c:pt>
                <c:pt idx="2" formatCode="0">
                  <c:v>329.17900000000003</c:v>
                </c:pt>
                <c:pt idx="3" formatCode="0">
                  <c:v>318.74125999999995</c:v>
                </c:pt>
                <c:pt idx="4" formatCode="0">
                  <c:v>314.69076000000007</c:v>
                </c:pt>
                <c:pt idx="5" formatCode="0">
                  <c:v>306.27821999999998</c:v>
                </c:pt>
                <c:pt idx="6" formatCode="0">
                  <c:v>297.39833999999996</c:v>
                </c:pt>
                <c:pt idx="7" formatCode="0">
                  <c:v>296.93097999999998</c:v>
                </c:pt>
                <c:pt idx="8" formatCode="0">
                  <c:v>294.12681999999995</c:v>
                </c:pt>
                <c:pt idx="9" formatCode="0">
                  <c:v>292.41311999999994</c:v>
                </c:pt>
                <c:pt idx="10" formatCode="0">
                  <c:v>291.78998000000001</c:v>
                </c:pt>
                <c:pt idx="11" formatCode="0">
                  <c:v>291.32264000000009</c:v>
                </c:pt>
                <c:pt idx="12" formatCode="0">
                  <c:v>290.0763</c:v>
                </c:pt>
                <c:pt idx="13" formatCode="0">
                  <c:v>288.67426000000006</c:v>
                </c:pt>
                <c:pt idx="14" formatCode="0">
                  <c:v>287.73951999999997</c:v>
                </c:pt>
                <c:pt idx="15" formatCode="0">
                  <c:v>285.87007999999997</c:v>
                </c:pt>
                <c:pt idx="16" formatCode="0">
                  <c:v>283.68904000000003</c:v>
                </c:pt>
                <c:pt idx="17" formatCode="0">
                  <c:v>283.22166000000004</c:v>
                </c:pt>
                <c:pt idx="18" formatCode="0">
                  <c:v>282.75432000000001</c:v>
                </c:pt>
                <c:pt idx="19" formatCode="0">
                  <c:v>281.81962000000004</c:v>
                </c:pt>
                <c:pt idx="20" formatCode="0">
                  <c:v>280.57332000000002</c:v>
                </c:pt>
                <c:pt idx="21" formatCode="0">
                  <c:v>278.70386000000002</c:v>
                </c:pt>
                <c:pt idx="22" formatCode="0">
                  <c:v>277.92489999999998</c:v>
                </c:pt>
                <c:pt idx="23" formatCode="0">
                  <c:v>275.74385999999998</c:v>
                </c:pt>
                <c:pt idx="24" formatCode="0">
                  <c:v>273.56286</c:v>
                </c:pt>
                <c:pt idx="25" formatCode="0">
                  <c:v>271.69342000000006</c:v>
                </c:pt>
                <c:pt idx="26" formatCode="0">
                  <c:v>269.97977999999995</c:v>
                </c:pt>
                <c:pt idx="27" formatCode="0">
                  <c:v>268.57762000000002</c:v>
                </c:pt>
                <c:pt idx="28" formatCode="0">
                  <c:v>265.92926</c:v>
                </c:pt>
                <c:pt idx="29" formatCode="0">
                  <c:v>264.05981999999995</c:v>
                </c:pt>
                <c:pt idx="30" formatCode="0">
                  <c:v>263.43664000000001</c:v>
                </c:pt>
                <c:pt idx="31" formatCode="0">
                  <c:v>241.31482</c:v>
                </c:pt>
              </c:numCache>
            </c:numRef>
          </c:val>
        </c:ser>
        <c:dLbls>
          <c:showLegendKey val="0"/>
          <c:showVal val="0"/>
          <c:showCatName val="0"/>
          <c:showSerName val="0"/>
          <c:showPercent val="0"/>
          <c:showBubbleSize val="0"/>
        </c:dLbls>
        <c:gapWidth val="150"/>
        <c:axId val="176993408"/>
        <c:axId val="176994944"/>
      </c:barChart>
      <c:scatterChart>
        <c:scatterStyle val="smoothMarker"/>
        <c:varyColors val="0"/>
        <c:ser>
          <c:idx val="1"/>
          <c:order val="1"/>
          <c:tx>
            <c:strRef>
              <c:f>M_VAR_CB!$P$104</c:f>
              <c:strCache>
                <c:ptCount val="1"/>
                <c:pt idx="0">
                  <c:v>OECD</c:v>
                </c:pt>
              </c:strCache>
            </c:strRef>
          </c:tx>
          <c:spPr>
            <a:ln w="19050">
              <a:solidFill>
                <a:srgbClr val="7030A0"/>
              </a:solidFill>
            </a:ln>
          </c:spPr>
          <c:marker>
            <c:symbol val="none"/>
          </c:marker>
          <c:xVal>
            <c:numRef>
              <c:f>M_VAR_CB!$Q$106:$Q$107</c:f>
              <c:numCache>
                <c:formatCode>General</c:formatCode>
                <c:ptCount val="2"/>
                <c:pt idx="0">
                  <c:v>0</c:v>
                </c:pt>
                <c:pt idx="1">
                  <c:v>32.5</c:v>
                </c:pt>
              </c:numCache>
            </c:numRef>
          </c:xVal>
          <c:yVal>
            <c:numRef>
              <c:f>M_VAR_CB!$R$106:$R$107</c:f>
              <c:numCache>
                <c:formatCode>General</c:formatCode>
                <c:ptCount val="2"/>
                <c:pt idx="0">
                  <c:v>291</c:v>
                </c:pt>
                <c:pt idx="1">
                  <c:v>291</c:v>
                </c:pt>
              </c:numCache>
            </c:numRef>
          </c:yVal>
          <c:smooth val="1"/>
        </c:ser>
        <c:dLbls>
          <c:showLegendKey val="0"/>
          <c:showVal val="0"/>
          <c:showCatName val="0"/>
          <c:showSerName val="0"/>
          <c:showPercent val="0"/>
          <c:showBubbleSize val="0"/>
        </c:dLbls>
        <c:axId val="177010560"/>
        <c:axId val="177009024"/>
      </c:scatterChart>
      <c:catAx>
        <c:axId val="176993408"/>
        <c:scaling>
          <c:orientation val="minMax"/>
        </c:scaling>
        <c:delete val="0"/>
        <c:axPos val="b"/>
        <c:majorTickMark val="out"/>
        <c:minorTickMark val="none"/>
        <c:tickLblPos val="nextTo"/>
        <c:spPr>
          <a:ln>
            <a:solidFill>
              <a:srgbClr val="000000"/>
            </a:solidFill>
          </a:ln>
        </c:spPr>
        <c:txPr>
          <a:bodyPr rot="-5400000" vert="horz"/>
          <a:lstStyle/>
          <a:p>
            <a:pPr>
              <a:defRPr b="1"/>
            </a:pPr>
            <a:endParaRPr lang="he-IL"/>
          </a:p>
        </c:txPr>
        <c:crossAx val="176994944"/>
        <c:crosses val="autoZero"/>
        <c:auto val="1"/>
        <c:lblAlgn val="ctr"/>
        <c:lblOffset val="100"/>
        <c:tickLblSkip val="1"/>
        <c:noMultiLvlLbl val="0"/>
      </c:catAx>
      <c:valAx>
        <c:axId val="176994944"/>
        <c:scaling>
          <c:orientation val="minMax"/>
          <c:max val="400"/>
          <c:min val="0"/>
        </c:scaling>
        <c:delete val="0"/>
        <c:axPos val="l"/>
        <c:majorGridlines>
          <c:spPr>
            <a:ln>
              <a:solidFill>
                <a:schemeClr val="bg1">
                  <a:lumMod val="65000"/>
                </a:schemeClr>
              </a:solidFill>
              <a:prstDash val="sysDash"/>
            </a:ln>
          </c:spPr>
        </c:majorGridlines>
        <c:numFmt formatCode="0" sourceLinked="1"/>
        <c:majorTickMark val="out"/>
        <c:minorTickMark val="none"/>
        <c:tickLblPos val="nextTo"/>
        <c:spPr>
          <a:ln>
            <a:solidFill>
              <a:srgbClr val="000000"/>
            </a:solidFill>
          </a:ln>
        </c:spPr>
        <c:txPr>
          <a:bodyPr/>
          <a:lstStyle/>
          <a:p>
            <a:pPr>
              <a:defRPr sz="1400" b="1"/>
            </a:pPr>
            <a:endParaRPr lang="he-IL"/>
          </a:p>
        </c:txPr>
        <c:crossAx val="176993408"/>
        <c:crosses val="autoZero"/>
        <c:crossBetween val="between"/>
        <c:majorUnit val="50"/>
      </c:valAx>
      <c:valAx>
        <c:axId val="177009024"/>
        <c:scaling>
          <c:orientation val="minMax"/>
          <c:max val="400"/>
          <c:min val="0"/>
        </c:scaling>
        <c:delete val="0"/>
        <c:axPos val="r"/>
        <c:numFmt formatCode="General" sourceLinked="1"/>
        <c:majorTickMark val="none"/>
        <c:minorTickMark val="none"/>
        <c:tickLblPos val="none"/>
        <c:crossAx val="177010560"/>
        <c:crosses val="max"/>
        <c:crossBetween val="midCat"/>
        <c:majorUnit val="50"/>
      </c:valAx>
      <c:valAx>
        <c:axId val="177010560"/>
        <c:scaling>
          <c:orientation val="minMax"/>
        </c:scaling>
        <c:delete val="1"/>
        <c:axPos val="b"/>
        <c:numFmt formatCode="General" sourceLinked="1"/>
        <c:majorTickMark val="out"/>
        <c:minorTickMark val="none"/>
        <c:tickLblPos val="nextTo"/>
        <c:crossAx val="177009024"/>
        <c:crosses val="autoZero"/>
        <c:crossBetween val="midCat"/>
      </c:valAx>
      <c:spPr>
        <a:solidFill>
          <a:schemeClr val="bg1">
            <a:lumMod val="95000"/>
          </a:schemeClr>
        </a:solidFill>
      </c:spPr>
    </c:plotArea>
    <c:plotVisOnly val="1"/>
    <c:dispBlanksAs val="gap"/>
    <c:showDLblsOverMax val="0"/>
  </c:chart>
  <c:spPr>
    <a:ln>
      <a:solidFill>
        <a:srgbClr val="000000"/>
      </a:solidFill>
    </a:ln>
  </c:spPr>
  <c:txPr>
    <a:bodyPr/>
    <a:lstStyle/>
    <a:p>
      <a:pPr>
        <a:defRPr sz="1100" b="0"/>
      </a:pPr>
      <a:endParaRPr lang="he-IL"/>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'פיזה - 3 מקצועות ++'!$O$102</c:f>
          <c:strCache>
            <c:ptCount val="1"/>
            <c:pt idx="0">
              <c:v>דוברי עברית</c:v>
            </c:pt>
          </c:strCache>
        </c:strRef>
      </c:tx>
      <c:layout>
        <c:manualLayout>
          <c:xMode val="edge"/>
          <c:yMode val="edge"/>
          <c:x val="1.9722043766473613E-3"/>
          <c:y val="0.94288050233731613"/>
        </c:manualLayout>
      </c:layout>
      <c:overlay val="1"/>
      <c:txPr>
        <a:bodyPr/>
        <a:lstStyle/>
        <a:p>
          <a:pPr>
            <a:defRPr sz="900"/>
          </a:pPr>
          <a:endParaRPr lang="he-IL"/>
        </a:p>
      </c:txPr>
    </c:title>
    <c:autoTitleDeleted val="0"/>
    <c:plotArea>
      <c:layout>
        <c:manualLayout>
          <c:layoutTarget val="inner"/>
          <c:xMode val="edge"/>
          <c:yMode val="edge"/>
          <c:x val="8.954728100956065E-2"/>
          <c:y val="0.10835752846907433"/>
          <c:w val="0.85803075016641206"/>
          <c:h val="0.79327255491872362"/>
        </c:manualLayout>
      </c:layout>
      <c:barChart>
        <c:barDir val="col"/>
        <c:grouping val="clustered"/>
        <c:varyColors val="0"/>
        <c:ser>
          <c:idx val="0"/>
          <c:order val="0"/>
          <c:tx>
            <c:strRef>
              <c:f>'פיזה - 3 מקצועות ++'!$P$103</c:f>
              <c:strCache>
                <c:ptCount val="1"/>
                <c:pt idx="0">
                  <c:v>2002</c:v>
                </c:pt>
              </c:strCache>
            </c:strRef>
          </c:tx>
          <c:spPr>
            <a:ln>
              <a:noFill/>
            </a:ln>
          </c:spPr>
          <c:invertIfNegative val="0"/>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++'!$O$104:$O$108</c:f>
              <c:strCache>
                <c:ptCount val="5"/>
                <c:pt idx="0">
                  <c:v>מתמטיקה</c:v>
                </c:pt>
                <c:pt idx="2">
                  <c:v>קריאה </c:v>
                </c:pt>
                <c:pt idx="4">
                  <c:v>מדעים</c:v>
                </c:pt>
              </c:strCache>
            </c:strRef>
          </c:cat>
          <c:val>
            <c:numRef>
              <c:f>'פיזה - 3 מקצועות ++'!$P$104:$P$108</c:f>
              <c:numCache>
                <c:formatCode>General</c:formatCode>
                <c:ptCount val="5"/>
                <c:pt idx="2">
                  <c:v>465</c:v>
                </c:pt>
                <c:pt idx="4">
                  <c:v>467</c:v>
                </c:pt>
              </c:numCache>
            </c:numRef>
          </c:val>
        </c:ser>
        <c:ser>
          <c:idx val="1"/>
          <c:order val="1"/>
          <c:tx>
            <c:strRef>
              <c:f>'פיזה - 3 מקצועות ++'!$Q$103</c:f>
              <c:strCache>
                <c:ptCount val="1"/>
                <c:pt idx="0">
                  <c:v>2006</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++'!$O$104:$O$108</c:f>
              <c:strCache>
                <c:ptCount val="5"/>
                <c:pt idx="0">
                  <c:v>מתמטיקה</c:v>
                </c:pt>
                <c:pt idx="2">
                  <c:v>קריאה </c:v>
                </c:pt>
                <c:pt idx="4">
                  <c:v>מדעים</c:v>
                </c:pt>
              </c:strCache>
            </c:strRef>
          </c:cat>
          <c:val>
            <c:numRef>
              <c:f>'פיזה - 3 מקצועות ++'!$Q$104:$Q$108</c:f>
              <c:numCache>
                <c:formatCode>General</c:formatCode>
                <c:ptCount val="5"/>
                <c:pt idx="0">
                  <c:v>460</c:v>
                </c:pt>
                <c:pt idx="2">
                  <c:v>456</c:v>
                </c:pt>
                <c:pt idx="4">
                  <c:v>476</c:v>
                </c:pt>
              </c:numCache>
            </c:numRef>
          </c:val>
        </c:ser>
        <c:ser>
          <c:idx val="2"/>
          <c:order val="2"/>
          <c:tx>
            <c:strRef>
              <c:f>'פיזה - 3 מקצועות ++'!$R$103</c:f>
              <c:strCache>
                <c:ptCount val="1"/>
                <c:pt idx="0">
                  <c:v>2009</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++'!$O$104:$O$108</c:f>
              <c:strCache>
                <c:ptCount val="5"/>
                <c:pt idx="0">
                  <c:v>מתמטיקה</c:v>
                </c:pt>
                <c:pt idx="2">
                  <c:v>קריאה </c:v>
                </c:pt>
                <c:pt idx="4">
                  <c:v>מדעים</c:v>
                </c:pt>
              </c:strCache>
            </c:strRef>
          </c:cat>
          <c:val>
            <c:numRef>
              <c:f>'פיזה - 3 מקצועות ++'!$R$104:$R$108</c:f>
              <c:numCache>
                <c:formatCode>General</c:formatCode>
                <c:ptCount val="5"/>
                <c:pt idx="0">
                  <c:v>470</c:v>
                </c:pt>
                <c:pt idx="2">
                  <c:v>498</c:v>
                </c:pt>
                <c:pt idx="4">
                  <c:v>492</c:v>
                </c:pt>
              </c:numCache>
            </c:numRef>
          </c:val>
        </c:ser>
        <c:ser>
          <c:idx val="3"/>
          <c:order val="3"/>
          <c:tx>
            <c:strRef>
              <c:f>'פיזה - 3 מקצועות ++'!$S$103</c:f>
              <c:strCache>
                <c:ptCount val="1"/>
                <c:pt idx="0">
                  <c:v>2012</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++'!$O$104:$O$108</c:f>
              <c:strCache>
                <c:ptCount val="5"/>
                <c:pt idx="0">
                  <c:v>מתמטיקה</c:v>
                </c:pt>
                <c:pt idx="2">
                  <c:v>קריאה </c:v>
                </c:pt>
                <c:pt idx="4">
                  <c:v>מדעים</c:v>
                </c:pt>
              </c:strCache>
            </c:strRef>
          </c:cat>
          <c:val>
            <c:numRef>
              <c:f>'פיזה - 3 מקצועות ++'!$S$104:$S$108</c:f>
              <c:numCache>
                <c:formatCode>General</c:formatCode>
                <c:ptCount val="5"/>
                <c:pt idx="0">
                  <c:v>489</c:v>
                </c:pt>
                <c:pt idx="2">
                  <c:v>510</c:v>
                </c:pt>
              </c:numCache>
            </c:numRef>
          </c:val>
        </c:ser>
        <c:dLbls>
          <c:showLegendKey val="0"/>
          <c:showVal val="0"/>
          <c:showCatName val="0"/>
          <c:showSerName val="0"/>
          <c:showPercent val="0"/>
          <c:showBubbleSize val="0"/>
        </c:dLbls>
        <c:gapWidth val="0"/>
        <c:overlap val="-50"/>
        <c:axId val="173675264"/>
        <c:axId val="173676800"/>
      </c:barChart>
      <c:catAx>
        <c:axId val="173675264"/>
        <c:scaling>
          <c:orientation val="minMax"/>
        </c:scaling>
        <c:delete val="0"/>
        <c:axPos val="b"/>
        <c:numFmt formatCode="General" sourceLinked="1"/>
        <c:majorTickMark val="none"/>
        <c:minorTickMark val="none"/>
        <c:tickLblPos val="high"/>
        <c:spPr>
          <a:ln>
            <a:solidFill>
              <a:srgbClr val="000000"/>
            </a:solidFill>
          </a:ln>
        </c:spPr>
        <c:txPr>
          <a:bodyPr/>
          <a:lstStyle/>
          <a:p>
            <a:pPr>
              <a:defRPr sz="1200" b="1"/>
            </a:pPr>
            <a:endParaRPr lang="he-IL"/>
          </a:p>
        </c:txPr>
        <c:crossAx val="173676800"/>
        <c:crosses val="autoZero"/>
        <c:auto val="1"/>
        <c:lblAlgn val="ctr"/>
        <c:lblOffset val="100"/>
        <c:noMultiLvlLbl val="0"/>
      </c:catAx>
      <c:valAx>
        <c:axId val="173676800"/>
        <c:scaling>
          <c:orientation val="minMax"/>
          <c:max val="600"/>
          <c:min val="300"/>
        </c:scaling>
        <c:delete val="0"/>
        <c:axPos val="l"/>
        <c:majorGridlines>
          <c:spPr>
            <a:ln>
              <a:solidFill>
                <a:srgbClr val="FFFFFF">
                  <a:lumMod val="65000"/>
                </a:srgbClr>
              </a:solidFill>
              <a:prstDash val="sysDash"/>
            </a:ln>
          </c:spPr>
        </c:majorGridlines>
        <c:numFmt formatCode="General" sourceLinked="1"/>
        <c:majorTickMark val="out"/>
        <c:minorTickMark val="none"/>
        <c:tickLblPos val="nextTo"/>
        <c:spPr>
          <a:ln>
            <a:solidFill>
              <a:srgbClr val="000000"/>
            </a:solidFill>
          </a:ln>
        </c:spPr>
        <c:txPr>
          <a:bodyPr/>
          <a:lstStyle/>
          <a:p>
            <a:pPr>
              <a:defRPr sz="1200" b="1"/>
            </a:pPr>
            <a:endParaRPr lang="he-IL"/>
          </a:p>
        </c:txPr>
        <c:crossAx val="173675264"/>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437445319335085E-2"/>
          <c:y val="6.0659813356663747E-2"/>
          <c:w val="0.88537510936132979"/>
          <c:h val="0.83588363954505684"/>
        </c:manualLayout>
      </c:layout>
      <c:scatterChart>
        <c:scatterStyle val="lineMarker"/>
        <c:varyColors val="0"/>
        <c:ser>
          <c:idx val="0"/>
          <c:order val="0"/>
          <c:tx>
            <c:strRef>
              <c:f>ESCS_CB!$D$1</c:f>
              <c:strCache>
                <c:ptCount val="1"/>
                <c:pt idx="0">
                  <c:v>CBM</c:v>
                </c:pt>
              </c:strCache>
            </c:strRef>
          </c:tx>
          <c:spPr>
            <a:ln w="28575">
              <a:noFill/>
            </a:ln>
          </c:spPr>
          <c:marker>
            <c:spPr>
              <a:solidFill>
                <a:srgbClr val="95B3D7"/>
              </a:solidFill>
              <a:ln>
                <a:noFill/>
              </a:ln>
            </c:spPr>
          </c:marker>
          <c:dPt>
            <c:idx val="2"/>
            <c:marker>
              <c:spPr>
                <a:solidFill>
                  <a:srgbClr val="95B3D7"/>
                </a:solidFill>
                <a:ln>
                  <a:solidFill>
                    <a:schemeClr val="tx1"/>
                  </a:solidFill>
                </a:ln>
              </c:spPr>
            </c:marker>
            <c:bubble3D val="0"/>
          </c:dPt>
          <c:dPt>
            <c:idx val="4"/>
            <c:marker>
              <c:spPr>
                <a:solidFill>
                  <a:srgbClr val="95B3D7"/>
                </a:solidFill>
                <a:ln>
                  <a:solidFill>
                    <a:schemeClr val="tx1"/>
                  </a:solidFill>
                </a:ln>
              </c:spPr>
            </c:marker>
            <c:bubble3D val="0"/>
          </c:dPt>
          <c:dPt>
            <c:idx val="5"/>
            <c:bubble3D val="0"/>
          </c:dPt>
          <c:dPt>
            <c:idx val="11"/>
            <c:marker>
              <c:spPr>
                <a:solidFill>
                  <a:srgbClr val="95B3D7"/>
                </a:solidFill>
                <a:ln>
                  <a:solidFill>
                    <a:schemeClr val="tx1"/>
                  </a:solidFill>
                </a:ln>
              </c:spPr>
            </c:marker>
            <c:bubble3D val="0"/>
          </c:dPt>
          <c:dPt>
            <c:idx val="13"/>
            <c:bubble3D val="0"/>
          </c:dPt>
          <c:dPt>
            <c:idx val="15"/>
            <c:marker>
              <c:symbol val="diamond"/>
              <c:size val="9"/>
            </c:marker>
            <c:bubble3D val="0"/>
          </c:dPt>
          <c:dPt>
            <c:idx val="16"/>
            <c:marker>
              <c:symbol val="diamond"/>
              <c:size val="9"/>
              <c:spPr>
                <a:solidFill>
                  <a:srgbClr val="0070C0"/>
                </a:solidFill>
                <a:ln>
                  <a:noFill/>
                </a:ln>
              </c:spPr>
            </c:marker>
            <c:bubble3D val="0"/>
          </c:dPt>
          <c:dPt>
            <c:idx val="22"/>
            <c:marker>
              <c:spPr>
                <a:solidFill>
                  <a:srgbClr val="95B3D7"/>
                </a:solidFill>
                <a:ln>
                  <a:solidFill>
                    <a:schemeClr val="tx1"/>
                  </a:solidFill>
                </a:ln>
              </c:spPr>
            </c:marker>
            <c:bubble3D val="0"/>
          </c:dPt>
          <c:dPt>
            <c:idx val="23"/>
            <c:bubble3D val="0"/>
          </c:dPt>
          <c:dPt>
            <c:idx val="24"/>
            <c:bubble3D val="0"/>
          </c:dPt>
          <c:dPt>
            <c:idx val="47"/>
            <c:bubble3D val="0"/>
          </c:dPt>
          <c:dPt>
            <c:idx val="55"/>
            <c:bubble3D val="0"/>
          </c:dPt>
          <c:dLbls>
            <c:dLbl>
              <c:idx val="2"/>
              <c:tx>
                <c:strRef>
                  <c:f>ESCS_CB!$B$4</c:f>
                  <c:strCache>
                    <c:ptCount val="1"/>
                    <c:pt idx="0">
                      <c:v>קוריאה</c:v>
                    </c:pt>
                  </c:strCache>
                </c:strRef>
              </c:tx>
              <c:showLegendKey val="0"/>
              <c:showVal val="1"/>
              <c:showCatName val="0"/>
              <c:showSerName val="0"/>
              <c:showPercent val="0"/>
              <c:showBubbleSize val="0"/>
            </c:dLbl>
            <c:dLbl>
              <c:idx val="4"/>
              <c:tx>
                <c:strRef>
                  <c:f>ESCS_CB!$B$6</c:f>
                  <c:strCache>
                    <c:ptCount val="1"/>
                    <c:pt idx="0">
                      <c:v>קנדה</c:v>
                    </c:pt>
                  </c:strCache>
                </c:strRef>
              </c:tx>
              <c:showLegendKey val="0"/>
              <c:showVal val="1"/>
              <c:showCatName val="0"/>
              <c:showSerName val="0"/>
              <c:showPercent val="0"/>
              <c:showBubbleSize val="0"/>
            </c:dLbl>
            <c:dLbl>
              <c:idx val="11"/>
              <c:layout>
                <c:manualLayout>
                  <c:x val="-2.2556390977443608E-2"/>
                  <c:y val="-2.6590693257359924E-2"/>
                </c:manualLayout>
              </c:layout>
              <c:tx>
                <c:strRef>
                  <c:f>ESCS_CB!$B$13</c:f>
                  <c:strCache>
                    <c:ptCount val="1"/>
                    <c:pt idx="0">
                      <c:v>ארצות הברית</c:v>
                    </c:pt>
                  </c:strCache>
                </c:strRef>
              </c:tx>
              <c:showLegendKey val="0"/>
              <c:showVal val="1"/>
              <c:showCatName val="0"/>
              <c:showSerName val="0"/>
              <c:showPercent val="0"/>
              <c:showBubbleSize val="0"/>
            </c:dLbl>
            <c:dLbl>
              <c:idx val="16"/>
              <c:tx>
                <c:strRef>
                  <c:f>ESCS_CB!$B$18</c:f>
                  <c:strCache>
                    <c:ptCount val="1"/>
                    <c:pt idx="0">
                      <c:v>ישראל</c:v>
                    </c:pt>
                  </c:strCache>
                </c:strRef>
              </c:tx>
              <c:spPr/>
              <c:txPr>
                <a:bodyPr/>
                <a:lstStyle/>
                <a:p>
                  <a:pPr>
                    <a:defRPr sz="1400" b="1">
                      <a:solidFill>
                        <a:srgbClr val="0070C0"/>
                      </a:solidFill>
                    </a:defRPr>
                  </a:pPr>
                  <a:endParaRPr lang="he-IL"/>
                </a:p>
              </c:txPr>
              <c:showLegendKey val="0"/>
              <c:showVal val="1"/>
              <c:showCatName val="0"/>
              <c:showSerName val="0"/>
              <c:showPercent val="0"/>
              <c:showBubbleSize val="0"/>
            </c:dLbl>
            <c:dLbl>
              <c:idx val="22"/>
              <c:tx>
                <c:strRef>
                  <c:f>ESCS_CB!$B$24</c:f>
                  <c:strCache>
                    <c:ptCount val="1"/>
                    <c:pt idx="0">
                      <c:v>פורטוגל</c:v>
                    </c:pt>
                  </c:strCache>
                </c:strRef>
              </c:tx>
              <c:showLegendKey val="0"/>
              <c:showVal val="1"/>
              <c:showCatName val="0"/>
              <c:showSerName val="0"/>
              <c:showPercent val="0"/>
              <c:showBubbleSize val="0"/>
            </c:dLbl>
            <c:txPr>
              <a:bodyPr/>
              <a:lstStyle/>
              <a:p>
                <a:pPr>
                  <a:defRPr b="1"/>
                </a:pPr>
                <a:endParaRPr lang="he-IL"/>
              </a:p>
            </c:txPr>
            <c:showLegendKey val="0"/>
            <c:showVal val="0"/>
            <c:showCatName val="0"/>
            <c:showSerName val="0"/>
            <c:showPercent val="0"/>
            <c:showBubbleSize val="0"/>
          </c:dLbls>
          <c:trendline>
            <c:trendlineType val="linear"/>
            <c:dispRSqr val="1"/>
            <c:dispEq val="0"/>
            <c:trendlineLbl>
              <c:layout>
                <c:manualLayout>
                  <c:x val="0.16696498742938026"/>
                  <c:y val="0.55496346966739141"/>
                </c:manualLayout>
              </c:layout>
              <c:numFmt formatCode="#,##0.00" sourceLinked="0"/>
              <c:txPr>
                <a:bodyPr/>
                <a:lstStyle/>
                <a:p>
                  <a:pPr>
                    <a:defRPr sz="1200" b="1"/>
                  </a:pPr>
                  <a:endParaRPr lang="he-IL"/>
                </a:p>
              </c:txPr>
            </c:trendlineLbl>
          </c:trendline>
          <c:xVal>
            <c:numRef>
              <c:f>ESCS_CB!$C$2:$C$34</c:f>
              <c:numCache>
                <c:formatCode>0.00</c:formatCode>
                <c:ptCount val="33"/>
                <c:pt idx="0">
                  <c:v>-0.25730659503069897</c:v>
                </c:pt>
                <c:pt idx="1">
                  <c:v>-0.79220658742176187</c:v>
                </c:pt>
                <c:pt idx="2">
                  <c:v>1.2075094372415066E-2</c:v>
                </c:pt>
                <c:pt idx="3">
                  <c:v>-7.1513025515137996E-2</c:v>
                </c:pt>
                <c:pt idx="4">
                  <c:v>0.41279211024243695</c:v>
                </c:pt>
                <c:pt idx="5">
                  <c:v>0.24842169882600584</c:v>
                </c:pt>
                <c:pt idx="6">
                  <c:v>0.11165579969647095</c:v>
                </c:pt>
                <c:pt idx="7">
                  <c:v>-0.39981577158238696</c:v>
                </c:pt>
                <c:pt idx="8">
                  <c:v>-3.8168012512809248E-2</c:v>
                </c:pt>
                <c:pt idx="9">
                  <c:v>0.14520392284230613</c:v>
                </c:pt>
                <c:pt idx="10">
                  <c:v>0.1265411026270771</c:v>
                </c:pt>
                <c:pt idx="11">
                  <c:v>0.17399832103899851</c:v>
                </c:pt>
                <c:pt idx="12">
                  <c:v>0.46249162288375073</c:v>
                </c:pt>
                <c:pt idx="13">
                  <c:v>-5.3766590465195233E-2</c:v>
                </c:pt>
                <c:pt idx="14">
                  <c:v>0.27517968415638377</c:v>
                </c:pt>
                <c:pt idx="15">
                  <c:v>0.19481857153402199</c:v>
                </c:pt>
                <c:pt idx="16">
                  <c:v>0.17181283648062018</c:v>
                </c:pt>
                <c:pt idx="17">
                  <c:v>-0.88594679610779392</c:v>
                </c:pt>
                <c:pt idx="18">
                  <c:v>7.5396420931247515E-2</c:v>
                </c:pt>
                <c:pt idx="19">
                  <c:v>-0.20908185767745949</c:v>
                </c:pt>
                <c:pt idx="20">
                  <c:v>0.42604240383430553</c:v>
                </c:pt>
                <c:pt idx="21">
                  <c:v>6.7409038076434322E-2</c:v>
                </c:pt>
                <c:pt idx="22">
                  <c:v>-0.48333999396558242</c:v>
                </c:pt>
                <c:pt idx="23">
                  <c:v>-0.25282340120552627</c:v>
                </c:pt>
                <c:pt idx="24">
                  <c:v>-0.18969642656485916</c:v>
                </c:pt>
                <c:pt idx="25">
                  <c:v>-0.18371659626366779</c:v>
                </c:pt>
                <c:pt idx="26">
                  <c:v>-0.10590637981856471</c:v>
                </c:pt>
                <c:pt idx="27">
                  <c:v>0.32463742016962999</c:v>
                </c:pt>
                <c:pt idx="28">
                  <c:v>-1.1668251834217529</c:v>
                </c:pt>
                <c:pt idx="29">
                  <c:v>-0.5789711928529101</c:v>
                </c:pt>
                <c:pt idx="30">
                  <c:v>-1.2632481739652455</c:v>
                </c:pt>
                <c:pt idx="31">
                  <c:v>-0.36121663212008237</c:v>
                </c:pt>
                <c:pt idx="32">
                  <c:v>2.4983914688473559E-3</c:v>
                </c:pt>
              </c:numCache>
            </c:numRef>
          </c:xVal>
          <c:yVal>
            <c:numRef>
              <c:f>ESCS_CB!$D$2:$D$34</c:f>
              <c:numCache>
                <c:formatCode>0</c:formatCode>
                <c:ptCount val="33"/>
                <c:pt idx="0">
                  <c:v>566.02314048252117</c:v>
                </c:pt>
                <c:pt idx="1">
                  <c:v>549.63681499810775</c:v>
                </c:pt>
                <c:pt idx="2">
                  <c:v>552.58204326914051</c:v>
                </c:pt>
                <c:pt idx="3">
                  <c:v>539.01118131767737</c:v>
                </c:pt>
                <c:pt idx="4">
                  <c:v>522.84422730416145</c:v>
                </c:pt>
                <c:pt idx="5">
                  <c:v>507.69929744330966</c:v>
                </c:pt>
                <c:pt idx="6">
                  <c:v>516.09015282275868</c:v>
                </c:pt>
                <c:pt idx="7">
                  <c:v>537.25608692438834</c:v>
                </c:pt>
                <c:pt idx="8">
                  <c:v>508.05868702732278</c:v>
                </c:pt>
                <c:pt idx="9">
                  <c:v>511.19789158995121</c:v>
                </c:pt>
                <c:pt idx="10">
                  <c:v>493.07701181438296</c:v>
                </c:pt>
                <c:pt idx="11">
                  <c:v>498.02916230452172</c:v>
                </c:pt>
                <c:pt idx="12">
                  <c:v>497.56446536740714</c:v>
                </c:pt>
                <c:pt idx="13">
                  <c:v>498.75557587592579</c:v>
                </c:pt>
                <c:pt idx="14">
                  <c:v>489.92805373210444</c:v>
                </c:pt>
                <c:pt idx="15">
                  <c:v>509.37434639400448</c:v>
                </c:pt>
                <c:pt idx="16">
                  <c:v>446.61158541659216</c:v>
                </c:pt>
                <c:pt idx="17">
                  <c:v>542.89620130312971</c:v>
                </c:pt>
                <c:pt idx="18">
                  <c:v>507.34009083286293</c:v>
                </c:pt>
                <c:pt idx="19">
                  <c:v>489.03816913857901</c:v>
                </c:pt>
                <c:pt idx="20">
                  <c:v>496.19396865177771</c:v>
                </c:pt>
                <c:pt idx="21">
                  <c:v>486.94303908849855</c:v>
                </c:pt>
                <c:pt idx="22">
                  <c:v>489.03184790839742</c:v>
                </c:pt>
                <c:pt idx="23">
                  <c:v>469.84266913639095</c:v>
                </c:pt>
                <c:pt idx="24">
                  <c:v>475.08042914063464</c:v>
                </c:pt>
                <c:pt idx="25">
                  <c:v>497.34340360988318</c:v>
                </c:pt>
                <c:pt idx="26">
                  <c:v>489.14650762364914</c:v>
                </c:pt>
                <c:pt idx="27">
                  <c:v>434.06264207309488</c:v>
                </c:pt>
                <c:pt idx="28">
                  <c:v>420.74488007548314</c:v>
                </c:pt>
                <c:pt idx="29">
                  <c:v>432.00751833735541</c:v>
                </c:pt>
                <c:pt idx="30">
                  <c:v>396.84196020662608</c:v>
                </c:pt>
                <c:pt idx="31">
                  <c:v>562.26018618445971</c:v>
                </c:pt>
                <c:pt idx="32">
                  <c:v>497.11499206624524</c:v>
                </c:pt>
              </c:numCache>
            </c:numRef>
          </c:yVal>
          <c:smooth val="0"/>
        </c:ser>
        <c:dLbls>
          <c:showLegendKey val="0"/>
          <c:showVal val="0"/>
          <c:showCatName val="0"/>
          <c:showSerName val="0"/>
          <c:showPercent val="0"/>
          <c:showBubbleSize val="0"/>
        </c:dLbls>
        <c:axId val="177067904"/>
        <c:axId val="177090560"/>
      </c:scatterChart>
      <c:scatterChart>
        <c:scatterStyle val="smoothMarker"/>
        <c:varyColors val="0"/>
        <c:ser>
          <c:idx val="1"/>
          <c:order val="1"/>
          <c:tx>
            <c:strRef>
              <c:f>ESCS_CB!$P$4</c:f>
              <c:strCache>
                <c:ptCount val="1"/>
                <c:pt idx="0">
                  <c:v>OECD</c:v>
                </c:pt>
              </c:strCache>
            </c:strRef>
          </c:tx>
          <c:spPr>
            <a:ln>
              <a:solidFill>
                <a:srgbClr val="7030A0"/>
              </a:solidFill>
            </a:ln>
          </c:spPr>
          <c:xVal>
            <c:numRef>
              <c:f>ESCS_CB!$Q$6:$Q$7</c:f>
              <c:numCache>
                <c:formatCode>General</c:formatCode>
                <c:ptCount val="2"/>
                <c:pt idx="0">
                  <c:v>-8.5</c:v>
                </c:pt>
                <c:pt idx="1">
                  <c:v>8.5</c:v>
                </c:pt>
              </c:numCache>
            </c:numRef>
          </c:xVal>
          <c:yVal>
            <c:numRef>
              <c:f>ESCS_CB!$R$6:$R$7</c:f>
              <c:numCache>
                <c:formatCode>General</c:formatCode>
                <c:ptCount val="2"/>
                <c:pt idx="0">
                  <c:v>497</c:v>
                </c:pt>
                <c:pt idx="1">
                  <c:v>497</c:v>
                </c:pt>
              </c:numCache>
            </c:numRef>
          </c:yVal>
          <c:smooth val="1"/>
        </c:ser>
        <c:dLbls>
          <c:showLegendKey val="0"/>
          <c:showVal val="0"/>
          <c:showCatName val="0"/>
          <c:showSerName val="0"/>
          <c:showPercent val="0"/>
          <c:showBubbleSize val="0"/>
        </c:dLbls>
        <c:axId val="177093632"/>
        <c:axId val="177092096"/>
      </c:scatterChart>
      <c:valAx>
        <c:axId val="177067904"/>
        <c:scaling>
          <c:orientation val="minMax"/>
          <c:max val="1"/>
          <c:min val="-2"/>
        </c:scaling>
        <c:delete val="0"/>
        <c:axPos val="b"/>
        <c:title>
          <c:tx>
            <c:strRef>
              <c:f>ESCS_PB!$J$1</c:f>
              <c:strCache>
                <c:ptCount val="1"/>
                <c:pt idx="0">
                  <c:v>רקע חת"כ</c:v>
                </c:pt>
              </c:strCache>
            </c:strRef>
          </c:tx>
          <c:overlay val="0"/>
          <c:txPr>
            <a:bodyPr/>
            <a:lstStyle/>
            <a:p>
              <a:pPr>
                <a:defRPr sz="1400"/>
              </a:pPr>
              <a:endParaRPr lang="he-IL"/>
            </a:p>
          </c:txPr>
        </c:title>
        <c:numFmt formatCode="0.00" sourceLinked="1"/>
        <c:majorTickMark val="out"/>
        <c:minorTickMark val="none"/>
        <c:tickLblPos val="nextTo"/>
        <c:spPr>
          <a:ln>
            <a:solidFill>
              <a:srgbClr val="000000"/>
            </a:solidFill>
          </a:ln>
        </c:spPr>
        <c:txPr>
          <a:bodyPr/>
          <a:lstStyle/>
          <a:p>
            <a:pPr>
              <a:defRPr sz="1200" b="1"/>
            </a:pPr>
            <a:endParaRPr lang="he-IL"/>
          </a:p>
        </c:txPr>
        <c:crossAx val="177090560"/>
        <c:crosses val="autoZero"/>
        <c:crossBetween val="midCat"/>
        <c:majorUnit val="1"/>
      </c:valAx>
      <c:valAx>
        <c:axId val="177090560"/>
        <c:scaling>
          <c:orientation val="minMax"/>
          <c:max val="600"/>
          <c:min val="300"/>
        </c:scaling>
        <c:delete val="0"/>
        <c:axPos val="l"/>
        <c:numFmt formatCode="0" sourceLinked="1"/>
        <c:majorTickMark val="out"/>
        <c:minorTickMark val="none"/>
        <c:tickLblPos val="nextTo"/>
        <c:spPr>
          <a:ln w="19050">
            <a:solidFill>
              <a:srgbClr val="000000"/>
            </a:solidFill>
          </a:ln>
        </c:spPr>
        <c:txPr>
          <a:bodyPr/>
          <a:lstStyle/>
          <a:p>
            <a:pPr>
              <a:defRPr sz="1200" b="1"/>
            </a:pPr>
            <a:endParaRPr lang="he-IL"/>
          </a:p>
        </c:txPr>
        <c:crossAx val="177067904"/>
        <c:crosses val="autoZero"/>
        <c:crossBetween val="midCat"/>
        <c:majorUnit val="50"/>
      </c:valAx>
      <c:valAx>
        <c:axId val="177092096"/>
        <c:scaling>
          <c:orientation val="minMax"/>
          <c:max val="600"/>
          <c:min val="300"/>
        </c:scaling>
        <c:delete val="0"/>
        <c:axPos val="r"/>
        <c:numFmt formatCode="General" sourceLinked="1"/>
        <c:majorTickMark val="none"/>
        <c:minorTickMark val="none"/>
        <c:tickLblPos val="none"/>
        <c:spPr>
          <a:ln>
            <a:noFill/>
          </a:ln>
        </c:spPr>
        <c:crossAx val="177093632"/>
        <c:crosses val="max"/>
        <c:crossBetween val="midCat"/>
        <c:majorUnit val="50"/>
      </c:valAx>
      <c:valAx>
        <c:axId val="177093632"/>
        <c:scaling>
          <c:orientation val="minMax"/>
        </c:scaling>
        <c:delete val="1"/>
        <c:axPos val="b"/>
        <c:numFmt formatCode="General" sourceLinked="1"/>
        <c:majorTickMark val="out"/>
        <c:minorTickMark val="none"/>
        <c:tickLblPos val="nextTo"/>
        <c:crossAx val="177092096"/>
        <c:crosses val="autoZero"/>
        <c:crossBetween val="midCat"/>
      </c:valAx>
      <c:spPr>
        <a:solidFill>
          <a:schemeClr val="bg1">
            <a:lumMod val="95000"/>
          </a:schemeClr>
        </a:solidFill>
        <a:ln>
          <a:solidFill>
            <a:schemeClr val="tx1"/>
          </a:solidFill>
        </a:ln>
      </c:spPr>
    </c:plotArea>
    <c:plotVisOnly val="1"/>
    <c:dispBlanksAs val="gap"/>
    <c:showDLblsOverMax val="0"/>
  </c:chart>
  <c:spPr>
    <a:ln>
      <a:solidFill>
        <a:srgbClr val="000000"/>
      </a:solidFill>
    </a:ln>
  </c:sp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'כלל + מגזר - תחומים ++'!$D$82</c:f>
          <c:strCache>
            <c:ptCount val="1"/>
            <c:pt idx="0">
              <c:v>מתמטיקה ממוחשב</c:v>
            </c:pt>
          </c:strCache>
        </c:strRef>
      </c:tx>
      <c:layout>
        <c:manualLayout>
          <c:xMode val="edge"/>
          <c:yMode val="edge"/>
          <c:x val="1.2408630780437748E-3"/>
          <c:y val="0.943304060148766"/>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8.0669357157011318E-2"/>
          <c:y val="2.4126010409156799E-2"/>
          <c:w val="0.87889430555555559"/>
          <c:h val="0.79415500000000006"/>
        </c:manualLayout>
      </c:layout>
      <c:barChart>
        <c:barDir val="col"/>
        <c:grouping val="clustered"/>
        <c:varyColors val="0"/>
        <c:ser>
          <c:idx val="0"/>
          <c:order val="0"/>
          <c:tx>
            <c:strRef>
              <c:f>'כלל + מגזר - תחומים ++'!$F$81</c:f>
              <c:strCache>
                <c:ptCount val="1"/>
                <c:pt idx="0">
                  <c:v>2012</c:v>
                </c:pt>
              </c:strCache>
            </c:strRef>
          </c:tx>
          <c:spPr>
            <a:pattFill prst="dashUpDiag">
              <a:fgClr>
                <a:schemeClr val="accent1"/>
              </a:fgClr>
              <a:bgClr>
                <a:schemeClr val="accent1">
                  <a:lumMod val="60000"/>
                  <a:lumOff val="40000"/>
                </a:schemeClr>
              </a:bgClr>
            </a:pattFill>
            <a:ln>
              <a:noFill/>
            </a:ln>
          </c:spPr>
          <c:invertIfNegative val="0"/>
          <c:dPt>
            <c:idx val="0"/>
            <c:invertIfNegative val="0"/>
            <c:bubble3D val="0"/>
            <c:spPr>
              <a:solidFill>
                <a:srgbClr val="343400"/>
              </a:solidFill>
              <a:ln>
                <a:noFill/>
              </a:ln>
            </c:spPr>
          </c:dPt>
          <c:dPt>
            <c:idx val="1"/>
            <c:invertIfNegative val="0"/>
            <c:bubble3D val="0"/>
            <c:spPr>
              <a:solidFill>
                <a:srgbClr val="7030A0"/>
              </a:solidFill>
              <a:ln>
                <a:noFill/>
              </a:ln>
            </c:spPr>
          </c:dPt>
          <c:dPt>
            <c:idx val="2"/>
            <c:invertIfNegative val="0"/>
            <c:bubble3D val="0"/>
            <c:spPr>
              <a:solidFill>
                <a:srgbClr val="343400"/>
              </a:solidFill>
              <a:ln>
                <a:noFill/>
              </a:ln>
            </c:spPr>
          </c:dPt>
          <c:dPt>
            <c:idx val="3"/>
            <c:invertIfNegative val="0"/>
            <c:bubble3D val="0"/>
            <c:spPr>
              <a:pattFill prst="pct5">
                <a:fgClr>
                  <a:srgbClr val="800000"/>
                </a:fgClr>
                <a:bgClr>
                  <a:srgbClr val="00B0F0"/>
                </a:bgClr>
              </a:pattFill>
              <a:ln>
                <a:noFill/>
              </a:ln>
            </c:spPr>
          </c:dPt>
          <c:dPt>
            <c:idx val="4"/>
            <c:invertIfNegative val="0"/>
            <c:bubble3D val="0"/>
            <c:spPr>
              <a:pattFill prst="pct5">
                <a:fgClr>
                  <a:srgbClr val="FFFFCC"/>
                </a:fgClr>
                <a:bgClr>
                  <a:srgbClr val="00B050"/>
                </a:bgClr>
              </a:pattFill>
              <a:ln>
                <a:noFill/>
              </a:ln>
            </c:spPr>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'כלל + מגזר - תחומים ++'!$C$82:$C$86</c:f>
              <c:strCache>
                <c:ptCount val="5"/>
                <c:pt idx="0">
                  <c:v>כלל ישראל</c:v>
                </c:pt>
                <c:pt idx="1">
                  <c:v>OECD</c:v>
                </c:pt>
                <c:pt idx="3">
                  <c:v>דוברי עברית</c:v>
                </c:pt>
                <c:pt idx="4">
                  <c:v>דוברי ערבית</c:v>
                </c:pt>
              </c:strCache>
            </c:strRef>
          </c:cat>
          <c:val>
            <c:numRef>
              <c:f>'כלל + מגזר - תחומים ++'!$F$82:$F$86</c:f>
              <c:numCache>
                <c:formatCode>General</c:formatCode>
                <c:ptCount val="5"/>
                <c:pt idx="0">
                  <c:v>447</c:v>
                </c:pt>
                <c:pt idx="1">
                  <c:v>497</c:v>
                </c:pt>
                <c:pt idx="3">
                  <c:v>467</c:v>
                </c:pt>
                <c:pt idx="4">
                  <c:v>375</c:v>
                </c:pt>
              </c:numCache>
            </c:numRef>
          </c:val>
        </c:ser>
        <c:dLbls>
          <c:showLegendKey val="0"/>
          <c:showVal val="0"/>
          <c:showCatName val="0"/>
          <c:showSerName val="0"/>
          <c:showPercent val="0"/>
          <c:showBubbleSize val="0"/>
        </c:dLbls>
        <c:gapWidth val="78"/>
        <c:overlap val="-49"/>
        <c:axId val="177156096"/>
        <c:axId val="177157632"/>
      </c:barChart>
      <c:catAx>
        <c:axId val="177156096"/>
        <c:scaling>
          <c:orientation val="minMax"/>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7157632"/>
        <c:crosses val="autoZero"/>
        <c:auto val="1"/>
        <c:lblAlgn val="ctr"/>
        <c:lblOffset val="100"/>
        <c:noMultiLvlLbl val="0"/>
      </c:catAx>
      <c:valAx>
        <c:axId val="177157632"/>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7156096"/>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 סיפי הישגים ++'!$C$157</c:f>
          <c:strCache>
            <c:ptCount val="1"/>
            <c:pt idx="0">
              <c:v>מתמטיקה ממוחשב</c:v>
            </c:pt>
          </c:strCache>
        </c:strRef>
      </c:tx>
      <c:layout>
        <c:manualLayout>
          <c:xMode val="edge"/>
          <c:yMode val="edge"/>
          <c:x val="1.1584434520461922E-3"/>
          <c:y val="0.96152640423989932"/>
        </c:manualLayout>
      </c:layout>
      <c:overlay val="1"/>
      <c:txPr>
        <a:bodyPr/>
        <a:lstStyle/>
        <a:p>
          <a:pPr>
            <a:defRPr sz="1000" b="1">
              <a:solidFill>
                <a:srgbClr val="0070C0"/>
              </a:solidFill>
            </a:defRPr>
          </a:pPr>
          <a:endParaRPr lang="he-IL"/>
        </a:p>
      </c:txPr>
    </c:title>
    <c:autoTitleDeleted val="0"/>
    <c:plotArea>
      <c:layout>
        <c:manualLayout>
          <c:layoutTarget val="inner"/>
          <c:xMode val="edge"/>
          <c:yMode val="edge"/>
          <c:x val="7.2737405496901997E-2"/>
          <c:y val="0.11302652051117441"/>
          <c:w val="0.69740810691816135"/>
          <c:h val="0.81267942440749685"/>
        </c:manualLayout>
      </c:layout>
      <c:barChart>
        <c:barDir val="col"/>
        <c:grouping val="percentStacked"/>
        <c:varyColors val="0"/>
        <c:ser>
          <c:idx val="0"/>
          <c:order val="0"/>
          <c:tx>
            <c:strRef>
              <c:f>'מגזר - סיפי הישגים ++'!$F$155</c:f>
              <c:strCache>
                <c:ptCount val="1"/>
                <c:pt idx="0">
                  <c:v>מתחת לרמה 1</c:v>
                </c:pt>
              </c:strCache>
            </c:strRef>
          </c:tx>
          <c:spPr>
            <a:solidFill>
              <a:srgbClr val="FF0000"/>
            </a:solidFill>
            <a:ln w="17122">
              <a:noFill/>
              <a:prstDash val="solid"/>
            </a:ln>
          </c:spPr>
          <c:invertIfNegative val="0"/>
          <c:dLbls>
            <c:dLbl>
              <c:idx val="3"/>
              <c:layout>
                <c:manualLayout>
                  <c:x val="-4.2487268518518516E-3"/>
                  <c:y val="4.9610913458981607E-3"/>
                </c:manualLayout>
              </c:layout>
              <c:showLegendKey val="0"/>
              <c:showVal val="1"/>
              <c:showCatName val="0"/>
              <c:showSerName val="0"/>
              <c:showPercent val="0"/>
              <c:showBubbleSize val="0"/>
            </c:dLbl>
            <c:spPr>
              <a:noFill/>
              <a:ln w="34244">
                <a:noFill/>
              </a:ln>
            </c:spPr>
            <c:txPr>
              <a:bodyPr/>
              <a:lstStyle/>
              <a:p>
                <a:pPr>
                  <a:defRPr sz="1400" b="1" i="0" u="none" strike="noStrike" baseline="0">
                    <a:solidFill>
                      <a:sysClr val="windowText" lastClr="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++'!$A$157:$A$164</c:f>
              <c:strCache>
                <c:ptCount val="8"/>
                <c:pt idx="0">
                  <c:v>דוברי ערבית</c:v>
                </c:pt>
                <c:pt idx="2">
                  <c:v>דוברי עברית</c:v>
                </c:pt>
                <c:pt idx="5">
                  <c:v>OECD</c:v>
                </c:pt>
                <c:pt idx="7">
                  <c:v>כלל ישראל</c:v>
                </c:pt>
              </c:strCache>
            </c:strRef>
          </c:cat>
          <c:val>
            <c:numRef>
              <c:f>'מגזר - סיפי הישגים ++'!$F$157:$F$164</c:f>
              <c:numCache>
                <c:formatCode>General</c:formatCode>
                <c:ptCount val="8"/>
                <c:pt idx="0" formatCode="0%">
                  <c:v>0.42340699999999998</c:v>
                </c:pt>
                <c:pt idx="2" formatCode="0%">
                  <c:v>0.14525099999999999</c:v>
                </c:pt>
                <c:pt idx="5" formatCode="0%">
                  <c:v>6.9132594732004241E-2</c:v>
                </c:pt>
                <c:pt idx="7" formatCode="0%">
                  <c:v>0.20667900000000003</c:v>
                </c:pt>
              </c:numCache>
            </c:numRef>
          </c:val>
        </c:ser>
        <c:ser>
          <c:idx val="1"/>
          <c:order val="1"/>
          <c:tx>
            <c:strRef>
              <c:f>'מגזר - סיפי הישגים ++'!$G$155</c:f>
              <c:strCache>
                <c:ptCount val="1"/>
                <c:pt idx="0">
                  <c:v>רמה 1</c:v>
                </c:pt>
              </c:strCache>
            </c:strRef>
          </c:tx>
          <c:spPr>
            <a:solidFill>
              <a:srgbClr val="F44611"/>
            </a:solidFill>
            <a:ln w="17122">
              <a:noFill/>
              <a:prstDash val="solid"/>
            </a:ln>
          </c:spPr>
          <c:invertIfNegative val="0"/>
          <c:dLbls>
            <c:spPr>
              <a:noFill/>
              <a:ln w="34244">
                <a:noFill/>
              </a:ln>
            </c:spPr>
            <c:txPr>
              <a:bodyPr/>
              <a:lstStyle/>
              <a:p>
                <a:pPr>
                  <a:defRPr sz="1400" b="1" i="0" u="none" strike="noStrike" baseline="0">
                    <a:solidFill>
                      <a:srgbClr val="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++'!$A$157:$A$164</c:f>
              <c:strCache>
                <c:ptCount val="8"/>
                <c:pt idx="0">
                  <c:v>דוברי ערבית</c:v>
                </c:pt>
                <c:pt idx="2">
                  <c:v>דוברי עברית</c:v>
                </c:pt>
                <c:pt idx="5">
                  <c:v>OECD</c:v>
                </c:pt>
                <c:pt idx="7">
                  <c:v>כלל ישראל</c:v>
                </c:pt>
              </c:strCache>
            </c:strRef>
          </c:cat>
          <c:val>
            <c:numRef>
              <c:f>'מגזר - סיפי הישגים ++'!$G$157:$G$164</c:f>
              <c:numCache>
                <c:formatCode>General</c:formatCode>
                <c:ptCount val="8"/>
                <c:pt idx="0" formatCode="0%">
                  <c:v>0.24684</c:v>
                </c:pt>
                <c:pt idx="2" formatCode="0%">
                  <c:v>0.16103300000000001</c:v>
                </c:pt>
                <c:pt idx="5" formatCode="0%">
                  <c:v>0.13088127769635721</c:v>
                </c:pt>
                <c:pt idx="7" formatCode="0%">
                  <c:v>0.179983</c:v>
                </c:pt>
              </c:numCache>
            </c:numRef>
          </c:val>
        </c:ser>
        <c:ser>
          <c:idx val="2"/>
          <c:order val="2"/>
          <c:tx>
            <c:strRef>
              <c:f>'מגזר - סיפי הישגים ++'!$H$155</c:f>
              <c:strCache>
                <c:ptCount val="1"/>
                <c:pt idx="0">
                  <c:v>רמה 2</c:v>
                </c:pt>
              </c:strCache>
            </c:strRef>
          </c:tx>
          <c:spPr>
            <a:solidFill>
              <a:srgbClr val="FFC000"/>
            </a:solidFill>
            <a:ln w="17122">
              <a:noFill/>
              <a:prstDash val="solid"/>
            </a:ln>
          </c:spPr>
          <c:invertIfNegative val="0"/>
          <c:dLbls>
            <c:spPr>
              <a:noFill/>
              <a:ln w="34244">
                <a:noFill/>
              </a:ln>
            </c:spPr>
            <c:txPr>
              <a:bodyPr/>
              <a:lstStyle/>
              <a:p>
                <a:pPr>
                  <a:defRPr sz="1400" b="1" i="0" u="none" strike="noStrike" baseline="0">
                    <a:solidFill>
                      <a:srgbClr val="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++'!$A$157:$A$164</c:f>
              <c:strCache>
                <c:ptCount val="8"/>
                <c:pt idx="0">
                  <c:v>דוברי ערבית</c:v>
                </c:pt>
                <c:pt idx="2">
                  <c:v>דוברי עברית</c:v>
                </c:pt>
                <c:pt idx="5">
                  <c:v>OECD</c:v>
                </c:pt>
                <c:pt idx="7">
                  <c:v>כלל ישראל</c:v>
                </c:pt>
              </c:strCache>
            </c:strRef>
          </c:cat>
          <c:val>
            <c:numRef>
              <c:f>'מגזר - סיפי הישגים ++'!$H$157:$H$164</c:f>
              <c:numCache>
                <c:formatCode>General</c:formatCode>
                <c:ptCount val="8"/>
                <c:pt idx="0" formatCode="0%">
                  <c:v>0.195413</c:v>
                </c:pt>
                <c:pt idx="2" formatCode="0%">
                  <c:v>0.22525700000000001</c:v>
                </c:pt>
                <c:pt idx="5" formatCode="0%">
                  <c:v>0.22685068776459841</c:v>
                </c:pt>
                <c:pt idx="7" formatCode="0%">
                  <c:v>0.21866599999999994</c:v>
                </c:pt>
              </c:numCache>
            </c:numRef>
          </c:val>
        </c:ser>
        <c:ser>
          <c:idx val="3"/>
          <c:order val="3"/>
          <c:tx>
            <c:strRef>
              <c:f>'מגזר - סיפי הישגים ++'!$I$155</c:f>
              <c:strCache>
                <c:ptCount val="1"/>
                <c:pt idx="0">
                  <c:v>רמה 3</c:v>
                </c:pt>
              </c:strCache>
            </c:strRef>
          </c:tx>
          <c:spPr>
            <a:solidFill>
              <a:srgbClr val="FFFF00"/>
            </a:solidFill>
            <a:ln w="17122">
              <a:noFill/>
              <a:prstDash val="solid"/>
            </a:ln>
          </c:spPr>
          <c:invertIfNegative val="0"/>
          <c:dLbls>
            <c:dLbl>
              <c:idx val="0"/>
              <c:layout>
                <c:manualLayout>
                  <c:x val="2.2112004418152662E-3"/>
                  <c:y val="8.8492871269958591E-3"/>
                </c:manualLayout>
              </c:layout>
              <c:showLegendKey val="0"/>
              <c:showVal val="1"/>
              <c:showCatName val="0"/>
              <c:showSerName val="0"/>
              <c:showPercent val="0"/>
              <c:showBubbleSize val="0"/>
            </c:dLbl>
            <c:dLbl>
              <c:idx val="2"/>
              <c:layout>
                <c:manualLayout>
                  <c:x val="-1.1767579680745988E-3"/>
                  <c:y val="4.8524086560496138E-3"/>
                </c:manualLayout>
              </c:layout>
              <c:showLegendKey val="0"/>
              <c:showVal val="1"/>
              <c:showCatName val="0"/>
              <c:showSerName val="0"/>
              <c:showPercent val="0"/>
              <c:showBubbleSize val="0"/>
            </c:dLbl>
            <c:spPr>
              <a:noFill/>
              <a:ln w="34244">
                <a:noFill/>
              </a:ln>
            </c:spPr>
            <c:txPr>
              <a:bodyPr/>
              <a:lstStyle/>
              <a:p>
                <a:pPr>
                  <a:defRPr sz="1400" b="1" i="0" u="none" strike="noStrike" baseline="0">
                    <a:solidFill>
                      <a:srgbClr val="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++'!$A$157:$A$164</c:f>
              <c:strCache>
                <c:ptCount val="8"/>
                <c:pt idx="0">
                  <c:v>דוברי ערבית</c:v>
                </c:pt>
                <c:pt idx="2">
                  <c:v>דוברי עברית</c:v>
                </c:pt>
                <c:pt idx="5">
                  <c:v>OECD</c:v>
                </c:pt>
                <c:pt idx="7">
                  <c:v>כלל ישראל</c:v>
                </c:pt>
              </c:strCache>
            </c:strRef>
          </c:cat>
          <c:val>
            <c:numRef>
              <c:f>'מגזר - סיפי הישגים ++'!$I$157:$I$164</c:f>
              <c:numCache>
                <c:formatCode>General</c:formatCode>
                <c:ptCount val="8"/>
                <c:pt idx="0" formatCode="0%">
                  <c:v>9.5882000000000009E-2</c:v>
                </c:pt>
                <c:pt idx="2" formatCode="0%">
                  <c:v>0.23102799999999996</c:v>
                </c:pt>
                <c:pt idx="5" formatCode="0%">
                  <c:v>0.26270388414845658</c:v>
                </c:pt>
                <c:pt idx="7" formatCode="0%">
                  <c:v>0.201182</c:v>
                </c:pt>
              </c:numCache>
            </c:numRef>
          </c:val>
        </c:ser>
        <c:ser>
          <c:idx val="4"/>
          <c:order val="4"/>
          <c:tx>
            <c:strRef>
              <c:f>'מגזר - סיפי הישגים ++'!$J$155</c:f>
              <c:strCache>
                <c:ptCount val="1"/>
                <c:pt idx="0">
                  <c:v>רמה 4</c:v>
                </c:pt>
              </c:strCache>
            </c:strRef>
          </c:tx>
          <c:spPr>
            <a:solidFill>
              <a:srgbClr val="92D050"/>
            </a:solidFill>
            <a:ln w="17122">
              <a:noFill/>
              <a:prstDash val="solid"/>
            </a:ln>
          </c:spPr>
          <c:invertIfNegative val="0"/>
          <c:dLbls>
            <c:dLbl>
              <c:idx val="0"/>
              <c:layout>
                <c:manualLayout>
                  <c:x val="-2.7669007819182529E-3"/>
                  <c:y val="3.3081601559112922E-3"/>
                </c:manualLayout>
              </c:layout>
              <c:showLegendKey val="0"/>
              <c:showVal val="1"/>
              <c:showCatName val="0"/>
              <c:showSerName val="0"/>
              <c:showPercent val="0"/>
              <c:showBubbleSize val="0"/>
            </c:dLbl>
            <c:dLbl>
              <c:idx val="1"/>
              <c:layout>
                <c:manualLayout>
                  <c:x val="3.0075789944944654E-3"/>
                  <c:y val="-1.1786937749718883E-3"/>
                </c:manualLayout>
              </c:layout>
              <c:showLegendKey val="0"/>
              <c:showVal val="1"/>
              <c:showCatName val="0"/>
              <c:showSerName val="0"/>
              <c:showPercent val="0"/>
              <c:showBubbleSize val="0"/>
            </c:dLbl>
            <c:dLbl>
              <c:idx val="2"/>
              <c:layout>
                <c:manualLayout>
                  <c:x val="2.5582476403976664E-3"/>
                  <c:y val="-8.6417357243034707E-3"/>
                </c:manualLayout>
              </c:layout>
              <c:showLegendKey val="0"/>
              <c:showVal val="1"/>
              <c:showCatName val="0"/>
              <c:showSerName val="0"/>
              <c:showPercent val="0"/>
              <c:showBubbleSize val="0"/>
            </c:dLbl>
            <c:dLbl>
              <c:idx val="3"/>
              <c:layout>
                <c:manualLayout>
                  <c:x val="-1.2131946560613575E-3"/>
                  <c:y val="-5.6173759611983475E-3"/>
                </c:manualLayout>
              </c:layout>
              <c:showLegendKey val="0"/>
              <c:showVal val="1"/>
              <c:showCatName val="0"/>
              <c:showSerName val="0"/>
              <c:showPercent val="0"/>
              <c:showBubbleSize val="0"/>
            </c:dLbl>
            <c:spPr>
              <a:noFill/>
              <a:ln w="34244">
                <a:noFill/>
              </a:ln>
            </c:spPr>
            <c:txPr>
              <a:bodyPr/>
              <a:lstStyle/>
              <a:p>
                <a:pPr>
                  <a:defRPr sz="1400" b="1" i="0" u="none" strike="noStrike" baseline="0">
                    <a:solidFill>
                      <a:sysClr val="windowText" lastClr="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++'!$A$157:$A$164</c:f>
              <c:strCache>
                <c:ptCount val="8"/>
                <c:pt idx="0">
                  <c:v>דוברי ערבית</c:v>
                </c:pt>
                <c:pt idx="2">
                  <c:v>דוברי עברית</c:v>
                </c:pt>
                <c:pt idx="5">
                  <c:v>OECD</c:v>
                </c:pt>
                <c:pt idx="7">
                  <c:v>כלל ישראל</c:v>
                </c:pt>
              </c:strCache>
            </c:strRef>
          </c:cat>
          <c:val>
            <c:numRef>
              <c:f>'מגזר - סיפי הישגים ++'!$J$157:$J$164</c:f>
              <c:numCache>
                <c:formatCode>General</c:formatCode>
                <c:ptCount val="8"/>
                <c:pt idx="0" formatCode="0%">
                  <c:v>3.3369000000000003E-2</c:v>
                </c:pt>
                <c:pt idx="2" formatCode="0%">
                  <c:v>0.15714700000000001</c:v>
                </c:pt>
                <c:pt idx="5" formatCode="0%">
                  <c:v>0.19747552254233333</c:v>
                </c:pt>
                <c:pt idx="7" formatCode="0%">
                  <c:v>0.12981199999999998</c:v>
                </c:pt>
              </c:numCache>
            </c:numRef>
          </c:val>
        </c:ser>
        <c:ser>
          <c:idx val="5"/>
          <c:order val="5"/>
          <c:tx>
            <c:strRef>
              <c:f>'מגזר - סיפי הישגים ++'!$K$155</c:f>
              <c:strCache>
                <c:ptCount val="1"/>
                <c:pt idx="0">
                  <c:v>רמה 5</c:v>
                </c:pt>
              </c:strCache>
            </c:strRef>
          </c:tx>
          <c:spPr>
            <a:solidFill>
              <a:srgbClr val="00B050"/>
            </a:solidFill>
          </c:spPr>
          <c:invertIfNegative val="0"/>
          <c:dLbls>
            <c:dLbl>
              <c:idx val="0"/>
              <c:delete val="1"/>
            </c:dLbl>
            <c:txPr>
              <a:bodyPr/>
              <a:lstStyle/>
              <a:p>
                <a:pPr>
                  <a:defRPr sz="1400" b="1"/>
                </a:pPr>
                <a:endParaRPr lang="he-IL"/>
              </a:p>
            </c:txPr>
            <c:showLegendKey val="0"/>
            <c:showVal val="1"/>
            <c:showCatName val="0"/>
            <c:showSerName val="0"/>
            <c:showPercent val="0"/>
            <c:showBubbleSize val="0"/>
            <c:showLeaderLines val="0"/>
          </c:dLbls>
          <c:cat>
            <c:strRef>
              <c:f>'מגזר - סיפי הישגים ++'!$A$157:$A$164</c:f>
              <c:strCache>
                <c:ptCount val="8"/>
                <c:pt idx="0">
                  <c:v>דוברי ערבית</c:v>
                </c:pt>
                <c:pt idx="2">
                  <c:v>דוברי עברית</c:v>
                </c:pt>
                <c:pt idx="5">
                  <c:v>OECD</c:v>
                </c:pt>
                <c:pt idx="7">
                  <c:v>כלל ישראל</c:v>
                </c:pt>
              </c:strCache>
            </c:strRef>
          </c:cat>
          <c:val>
            <c:numRef>
              <c:f>'מגזר - סיפי הישגים ++'!$K$157:$K$164</c:f>
              <c:numCache>
                <c:formatCode>General</c:formatCode>
                <c:ptCount val="8"/>
                <c:pt idx="0" formatCode="0%">
                  <c:v>4.9290000000000002E-3</c:v>
                </c:pt>
                <c:pt idx="2" formatCode="0%">
                  <c:v>6.6001000000000004E-2</c:v>
                </c:pt>
                <c:pt idx="5" formatCode="0%">
                  <c:v>8.7358017338078853E-2</c:v>
                </c:pt>
                <c:pt idx="7" formatCode="0%">
                  <c:v>5.2513999999999998E-2</c:v>
                </c:pt>
              </c:numCache>
            </c:numRef>
          </c:val>
        </c:ser>
        <c:ser>
          <c:idx val="6"/>
          <c:order val="6"/>
          <c:tx>
            <c:strRef>
              <c:f>'מגזר - סיפי הישגים ++'!$L$155</c:f>
              <c:strCache>
                <c:ptCount val="1"/>
                <c:pt idx="0">
                  <c:v>רמה 6</c:v>
                </c:pt>
              </c:strCache>
            </c:strRef>
          </c:tx>
          <c:spPr>
            <a:solidFill>
              <a:srgbClr val="008000"/>
            </a:solidFill>
          </c:spPr>
          <c:invertIfNegative val="0"/>
          <c:dLbls>
            <c:dLbl>
              <c:idx val="0"/>
              <c:delete val="1"/>
            </c:dLbl>
            <c:txPr>
              <a:bodyPr/>
              <a:lstStyle/>
              <a:p>
                <a:pPr>
                  <a:defRPr sz="1400" b="1">
                    <a:solidFill>
                      <a:schemeClr val="bg1"/>
                    </a:solidFill>
                  </a:defRPr>
                </a:pPr>
                <a:endParaRPr lang="he-IL"/>
              </a:p>
            </c:txPr>
            <c:showLegendKey val="0"/>
            <c:showVal val="1"/>
            <c:showCatName val="0"/>
            <c:showSerName val="0"/>
            <c:showPercent val="0"/>
            <c:showBubbleSize val="0"/>
            <c:showLeaderLines val="0"/>
          </c:dLbls>
          <c:cat>
            <c:strRef>
              <c:f>'מגזר - סיפי הישגים ++'!$A$157:$A$164</c:f>
              <c:strCache>
                <c:ptCount val="8"/>
                <c:pt idx="0">
                  <c:v>דוברי ערבית</c:v>
                </c:pt>
                <c:pt idx="2">
                  <c:v>דוברי עברית</c:v>
                </c:pt>
                <c:pt idx="5">
                  <c:v>OECD</c:v>
                </c:pt>
                <c:pt idx="7">
                  <c:v>כלל ישראל</c:v>
                </c:pt>
              </c:strCache>
            </c:strRef>
          </c:cat>
          <c:val>
            <c:numRef>
              <c:f>'מגזר - סיפי הישגים ++'!$L$157:$L$164</c:f>
              <c:numCache>
                <c:formatCode>General</c:formatCode>
                <c:ptCount val="8"/>
                <c:pt idx="0" formatCode="0%">
                  <c:v>1.6032511202503075E-4</c:v>
                </c:pt>
                <c:pt idx="2" formatCode="0%">
                  <c:v>1.4282499999999998E-2</c:v>
                </c:pt>
                <c:pt idx="5" formatCode="0%">
                  <c:v>2.5598015778171397E-2</c:v>
                </c:pt>
                <c:pt idx="7" formatCode="0%">
                  <c:v>1.11638E-2</c:v>
                </c:pt>
              </c:numCache>
            </c:numRef>
          </c:val>
        </c:ser>
        <c:dLbls>
          <c:showLegendKey val="0"/>
          <c:showVal val="0"/>
          <c:showCatName val="0"/>
          <c:showSerName val="0"/>
          <c:showPercent val="0"/>
          <c:showBubbleSize val="0"/>
        </c:dLbls>
        <c:gapWidth val="25"/>
        <c:overlap val="100"/>
        <c:axId val="177266048"/>
        <c:axId val="177284224"/>
      </c:barChart>
      <c:catAx>
        <c:axId val="177266048"/>
        <c:scaling>
          <c:orientation val="maxMin"/>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7284224"/>
        <c:crosses val="autoZero"/>
        <c:auto val="1"/>
        <c:lblAlgn val="ctr"/>
        <c:lblOffset val="100"/>
        <c:noMultiLvlLbl val="0"/>
      </c:catAx>
      <c:valAx>
        <c:axId val="177284224"/>
        <c:scaling>
          <c:orientation val="minMax"/>
        </c:scaling>
        <c:delete val="0"/>
        <c:axPos val="l"/>
        <c:numFmt formatCode="0%" sourceLinked="1"/>
        <c:majorTickMark val="out"/>
        <c:minorTickMark val="none"/>
        <c:tickLblPos val="nextTo"/>
        <c:spPr>
          <a:ln w="4281">
            <a:solidFill>
              <a:srgbClr val="000000"/>
            </a:solidFill>
            <a:prstDash val="solid"/>
          </a:ln>
        </c:spPr>
        <c:txPr>
          <a:bodyPr rot="0" vert="horz"/>
          <a:lstStyle/>
          <a:p>
            <a:pPr>
              <a:defRPr sz="1400" b="1" i="0" u="none" strike="noStrike" baseline="0">
                <a:solidFill>
                  <a:srgbClr val="000000"/>
                </a:solidFill>
                <a:latin typeface="Arial"/>
                <a:ea typeface="Arial"/>
                <a:cs typeface="Arial"/>
              </a:defRPr>
            </a:pPr>
            <a:endParaRPr lang="he-IL"/>
          </a:p>
        </c:txPr>
        <c:crossAx val="177266048"/>
        <c:crosses val="max"/>
        <c:crossBetween val="between"/>
        <c:majorUnit val="0.2"/>
      </c:valAx>
      <c:spPr>
        <a:solidFill>
          <a:schemeClr val="bg1">
            <a:lumMod val="95000"/>
          </a:schemeClr>
        </a:solidFill>
        <a:ln w="12700">
          <a:noFill/>
          <a:prstDash val="solid"/>
        </a:ln>
      </c:spPr>
    </c:plotArea>
    <c:legend>
      <c:legendPos val="r"/>
      <c:layout>
        <c:manualLayout>
          <c:xMode val="edge"/>
          <c:yMode val="edge"/>
          <c:x val="0.7945277120828963"/>
          <c:y val="0.11085287103320263"/>
          <c:w val="0.19525664261610609"/>
          <c:h val="0.81730430966211587"/>
        </c:manualLayout>
      </c:layout>
      <c:overlay val="0"/>
      <c:spPr>
        <a:solidFill>
          <a:srgbClr val="FFFFFF"/>
        </a:solidFill>
        <a:ln w="4281">
          <a:noFill/>
          <a:prstDash val="solid"/>
        </a:ln>
      </c:spPr>
      <c:txPr>
        <a:bodyPr/>
        <a:lstStyle/>
        <a:p>
          <a:pPr>
            <a:defRPr sz="1400" b="1" i="0" u="none" strike="noStrike" baseline="0">
              <a:solidFill>
                <a:srgbClr val="000000"/>
              </a:solidFill>
              <a:latin typeface="Arial"/>
              <a:ea typeface="Arial"/>
              <a:cs typeface="Arial"/>
            </a:defRPr>
          </a:pPr>
          <a:endParaRPr lang="he-IL"/>
        </a:p>
      </c:txPr>
    </c:legend>
    <c:plotVisOnly val="1"/>
    <c:dispBlanksAs val="gap"/>
    <c:showDLblsOverMax val="0"/>
  </c:chart>
  <c:spPr>
    <a:solidFill>
      <a:srgbClr val="FFFFFF"/>
    </a:solidFill>
    <a:ln>
      <a:solidFill>
        <a:srgbClr val="000000"/>
      </a:solidFill>
    </a:ln>
  </c:spPr>
  <c:txPr>
    <a:bodyPr/>
    <a:lstStyle/>
    <a:p>
      <a:pPr>
        <a:defRPr sz="1618" b="0" i="0" u="none" strike="noStrike" baseline="0">
          <a:solidFill>
            <a:srgbClr val="000000"/>
          </a:solidFill>
          <a:latin typeface="Arial"/>
          <a:ea typeface="Arial"/>
          <a:cs typeface="Arial"/>
        </a:defRPr>
      </a:pPr>
      <a:endParaRPr lang="he-IL"/>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-מגדר - תחומים ++'!$I$83</c:f>
          <c:strCache>
            <c:ptCount val="1"/>
            <c:pt idx="0">
              <c:v>מתמטיקה ממוחשב</c:v>
            </c:pt>
          </c:strCache>
        </c:strRef>
      </c:tx>
      <c:layout>
        <c:manualLayout>
          <c:xMode val="edge"/>
          <c:yMode val="edge"/>
          <c:x val="1.3706944444444194E-3"/>
          <c:y val="0.93838888888888894"/>
        </c:manualLayout>
      </c:layout>
      <c:overlay val="1"/>
      <c:txPr>
        <a:bodyPr/>
        <a:lstStyle/>
        <a:p>
          <a:pPr>
            <a:defRPr sz="1000" b="1">
              <a:solidFill>
                <a:srgbClr val="0070C0"/>
              </a:solidFill>
            </a:defRPr>
          </a:pPr>
          <a:endParaRPr lang="he-IL"/>
        </a:p>
      </c:txPr>
    </c:title>
    <c:autoTitleDeleted val="0"/>
    <c:plotArea>
      <c:layout>
        <c:manualLayout>
          <c:layoutTarget val="inner"/>
          <c:xMode val="edge"/>
          <c:yMode val="edge"/>
          <c:x val="6.8189027777777772E-2"/>
          <c:y val="2.153425925925926E-2"/>
          <c:w val="0.91417208333333333"/>
          <c:h val="0.81763547048958818"/>
        </c:manualLayout>
      </c:layout>
      <c:barChart>
        <c:barDir val="col"/>
        <c:grouping val="clustered"/>
        <c:varyColors val="0"/>
        <c:ser>
          <c:idx val="0"/>
          <c:order val="0"/>
          <c:tx>
            <c:strRef>
              <c:f>'מגזר -מגדר - תחומים ++'!$E$85</c:f>
              <c:strCache>
                <c:ptCount val="1"/>
                <c:pt idx="0">
                  <c:v>בנים</c:v>
                </c:pt>
              </c:strCache>
            </c:strRef>
          </c:tx>
          <c:spPr>
            <a:pattFill prst="pct5">
              <a:fgClr>
                <a:srgbClr val="FFFFFF"/>
              </a:fgClr>
              <a:bgClr>
                <a:srgbClr val="003366"/>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++'!$G$84:$H$84</c:f>
              <c:strCache>
                <c:ptCount val="2"/>
                <c:pt idx="0">
                  <c:v>דוברי עברית</c:v>
                </c:pt>
                <c:pt idx="1">
                  <c:v>דוברי ערבית</c:v>
                </c:pt>
              </c:strCache>
            </c:strRef>
          </c:cat>
          <c:val>
            <c:numRef>
              <c:f>'מגזר -מגדר - תחומים ++'!$G$85:$H$85</c:f>
              <c:numCache>
                <c:formatCode>General</c:formatCode>
                <c:ptCount val="2"/>
                <c:pt idx="0">
                  <c:v>471</c:v>
                </c:pt>
                <c:pt idx="1">
                  <c:v>363</c:v>
                </c:pt>
              </c:numCache>
            </c:numRef>
          </c:val>
        </c:ser>
        <c:ser>
          <c:idx val="1"/>
          <c:order val="1"/>
          <c:tx>
            <c:strRef>
              <c:f>'מגזר -מגדר - תחומים ++'!$E$86</c:f>
              <c:strCache>
                <c:ptCount val="1"/>
                <c:pt idx="0">
                  <c:v>בנות</c:v>
                </c:pt>
              </c:strCache>
            </c:strRef>
          </c:tx>
          <c:spPr>
            <a:pattFill prst="pct90">
              <a:fgClr>
                <a:srgbClr val="800000"/>
              </a:fgClr>
              <a:bgClr>
                <a:srgbClr val="FFFFCC"/>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++'!$G$84:$H$84</c:f>
              <c:strCache>
                <c:ptCount val="2"/>
                <c:pt idx="0">
                  <c:v>דוברי עברית</c:v>
                </c:pt>
                <c:pt idx="1">
                  <c:v>דוברי ערבית</c:v>
                </c:pt>
              </c:strCache>
            </c:strRef>
          </c:cat>
          <c:val>
            <c:numRef>
              <c:f>'מגזר -מגדר - תחומים ++'!$G$86:$H$86</c:f>
              <c:numCache>
                <c:formatCode>General</c:formatCode>
                <c:ptCount val="2"/>
                <c:pt idx="0">
                  <c:v>463</c:v>
                </c:pt>
                <c:pt idx="1">
                  <c:v>385</c:v>
                </c:pt>
              </c:numCache>
            </c:numRef>
          </c:val>
        </c:ser>
        <c:dLbls>
          <c:showLegendKey val="0"/>
          <c:showVal val="0"/>
          <c:showCatName val="0"/>
          <c:showSerName val="0"/>
          <c:showPercent val="0"/>
          <c:showBubbleSize val="0"/>
        </c:dLbls>
        <c:gapWidth val="55"/>
        <c:axId val="177357952"/>
        <c:axId val="177359488"/>
      </c:barChart>
      <c:catAx>
        <c:axId val="177357952"/>
        <c:scaling>
          <c:orientation val="minMax"/>
        </c:scaling>
        <c:delete val="0"/>
        <c:axPos val="b"/>
        <c:numFmt formatCode="0" sourceLinked="1"/>
        <c:majorTickMark val="out"/>
        <c:minorTickMark val="none"/>
        <c:tickLblPos val="high"/>
        <c:spPr>
          <a:ln>
            <a:solidFill>
              <a:srgbClr val="000000"/>
            </a:solidFill>
          </a:ln>
        </c:spPr>
        <c:txPr>
          <a:bodyPr/>
          <a:lstStyle/>
          <a:p>
            <a:pPr>
              <a:defRPr sz="1400" b="1">
                <a:solidFill>
                  <a:sysClr val="windowText" lastClr="000000"/>
                </a:solidFill>
              </a:defRPr>
            </a:pPr>
            <a:endParaRPr lang="he-IL"/>
          </a:p>
        </c:txPr>
        <c:crossAx val="177359488"/>
        <c:crosses val="autoZero"/>
        <c:auto val="1"/>
        <c:lblAlgn val="ctr"/>
        <c:lblOffset val="100"/>
        <c:noMultiLvlLbl val="0"/>
      </c:catAx>
      <c:valAx>
        <c:axId val="177359488"/>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7357952"/>
        <c:crosses val="autoZero"/>
        <c:crossBetween val="between"/>
        <c:majorUnit val="50"/>
      </c:valAx>
      <c:spPr>
        <a:solidFill>
          <a:schemeClr val="bg1">
            <a:lumMod val="95000"/>
          </a:schemeClr>
        </a:solidFill>
      </c:spPr>
    </c:plotArea>
    <c:legend>
      <c:legendPos val="b"/>
      <c:layout>
        <c:manualLayout>
          <c:xMode val="edge"/>
          <c:yMode val="edge"/>
          <c:x val="0.4307226388888889"/>
          <c:y val="0.9319291666666667"/>
          <c:w val="0.19195089434507276"/>
          <c:h val="6.807083333333333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סוציו++'!$E$87</c:f>
          <c:strCache>
            <c:ptCount val="1"/>
            <c:pt idx="0">
              <c:v>מתמטיקה ממוחשב-מגזר</c:v>
            </c:pt>
          </c:strCache>
        </c:strRef>
      </c:tx>
      <c:layout>
        <c:manualLayout>
          <c:xMode val="edge"/>
          <c:yMode val="edge"/>
          <c:x val="1.8587301587301543E-3"/>
          <c:y val="0.95250000000000001"/>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0.10014592358921603"/>
          <c:y val="2.6124558977598373E-2"/>
          <c:w val="0.83101726190476188"/>
          <c:h val="0.76213888888888892"/>
        </c:manualLayout>
      </c:layout>
      <c:barChart>
        <c:barDir val="col"/>
        <c:grouping val="clustered"/>
        <c:varyColors val="0"/>
        <c:ser>
          <c:idx val="0"/>
          <c:order val="0"/>
          <c:tx>
            <c:strRef>
              <c:f>'מגזר סוציו++'!$G$3</c:f>
              <c:strCache>
                <c:ptCount val="1"/>
                <c:pt idx="0">
                  <c:v>נמוך </c:v>
                </c:pt>
              </c:strCache>
            </c:strRef>
          </c:tx>
          <c:spPr>
            <a:pattFill prst="pct75">
              <a:fgClr>
                <a:schemeClr val="accent4">
                  <a:lumMod val="75000"/>
                </a:schemeClr>
              </a:fgClr>
              <a:bgClr>
                <a:schemeClr val="accent4">
                  <a:lumMod val="60000"/>
                  <a:lumOff val="40000"/>
                </a:schemeClr>
              </a:bgClr>
            </a:pattFill>
            <a:ln>
              <a:solidFill>
                <a:schemeClr val="accent4">
                  <a:lumMod val="75000"/>
                </a:schemeClr>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סוציו++'!$E$96:$E$97</c:f>
              <c:strCache>
                <c:ptCount val="2"/>
                <c:pt idx="0">
                  <c:v>דוברי עברית</c:v>
                </c:pt>
                <c:pt idx="1">
                  <c:v>דוברי ערבית</c:v>
                </c:pt>
              </c:strCache>
            </c:strRef>
          </c:cat>
          <c:val>
            <c:numRef>
              <c:f>'מגזר סוציו++'!$G$96:$G$97</c:f>
              <c:numCache>
                <c:formatCode>General</c:formatCode>
                <c:ptCount val="2"/>
                <c:pt idx="0">
                  <c:v>420</c:v>
                </c:pt>
                <c:pt idx="1">
                  <c:v>365</c:v>
                </c:pt>
              </c:numCache>
            </c:numRef>
          </c:val>
        </c:ser>
        <c:ser>
          <c:idx val="1"/>
          <c:order val="1"/>
          <c:tx>
            <c:strRef>
              <c:f>'מגזר סוציו++'!$H$3</c:f>
              <c:strCache>
                <c:ptCount val="1"/>
                <c:pt idx="0">
                  <c:v>בינוני</c:v>
                </c:pt>
              </c:strCache>
            </c:strRef>
          </c:tx>
          <c:spPr>
            <a:pattFill prst="dotDmnd">
              <a:fgClr>
                <a:schemeClr val="tx1">
                  <a:lumMod val="65000"/>
                  <a:lumOff val="35000"/>
                </a:schemeClr>
              </a:fgClr>
              <a:bgClr>
                <a:schemeClr val="bg1">
                  <a:lumMod val="65000"/>
                </a:schemeClr>
              </a:bgClr>
            </a:pattFill>
            <a:ln>
              <a:noFill/>
            </a:ln>
          </c:spPr>
          <c:invertIfNegative val="0"/>
          <c:dPt>
            <c:idx val="0"/>
            <c:invertIfNegative val="0"/>
            <c:bubble3D val="0"/>
          </c:dPt>
          <c:dPt>
            <c:idx val="1"/>
            <c:invertIfNegative val="0"/>
            <c:bubble3D val="0"/>
          </c:dPt>
          <c:dPt>
            <c:idx val="3"/>
            <c:invertIfNegative val="0"/>
            <c:bubble3D val="0"/>
          </c:dPt>
          <c:dPt>
            <c:idx val="4"/>
            <c:invertIfNegative val="0"/>
            <c:bubble3D val="0"/>
          </c:dPt>
          <c:dLbls>
            <c:txPr>
              <a:bodyPr/>
              <a:lstStyle/>
              <a:p>
                <a:pPr>
                  <a:defRPr sz="1400" b="1">
                    <a:solidFill>
                      <a:sysClr val="windowText" lastClr="000000"/>
                    </a:solidFill>
                  </a:defRPr>
                </a:pPr>
                <a:endParaRPr lang="he-IL"/>
              </a:p>
            </c:txPr>
            <c:dLblPos val="inEnd"/>
            <c:showLegendKey val="0"/>
            <c:showVal val="1"/>
            <c:showCatName val="0"/>
            <c:showSerName val="0"/>
            <c:showPercent val="0"/>
            <c:showBubbleSize val="0"/>
            <c:showLeaderLines val="0"/>
          </c:dLbls>
          <c:cat>
            <c:strRef>
              <c:f>'מגזר סוציו++'!$E$96:$E$97</c:f>
              <c:strCache>
                <c:ptCount val="2"/>
                <c:pt idx="0">
                  <c:v>דוברי עברית</c:v>
                </c:pt>
                <c:pt idx="1">
                  <c:v>דוברי ערבית</c:v>
                </c:pt>
              </c:strCache>
            </c:strRef>
          </c:cat>
          <c:val>
            <c:numRef>
              <c:f>'מגזר סוציו++'!$H$96:$H$97</c:f>
              <c:numCache>
                <c:formatCode>General</c:formatCode>
                <c:ptCount val="2"/>
                <c:pt idx="0">
                  <c:v>461</c:v>
                </c:pt>
                <c:pt idx="1">
                  <c:v>373</c:v>
                </c:pt>
              </c:numCache>
            </c:numRef>
          </c:val>
        </c:ser>
        <c:ser>
          <c:idx val="2"/>
          <c:order val="2"/>
          <c:tx>
            <c:strRef>
              <c:f>'מגזר סוציו++'!$I$3</c:f>
              <c:strCache>
                <c:ptCount val="1"/>
                <c:pt idx="0">
                  <c:v>גבוה</c:v>
                </c:pt>
              </c:strCache>
            </c:strRef>
          </c:tx>
          <c:spPr>
            <a:pattFill prst="pct75">
              <a:fgClr>
                <a:schemeClr val="accent5">
                  <a:lumMod val="75000"/>
                </a:schemeClr>
              </a:fgClr>
              <a:bgClr>
                <a:schemeClr val="bg2">
                  <a:lumMod val="75000"/>
                </a:schemeClr>
              </a:bgClr>
            </a:pattFill>
            <a:ln>
              <a:solidFill>
                <a:schemeClr val="accent5">
                  <a:lumMod val="75000"/>
                </a:schemeClr>
              </a:solidFill>
            </a:ln>
          </c:spPr>
          <c:invertIfNegative val="0"/>
          <c:dPt>
            <c:idx val="0"/>
            <c:invertIfNegative val="0"/>
            <c:bubble3D val="0"/>
          </c:dPt>
          <c:dPt>
            <c:idx val="1"/>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סוציו++'!$E$96:$E$97</c:f>
              <c:strCache>
                <c:ptCount val="2"/>
                <c:pt idx="0">
                  <c:v>דוברי עברית</c:v>
                </c:pt>
                <c:pt idx="1">
                  <c:v>דוברי ערבית</c:v>
                </c:pt>
              </c:strCache>
            </c:strRef>
          </c:cat>
          <c:val>
            <c:numRef>
              <c:f>'מגזר סוציו++'!$I$96:$I$97</c:f>
              <c:numCache>
                <c:formatCode>General</c:formatCode>
                <c:ptCount val="2"/>
                <c:pt idx="0">
                  <c:v>512</c:v>
                </c:pt>
                <c:pt idx="1">
                  <c:v>404</c:v>
                </c:pt>
              </c:numCache>
            </c:numRef>
          </c:val>
        </c:ser>
        <c:dLbls>
          <c:showLegendKey val="0"/>
          <c:showVal val="0"/>
          <c:showCatName val="0"/>
          <c:showSerName val="0"/>
          <c:showPercent val="0"/>
          <c:showBubbleSize val="0"/>
        </c:dLbls>
        <c:gapWidth val="150"/>
        <c:axId val="177442816"/>
        <c:axId val="177444352"/>
      </c:barChart>
      <c:catAx>
        <c:axId val="177442816"/>
        <c:scaling>
          <c:orientation val="minMax"/>
        </c:scaling>
        <c:delete val="0"/>
        <c:axPos val="b"/>
        <c:numFmt formatCode="0" sourceLinked="1"/>
        <c:majorTickMark val="out"/>
        <c:minorTickMark val="none"/>
        <c:tickLblPos val="high"/>
        <c:spPr>
          <a:ln>
            <a:solidFill>
              <a:srgbClr val="000000"/>
            </a:solidFill>
          </a:ln>
        </c:spPr>
        <c:txPr>
          <a:bodyPr/>
          <a:lstStyle/>
          <a:p>
            <a:pPr>
              <a:defRPr sz="1400" b="1"/>
            </a:pPr>
            <a:endParaRPr lang="he-IL"/>
          </a:p>
        </c:txPr>
        <c:crossAx val="177444352"/>
        <c:crosses val="autoZero"/>
        <c:auto val="1"/>
        <c:lblAlgn val="ctr"/>
        <c:lblOffset val="100"/>
        <c:noMultiLvlLbl val="0"/>
      </c:catAx>
      <c:valAx>
        <c:axId val="177444352"/>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7442816"/>
        <c:crosses val="autoZero"/>
        <c:crossBetween val="between"/>
        <c:majorUnit val="50"/>
      </c:valAx>
      <c:spPr>
        <a:solidFill>
          <a:schemeClr val="bg1">
            <a:lumMod val="95000"/>
          </a:schemeClr>
        </a:solidFill>
      </c:spPr>
    </c:plotArea>
    <c:legend>
      <c:legendPos val="b"/>
      <c:layout>
        <c:manualLayout>
          <c:xMode val="edge"/>
          <c:yMode val="edge"/>
          <c:x val="0.22667766782284127"/>
          <c:y val="0.92218375518188611"/>
          <c:w val="0.58541036760755205"/>
          <c:h val="5.3608757126440081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'פיקוח+מגדר ++'!$H$61</c:f>
          <c:strCache>
            <c:ptCount val="1"/>
            <c:pt idx="0">
              <c:v>מתמטיקה ממוחשב</c:v>
            </c:pt>
          </c:strCache>
        </c:strRef>
      </c:tx>
      <c:layout>
        <c:manualLayout>
          <c:xMode val="edge"/>
          <c:yMode val="edge"/>
          <c:x val="1.1502314814814472E-3"/>
          <c:y val="0.93290123456790119"/>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8.0669305555555557E-2"/>
          <c:y val="2.7361357707879605E-2"/>
          <c:w val="0.82854525753088204"/>
          <c:h val="0.79912562704809831"/>
        </c:manualLayout>
      </c:layout>
      <c:barChart>
        <c:barDir val="col"/>
        <c:grouping val="clustered"/>
        <c:varyColors val="0"/>
        <c:ser>
          <c:idx val="0"/>
          <c:order val="0"/>
          <c:tx>
            <c:strRef>
              <c:f>'פיקוח+מגדר ++'!$I$4</c:f>
              <c:strCache>
                <c:ptCount val="1"/>
                <c:pt idx="0">
                  <c:v>בנים</c:v>
                </c:pt>
              </c:strCache>
            </c:strRef>
          </c:tx>
          <c:spPr>
            <a:pattFill prst="pct5">
              <a:fgClr>
                <a:srgbClr val="FFFFFF"/>
              </a:fgClr>
              <a:bgClr>
                <a:srgbClr val="003366"/>
              </a:bgClr>
            </a:pattFill>
          </c:spPr>
          <c:invertIfNegative val="0"/>
          <c:dPt>
            <c:idx val="2"/>
            <c:invertIfNegative val="0"/>
            <c:bubble3D val="0"/>
          </c:dPt>
          <c:dPt>
            <c:idx val="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'פיקוח+מגדר ++'!$G$62:$G$64</c:f>
              <c:strCache>
                <c:ptCount val="3"/>
                <c:pt idx="0">
                  <c:v>ממלכתי</c:v>
                </c:pt>
                <c:pt idx="1">
                  <c:v>ממלכתי-דתי</c:v>
                </c:pt>
                <c:pt idx="2">
                  <c:v>חרדי בנות</c:v>
                </c:pt>
              </c:strCache>
            </c:strRef>
          </c:cat>
          <c:val>
            <c:numRef>
              <c:f>'פיקוח+מגדר ++'!$I$62:$I$64</c:f>
              <c:numCache>
                <c:formatCode>General</c:formatCode>
                <c:ptCount val="3"/>
                <c:pt idx="0">
                  <c:v>487</c:v>
                </c:pt>
                <c:pt idx="1">
                  <c:v>462</c:v>
                </c:pt>
              </c:numCache>
            </c:numRef>
          </c:val>
        </c:ser>
        <c:ser>
          <c:idx val="1"/>
          <c:order val="1"/>
          <c:tx>
            <c:strRef>
              <c:f>'פיקוח+מגדר ++'!$J$4</c:f>
              <c:strCache>
                <c:ptCount val="1"/>
                <c:pt idx="0">
                  <c:v>בנות</c:v>
                </c:pt>
              </c:strCache>
            </c:strRef>
          </c:tx>
          <c:spPr>
            <a:pattFill prst="pct90">
              <a:fgClr>
                <a:srgbClr val="800000"/>
              </a:fgClr>
              <a:bgClr>
                <a:srgbClr val="FFFFCC"/>
              </a:bgClr>
            </a:pattFill>
          </c:spPr>
          <c:invertIfNegative val="0"/>
          <c:dLbls>
            <c:txPr>
              <a:bodyPr/>
              <a:lstStyle/>
              <a:p>
                <a:pPr algn="ctr">
                  <a:defRPr lang="he-IL" sz="1400" b="1"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dLbls>
          <c:cat>
            <c:strRef>
              <c:f>'פיקוח+מגדר ++'!$G$62:$G$64</c:f>
              <c:strCache>
                <c:ptCount val="3"/>
                <c:pt idx="0">
                  <c:v>ממלכתי</c:v>
                </c:pt>
                <c:pt idx="1">
                  <c:v>ממלכתי-דתי</c:v>
                </c:pt>
                <c:pt idx="2">
                  <c:v>חרדי בנות</c:v>
                </c:pt>
              </c:strCache>
            </c:strRef>
          </c:cat>
          <c:val>
            <c:numRef>
              <c:f>'פיקוח+מגדר ++'!$J$62:$J$64</c:f>
              <c:numCache>
                <c:formatCode>General</c:formatCode>
                <c:ptCount val="3"/>
                <c:pt idx="0">
                  <c:v>471</c:v>
                </c:pt>
                <c:pt idx="1">
                  <c:v>471</c:v>
                </c:pt>
                <c:pt idx="2">
                  <c:v>435</c:v>
                </c:pt>
              </c:numCache>
            </c:numRef>
          </c:val>
        </c:ser>
        <c:dLbls>
          <c:showLegendKey val="0"/>
          <c:showVal val="0"/>
          <c:showCatName val="0"/>
          <c:showSerName val="0"/>
          <c:showPercent val="0"/>
          <c:showBubbleSize val="0"/>
        </c:dLbls>
        <c:gapWidth val="234"/>
        <c:axId val="176068096"/>
        <c:axId val="176069632"/>
      </c:barChart>
      <c:catAx>
        <c:axId val="176068096"/>
        <c:scaling>
          <c:orientation val="minMax"/>
        </c:scaling>
        <c:delete val="0"/>
        <c:axPos val="b"/>
        <c:numFmt formatCode="General" sourceLinked="1"/>
        <c:majorTickMark val="out"/>
        <c:minorTickMark val="none"/>
        <c:tickLblPos val="high"/>
        <c:spPr>
          <a:ln>
            <a:solidFill>
              <a:srgbClr val="000000"/>
            </a:solidFill>
          </a:ln>
        </c:spPr>
        <c:txPr>
          <a:bodyPr/>
          <a:lstStyle/>
          <a:p>
            <a:pPr algn="ctr">
              <a:defRPr lang="he-IL" sz="1400" b="1" i="0" u="none" strike="noStrike" kern="1200" baseline="0">
                <a:solidFill>
                  <a:sysClr val="windowText" lastClr="000000"/>
                </a:solidFill>
                <a:latin typeface="+mn-lt"/>
                <a:ea typeface="+mn-ea"/>
                <a:cs typeface="+mn-cs"/>
              </a:defRPr>
            </a:pPr>
            <a:endParaRPr lang="he-IL"/>
          </a:p>
        </c:txPr>
        <c:crossAx val="176069632"/>
        <c:crosses val="autoZero"/>
        <c:auto val="1"/>
        <c:lblAlgn val="ctr"/>
        <c:lblOffset val="100"/>
        <c:noMultiLvlLbl val="0"/>
      </c:catAx>
      <c:valAx>
        <c:axId val="176069632"/>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6068096"/>
        <c:crosses val="autoZero"/>
        <c:crossBetween val="between"/>
        <c:majorUnit val="50"/>
      </c:valAx>
      <c:spPr>
        <a:solidFill>
          <a:schemeClr val="bg1">
            <a:lumMod val="95000"/>
          </a:schemeClr>
        </a:solidFill>
      </c:spPr>
    </c:plotArea>
    <c:legend>
      <c:legendPos val="b"/>
      <c:overlay val="0"/>
      <c:txPr>
        <a:bodyPr/>
        <a:lstStyle/>
        <a:p>
          <a:pPr>
            <a:defRPr sz="1400" b="1"/>
          </a:pPr>
          <a:endParaRPr lang="he-IL"/>
        </a:p>
      </c:txPr>
    </c:legend>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dirty="0" smtClean="0">
                <a:solidFill>
                  <a:srgbClr val="7030A0"/>
                </a:solidFill>
              </a:rPr>
              <a:t>OECD=496</a:t>
            </a:r>
            <a:endParaRPr lang="he-IL" sz="1400" dirty="0">
              <a:solidFill>
                <a:srgbClr val="7030A0"/>
              </a:solidFill>
            </a:endParaRPr>
          </a:p>
        </c:rich>
      </c:tx>
      <c:layout>
        <c:manualLayout>
          <c:xMode val="edge"/>
          <c:yMode val="edge"/>
          <c:x val="0.87326904153506757"/>
          <c:y val="0.29982779691145428"/>
        </c:manualLayout>
      </c:layout>
      <c:overlay val="1"/>
    </c:title>
    <c:autoTitleDeleted val="0"/>
    <c:plotArea>
      <c:layout>
        <c:manualLayout>
          <c:layoutTarget val="inner"/>
          <c:xMode val="edge"/>
          <c:yMode val="edge"/>
          <c:x val="7.0615913708000702E-2"/>
          <c:y val="5.4512693034107322E-2"/>
          <c:w val="0.91521155387496622"/>
          <c:h val="0.71541865718623854"/>
        </c:manualLayout>
      </c:layout>
      <c:barChart>
        <c:barDir val="col"/>
        <c:grouping val="clustered"/>
        <c:varyColors val="0"/>
        <c:ser>
          <c:idx val="0"/>
          <c:order val="0"/>
          <c:tx>
            <c:strRef>
              <c:f>R_means_all!$C$6</c:f>
              <c:strCache>
                <c:ptCount val="1"/>
                <c:pt idx="0">
                  <c:v>mean_all</c:v>
                </c:pt>
              </c:strCache>
            </c:strRef>
          </c:tx>
          <c:spPr>
            <a:solidFill>
              <a:srgbClr val="E3AC00"/>
            </a:solidFill>
            <a:ln>
              <a:noFill/>
            </a:ln>
          </c:spPr>
          <c:invertIfNegative val="0"/>
          <c:dPt>
            <c:idx val="3"/>
            <c:invertIfNegative val="0"/>
            <c:bubble3D val="0"/>
            <c:spPr>
              <a:solidFill>
                <a:srgbClr val="E3AC00"/>
              </a:solidFill>
              <a:ln>
                <a:solidFill>
                  <a:schemeClr val="tx1"/>
                </a:solidFill>
              </a:ln>
            </c:spPr>
          </c:dPt>
          <c:dPt>
            <c:idx val="4"/>
            <c:invertIfNegative val="0"/>
            <c:bubble3D val="0"/>
            <c:spPr>
              <a:solidFill>
                <a:srgbClr val="E3AC00"/>
              </a:solidFill>
              <a:ln>
                <a:solidFill>
                  <a:schemeClr val="tx1"/>
                </a:solidFill>
              </a:ln>
            </c:spPr>
          </c:dPt>
          <c:dPt>
            <c:idx val="5"/>
            <c:invertIfNegative val="0"/>
            <c:bubble3D val="0"/>
          </c:dPt>
          <c:dPt>
            <c:idx val="7"/>
            <c:invertIfNegative val="0"/>
            <c:bubble3D val="0"/>
            <c:spPr>
              <a:solidFill>
                <a:srgbClr val="E3AC00"/>
              </a:solidFill>
              <a:ln>
                <a:solidFill>
                  <a:schemeClr val="tx1"/>
                </a:solidFill>
              </a:ln>
            </c:spPr>
          </c:dPt>
          <c:dPt>
            <c:idx val="8"/>
            <c:invertIfNegative val="0"/>
            <c:bubble3D val="0"/>
          </c:dPt>
          <c:dPt>
            <c:idx val="10"/>
            <c:invertIfNegative val="0"/>
            <c:bubble3D val="0"/>
          </c:dPt>
          <c:dPt>
            <c:idx val="11"/>
            <c:invertIfNegative val="0"/>
            <c:bubble3D val="0"/>
            <c:spPr>
              <a:solidFill>
                <a:srgbClr val="E3AC00"/>
              </a:solidFill>
              <a:ln>
                <a:solidFill>
                  <a:schemeClr val="tx1"/>
                </a:solidFill>
              </a:ln>
            </c:spPr>
          </c:dPt>
          <c:dPt>
            <c:idx val="18"/>
            <c:invertIfNegative val="0"/>
            <c:bubble3D val="0"/>
          </c:dPt>
          <c:dPt>
            <c:idx val="19"/>
            <c:invertIfNegative val="0"/>
            <c:bubble3D val="0"/>
          </c:dPt>
          <c:dPt>
            <c:idx val="22"/>
            <c:invertIfNegative val="0"/>
            <c:bubble3D val="0"/>
            <c:spPr>
              <a:solidFill>
                <a:srgbClr val="E3AC00"/>
              </a:solidFill>
              <a:ln>
                <a:solidFill>
                  <a:schemeClr val="tx1"/>
                </a:solidFill>
              </a:ln>
            </c:spPr>
          </c:dPt>
          <c:dPt>
            <c:idx val="26"/>
            <c:invertIfNegative val="0"/>
            <c:bubble3D val="0"/>
          </c:dPt>
          <c:dPt>
            <c:idx val="29"/>
            <c:invertIfNegative val="0"/>
            <c:bubble3D val="0"/>
          </c:dPt>
          <c:dPt>
            <c:idx val="31"/>
            <c:invertIfNegative val="0"/>
            <c:bubble3D val="0"/>
            <c:spPr>
              <a:solidFill>
                <a:srgbClr val="E3AC00"/>
              </a:solidFill>
              <a:ln>
                <a:solidFill>
                  <a:schemeClr val="tx1"/>
                </a:solidFill>
              </a:ln>
            </c:spPr>
          </c:dPt>
          <c:dPt>
            <c:idx val="32"/>
            <c:invertIfNegative val="0"/>
            <c:bubble3D val="0"/>
          </c:dPt>
          <c:dPt>
            <c:idx val="33"/>
            <c:invertIfNegative val="0"/>
            <c:bubble3D val="0"/>
            <c:spPr>
              <a:solidFill>
                <a:srgbClr val="FF6600"/>
              </a:solidFill>
              <a:ln>
                <a:noFill/>
              </a:ln>
            </c:spPr>
          </c:dPt>
          <c:dPt>
            <c:idx val="34"/>
            <c:invertIfNegative val="0"/>
            <c:bubble3D val="0"/>
          </c:dPt>
          <c:dPt>
            <c:idx val="36"/>
            <c:invertIfNegative val="0"/>
            <c:bubble3D val="0"/>
          </c:dPt>
          <c:dPt>
            <c:idx val="38"/>
            <c:invertIfNegative val="0"/>
            <c:bubble3D val="0"/>
          </c:dPt>
          <c:dPt>
            <c:idx val="39"/>
            <c:invertIfNegative val="0"/>
            <c:bubble3D val="0"/>
          </c:dPt>
          <c:dPt>
            <c:idx val="41"/>
            <c:invertIfNegative val="0"/>
            <c:bubble3D val="0"/>
          </c:dPt>
          <c:dPt>
            <c:idx val="50"/>
            <c:invertIfNegative val="0"/>
            <c:bubble3D val="0"/>
          </c:dPt>
          <c:dPt>
            <c:idx val="51"/>
            <c:invertIfNegative val="0"/>
            <c:bubble3D val="0"/>
          </c:dPt>
          <c:dPt>
            <c:idx val="52"/>
            <c:invertIfNegative val="0"/>
            <c:bubble3D val="0"/>
            <c:spPr>
              <a:solidFill>
                <a:srgbClr val="E3AC00"/>
              </a:solidFill>
              <a:ln>
                <a:solidFill>
                  <a:schemeClr val="tx1"/>
                </a:solidFill>
              </a:ln>
            </c:spPr>
          </c:dPt>
          <c:dPt>
            <c:idx val="53"/>
            <c:invertIfNegative val="0"/>
            <c:bubble3D val="0"/>
          </c:dPt>
          <c:dLbls>
            <c:dLbl>
              <c:idx val="3"/>
              <c:showLegendKey val="0"/>
              <c:showVal val="1"/>
              <c:showCatName val="0"/>
              <c:showSerName val="0"/>
              <c:showPercent val="0"/>
              <c:showBubbleSize val="0"/>
            </c:dLbl>
            <c:dLbl>
              <c:idx val="4"/>
              <c:layout>
                <c:manualLayout>
                  <c:x val="1.5747258241147824E-2"/>
                  <c:y val="-2.9394882050142578E-3"/>
                </c:manualLayout>
              </c:layout>
              <c:showLegendKey val="0"/>
              <c:showVal val="1"/>
              <c:showCatName val="0"/>
              <c:showSerName val="0"/>
              <c:showPercent val="0"/>
              <c:showBubbleSize val="0"/>
            </c:dLbl>
            <c:dLbl>
              <c:idx val="7"/>
              <c:layout>
                <c:manualLayout>
                  <c:x val="7.8736291205739051E-3"/>
                  <c:y val="8.8184646150427735E-3"/>
                </c:manualLayout>
              </c:layout>
              <c:showLegendKey val="0"/>
              <c:showVal val="1"/>
              <c:showCatName val="0"/>
              <c:showSerName val="0"/>
              <c:showPercent val="0"/>
              <c:showBubbleSize val="0"/>
            </c:dLbl>
            <c:dLbl>
              <c:idx val="11"/>
              <c:showLegendKey val="0"/>
              <c:showVal val="1"/>
              <c:showCatName val="0"/>
              <c:showSerName val="0"/>
              <c:showPercent val="0"/>
              <c:showBubbleSize val="0"/>
            </c:dLbl>
            <c:dLbl>
              <c:idx val="22"/>
              <c:layout>
                <c:manualLayout>
                  <c:x val="-3.1494516482295618E-3"/>
                  <c:y val="1.1757952820057031E-2"/>
                </c:manualLayout>
              </c:layout>
              <c:showLegendKey val="0"/>
              <c:showVal val="1"/>
              <c:showCatName val="0"/>
              <c:showSerName val="0"/>
              <c:showPercent val="0"/>
              <c:showBubbleSize val="0"/>
            </c:dLbl>
            <c:dLbl>
              <c:idx val="31"/>
              <c:layout>
                <c:manualLayout>
                  <c:x val="-7.8736291205738461E-3"/>
                  <c:y val="8.8184646150427735E-3"/>
                </c:manualLayout>
              </c:layout>
              <c:showLegendKey val="0"/>
              <c:showVal val="1"/>
              <c:showCatName val="0"/>
              <c:showSerName val="0"/>
              <c:showPercent val="0"/>
              <c:showBubbleSize val="0"/>
            </c:dLbl>
            <c:dLbl>
              <c:idx val="33"/>
              <c:layout>
                <c:manualLayout>
                  <c:x val="3.1494516482296194E-3"/>
                  <c:y val="5.8789764100285156E-3"/>
                </c:manualLayout>
              </c:layout>
              <c:showLegendKey val="0"/>
              <c:showVal val="1"/>
              <c:showCatName val="0"/>
              <c:showSerName val="0"/>
              <c:showPercent val="0"/>
              <c:showBubbleSize val="0"/>
            </c:dLbl>
            <c:dLbl>
              <c:idx val="52"/>
              <c:layout>
                <c:manualLayout>
                  <c:x val="-1.5747258241147809E-3"/>
                  <c:y val="8.818233159278599E-3"/>
                </c:manualLayout>
              </c:layout>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R_means_all!$B$8:$B$73</c:f>
              <c:strCache>
                <c:ptCount val="66"/>
                <c:pt idx="0">
                  <c:v>הונג-קונג (סין)</c:v>
                </c:pt>
                <c:pt idx="1">
                  <c:v>סינגפור</c:v>
                </c:pt>
                <c:pt idx="2">
                  <c:v>יפן</c:v>
                </c:pt>
                <c:pt idx="3">
                  <c:v>קוריאה</c:v>
                </c:pt>
                <c:pt idx="4">
                  <c:v>פינלנד</c:v>
                </c:pt>
                <c:pt idx="5">
                  <c:v>אירלנד</c:v>
                </c:pt>
                <c:pt idx="6">
                  <c:v>טייוואן</c:v>
                </c:pt>
                <c:pt idx="7">
                  <c:v>קנדה</c:v>
                </c:pt>
                <c:pt idx="8">
                  <c:v>פולין</c:v>
                </c:pt>
                <c:pt idx="9">
                  <c:v>אסטוניה</c:v>
                </c:pt>
                <c:pt idx="10">
                  <c:v>ליכטנשטיין</c:v>
                </c:pt>
                <c:pt idx="11">
                  <c:v>ניו-זילנד</c:v>
                </c:pt>
                <c:pt idx="12">
                  <c:v>אוסטרליה</c:v>
                </c:pt>
                <c:pt idx="13">
                  <c:v>הולנד</c:v>
                </c:pt>
                <c:pt idx="14">
                  <c:v>בלגיה</c:v>
                </c:pt>
                <c:pt idx="15">
                  <c:v>שווייץ</c:v>
                </c:pt>
                <c:pt idx="16">
                  <c:v>מקאו (סין)</c:v>
                </c:pt>
                <c:pt idx="17">
                  <c:v>וייטנאם</c:v>
                </c:pt>
                <c:pt idx="18">
                  <c:v>גרמניה</c:v>
                </c:pt>
                <c:pt idx="19">
                  <c:v>צרפת</c:v>
                </c:pt>
                <c:pt idx="20">
                  <c:v>נורווגיה</c:v>
                </c:pt>
                <c:pt idx="21">
                  <c:v>בריטניה</c:v>
                </c:pt>
                <c:pt idx="22">
                  <c:v>ארצות הברית</c:v>
                </c:pt>
                <c:pt idx="23">
                  <c:v>דנמרק</c:v>
                </c:pt>
                <c:pt idx="24">
                  <c:v>צ'כיה</c:v>
                </c:pt>
                <c:pt idx="25">
                  <c:v>איטליה</c:v>
                </c:pt>
                <c:pt idx="26">
                  <c:v>אוסטריה</c:v>
                </c:pt>
                <c:pt idx="27">
                  <c:v>לטביה</c:v>
                </c:pt>
                <c:pt idx="28">
                  <c:v>הונגריה</c:v>
                </c:pt>
                <c:pt idx="29">
                  <c:v>ספרד</c:v>
                </c:pt>
                <c:pt idx="30">
                  <c:v>לוקסמבורג</c:v>
                </c:pt>
                <c:pt idx="31">
                  <c:v>פורטוגל</c:v>
                </c:pt>
                <c:pt idx="33">
                  <c:v>ישראל</c:v>
                </c:pt>
                <c:pt idx="35">
                  <c:v>קרואטיה</c:v>
                </c:pt>
                <c:pt idx="36">
                  <c:v>שוודיה</c:v>
                </c:pt>
                <c:pt idx="37">
                  <c:v>איסלנד</c:v>
                </c:pt>
                <c:pt idx="38">
                  <c:v>סלובניה</c:v>
                </c:pt>
                <c:pt idx="39">
                  <c:v>ליטא</c:v>
                </c:pt>
                <c:pt idx="40">
                  <c:v>יוון</c:v>
                </c:pt>
                <c:pt idx="41">
                  <c:v>טורקיה</c:v>
                </c:pt>
                <c:pt idx="42">
                  <c:v>רוסיה</c:v>
                </c:pt>
                <c:pt idx="43">
                  <c:v>סלובקיה</c:v>
                </c:pt>
                <c:pt idx="44">
                  <c:v>קפריסין</c:v>
                </c:pt>
                <c:pt idx="45">
                  <c:v>סרביה</c:v>
                </c:pt>
                <c:pt idx="46">
                  <c:v>איחוד האמירויות</c:v>
                </c:pt>
                <c:pt idx="47">
                  <c:v>צ'ילה</c:v>
                </c:pt>
                <c:pt idx="48">
                  <c:v>תאילנד</c:v>
                </c:pt>
                <c:pt idx="49">
                  <c:v>קוסטה ריקה</c:v>
                </c:pt>
                <c:pt idx="50">
                  <c:v>רומניה</c:v>
                </c:pt>
                <c:pt idx="51">
                  <c:v>בולגריה</c:v>
                </c:pt>
                <c:pt idx="52">
                  <c:v>מקסיקו</c:v>
                </c:pt>
                <c:pt idx="53">
                  <c:v>מונטנגרו</c:v>
                </c:pt>
                <c:pt idx="54">
                  <c:v>אורוגוואי</c:v>
                </c:pt>
                <c:pt idx="55">
                  <c:v>ברזיל</c:v>
                </c:pt>
                <c:pt idx="56">
                  <c:v>טוניסיה</c:v>
                </c:pt>
                <c:pt idx="57">
                  <c:v>קולומביה</c:v>
                </c:pt>
                <c:pt idx="58">
                  <c:v>ירדן</c:v>
                </c:pt>
                <c:pt idx="59">
                  <c:v>מלזיה</c:v>
                </c:pt>
                <c:pt idx="60">
                  <c:v>אינדונסיה</c:v>
                </c:pt>
                <c:pt idx="61">
                  <c:v>ארגנטינה</c:v>
                </c:pt>
                <c:pt idx="62">
                  <c:v>אלבניה</c:v>
                </c:pt>
                <c:pt idx="63">
                  <c:v>קזחסטן</c:v>
                </c:pt>
                <c:pt idx="64">
                  <c:v>קטאר</c:v>
                </c:pt>
                <c:pt idx="65">
                  <c:v>פרו</c:v>
                </c:pt>
              </c:strCache>
            </c:strRef>
          </c:cat>
          <c:val>
            <c:numRef>
              <c:f>R_means_all!$C$8:$C$73</c:f>
              <c:numCache>
                <c:formatCode>0</c:formatCode>
                <c:ptCount val="66"/>
                <c:pt idx="0">
                  <c:v>544.6000859869298</c:v>
                </c:pt>
                <c:pt idx="1">
                  <c:v>542.21583417415832</c:v>
                </c:pt>
                <c:pt idx="2">
                  <c:v>538.05148482952848</c:v>
                </c:pt>
                <c:pt idx="3">
                  <c:v>535.79049035633011</c:v>
                </c:pt>
                <c:pt idx="4">
                  <c:v>524.02166969351072</c:v>
                </c:pt>
                <c:pt idx="5">
                  <c:v>523.17321024092973</c:v>
                </c:pt>
                <c:pt idx="6">
                  <c:v>523.11890390770577</c:v>
                </c:pt>
                <c:pt idx="7">
                  <c:v>523.1167184215542</c:v>
                </c:pt>
                <c:pt idx="8">
                  <c:v>518.1868805486381</c:v>
                </c:pt>
                <c:pt idx="9">
                  <c:v>516.29418431306749</c:v>
                </c:pt>
                <c:pt idx="10">
                  <c:v>515.52165408943824</c:v>
                </c:pt>
                <c:pt idx="11">
                  <c:v>512.18679332333602</c:v>
                </c:pt>
                <c:pt idx="12">
                  <c:v>511.80399766650061</c:v>
                </c:pt>
                <c:pt idx="13">
                  <c:v>511.22996524541838</c:v>
                </c:pt>
                <c:pt idx="14">
                  <c:v>509.10804852892511</c:v>
                </c:pt>
                <c:pt idx="15">
                  <c:v>509.04024971251886</c:v>
                </c:pt>
                <c:pt idx="16">
                  <c:v>508.94925542063118</c:v>
                </c:pt>
                <c:pt idx="17">
                  <c:v>508.21899043210561</c:v>
                </c:pt>
                <c:pt idx="18">
                  <c:v>507.67652976553347</c:v>
                </c:pt>
                <c:pt idx="19">
                  <c:v>505.48148337802218</c:v>
                </c:pt>
                <c:pt idx="20">
                  <c:v>503.93668599626665</c:v>
                </c:pt>
                <c:pt idx="21">
                  <c:v>499.32311513035637</c:v>
                </c:pt>
                <c:pt idx="22">
                  <c:v>497.58171811695348</c:v>
                </c:pt>
                <c:pt idx="23">
                  <c:v>496.13088138356864</c:v>
                </c:pt>
                <c:pt idx="24">
                  <c:v>492.88973821148227</c:v>
                </c:pt>
                <c:pt idx="25">
                  <c:v>489.75440328484228</c:v>
                </c:pt>
                <c:pt idx="26">
                  <c:v>489.60933538438502</c:v>
                </c:pt>
                <c:pt idx="27">
                  <c:v>488.69441378943134</c:v>
                </c:pt>
                <c:pt idx="28">
                  <c:v>488.46133395845465</c:v>
                </c:pt>
                <c:pt idx="29">
                  <c:v>487.93918159779906</c:v>
                </c:pt>
                <c:pt idx="30">
                  <c:v>487.80704283398984</c:v>
                </c:pt>
                <c:pt idx="31">
                  <c:v>487.7576872225834</c:v>
                </c:pt>
                <c:pt idx="33">
                  <c:v>485.80321244404411</c:v>
                </c:pt>
                <c:pt idx="35">
                  <c:v>484.56503212569271</c:v>
                </c:pt>
                <c:pt idx="36">
                  <c:v>483.33500557419501</c:v>
                </c:pt>
                <c:pt idx="37">
                  <c:v>482.52243992825345</c:v>
                </c:pt>
                <c:pt idx="38">
                  <c:v>481.31628349168227</c:v>
                </c:pt>
                <c:pt idx="39">
                  <c:v>477.30661154996926</c:v>
                </c:pt>
                <c:pt idx="40">
                  <c:v>477.19717651791791</c:v>
                </c:pt>
                <c:pt idx="41">
                  <c:v>475.49146608075091</c:v>
                </c:pt>
                <c:pt idx="42">
                  <c:v>475.1493740667679</c:v>
                </c:pt>
                <c:pt idx="43">
                  <c:v>462.76703277016156</c:v>
                </c:pt>
                <c:pt idx="44">
                  <c:v>448.9529787035878</c:v>
                </c:pt>
                <c:pt idx="45">
                  <c:v>446.13019551646107</c:v>
                </c:pt>
                <c:pt idx="46">
                  <c:v>441.70373607625532</c:v>
                </c:pt>
                <c:pt idx="47">
                  <c:v>441.39816334535647</c:v>
                </c:pt>
                <c:pt idx="48">
                  <c:v>441.21993430987811</c:v>
                </c:pt>
                <c:pt idx="49">
                  <c:v>440.54781067028381</c:v>
                </c:pt>
                <c:pt idx="50">
                  <c:v>437.59948827742369</c:v>
                </c:pt>
                <c:pt idx="51">
                  <c:v>436.12572527866052</c:v>
                </c:pt>
                <c:pt idx="52">
                  <c:v>423.55376178166028</c:v>
                </c:pt>
                <c:pt idx="53">
                  <c:v>422.11135426997635</c:v>
                </c:pt>
                <c:pt idx="54">
                  <c:v>411.3489190411147</c:v>
                </c:pt>
                <c:pt idx="55">
                  <c:v>410.12184765576336</c:v>
                </c:pt>
                <c:pt idx="56">
                  <c:v>404.07846725027116</c:v>
                </c:pt>
                <c:pt idx="57">
                  <c:v>403.40253410220402</c:v>
                </c:pt>
                <c:pt idx="58">
                  <c:v>399.03474710354004</c:v>
                </c:pt>
                <c:pt idx="59">
                  <c:v>398.19605978766384</c:v>
                </c:pt>
                <c:pt idx="60">
                  <c:v>396.12009452313595</c:v>
                </c:pt>
                <c:pt idx="61">
                  <c:v>395.9791227021679</c:v>
                </c:pt>
                <c:pt idx="62">
                  <c:v>393.96425193922664</c:v>
                </c:pt>
                <c:pt idx="63">
                  <c:v>392.73623332722718</c:v>
                </c:pt>
                <c:pt idx="64">
                  <c:v>387.50413093173864</c:v>
                </c:pt>
                <c:pt idx="65">
                  <c:v>384.15122346219334</c:v>
                </c:pt>
              </c:numCache>
            </c:numRef>
          </c:val>
        </c:ser>
        <c:dLbls>
          <c:showLegendKey val="0"/>
          <c:showVal val="0"/>
          <c:showCatName val="0"/>
          <c:showSerName val="0"/>
          <c:showPercent val="0"/>
          <c:showBubbleSize val="0"/>
        </c:dLbls>
        <c:gapWidth val="150"/>
        <c:axId val="176764416"/>
        <c:axId val="176765952"/>
      </c:barChart>
      <c:scatterChart>
        <c:scatterStyle val="smoothMarker"/>
        <c:varyColors val="0"/>
        <c:ser>
          <c:idx val="1"/>
          <c:order val="1"/>
          <c:tx>
            <c:strRef>
              <c:f>R_means_all!$A$116</c:f>
              <c:strCache>
                <c:ptCount val="1"/>
                <c:pt idx="0">
                  <c:v>OECD</c:v>
                </c:pt>
              </c:strCache>
            </c:strRef>
          </c:tx>
          <c:spPr>
            <a:ln w="19050">
              <a:solidFill>
                <a:srgbClr val="7030A0"/>
              </a:solidFill>
            </a:ln>
          </c:spPr>
          <c:marker>
            <c:symbol val="none"/>
          </c:marker>
          <c:xVal>
            <c:numRef>
              <c:f>R_means_all!$B$118:$B$119</c:f>
              <c:numCache>
                <c:formatCode>General</c:formatCode>
                <c:ptCount val="2"/>
                <c:pt idx="0">
                  <c:v>0</c:v>
                </c:pt>
                <c:pt idx="1">
                  <c:v>66.5</c:v>
                </c:pt>
              </c:numCache>
            </c:numRef>
          </c:xVal>
          <c:yVal>
            <c:numRef>
              <c:f>R_means_all!$C$118:$C$119</c:f>
              <c:numCache>
                <c:formatCode>General</c:formatCode>
                <c:ptCount val="2"/>
                <c:pt idx="0">
                  <c:v>496</c:v>
                </c:pt>
                <c:pt idx="1">
                  <c:v>496</c:v>
                </c:pt>
              </c:numCache>
            </c:numRef>
          </c:yVal>
          <c:smooth val="1"/>
        </c:ser>
        <c:dLbls>
          <c:showLegendKey val="0"/>
          <c:showVal val="0"/>
          <c:showCatName val="0"/>
          <c:showSerName val="0"/>
          <c:showPercent val="0"/>
          <c:showBubbleSize val="0"/>
        </c:dLbls>
        <c:axId val="176773376"/>
        <c:axId val="176771840"/>
      </c:scatterChart>
      <c:catAx>
        <c:axId val="176764416"/>
        <c:scaling>
          <c:orientation val="minMax"/>
        </c:scaling>
        <c:delete val="0"/>
        <c:axPos val="b"/>
        <c:majorTickMark val="out"/>
        <c:minorTickMark val="none"/>
        <c:tickLblPos val="nextTo"/>
        <c:spPr>
          <a:ln>
            <a:solidFill>
              <a:schemeClr val="tx1"/>
            </a:solidFill>
          </a:ln>
        </c:spPr>
        <c:txPr>
          <a:bodyPr/>
          <a:lstStyle/>
          <a:p>
            <a:pPr>
              <a:defRPr sz="1100" b="0"/>
            </a:pPr>
            <a:endParaRPr lang="he-IL"/>
          </a:p>
        </c:txPr>
        <c:crossAx val="176765952"/>
        <c:crosses val="autoZero"/>
        <c:auto val="1"/>
        <c:lblAlgn val="ctr"/>
        <c:lblOffset val="100"/>
        <c:tickLblSkip val="1"/>
        <c:noMultiLvlLbl val="0"/>
      </c:catAx>
      <c:valAx>
        <c:axId val="176765952"/>
        <c:scaling>
          <c:orientation val="minMax"/>
          <c:max val="600"/>
          <c:min val="300"/>
        </c:scaling>
        <c:delete val="0"/>
        <c:axPos val="l"/>
        <c:majorGridlines>
          <c:spPr>
            <a:ln>
              <a:solidFill>
                <a:schemeClr val="tx1"/>
              </a:solidFill>
              <a:prstDash val="dash"/>
            </a:ln>
          </c:spPr>
        </c:majorGridlines>
        <c:numFmt formatCode="0" sourceLinked="1"/>
        <c:majorTickMark val="out"/>
        <c:minorTickMark val="none"/>
        <c:tickLblPos val="nextTo"/>
        <c:spPr>
          <a:ln>
            <a:solidFill>
              <a:schemeClr val="tx1"/>
            </a:solidFill>
          </a:ln>
        </c:spPr>
        <c:txPr>
          <a:bodyPr/>
          <a:lstStyle/>
          <a:p>
            <a:pPr>
              <a:defRPr sz="1400" b="1"/>
            </a:pPr>
            <a:endParaRPr lang="he-IL"/>
          </a:p>
        </c:txPr>
        <c:crossAx val="176764416"/>
        <c:crosses val="autoZero"/>
        <c:crossBetween val="between"/>
        <c:majorUnit val="50"/>
      </c:valAx>
      <c:valAx>
        <c:axId val="176771840"/>
        <c:scaling>
          <c:orientation val="minMax"/>
          <c:max val="600"/>
          <c:min val="300"/>
        </c:scaling>
        <c:delete val="0"/>
        <c:axPos val="r"/>
        <c:numFmt formatCode="General" sourceLinked="1"/>
        <c:majorTickMark val="none"/>
        <c:minorTickMark val="none"/>
        <c:tickLblPos val="none"/>
        <c:crossAx val="176773376"/>
        <c:crosses val="max"/>
        <c:crossBetween val="midCat"/>
        <c:majorUnit val="50"/>
      </c:valAx>
      <c:valAx>
        <c:axId val="176773376"/>
        <c:scaling>
          <c:orientation val="minMax"/>
        </c:scaling>
        <c:delete val="1"/>
        <c:axPos val="b"/>
        <c:numFmt formatCode="General" sourceLinked="1"/>
        <c:majorTickMark val="out"/>
        <c:minorTickMark val="none"/>
        <c:tickLblPos val="nextTo"/>
        <c:crossAx val="176771840"/>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641871304506067E-2"/>
          <c:y val="2.2497499781410371E-2"/>
          <c:w val="0.90336689384903501"/>
          <c:h val="0.73874231505881494"/>
        </c:manualLayout>
      </c:layout>
      <c:barChart>
        <c:barDir val="col"/>
        <c:grouping val="clustered"/>
        <c:varyColors val="0"/>
        <c:ser>
          <c:idx val="0"/>
          <c:order val="0"/>
          <c:tx>
            <c:strRef>
              <c:f>R_change!$D$36</c:f>
              <c:strCache>
                <c:ptCount val="1"/>
                <c:pt idx="0">
                  <c:v>adj_ann_chg</c:v>
                </c:pt>
              </c:strCache>
            </c:strRef>
          </c:tx>
          <c:spPr>
            <a:solidFill>
              <a:srgbClr val="E3AC00"/>
            </a:solidFill>
            <a:ln>
              <a:noFill/>
            </a:ln>
          </c:spPr>
          <c:invertIfNegative val="0"/>
          <c:dPt>
            <c:idx val="1"/>
            <c:invertIfNegative val="0"/>
            <c:bubble3D val="0"/>
          </c:dPt>
          <c:dPt>
            <c:idx val="4"/>
            <c:invertIfNegative val="0"/>
            <c:bubble3D val="0"/>
          </c:dPt>
          <c:dPt>
            <c:idx val="5"/>
            <c:invertIfNegative val="0"/>
            <c:bubble3D val="0"/>
          </c:dPt>
          <c:dPt>
            <c:idx val="7"/>
            <c:invertIfNegative val="0"/>
            <c:bubble3D val="0"/>
          </c:dPt>
          <c:dPt>
            <c:idx val="11"/>
            <c:invertIfNegative val="0"/>
            <c:bubble3D val="0"/>
            <c:spPr>
              <a:solidFill>
                <a:srgbClr val="FF6600"/>
              </a:solidFill>
              <a:ln>
                <a:noFill/>
              </a:ln>
            </c:spPr>
          </c:dPt>
          <c:dPt>
            <c:idx val="12"/>
            <c:invertIfNegative val="0"/>
            <c:bubble3D val="0"/>
            <c:spPr>
              <a:solidFill>
                <a:srgbClr val="FF6600"/>
              </a:solidFill>
              <a:ln>
                <a:noFill/>
              </a:ln>
            </c:spPr>
          </c:dPt>
          <c:dPt>
            <c:idx val="14"/>
            <c:invertIfNegative val="0"/>
            <c:bubble3D val="0"/>
          </c:dPt>
          <c:dPt>
            <c:idx val="21"/>
            <c:invertIfNegative val="0"/>
            <c:bubble3D val="0"/>
          </c:dPt>
          <c:dPt>
            <c:idx val="22"/>
            <c:invertIfNegative val="0"/>
            <c:bubble3D val="0"/>
            <c:spPr>
              <a:solidFill>
                <a:srgbClr val="E3AC00"/>
              </a:solidFill>
              <a:ln>
                <a:solidFill>
                  <a:schemeClr val="tx1"/>
                </a:solidFill>
              </a:ln>
            </c:spPr>
          </c:dPt>
          <c:dPt>
            <c:idx val="23"/>
            <c:invertIfNegative val="0"/>
            <c:bubble3D val="0"/>
          </c:dPt>
          <c:dPt>
            <c:idx val="24"/>
            <c:invertIfNegative val="0"/>
            <c:bubble3D val="0"/>
          </c:dPt>
          <c:dPt>
            <c:idx val="28"/>
            <c:invertIfNegative val="0"/>
            <c:bubble3D val="0"/>
            <c:spPr>
              <a:solidFill>
                <a:srgbClr val="E3AC00"/>
              </a:solidFill>
              <a:ln>
                <a:solidFill>
                  <a:schemeClr val="tx1"/>
                </a:solidFill>
              </a:ln>
            </c:spPr>
          </c:dPt>
          <c:dPt>
            <c:idx val="34"/>
            <c:invertIfNegative val="0"/>
            <c:bubble3D val="0"/>
            <c:spPr>
              <a:solidFill>
                <a:srgbClr val="E3AC00"/>
              </a:solidFill>
              <a:ln>
                <a:solidFill>
                  <a:schemeClr val="tx1"/>
                </a:solidFill>
              </a:ln>
            </c:spPr>
          </c:dPt>
          <c:dPt>
            <c:idx val="36"/>
            <c:invertIfNegative val="0"/>
            <c:bubble3D val="0"/>
          </c:dPt>
          <c:dPt>
            <c:idx val="37"/>
            <c:invertIfNegative val="0"/>
            <c:bubble3D val="0"/>
          </c:dPt>
          <c:dPt>
            <c:idx val="44"/>
            <c:invertIfNegative val="0"/>
            <c:bubble3D val="0"/>
          </c:dPt>
          <c:dPt>
            <c:idx val="45"/>
            <c:invertIfNegative val="0"/>
            <c:bubble3D val="0"/>
          </c:dPt>
          <c:dPt>
            <c:idx val="48"/>
            <c:invertIfNegative val="0"/>
            <c:bubble3D val="0"/>
          </c:dPt>
          <c:dPt>
            <c:idx val="49"/>
            <c:invertIfNegative val="0"/>
            <c:bubble3D val="0"/>
            <c:spPr>
              <a:solidFill>
                <a:srgbClr val="E3AC00"/>
              </a:solidFill>
              <a:ln>
                <a:solidFill>
                  <a:schemeClr val="tx1"/>
                </a:solidFill>
              </a:ln>
            </c:spPr>
          </c:dPt>
          <c:dPt>
            <c:idx val="52"/>
            <c:invertIfNegative val="0"/>
            <c:bubble3D val="0"/>
          </c:dPt>
          <c:dPt>
            <c:idx val="53"/>
            <c:invertIfNegative val="0"/>
            <c:bubble3D val="0"/>
            <c:spPr>
              <a:solidFill>
                <a:srgbClr val="E3AC00"/>
              </a:solidFill>
              <a:ln>
                <a:solidFill>
                  <a:schemeClr val="tx1"/>
                </a:solidFill>
              </a:ln>
            </c:spPr>
          </c:dPt>
          <c:dPt>
            <c:idx val="54"/>
            <c:invertIfNegative val="0"/>
            <c:bubble3D val="0"/>
          </c:dPt>
          <c:dPt>
            <c:idx val="55"/>
            <c:invertIfNegative val="0"/>
            <c:bubble3D val="0"/>
          </c:dPt>
          <c:dPt>
            <c:idx val="56"/>
            <c:invertIfNegative val="0"/>
            <c:bubble3D val="0"/>
            <c:spPr>
              <a:solidFill>
                <a:srgbClr val="E3AC00"/>
              </a:solidFill>
              <a:ln>
                <a:solidFill>
                  <a:schemeClr val="tx1"/>
                </a:solidFill>
              </a:ln>
            </c:spPr>
          </c:dPt>
          <c:dPt>
            <c:idx val="59"/>
            <c:invertIfNegative val="0"/>
            <c:bubble3D val="0"/>
          </c:dPt>
          <c:dPt>
            <c:idx val="60"/>
            <c:invertIfNegative val="0"/>
            <c:bubble3D val="0"/>
            <c:spPr>
              <a:solidFill>
                <a:srgbClr val="E3AC00"/>
              </a:solidFill>
              <a:ln>
                <a:solidFill>
                  <a:schemeClr val="tx1"/>
                </a:solidFill>
              </a:ln>
            </c:spPr>
          </c:dPt>
          <c:dPt>
            <c:idx val="61"/>
            <c:invertIfNegative val="0"/>
            <c:bubble3D val="0"/>
          </c:dPt>
          <c:dPt>
            <c:idx val="62"/>
            <c:invertIfNegative val="0"/>
            <c:bubble3D val="0"/>
          </c:dPt>
          <c:dLbls>
            <c:dLbl>
              <c:idx val="11"/>
              <c:showLegendKey val="0"/>
              <c:showVal val="1"/>
              <c:showCatName val="0"/>
              <c:showSerName val="0"/>
              <c:showPercent val="0"/>
              <c:showBubbleSize val="0"/>
            </c:dLbl>
            <c:dLbl>
              <c:idx val="22"/>
              <c:showLegendKey val="0"/>
              <c:showVal val="1"/>
              <c:showCatName val="0"/>
              <c:showSerName val="0"/>
              <c:showPercent val="0"/>
              <c:showBubbleSize val="0"/>
            </c:dLbl>
            <c:dLbl>
              <c:idx val="28"/>
              <c:showLegendKey val="0"/>
              <c:showVal val="1"/>
              <c:showCatName val="0"/>
              <c:showSerName val="0"/>
              <c:showPercent val="0"/>
              <c:showBubbleSize val="0"/>
            </c:dLbl>
            <c:dLbl>
              <c:idx val="34"/>
              <c:showLegendKey val="0"/>
              <c:showVal val="1"/>
              <c:showCatName val="0"/>
              <c:showSerName val="0"/>
              <c:showPercent val="0"/>
              <c:showBubbleSize val="0"/>
            </c:dLbl>
            <c:dLbl>
              <c:idx val="49"/>
              <c:showLegendKey val="0"/>
              <c:showVal val="1"/>
              <c:showCatName val="0"/>
              <c:showSerName val="0"/>
              <c:showPercent val="0"/>
              <c:showBubbleSize val="0"/>
            </c:dLbl>
            <c:dLbl>
              <c:idx val="53"/>
              <c:showLegendKey val="0"/>
              <c:showVal val="1"/>
              <c:showCatName val="0"/>
              <c:showSerName val="0"/>
              <c:showPercent val="0"/>
              <c:showBubbleSize val="0"/>
            </c:dLbl>
            <c:dLbl>
              <c:idx val="56"/>
              <c:showLegendKey val="0"/>
              <c:showVal val="1"/>
              <c:showCatName val="0"/>
              <c:showSerName val="0"/>
              <c:showPercent val="0"/>
              <c:showBubbleSize val="0"/>
            </c:dLbl>
            <c:dLbl>
              <c:idx val="60"/>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R_change!$C$37:$C$101</c:f>
              <c:strCache>
                <c:ptCount val="65"/>
                <c:pt idx="0">
                  <c:v>קטאר</c:v>
                </c:pt>
                <c:pt idx="1">
                  <c:v>סרביה</c:v>
                </c:pt>
                <c:pt idx="2">
                  <c:v>סינגפור</c:v>
                </c:pt>
                <c:pt idx="3">
                  <c:v>פרו</c:v>
                </c:pt>
                <c:pt idx="4">
                  <c:v>מונטנגרו</c:v>
                </c:pt>
                <c:pt idx="5">
                  <c:v>איחוד האמירויות</c:v>
                </c:pt>
                <c:pt idx="6">
                  <c:v>טייוואן</c:v>
                </c:pt>
                <c:pt idx="7">
                  <c:v>אלבניה</c:v>
                </c:pt>
                <c:pt idx="8">
                  <c:v>טורקיה</c:v>
                </c:pt>
                <c:pt idx="9">
                  <c:v>טוניסיה</c:v>
                </c:pt>
                <c:pt idx="11">
                  <c:v>ישראל</c:v>
                </c:pt>
                <c:pt idx="13">
                  <c:v>צ'ילה</c:v>
                </c:pt>
                <c:pt idx="14">
                  <c:v>דובאי</c:v>
                </c:pt>
                <c:pt idx="15">
                  <c:v>קולומביה</c:v>
                </c:pt>
                <c:pt idx="16">
                  <c:v>פולין</c:v>
                </c:pt>
                <c:pt idx="17">
                  <c:v>אסטוניה</c:v>
                </c:pt>
                <c:pt idx="18">
                  <c:v>אינדונסיה</c:v>
                </c:pt>
                <c:pt idx="19">
                  <c:v>הונג-קונג (סין)</c:v>
                </c:pt>
                <c:pt idx="20">
                  <c:v>לטביה</c:v>
                </c:pt>
                <c:pt idx="21">
                  <c:v>גרמניה</c:v>
                </c:pt>
                <c:pt idx="22">
                  <c:v>פורטוגל</c:v>
                </c:pt>
                <c:pt idx="23">
                  <c:v>יפן</c:v>
                </c:pt>
                <c:pt idx="24">
                  <c:v>ליכטנשטיין</c:v>
                </c:pt>
                <c:pt idx="25">
                  <c:v>ברזיל</c:v>
                </c:pt>
                <c:pt idx="26">
                  <c:v>קרואטיה</c:v>
                </c:pt>
                <c:pt idx="27">
                  <c:v>רומניה</c:v>
                </c:pt>
                <c:pt idx="28">
                  <c:v>מקסיקו</c:v>
                </c:pt>
                <c:pt idx="29">
                  <c:v>רוסיה</c:v>
                </c:pt>
                <c:pt idx="30">
                  <c:v>תאילנד</c:v>
                </c:pt>
                <c:pt idx="31">
                  <c:v>ליטא</c:v>
                </c:pt>
                <c:pt idx="32">
                  <c:v>שווייץ</c:v>
                </c:pt>
                <c:pt idx="33">
                  <c:v>הונגריה</c:v>
                </c:pt>
                <c:pt idx="34">
                  <c:v>קוריאה</c:v>
                </c:pt>
                <c:pt idx="35">
                  <c:v>מקאו (סין)</c:v>
                </c:pt>
                <c:pt idx="36">
                  <c:v>קזחסטן</c:v>
                </c:pt>
                <c:pt idx="37">
                  <c:v>לוקסמבורג</c:v>
                </c:pt>
                <c:pt idx="38">
                  <c:v>בריטניה</c:v>
                </c:pt>
                <c:pt idx="39">
                  <c:v>איטליה</c:v>
                </c:pt>
                <c:pt idx="40">
                  <c:v>יוון</c:v>
                </c:pt>
                <c:pt idx="41">
                  <c:v>בולגריה</c:v>
                </c:pt>
                <c:pt idx="42">
                  <c:v>בלגיה</c:v>
                </c:pt>
                <c:pt idx="43">
                  <c:v>נורווגיה</c:v>
                </c:pt>
                <c:pt idx="44">
                  <c:v>דנמרק</c:v>
                </c:pt>
                <c:pt idx="45">
                  <c:v>צרפת</c:v>
                </c:pt>
                <c:pt idx="46">
                  <c:v>הולנד</c:v>
                </c:pt>
                <c:pt idx="47">
                  <c:v>סלובקיה</c:v>
                </c:pt>
                <c:pt idx="48">
                  <c:v>אוסטריה</c:v>
                </c:pt>
                <c:pt idx="49">
                  <c:v>ארצות הברית</c:v>
                </c:pt>
                <c:pt idx="50">
                  <c:v>ירדן</c:v>
                </c:pt>
                <c:pt idx="51">
                  <c:v>ספרד</c:v>
                </c:pt>
                <c:pt idx="52">
                  <c:v>צ'כיה</c:v>
                </c:pt>
                <c:pt idx="53">
                  <c:v>קנדה</c:v>
                </c:pt>
                <c:pt idx="54">
                  <c:v>אירלנד</c:v>
                </c:pt>
                <c:pt idx="55">
                  <c:v>קוסטה ריקה</c:v>
                </c:pt>
                <c:pt idx="56">
                  <c:v>ניו-זילנד</c:v>
                </c:pt>
                <c:pt idx="57">
                  <c:v>איסלנד</c:v>
                </c:pt>
                <c:pt idx="58">
                  <c:v>אוסטרליה</c:v>
                </c:pt>
                <c:pt idx="59">
                  <c:v>ארגנטינה</c:v>
                </c:pt>
                <c:pt idx="60">
                  <c:v>פינלנד</c:v>
                </c:pt>
                <c:pt idx="61">
                  <c:v>אורוגוואי</c:v>
                </c:pt>
                <c:pt idx="62">
                  <c:v>סלובניה</c:v>
                </c:pt>
                <c:pt idx="63">
                  <c:v>שוודיה</c:v>
                </c:pt>
                <c:pt idx="64">
                  <c:v>מלזיה</c:v>
                </c:pt>
              </c:strCache>
            </c:strRef>
          </c:cat>
          <c:val>
            <c:numRef>
              <c:f>R_change!$D$37:$D$101</c:f>
              <c:numCache>
                <c:formatCode>0.0</c:formatCode>
                <c:ptCount val="65"/>
                <c:pt idx="0">
                  <c:v>12.014425486457084</c:v>
                </c:pt>
                <c:pt idx="1">
                  <c:v>7.6033779462741453</c:v>
                </c:pt>
                <c:pt idx="2">
                  <c:v>5.4397724790053177</c:v>
                </c:pt>
                <c:pt idx="3">
                  <c:v>5.2070437322305398</c:v>
                </c:pt>
                <c:pt idx="4">
                  <c:v>5.0227210692238602</c:v>
                </c:pt>
                <c:pt idx="5">
                  <c:v>4.6958114856957813</c:v>
                </c:pt>
                <c:pt idx="6">
                  <c:v>4.4778988287048254</c:v>
                </c:pt>
                <c:pt idx="7">
                  <c:v>4.1374863240797382</c:v>
                </c:pt>
                <c:pt idx="8">
                  <c:v>4.1044048933411137</c:v>
                </c:pt>
                <c:pt idx="9">
                  <c:v>3.7580855241499171</c:v>
                </c:pt>
                <c:pt idx="11">
                  <c:v>3.6540675344346583</c:v>
                </c:pt>
                <c:pt idx="13">
                  <c:v>3.1010415029484433</c:v>
                </c:pt>
                <c:pt idx="14">
                  <c:v>2.9815360839805756</c:v>
                </c:pt>
                <c:pt idx="15">
                  <c:v>2.9743755541554986</c:v>
                </c:pt>
                <c:pt idx="16">
                  <c:v>2.7619445929833808</c:v>
                </c:pt>
                <c:pt idx="17">
                  <c:v>2.4082608825135745</c:v>
                </c:pt>
                <c:pt idx="18">
                  <c:v>2.3269514346555078</c:v>
                </c:pt>
                <c:pt idx="19">
                  <c:v>2.3119323552244238</c:v>
                </c:pt>
                <c:pt idx="20">
                  <c:v>1.8883974465051654</c:v>
                </c:pt>
                <c:pt idx="21">
                  <c:v>1.7699556228196389</c:v>
                </c:pt>
                <c:pt idx="22">
                  <c:v>1.5662884071094105</c:v>
                </c:pt>
                <c:pt idx="23">
                  <c:v>1.5314170283155717</c:v>
                </c:pt>
                <c:pt idx="24">
                  <c:v>1.2704827323775223</c:v>
                </c:pt>
                <c:pt idx="25">
                  <c:v>1.2289966557167944</c:v>
                </c:pt>
                <c:pt idx="26">
                  <c:v>1.1940086281593867</c:v>
                </c:pt>
                <c:pt idx="27">
                  <c:v>1.1058570131067114</c:v>
                </c:pt>
                <c:pt idx="28">
                  <c:v>1.1000216420652316</c:v>
                </c:pt>
                <c:pt idx="29">
                  <c:v>1.0970738125371677</c:v>
                </c:pt>
                <c:pt idx="30">
                  <c:v>1.0886189053809407</c:v>
                </c:pt>
                <c:pt idx="31">
                  <c:v>1.0838345981779423</c:v>
                </c:pt>
                <c:pt idx="32">
                  <c:v>1.0175395433441352</c:v>
                </c:pt>
                <c:pt idx="33">
                  <c:v>1.0036681400509788</c:v>
                </c:pt>
                <c:pt idx="34">
                  <c:v>0.88059146631886642</c:v>
                </c:pt>
                <c:pt idx="35">
                  <c:v>0.80789405700725747</c:v>
                </c:pt>
                <c:pt idx="36">
                  <c:v>0.77538559677205288</c:v>
                </c:pt>
                <c:pt idx="37">
                  <c:v>0.69971519616641653</c:v>
                </c:pt>
                <c:pt idx="38">
                  <c:v>0.69651212975492294</c:v>
                </c:pt>
                <c:pt idx="39">
                  <c:v>0.49674101778696456</c:v>
                </c:pt>
                <c:pt idx="40">
                  <c:v>0.46683033758840764</c:v>
                </c:pt>
                <c:pt idx="41">
                  <c:v>0.43858086092812937</c:v>
                </c:pt>
                <c:pt idx="42">
                  <c:v>0.1078084578361627</c:v>
                </c:pt>
                <c:pt idx="43">
                  <c:v>0.10232879321649306</c:v>
                </c:pt>
                <c:pt idx="44">
                  <c:v>6.2311826394605994E-2</c:v>
                </c:pt>
                <c:pt idx="45">
                  <c:v>1.5079076914507935E-2</c:v>
                </c:pt>
                <c:pt idx="46">
                  <c:v>-0.11906921004239635</c:v>
                </c:pt>
                <c:pt idx="47">
                  <c:v>-0.13064904059787891</c:v>
                </c:pt>
                <c:pt idx="48">
                  <c:v>-0.19091487289080922</c:v>
                </c:pt>
                <c:pt idx="49">
                  <c:v>-0.29527094351899585</c:v>
                </c:pt>
                <c:pt idx="50">
                  <c:v>-0.31928910411537254</c:v>
                </c:pt>
                <c:pt idx="51">
                  <c:v>-0.33675053520656562</c:v>
                </c:pt>
                <c:pt idx="52">
                  <c:v>-0.45133290391100828</c:v>
                </c:pt>
                <c:pt idx="53">
                  <c:v>-0.87245767738891633</c:v>
                </c:pt>
                <c:pt idx="54">
                  <c:v>-0.89474567057842036</c:v>
                </c:pt>
                <c:pt idx="55">
                  <c:v>-1.0165466012909621</c:v>
                </c:pt>
                <c:pt idx="56">
                  <c:v>-1.1258418716005587</c:v>
                </c:pt>
                <c:pt idx="57">
                  <c:v>-1.302613474439519</c:v>
                </c:pt>
                <c:pt idx="58">
                  <c:v>-1.4395153545521098</c:v>
                </c:pt>
                <c:pt idx="59">
                  <c:v>-1.5861999618176532</c:v>
                </c:pt>
                <c:pt idx="60">
                  <c:v>-1.7390348139426641</c:v>
                </c:pt>
                <c:pt idx="61">
                  <c:v>-1.8314864097635783</c:v>
                </c:pt>
                <c:pt idx="62">
                  <c:v>-2.2110727570958617</c:v>
                </c:pt>
                <c:pt idx="63">
                  <c:v>-2.7597940161850447</c:v>
                </c:pt>
                <c:pt idx="64">
                  <c:v>-7.8079919256296932</c:v>
                </c:pt>
              </c:numCache>
            </c:numRef>
          </c:val>
        </c:ser>
        <c:dLbls>
          <c:showLegendKey val="0"/>
          <c:showVal val="0"/>
          <c:showCatName val="0"/>
          <c:showSerName val="0"/>
          <c:showPercent val="0"/>
          <c:showBubbleSize val="0"/>
        </c:dLbls>
        <c:gapWidth val="150"/>
        <c:axId val="178103424"/>
        <c:axId val="178104960"/>
      </c:barChart>
      <c:catAx>
        <c:axId val="178103424"/>
        <c:scaling>
          <c:orientation val="minMax"/>
        </c:scaling>
        <c:delete val="0"/>
        <c:axPos val="b"/>
        <c:numFmt formatCode="General" sourceLinked="1"/>
        <c:majorTickMark val="out"/>
        <c:minorTickMark val="none"/>
        <c:tickLblPos val="low"/>
        <c:spPr>
          <a:ln>
            <a:solidFill>
              <a:schemeClr val="tx1"/>
            </a:solidFill>
          </a:ln>
        </c:spPr>
        <c:txPr>
          <a:bodyPr/>
          <a:lstStyle/>
          <a:p>
            <a:pPr>
              <a:defRPr sz="1100" b="1"/>
            </a:pPr>
            <a:endParaRPr lang="he-IL"/>
          </a:p>
        </c:txPr>
        <c:crossAx val="178104960"/>
        <c:crosses val="autoZero"/>
        <c:auto val="1"/>
        <c:lblAlgn val="ctr"/>
        <c:lblOffset val="100"/>
        <c:tickLblSkip val="1"/>
        <c:noMultiLvlLbl val="0"/>
      </c:catAx>
      <c:valAx>
        <c:axId val="178104960"/>
        <c:scaling>
          <c:orientation val="minMax"/>
          <c:max val="15"/>
          <c:min val="-15"/>
        </c:scaling>
        <c:delete val="0"/>
        <c:axPos val="l"/>
        <c:majorGridlines>
          <c:spPr>
            <a:ln>
              <a:solidFill>
                <a:srgbClr val="FFFFFF">
                  <a:lumMod val="65000"/>
                </a:srgbClr>
              </a:solidFill>
              <a:prstDash val="sysDash"/>
            </a:ln>
          </c:spPr>
        </c:majorGridlines>
        <c:title>
          <c:tx>
            <c:strRef>
              <c:f>R_change!$A$114</c:f>
              <c:strCache>
                <c:ptCount val="1"/>
                <c:pt idx="0">
                  <c:v>שינוי לשנה 2000-2012</c:v>
                </c:pt>
              </c:strCache>
            </c:strRef>
          </c:tx>
          <c:layout>
            <c:manualLayout>
              <c:xMode val="edge"/>
              <c:yMode val="edge"/>
              <c:x val="5.5325034578146614E-3"/>
              <c:y val="0.32297287637783267"/>
            </c:manualLayout>
          </c:layout>
          <c:overlay val="0"/>
          <c:txPr>
            <a:bodyPr/>
            <a:lstStyle/>
            <a:p>
              <a:pPr>
                <a:defRPr sz="1200"/>
              </a:pPr>
              <a:endParaRPr lang="he-IL"/>
            </a:p>
          </c:txPr>
        </c:title>
        <c:numFmt formatCode="0" sourceLinked="0"/>
        <c:majorTickMark val="out"/>
        <c:minorTickMark val="none"/>
        <c:tickLblPos val="nextTo"/>
        <c:spPr>
          <a:ln>
            <a:solidFill>
              <a:schemeClr val="tx1">
                <a:shade val="95000"/>
                <a:satMod val="105000"/>
              </a:schemeClr>
            </a:solidFill>
          </a:ln>
        </c:spPr>
        <c:txPr>
          <a:bodyPr/>
          <a:lstStyle/>
          <a:p>
            <a:pPr>
              <a:defRPr sz="1400" b="1"/>
            </a:pPr>
            <a:endParaRPr lang="he-IL"/>
          </a:p>
        </c:txPr>
        <c:crossAx val="178103424"/>
        <c:crosses val="autoZero"/>
        <c:crossBetween val="between"/>
        <c:majorUnit val="5"/>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5190528191275363E-2"/>
          <c:y val="4.8432695913010873E-2"/>
          <c:w val="0.76566714562139582"/>
          <c:h val="0.85237274982877986"/>
        </c:manualLayout>
      </c:layout>
      <c:barChart>
        <c:barDir val="col"/>
        <c:grouping val="stacked"/>
        <c:varyColors val="0"/>
        <c:ser>
          <c:idx val="7"/>
          <c:order val="0"/>
          <c:tx>
            <c:strRef>
              <c:f>R_prof_levels_all!$C$76</c:f>
              <c:strCache>
                <c:ptCount val="1"/>
                <c:pt idx="0">
                  <c:v>מתחת לרמה 1ב</c:v>
                </c:pt>
              </c:strCache>
            </c:strRef>
          </c:tx>
          <c:spPr>
            <a:solidFill>
              <a:sysClr val="windowText" lastClr="000000"/>
            </a:solidFill>
          </c:spPr>
          <c:invertIfNegative val="0"/>
          <c:dLbls>
            <c:numFmt formatCode="0&quot;%&quot;" sourceLinked="0"/>
            <c:txPr>
              <a:bodyPr/>
              <a:lstStyle/>
              <a:p>
                <a:pPr algn="ctr">
                  <a:defRPr lang="he-IL" sz="1200" b="1" i="0" u="none" strike="noStrike" kern="1200" baseline="0">
                    <a:solidFill>
                      <a:schemeClr val="bg1"/>
                    </a:solidFill>
                    <a:latin typeface="+mn-lt"/>
                    <a:ea typeface="+mn-ea"/>
                    <a:cs typeface="+mn-cs"/>
                  </a:defRPr>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R_prof_levels_all!$C$115:$C$124</c:f>
              <c:numCache>
                <c:formatCode>0.0</c:formatCode>
                <c:ptCount val="10"/>
                <c:pt idx="0">
                  <c:v>0.43888911222135568</c:v>
                </c:pt>
                <c:pt idx="1">
                  <c:v>1.2647883570188254</c:v>
                </c:pt>
                <c:pt idx="2">
                  <c:v>0.68101538324256616</c:v>
                </c:pt>
                <c:pt idx="3">
                  <c:v>0.48322192140054993</c:v>
                </c:pt>
                <c:pt idx="4">
                  <c:v>3.7542603457093442</c:v>
                </c:pt>
                <c:pt idx="5">
                  <c:v>0.76129926898766831</c:v>
                </c:pt>
                <c:pt idx="6">
                  <c:v>1.3290976630369071</c:v>
                </c:pt>
                <c:pt idx="7">
                  <c:v>2.6019190495367344</c:v>
                </c:pt>
                <c:pt idx="9">
                  <c:v>1.3203337442060927</c:v>
                </c:pt>
              </c:numCache>
            </c:numRef>
          </c:val>
        </c:ser>
        <c:ser>
          <c:idx val="0"/>
          <c:order val="1"/>
          <c:tx>
            <c:strRef>
              <c:f>R_prof_levels_all!$E$76</c:f>
              <c:strCache>
                <c:ptCount val="1"/>
                <c:pt idx="0">
                  <c:v>רמה 1ב</c:v>
                </c:pt>
              </c:strCache>
            </c:strRef>
          </c:tx>
          <c:spPr>
            <a:solidFill>
              <a:srgbClr val="FF0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R_prof_levels_all!$E$115:$E$124</c:f>
              <c:numCache>
                <c:formatCode>0.0</c:formatCode>
                <c:ptCount val="10"/>
                <c:pt idx="0">
                  <c:v>1.713288194768279</c:v>
                </c:pt>
                <c:pt idx="1">
                  <c:v>4.0232568986597546</c:v>
                </c:pt>
                <c:pt idx="2">
                  <c:v>2.4349835134061806</c:v>
                </c:pt>
                <c:pt idx="3">
                  <c:v>2.3811115761409254</c:v>
                </c:pt>
                <c:pt idx="4">
                  <c:v>6.9337118583276904</c:v>
                </c:pt>
                <c:pt idx="5">
                  <c:v>3.5595162814596297</c:v>
                </c:pt>
                <c:pt idx="6">
                  <c:v>5.1400548176418699</c:v>
                </c:pt>
                <c:pt idx="7">
                  <c:v>10.977845641109257</c:v>
                </c:pt>
                <c:pt idx="9">
                  <c:v>4.3819553169620402</c:v>
                </c:pt>
              </c:numCache>
            </c:numRef>
          </c:val>
        </c:ser>
        <c:ser>
          <c:idx val="1"/>
          <c:order val="2"/>
          <c:tx>
            <c:strRef>
              <c:f>R_prof_levels_all!$G$76</c:f>
              <c:strCache>
                <c:ptCount val="1"/>
                <c:pt idx="0">
                  <c:v>רמה 1א</c:v>
                </c:pt>
              </c:strCache>
            </c:strRef>
          </c:tx>
          <c:spPr>
            <a:solidFill>
              <a:srgbClr val="FF4D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R_prof_levels_all!$G$115:$G$124</c:f>
              <c:numCache>
                <c:formatCode>0.0</c:formatCode>
                <c:ptCount val="10"/>
                <c:pt idx="0">
                  <c:v>5.4954506523438855</c:v>
                </c:pt>
                <c:pt idx="1">
                  <c:v>10.982052668661801</c:v>
                </c:pt>
                <c:pt idx="2">
                  <c:v>8.2334611843883856</c:v>
                </c:pt>
                <c:pt idx="3">
                  <c:v>8.0302562170347862</c:v>
                </c:pt>
                <c:pt idx="4">
                  <c:v>12.896330538726932</c:v>
                </c:pt>
                <c:pt idx="5">
                  <c:v>12.283268449416656</c:v>
                </c:pt>
                <c:pt idx="6">
                  <c:v>12.344422422840397</c:v>
                </c:pt>
                <c:pt idx="7">
                  <c:v>27.497133500491497</c:v>
                </c:pt>
                <c:pt idx="9">
                  <c:v>12.259437179194618</c:v>
                </c:pt>
              </c:numCache>
            </c:numRef>
          </c:val>
        </c:ser>
        <c:ser>
          <c:idx val="2"/>
          <c:order val="3"/>
          <c:tx>
            <c:strRef>
              <c:f>R_prof_levels_all!$I$76</c:f>
              <c:strCache>
                <c:ptCount val="1"/>
                <c:pt idx="0">
                  <c:v>רמה 2</c:v>
                </c:pt>
              </c:strCache>
            </c:strRef>
          </c:tx>
          <c:spPr>
            <a:solidFill>
              <a:srgbClr val="FFC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R_prof_levels_all!$I$115:$I$124</c:f>
              <c:numCache>
                <c:formatCode>0.0</c:formatCode>
                <c:ptCount val="10"/>
                <c:pt idx="0">
                  <c:v>16.36646407796281</c:v>
                </c:pt>
                <c:pt idx="1">
                  <c:v>20.789140325674108</c:v>
                </c:pt>
                <c:pt idx="2">
                  <c:v>19.064862140622456</c:v>
                </c:pt>
                <c:pt idx="3">
                  <c:v>19.381352775089162</c:v>
                </c:pt>
                <c:pt idx="4">
                  <c:v>20.808527060313853</c:v>
                </c:pt>
                <c:pt idx="5">
                  <c:v>24.870644174849595</c:v>
                </c:pt>
                <c:pt idx="6">
                  <c:v>25.479240336905114</c:v>
                </c:pt>
                <c:pt idx="7">
                  <c:v>34.461898933361525</c:v>
                </c:pt>
                <c:pt idx="9">
                  <c:v>23.459456189700923</c:v>
                </c:pt>
              </c:numCache>
            </c:numRef>
          </c:val>
        </c:ser>
        <c:ser>
          <c:idx val="3"/>
          <c:order val="4"/>
          <c:tx>
            <c:strRef>
              <c:f>R_prof_levels_all!$K$76</c:f>
              <c:strCache>
                <c:ptCount val="1"/>
                <c:pt idx="0">
                  <c:v>רמה 3</c:v>
                </c:pt>
              </c:strCache>
            </c:strRef>
          </c:tx>
          <c:spPr>
            <a:solidFill>
              <a:srgbClr val="FFFF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R_prof_levels_all!$K$115:$K$124</c:f>
              <c:numCache>
                <c:formatCode>0.0</c:formatCode>
                <c:ptCount val="10"/>
                <c:pt idx="0">
                  <c:v>30.817061934811836</c:v>
                </c:pt>
                <c:pt idx="1">
                  <c:v>26.258041419240662</c:v>
                </c:pt>
                <c:pt idx="2">
                  <c:v>29.290951672623667</c:v>
                </c:pt>
                <c:pt idx="3">
                  <c:v>31.034325207752019</c:v>
                </c:pt>
                <c:pt idx="4">
                  <c:v>25.341242128493153</c:v>
                </c:pt>
                <c:pt idx="5">
                  <c:v>30.486449416793871</c:v>
                </c:pt>
                <c:pt idx="6">
                  <c:v>30.244992073373137</c:v>
                </c:pt>
                <c:pt idx="7">
                  <c:v>19.583712412524239</c:v>
                </c:pt>
                <c:pt idx="9">
                  <c:v>29.096824811727053</c:v>
                </c:pt>
              </c:numCache>
            </c:numRef>
          </c:val>
        </c:ser>
        <c:ser>
          <c:idx val="4"/>
          <c:order val="5"/>
          <c:tx>
            <c:strRef>
              <c:f>R_prof_levels_all!$M$76</c:f>
              <c:strCache>
                <c:ptCount val="1"/>
                <c:pt idx="0">
                  <c:v>רמה 4</c:v>
                </c:pt>
              </c:strCache>
            </c:strRef>
          </c:tx>
          <c:spPr>
            <a:solidFill>
              <a:srgbClr val="92D05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R_prof_levels_all!$M$115:$M$124</c:f>
              <c:numCache>
                <c:formatCode>0.0</c:formatCode>
                <c:ptCount val="10"/>
                <c:pt idx="0">
                  <c:v>31.021881811617813</c:v>
                </c:pt>
                <c:pt idx="1">
                  <c:v>22.706021639519328</c:v>
                </c:pt>
                <c:pt idx="2">
                  <c:v>26.794846285256682</c:v>
                </c:pt>
                <c:pt idx="3">
                  <c:v>25.837709537676243</c:v>
                </c:pt>
                <c:pt idx="4">
                  <c:v>20.624420116672976</c:v>
                </c:pt>
                <c:pt idx="5">
                  <c:v>20.118027659748279</c:v>
                </c:pt>
                <c:pt idx="6">
                  <c:v>19.669033820904449</c:v>
                </c:pt>
                <c:pt idx="7">
                  <c:v>4.4603023931116219</c:v>
                </c:pt>
                <c:pt idx="9">
                  <c:v>21.037391250413322</c:v>
                </c:pt>
              </c:numCache>
            </c:numRef>
          </c:val>
        </c:ser>
        <c:ser>
          <c:idx val="5"/>
          <c:order val="6"/>
          <c:tx>
            <c:strRef>
              <c:f>R_prof_levels_all!$O$76</c:f>
              <c:strCache>
                <c:ptCount val="1"/>
                <c:pt idx="0">
                  <c:v>רמה 5</c:v>
                </c:pt>
              </c:strCache>
            </c:strRef>
          </c:tx>
          <c:spPr>
            <a:solidFill>
              <a:srgbClr val="00B050"/>
            </a:solidFill>
          </c:spPr>
          <c:invertIfNegative val="0"/>
          <c:dLbls>
            <c:dLbl>
              <c:idx val="7"/>
              <c:delete val="1"/>
            </c:dLbl>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R_prof_levels_all!$O$115:$O$124</c:f>
              <c:numCache>
                <c:formatCode>0.0</c:formatCode>
                <c:ptCount val="10"/>
                <c:pt idx="0">
                  <c:v>12.572790760330991</c:v>
                </c:pt>
                <c:pt idx="1">
                  <c:v>10.932035212786358</c:v>
                </c:pt>
                <c:pt idx="2">
                  <c:v>11.271696110702479</c:v>
                </c:pt>
                <c:pt idx="3">
                  <c:v>10.755046671114703</c:v>
                </c:pt>
                <c:pt idx="4">
                  <c:v>8.1156630247719672</c:v>
                </c:pt>
                <c:pt idx="5">
                  <c:v>6.9149029910989164</c:v>
                </c:pt>
                <c:pt idx="6">
                  <c:v>5.3242316272241244</c:v>
                </c:pt>
                <c:pt idx="7">
                  <c:v>0.39948725038262756</c:v>
                </c:pt>
                <c:pt idx="9">
                  <c:v>7.3242901108025436</c:v>
                </c:pt>
              </c:numCache>
            </c:numRef>
          </c:val>
        </c:ser>
        <c:ser>
          <c:idx val="6"/>
          <c:order val="7"/>
          <c:tx>
            <c:strRef>
              <c:f>R_prof_levels_all!$Q$76</c:f>
              <c:strCache>
                <c:ptCount val="1"/>
                <c:pt idx="0">
                  <c:v>רמה 6</c:v>
                </c:pt>
              </c:strCache>
            </c:strRef>
          </c:tx>
          <c:spPr>
            <a:solidFill>
              <a:srgbClr val="008000"/>
            </a:solidFill>
          </c:spPr>
          <c:invertIfNegative val="0"/>
          <c:dLbls>
            <c:dLbl>
              <c:idx val="6"/>
              <c:delete val="1"/>
            </c:dLbl>
            <c:dLbl>
              <c:idx val="7"/>
              <c:delete val="1"/>
            </c:dLbl>
            <c:numFmt formatCode="0&quot;%&quot;" sourceLinked="0"/>
            <c:txPr>
              <a:bodyPr/>
              <a:lstStyle/>
              <a:p>
                <a:pPr>
                  <a:defRPr sz="1200" b="1">
                    <a:solidFill>
                      <a:schemeClr val="bg1"/>
                    </a:solidFill>
                  </a:defRPr>
                </a:pPr>
                <a:endParaRPr lang="he-IL"/>
              </a:p>
            </c:txPr>
            <c:showLegendKey val="0"/>
            <c:showVal val="1"/>
            <c:showCatName val="0"/>
            <c:showSerName val="0"/>
            <c:showPercent val="0"/>
            <c:showBubbleSize val="0"/>
            <c:showLeaderLines val="0"/>
          </c:dLbls>
          <c:cat>
            <c:strRef>
              <c:f>R_prof_levels_all!$B$115:$B$124</c:f>
              <c:strCache>
                <c:ptCount val="10"/>
                <c:pt idx="0">
                  <c:v>קוריאה</c:v>
                </c:pt>
                <c:pt idx="1">
                  <c:v>ניו-זילנד</c:v>
                </c:pt>
                <c:pt idx="2">
                  <c:v>פינלנד</c:v>
                </c:pt>
                <c:pt idx="3">
                  <c:v>קנדה</c:v>
                </c:pt>
                <c:pt idx="4">
                  <c:v>ישראל</c:v>
                </c:pt>
                <c:pt idx="5">
                  <c:v>ארצות הברית</c:v>
                </c:pt>
                <c:pt idx="6">
                  <c:v>פורטוגל</c:v>
                </c:pt>
                <c:pt idx="7">
                  <c:v>מקסיקו</c:v>
                </c:pt>
                <c:pt idx="9">
                  <c:v>OECD</c:v>
                </c:pt>
              </c:strCache>
            </c:strRef>
          </c:cat>
          <c:val>
            <c:numRef>
              <c:f>R_prof_levels_all!$Q$115:$Q$124</c:f>
              <c:numCache>
                <c:formatCode>0.0</c:formatCode>
                <c:ptCount val="10"/>
                <c:pt idx="0">
                  <c:v>1.5741734559430298</c:v>
                </c:pt>
                <c:pt idx="1">
                  <c:v>3.0446634784391575</c:v>
                </c:pt>
                <c:pt idx="2">
                  <c:v>2.2281837097575776</c:v>
                </c:pt>
                <c:pt idx="3">
                  <c:v>2.0969760937916075</c:v>
                </c:pt>
                <c:pt idx="4">
                  <c:v>1.5258449269840868</c:v>
                </c:pt>
                <c:pt idx="5">
                  <c:v>1.0058917576453887</c:v>
                </c:pt>
                <c:pt idx="6">
                  <c:v>0.46892723807400366</c:v>
                </c:pt>
                <c:pt idx="7">
                  <c:v>1.7700819482502832E-2</c:v>
                </c:pt>
                <c:pt idx="9">
                  <c:v>1.120311396993418</c:v>
                </c:pt>
              </c:numCache>
            </c:numRef>
          </c:val>
        </c:ser>
        <c:dLbls>
          <c:showLegendKey val="0"/>
          <c:showVal val="0"/>
          <c:showCatName val="0"/>
          <c:showSerName val="0"/>
          <c:showPercent val="0"/>
          <c:showBubbleSize val="0"/>
        </c:dLbls>
        <c:gapWidth val="150"/>
        <c:overlap val="100"/>
        <c:axId val="177660288"/>
        <c:axId val="177661824"/>
      </c:barChart>
      <c:catAx>
        <c:axId val="177660288"/>
        <c:scaling>
          <c:orientation val="minMax"/>
        </c:scaling>
        <c:delete val="0"/>
        <c:axPos val="b"/>
        <c:numFmt formatCode="General" sourceLinked="1"/>
        <c:majorTickMark val="out"/>
        <c:minorTickMark val="none"/>
        <c:tickLblPos val="high"/>
        <c:spPr>
          <a:ln>
            <a:solidFill>
              <a:sysClr val="windowText" lastClr="000000"/>
            </a:solidFill>
          </a:ln>
        </c:spPr>
        <c:txPr>
          <a:bodyPr/>
          <a:lstStyle/>
          <a:p>
            <a:pPr>
              <a:defRPr sz="1400" b="1"/>
            </a:pPr>
            <a:endParaRPr lang="he-IL"/>
          </a:p>
        </c:txPr>
        <c:crossAx val="177661824"/>
        <c:crosses val="autoZero"/>
        <c:auto val="1"/>
        <c:lblAlgn val="ctr"/>
        <c:lblOffset val="100"/>
        <c:noMultiLvlLbl val="0"/>
      </c:catAx>
      <c:valAx>
        <c:axId val="177661824"/>
        <c:scaling>
          <c:orientation val="minMax"/>
          <c:max val="100"/>
          <c:min val="0"/>
        </c:scaling>
        <c:delete val="0"/>
        <c:axPos val="l"/>
        <c:numFmt formatCode="0&quot;%&quot;" sourceLinked="0"/>
        <c:majorTickMark val="out"/>
        <c:minorTickMark val="none"/>
        <c:tickLblPos val="nextTo"/>
        <c:spPr>
          <a:ln>
            <a:solidFill>
              <a:sysClr val="windowText" lastClr="000000"/>
            </a:solidFill>
          </a:ln>
        </c:spPr>
        <c:txPr>
          <a:bodyPr/>
          <a:lstStyle/>
          <a:p>
            <a:pPr>
              <a:defRPr sz="1400" b="1"/>
            </a:pPr>
            <a:endParaRPr lang="he-IL"/>
          </a:p>
        </c:txPr>
        <c:crossAx val="177660288"/>
        <c:crosses val="autoZero"/>
        <c:crossBetween val="between"/>
        <c:majorUnit val="20"/>
      </c:valAx>
      <c:spPr>
        <a:solidFill>
          <a:sysClr val="window" lastClr="FFFFFF">
            <a:lumMod val="95000"/>
          </a:sysClr>
        </a:solidFill>
      </c:spPr>
    </c:plotArea>
    <c:legend>
      <c:legendPos val="r"/>
      <c:layout>
        <c:manualLayout>
          <c:xMode val="edge"/>
          <c:yMode val="edge"/>
          <c:x val="0.8549346619144419"/>
          <c:y val="6.7450570625992315E-2"/>
          <c:w val="0.13338645555899195"/>
          <c:h val="0.84910735340124521"/>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dirty="0" smtClean="0">
                <a:solidFill>
                  <a:srgbClr val="7030A0"/>
                </a:solidFill>
              </a:rPr>
              <a:t>OECD=310</a:t>
            </a:r>
            <a:endParaRPr lang="he-IL" sz="1400" dirty="0">
              <a:solidFill>
                <a:srgbClr val="7030A0"/>
              </a:solidFill>
            </a:endParaRPr>
          </a:p>
        </c:rich>
      </c:tx>
      <c:layout>
        <c:manualLayout>
          <c:xMode val="edge"/>
          <c:yMode val="edge"/>
          <c:x val="0.87186510409440188"/>
          <c:y val="0.14507796624747787"/>
        </c:manualLayout>
      </c:layout>
      <c:overlay val="1"/>
    </c:title>
    <c:autoTitleDeleted val="0"/>
    <c:plotArea>
      <c:layout/>
      <c:barChart>
        <c:barDir val="col"/>
        <c:grouping val="clustered"/>
        <c:varyColors val="0"/>
        <c:ser>
          <c:idx val="0"/>
          <c:order val="0"/>
          <c:tx>
            <c:strRef>
              <c:f>R_means_all!$C$6</c:f>
              <c:strCache>
                <c:ptCount val="1"/>
                <c:pt idx="0">
                  <c:v>mean_all</c:v>
                </c:pt>
              </c:strCache>
            </c:strRef>
          </c:tx>
          <c:spPr>
            <a:solidFill>
              <a:srgbClr val="E3AC00"/>
            </a:solidFill>
            <a:ln>
              <a:noFill/>
            </a:ln>
          </c:spPr>
          <c:invertIfNegative val="0"/>
          <c:dPt>
            <c:idx val="2"/>
            <c:invertIfNegative val="0"/>
            <c:bubble3D val="0"/>
            <c:spPr>
              <a:solidFill>
                <a:srgbClr val="FF6600"/>
              </a:solidFill>
              <a:ln>
                <a:noFill/>
              </a:ln>
            </c:spPr>
          </c:dPt>
          <c:dPt>
            <c:idx val="3"/>
            <c:invertIfNegative val="0"/>
            <c:bubble3D val="0"/>
            <c:spPr>
              <a:solidFill>
                <a:srgbClr val="FF6600"/>
              </a:solidFill>
              <a:ln>
                <a:noFill/>
              </a:ln>
            </c:spPr>
          </c:dPt>
          <c:dPt>
            <c:idx val="4"/>
            <c:invertIfNegative val="0"/>
            <c:bubble3D val="0"/>
          </c:dPt>
          <c:dPt>
            <c:idx val="5"/>
            <c:invertIfNegative val="0"/>
            <c:bubble3D val="0"/>
          </c:dPt>
          <c:dPt>
            <c:idx val="7"/>
            <c:invertIfNegative val="0"/>
            <c:bubble3D val="0"/>
          </c:dPt>
          <c:dPt>
            <c:idx val="8"/>
            <c:invertIfNegative val="0"/>
            <c:bubble3D val="0"/>
          </c:dPt>
          <c:dPt>
            <c:idx val="9"/>
            <c:invertIfNegative val="0"/>
            <c:bubble3D val="0"/>
            <c:spPr>
              <a:solidFill>
                <a:srgbClr val="E3AC00"/>
              </a:solidFill>
              <a:ln>
                <a:solidFill>
                  <a:schemeClr val="tx1"/>
                </a:solidFill>
              </a:ln>
            </c:spPr>
          </c:dPt>
          <c:dPt>
            <c:idx val="10"/>
            <c:invertIfNegative val="0"/>
            <c:bubble3D val="0"/>
          </c:dPt>
          <c:dPt>
            <c:idx val="11"/>
            <c:invertIfNegative val="0"/>
            <c:bubble3D val="0"/>
          </c:dPt>
          <c:dPt>
            <c:idx val="18"/>
            <c:invertIfNegative val="0"/>
            <c:bubble3D val="0"/>
          </c:dPt>
          <c:dPt>
            <c:idx val="19"/>
            <c:invertIfNegative val="0"/>
            <c:bubble3D val="0"/>
          </c:dPt>
          <c:dPt>
            <c:idx val="22"/>
            <c:invertIfNegative val="0"/>
            <c:bubble3D val="0"/>
          </c:dPt>
          <c:dPt>
            <c:idx val="23"/>
            <c:invertIfNegative val="0"/>
            <c:bubble3D val="0"/>
          </c:dPt>
          <c:dPt>
            <c:idx val="24"/>
            <c:invertIfNegative val="0"/>
            <c:bubble3D val="0"/>
            <c:spPr>
              <a:solidFill>
                <a:srgbClr val="E3AC00"/>
              </a:solidFill>
              <a:ln>
                <a:solidFill>
                  <a:schemeClr val="tx1"/>
                </a:solidFill>
              </a:ln>
            </c:spPr>
          </c:dPt>
          <c:dPt>
            <c:idx val="25"/>
            <c:invertIfNegative val="0"/>
            <c:bubble3D val="0"/>
            <c:spPr>
              <a:solidFill>
                <a:srgbClr val="E3AC00"/>
              </a:solidFill>
              <a:ln>
                <a:solidFill>
                  <a:schemeClr val="tx1"/>
                </a:solidFill>
              </a:ln>
            </c:spPr>
          </c:dPt>
          <c:dPt>
            <c:idx val="26"/>
            <c:invertIfNegative val="0"/>
            <c:bubble3D val="0"/>
          </c:dPt>
          <c:dPt>
            <c:idx val="27"/>
            <c:invertIfNegative val="0"/>
            <c:bubble3D val="0"/>
          </c:dPt>
          <c:dPt>
            <c:idx val="28"/>
            <c:invertIfNegative val="0"/>
            <c:bubble3D val="0"/>
            <c:spPr>
              <a:solidFill>
                <a:srgbClr val="E3AC00"/>
              </a:solidFill>
              <a:ln>
                <a:solidFill>
                  <a:schemeClr val="tx1"/>
                </a:solidFill>
              </a:ln>
            </c:spPr>
          </c:dPt>
          <c:dPt>
            <c:idx val="29"/>
            <c:invertIfNegative val="0"/>
            <c:bubble3D val="0"/>
            <c:spPr>
              <a:solidFill>
                <a:srgbClr val="E3AC00"/>
              </a:solidFill>
              <a:ln>
                <a:solidFill>
                  <a:schemeClr val="tx1"/>
                </a:solidFill>
              </a:ln>
            </c:spPr>
          </c:dPt>
          <c:dPt>
            <c:idx val="31"/>
            <c:invertIfNegative val="0"/>
            <c:bubble3D val="0"/>
          </c:dPt>
          <c:dPt>
            <c:idx val="32"/>
            <c:invertIfNegative val="0"/>
            <c:bubble3D val="0"/>
          </c:dPt>
          <c:dPt>
            <c:idx val="33"/>
            <c:invertIfNegative val="0"/>
            <c:bubble3D val="0"/>
          </c:dPt>
          <c:dPt>
            <c:idx val="34"/>
            <c:invertIfNegative val="0"/>
            <c:bubble3D val="0"/>
          </c:dPt>
          <c:dPt>
            <c:idx val="36"/>
            <c:invertIfNegative val="0"/>
            <c:bubble3D val="0"/>
          </c:dPt>
          <c:dPt>
            <c:idx val="38"/>
            <c:invertIfNegative val="0"/>
            <c:bubble3D val="0"/>
          </c:dPt>
          <c:dPt>
            <c:idx val="39"/>
            <c:invertIfNegative val="0"/>
            <c:bubble3D val="0"/>
          </c:dPt>
          <c:dPt>
            <c:idx val="41"/>
            <c:invertIfNegative val="0"/>
            <c:bubble3D val="0"/>
          </c:dPt>
          <c:dPt>
            <c:idx val="47"/>
            <c:invertIfNegative val="0"/>
            <c:bubble3D val="0"/>
          </c:dPt>
          <c:dPt>
            <c:idx val="49"/>
            <c:invertIfNegative val="0"/>
            <c:bubble3D val="0"/>
            <c:spPr>
              <a:solidFill>
                <a:srgbClr val="E3AC00"/>
              </a:solidFill>
              <a:ln>
                <a:solidFill>
                  <a:schemeClr val="tx1"/>
                </a:solidFill>
              </a:ln>
            </c:spPr>
          </c:dPt>
          <c:dPt>
            <c:idx val="50"/>
            <c:invertIfNegative val="0"/>
            <c:bubble3D val="0"/>
          </c:dPt>
          <c:dPt>
            <c:idx val="51"/>
            <c:invertIfNegative val="0"/>
            <c:bubble3D val="0"/>
          </c:dPt>
          <c:dPt>
            <c:idx val="53"/>
            <c:invertIfNegative val="0"/>
            <c:bubble3D val="0"/>
          </c:dPt>
          <c:dPt>
            <c:idx val="56"/>
            <c:invertIfNegative val="0"/>
            <c:bubble3D val="0"/>
          </c:dPt>
          <c:dPt>
            <c:idx val="58"/>
            <c:invertIfNegative val="0"/>
            <c:bubble3D val="0"/>
            <c:spPr>
              <a:solidFill>
                <a:srgbClr val="E3AC00"/>
              </a:solidFill>
              <a:ln>
                <a:solidFill>
                  <a:schemeClr val="tx1"/>
                </a:solidFill>
              </a:ln>
            </c:spPr>
          </c:dPt>
          <c:dLbls>
            <c:dLbl>
              <c:idx val="3"/>
              <c:showLegendKey val="0"/>
              <c:showVal val="1"/>
              <c:showCatName val="0"/>
              <c:showSerName val="0"/>
              <c:showPercent val="0"/>
              <c:showBubbleSize val="0"/>
            </c:dLbl>
            <c:dLbl>
              <c:idx val="9"/>
              <c:showLegendKey val="0"/>
              <c:showVal val="1"/>
              <c:showCatName val="0"/>
              <c:showSerName val="0"/>
              <c:showPercent val="0"/>
              <c:showBubbleSize val="0"/>
            </c:dLbl>
            <c:dLbl>
              <c:idx val="24"/>
              <c:layout>
                <c:manualLayout>
                  <c:x val="-1.3923876585800203E-2"/>
                  <c:y val="2.8446660048525073E-3"/>
                </c:manualLayout>
              </c:layout>
              <c:showLegendKey val="0"/>
              <c:showVal val="1"/>
              <c:showCatName val="0"/>
              <c:showSerName val="0"/>
              <c:showPercent val="0"/>
              <c:showBubbleSize val="0"/>
            </c:dLbl>
            <c:dLbl>
              <c:idx val="25"/>
              <c:layout>
                <c:manualLayout>
                  <c:x val="6.7055854272466435E-3"/>
                  <c:y val="0"/>
                </c:manualLayout>
              </c:layout>
              <c:showLegendKey val="0"/>
              <c:showVal val="1"/>
              <c:showCatName val="0"/>
              <c:showSerName val="0"/>
              <c:showPercent val="0"/>
              <c:showBubbleSize val="0"/>
            </c:dLbl>
            <c:dLbl>
              <c:idx val="28"/>
              <c:layout>
                <c:manualLayout>
                  <c:x val="0"/>
                  <c:y val="8.5339980145575228E-3"/>
                </c:manualLayout>
              </c:layout>
              <c:showLegendKey val="0"/>
              <c:showVal val="1"/>
              <c:showCatName val="0"/>
              <c:showSerName val="0"/>
              <c:showPercent val="0"/>
              <c:showBubbleSize val="0"/>
            </c:dLbl>
            <c:dLbl>
              <c:idx val="29"/>
              <c:layout>
                <c:manualLayout>
                  <c:x val="2.4924905125043022E-2"/>
                  <c:y val="5.6893320097050146E-3"/>
                </c:manualLayout>
              </c:layout>
              <c:showLegendKey val="0"/>
              <c:showVal val="1"/>
              <c:showCatName val="0"/>
              <c:showSerName val="0"/>
              <c:showPercent val="0"/>
              <c:showBubbleSize val="0"/>
            </c:dLbl>
            <c:dLbl>
              <c:idx val="49"/>
              <c:layout>
                <c:manualLayout>
                  <c:x val="1.588912344460182E-3"/>
                  <c:y val="1.4223330024262537E-2"/>
                </c:manualLayout>
              </c:layout>
              <c:showLegendKey val="0"/>
              <c:showVal val="1"/>
              <c:showCatName val="0"/>
              <c:showSerName val="0"/>
              <c:showPercent val="0"/>
              <c:showBubbleSize val="0"/>
            </c:dLbl>
            <c:dLbl>
              <c:idx val="58"/>
              <c:layout>
                <c:manualLayout>
                  <c:x val="1.588912344460182E-3"/>
                  <c:y val="1.1378664019410029E-2"/>
                </c:manualLayout>
              </c:layout>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(R_variance_all!$B$7:$B$66,R_variance_all!$B$68:$B$73)</c:f>
              <c:strCache>
                <c:ptCount val="66"/>
                <c:pt idx="0">
                  <c:v>בולגריה</c:v>
                </c:pt>
                <c:pt idx="1">
                  <c:v>אלבניה</c:v>
                </c:pt>
                <c:pt idx="3">
                  <c:v>ישראל</c:v>
                </c:pt>
                <c:pt idx="5">
                  <c:v>קטאר</c:v>
                </c:pt>
                <c:pt idx="6">
                  <c:v>קפריסין</c:v>
                </c:pt>
                <c:pt idx="7">
                  <c:v>צרפת</c:v>
                </c:pt>
                <c:pt idx="8">
                  <c:v>שוודיה</c:v>
                </c:pt>
                <c:pt idx="9">
                  <c:v>ניו-זילנד</c:v>
                </c:pt>
                <c:pt idx="10">
                  <c:v>לוקסמבורג</c:v>
                </c:pt>
                <c:pt idx="11">
                  <c:v>סלובקיה</c:v>
                </c:pt>
                <c:pt idx="12">
                  <c:v>בלגיה</c:v>
                </c:pt>
                <c:pt idx="13">
                  <c:v>סינגפור</c:v>
                </c:pt>
                <c:pt idx="14">
                  <c:v>נורווגיה</c:v>
                </c:pt>
                <c:pt idx="15">
                  <c:v>יפן</c:v>
                </c:pt>
                <c:pt idx="16">
                  <c:v>יוון</c:v>
                </c:pt>
                <c:pt idx="17">
                  <c:v>איסלנד</c:v>
                </c:pt>
                <c:pt idx="18">
                  <c:v>בריטניה</c:v>
                </c:pt>
                <c:pt idx="19">
                  <c:v>איטליה</c:v>
                </c:pt>
                <c:pt idx="20">
                  <c:v>אוסטרליה</c:v>
                </c:pt>
                <c:pt idx="21">
                  <c:v>אורוגוואי</c:v>
                </c:pt>
                <c:pt idx="22">
                  <c:v>ארגנטינה</c:v>
                </c:pt>
                <c:pt idx="23">
                  <c:v>איחוד האמירויות</c:v>
                </c:pt>
                <c:pt idx="24">
                  <c:v>פורטוגל</c:v>
                </c:pt>
                <c:pt idx="25">
                  <c:v>פינלנד</c:v>
                </c:pt>
                <c:pt idx="26">
                  <c:v>פרו</c:v>
                </c:pt>
                <c:pt idx="27">
                  <c:v>סרביה</c:v>
                </c:pt>
                <c:pt idx="28">
                  <c:v>קנדה</c:v>
                </c:pt>
                <c:pt idx="29">
                  <c:v>ארצות הברית</c:v>
                </c:pt>
                <c:pt idx="30">
                  <c:v>מונטנגרו</c:v>
                </c:pt>
                <c:pt idx="31">
                  <c:v>הונגריה</c:v>
                </c:pt>
                <c:pt idx="32">
                  <c:v>ספרד</c:v>
                </c:pt>
                <c:pt idx="33">
                  <c:v>סלובניה</c:v>
                </c:pt>
                <c:pt idx="34">
                  <c:v>הולנד</c:v>
                </c:pt>
                <c:pt idx="35">
                  <c:v>אוסטריה</c:v>
                </c:pt>
                <c:pt idx="36">
                  <c:v>גרמניה</c:v>
                </c:pt>
                <c:pt idx="37">
                  <c:v>ירדן</c:v>
                </c:pt>
                <c:pt idx="38">
                  <c:v>רוסיה</c:v>
                </c:pt>
                <c:pt idx="39">
                  <c:v>טייוואן</c:v>
                </c:pt>
                <c:pt idx="40">
                  <c:v>שווייץ</c:v>
                </c:pt>
                <c:pt idx="41">
                  <c:v>רומניה</c:v>
                </c:pt>
                <c:pt idx="42">
                  <c:v>טוניסיה</c:v>
                </c:pt>
                <c:pt idx="43">
                  <c:v>צ'כיה</c:v>
                </c:pt>
                <c:pt idx="44">
                  <c:v>פולין</c:v>
                </c:pt>
                <c:pt idx="45">
                  <c:v>ליכטנשטיין</c:v>
                </c:pt>
                <c:pt idx="46">
                  <c:v>אירלנד</c:v>
                </c:pt>
                <c:pt idx="47">
                  <c:v>טורקיה</c:v>
                </c:pt>
                <c:pt idx="48">
                  <c:v>קרואטיה</c:v>
                </c:pt>
                <c:pt idx="49">
                  <c:v>קוריאה</c:v>
                </c:pt>
                <c:pt idx="50">
                  <c:v>דנמרק</c:v>
                </c:pt>
                <c:pt idx="51">
                  <c:v>ברזיל</c:v>
                </c:pt>
                <c:pt idx="52">
                  <c:v>הונג-קונג (סין)</c:v>
                </c:pt>
                <c:pt idx="53">
                  <c:v>ליטא</c:v>
                </c:pt>
                <c:pt idx="54">
                  <c:v>לטביה</c:v>
                </c:pt>
                <c:pt idx="55">
                  <c:v>קולומביה</c:v>
                </c:pt>
                <c:pt idx="56">
                  <c:v>מלזיה</c:v>
                </c:pt>
                <c:pt idx="57">
                  <c:v>מקאו (סין)</c:v>
                </c:pt>
                <c:pt idx="58">
                  <c:v>מקסיקו</c:v>
                </c:pt>
                <c:pt idx="59">
                  <c:v>אסטוניה</c:v>
                </c:pt>
                <c:pt idx="60">
                  <c:v>תאילנד</c:v>
                </c:pt>
                <c:pt idx="61">
                  <c:v>צ'ילה</c:v>
                </c:pt>
                <c:pt idx="62">
                  <c:v>קוסטה ריקה</c:v>
                </c:pt>
                <c:pt idx="63">
                  <c:v>אינדונסיה</c:v>
                </c:pt>
                <c:pt idx="64">
                  <c:v>וייטנאם</c:v>
                </c:pt>
                <c:pt idx="65">
                  <c:v>קזחסטן</c:v>
                </c:pt>
              </c:strCache>
            </c:strRef>
          </c:cat>
          <c:val>
            <c:numRef>
              <c:f>(R_variance_all!$Y$7:$Y$66,R_variance_all!$Y$68:$Y$73)</c:f>
              <c:numCache>
                <c:formatCode>0</c:formatCode>
                <c:ptCount val="66"/>
                <c:pt idx="0">
                  <c:v>385.72355999999991</c:v>
                </c:pt>
                <c:pt idx="1">
                  <c:v>382.82421999999997</c:v>
                </c:pt>
                <c:pt idx="3">
                  <c:v>374.26844</c:v>
                </c:pt>
                <c:pt idx="5">
                  <c:v>372.29117999999994</c:v>
                </c:pt>
                <c:pt idx="6">
                  <c:v>366.16922</c:v>
                </c:pt>
                <c:pt idx="7">
                  <c:v>356.71320000000003</c:v>
                </c:pt>
                <c:pt idx="8">
                  <c:v>350.20606000000004</c:v>
                </c:pt>
                <c:pt idx="9">
                  <c:v>347.20794000000001</c:v>
                </c:pt>
                <c:pt idx="10">
                  <c:v>346.75200000000001</c:v>
                </c:pt>
                <c:pt idx="11">
                  <c:v>346.27858000000003</c:v>
                </c:pt>
                <c:pt idx="12">
                  <c:v>338.98638</c:v>
                </c:pt>
                <c:pt idx="13">
                  <c:v>328.96309999999994</c:v>
                </c:pt>
                <c:pt idx="14">
                  <c:v>328.28647999999993</c:v>
                </c:pt>
                <c:pt idx="15">
                  <c:v>325.2296</c:v>
                </c:pt>
                <c:pt idx="16">
                  <c:v>324.68352000000004</c:v>
                </c:pt>
                <c:pt idx="17">
                  <c:v>322.83265999999998</c:v>
                </c:pt>
                <c:pt idx="18">
                  <c:v>319.77154000000002</c:v>
                </c:pt>
                <c:pt idx="19">
                  <c:v>318.82075999999995</c:v>
                </c:pt>
                <c:pt idx="20">
                  <c:v>317.57327999999995</c:v>
                </c:pt>
                <c:pt idx="21">
                  <c:v>316.08533999999997</c:v>
                </c:pt>
                <c:pt idx="22">
                  <c:v>315.41614000000004</c:v>
                </c:pt>
                <c:pt idx="23">
                  <c:v>314.08957999999996</c:v>
                </c:pt>
                <c:pt idx="24">
                  <c:v>310.95228000000003</c:v>
                </c:pt>
                <c:pt idx="25">
                  <c:v>309.15369999999996</c:v>
                </c:pt>
                <c:pt idx="26">
                  <c:v>308.30333999999993</c:v>
                </c:pt>
                <c:pt idx="27">
                  <c:v>306.58202000000006</c:v>
                </c:pt>
                <c:pt idx="28">
                  <c:v>304.51537999999999</c:v>
                </c:pt>
                <c:pt idx="29">
                  <c:v>303.44626</c:v>
                </c:pt>
                <c:pt idx="30">
                  <c:v>303.43688000000003</c:v>
                </c:pt>
                <c:pt idx="31">
                  <c:v>302.92528000000004</c:v>
                </c:pt>
                <c:pt idx="32">
                  <c:v>302.69736000000006</c:v>
                </c:pt>
                <c:pt idx="33">
                  <c:v>301.18335999999999</c:v>
                </c:pt>
                <c:pt idx="34">
                  <c:v>300.35543999999999</c:v>
                </c:pt>
                <c:pt idx="35">
                  <c:v>300.11156000000005</c:v>
                </c:pt>
                <c:pt idx="36">
                  <c:v>300.04059999999998</c:v>
                </c:pt>
                <c:pt idx="37">
                  <c:v>299.92791999999997</c:v>
                </c:pt>
                <c:pt idx="38">
                  <c:v>299.52244000000002</c:v>
                </c:pt>
                <c:pt idx="39">
                  <c:v>298.30653999999998</c:v>
                </c:pt>
                <c:pt idx="40">
                  <c:v>296.32159999999993</c:v>
                </c:pt>
                <c:pt idx="41">
                  <c:v>295.57082000000003</c:v>
                </c:pt>
                <c:pt idx="42">
                  <c:v>291.02502000000004</c:v>
                </c:pt>
                <c:pt idx="43">
                  <c:v>290.01183999999995</c:v>
                </c:pt>
                <c:pt idx="44">
                  <c:v>289.20668000000001</c:v>
                </c:pt>
                <c:pt idx="45">
                  <c:v>288.18828000000002</c:v>
                </c:pt>
                <c:pt idx="46">
                  <c:v>286.08972</c:v>
                </c:pt>
                <c:pt idx="47">
                  <c:v>284.80145999999996</c:v>
                </c:pt>
                <c:pt idx="48">
                  <c:v>284.45332000000008</c:v>
                </c:pt>
                <c:pt idx="49">
                  <c:v>282.41302000000002</c:v>
                </c:pt>
                <c:pt idx="50">
                  <c:v>281.46024</c:v>
                </c:pt>
                <c:pt idx="51">
                  <c:v>281.45638000000002</c:v>
                </c:pt>
                <c:pt idx="52">
                  <c:v>281.38973999999996</c:v>
                </c:pt>
                <c:pt idx="53">
                  <c:v>281.33157999999997</c:v>
                </c:pt>
                <c:pt idx="54">
                  <c:v>278.34382000000005</c:v>
                </c:pt>
                <c:pt idx="55">
                  <c:v>277.89333999999991</c:v>
                </c:pt>
                <c:pt idx="56">
                  <c:v>274.77710000000002</c:v>
                </c:pt>
                <c:pt idx="57">
                  <c:v>270.48037999999997</c:v>
                </c:pt>
                <c:pt idx="58">
                  <c:v>264.11246000000006</c:v>
                </c:pt>
                <c:pt idx="59">
                  <c:v>263.41935999999998</c:v>
                </c:pt>
                <c:pt idx="60">
                  <c:v>258.68191999999999</c:v>
                </c:pt>
                <c:pt idx="61">
                  <c:v>257.57274000000001</c:v>
                </c:pt>
                <c:pt idx="62">
                  <c:v>247.39906000000002</c:v>
                </c:pt>
                <c:pt idx="63">
                  <c:v>247.13672000000003</c:v>
                </c:pt>
                <c:pt idx="64">
                  <c:v>244.54450000000003</c:v>
                </c:pt>
                <c:pt idx="65">
                  <c:v>242.97564000000006</c:v>
                </c:pt>
              </c:numCache>
            </c:numRef>
          </c:val>
        </c:ser>
        <c:dLbls>
          <c:showLegendKey val="0"/>
          <c:showVal val="0"/>
          <c:showCatName val="0"/>
          <c:showSerName val="0"/>
          <c:showPercent val="0"/>
          <c:showBubbleSize val="0"/>
        </c:dLbls>
        <c:gapWidth val="150"/>
        <c:axId val="177745280"/>
        <c:axId val="177759360"/>
      </c:barChart>
      <c:scatterChart>
        <c:scatterStyle val="smoothMarker"/>
        <c:varyColors val="0"/>
        <c:ser>
          <c:idx val="1"/>
          <c:order val="1"/>
          <c:tx>
            <c:strRef>
              <c:f>R_variance_all!$A$116</c:f>
              <c:strCache>
                <c:ptCount val="1"/>
                <c:pt idx="0">
                  <c:v>OECD</c:v>
                </c:pt>
              </c:strCache>
            </c:strRef>
          </c:tx>
          <c:spPr>
            <a:ln w="19050">
              <a:solidFill>
                <a:srgbClr val="7030A0"/>
              </a:solidFill>
            </a:ln>
          </c:spPr>
          <c:marker>
            <c:symbol val="none"/>
          </c:marker>
          <c:xVal>
            <c:numRef>
              <c:f>R_variance_all!$B$118:$B$119</c:f>
              <c:numCache>
                <c:formatCode>General</c:formatCode>
                <c:ptCount val="2"/>
                <c:pt idx="0">
                  <c:v>0</c:v>
                </c:pt>
                <c:pt idx="1">
                  <c:v>66.5</c:v>
                </c:pt>
              </c:numCache>
            </c:numRef>
          </c:xVal>
          <c:yVal>
            <c:numRef>
              <c:f>R_variance_all!$C$118:$C$119</c:f>
              <c:numCache>
                <c:formatCode>General</c:formatCode>
                <c:ptCount val="2"/>
                <c:pt idx="0">
                  <c:v>310</c:v>
                </c:pt>
                <c:pt idx="1">
                  <c:v>310</c:v>
                </c:pt>
              </c:numCache>
            </c:numRef>
          </c:yVal>
          <c:smooth val="1"/>
        </c:ser>
        <c:dLbls>
          <c:showLegendKey val="0"/>
          <c:showVal val="0"/>
          <c:showCatName val="0"/>
          <c:showSerName val="0"/>
          <c:showPercent val="0"/>
          <c:showBubbleSize val="0"/>
        </c:dLbls>
        <c:axId val="177767168"/>
        <c:axId val="177761280"/>
      </c:scatterChart>
      <c:catAx>
        <c:axId val="177745280"/>
        <c:scaling>
          <c:orientation val="minMax"/>
        </c:scaling>
        <c:delete val="0"/>
        <c:axPos val="b"/>
        <c:majorTickMark val="out"/>
        <c:minorTickMark val="none"/>
        <c:tickLblPos val="nextTo"/>
        <c:spPr>
          <a:ln>
            <a:solidFill>
              <a:srgbClr val="000000"/>
            </a:solidFill>
          </a:ln>
        </c:spPr>
        <c:txPr>
          <a:bodyPr/>
          <a:lstStyle/>
          <a:p>
            <a:pPr>
              <a:defRPr b="1"/>
            </a:pPr>
            <a:endParaRPr lang="he-IL"/>
          </a:p>
        </c:txPr>
        <c:crossAx val="177759360"/>
        <c:crosses val="autoZero"/>
        <c:auto val="1"/>
        <c:lblAlgn val="ctr"/>
        <c:lblOffset val="100"/>
        <c:tickLblSkip val="1"/>
        <c:noMultiLvlLbl val="0"/>
      </c:catAx>
      <c:valAx>
        <c:axId val="177759360"/>
        <c:scaling>
          <c:orientation val="minMax"/>
          <c:max val="400"/>
          <c:min val="0"/>
        </c:scaling>
        <c:delete val="0"/>
        <c:axPos val="l"/>
        <c:majorGridlines>
          <c:spPr>
            <a:ln>
              <a:solidFill>
                <a:srgbClr val="FFFFFF">
                  <a:lumMod val="65000"/>
                </a:srgbClr>
              </a:solidFill>
              <a:prstDash val="sysDash"/>
            </a:ln>
          </c:spPr>
        </c:majorGridlines>
        <c:title>
          <c:tx>
            <c:strRef>
              <c:f>R_variance_all!$D$117</c:f>
              <c:strCache>
                <c:ptCount val="1"/>
                <c:pt idx="0">
                  <c:v>טווח ציונים בקריאה מאון 5-מאון 95</c:v>
                </c:pt>
              </c:strCache>
            </c:strRef>
          </c:tx>
          <c:layout>
            <c:manualLayout>
              <c:xMode val="edge"/>
              <c:yMode val="edge"/>
              <c:x val="7.7731593670323689E-4"/>
              <c:y val="0.22681664402879967"/>
            </c:manualLayout>
          </c:layout>
          <c:overlay val="0"/>
          <c:txPr>
            <a:bodyPr rot="-5400000" vert="horz"/>
            <a:lstStyle/>
            <a:p>
              <a:pPr>
                <a:defRPr sz="1200"/>
              </a:pPr>
              <a:endParaRPr lang="he-IL"/>
            </a:p>
          </c:txPr>
        </c:title>
        <c:numFmt formatCode="0" sourceLinked="1"/>
        <c:majorTickMark val="out"/>
        <c:minorTickMark val="none"/>
        <c:tickLblPos val="nextTo"/>
        <c:spPr>
          <a:ln>
            <a:solidFill>
              <a:schemeClr val="tx1"/>
            </a:solidFill>
          </a:ln>
        </c:spPr>
        <c:txPr>
          <a:bodyPr/>
          <a:lstStyle/>
          <a:p>
            <a:pPr>
              <a:defRPr sz="1400" b="1"/>
            </a:pPr>
            <a:endParaRPr lang="he-IL"/>
          </a:p>
        </c:txPr>
        <c:crossAx val="177745280"/>
        <c:crosses val="autoZero"/>
        <c:crossBetween val="between"/>
        <c:majorUnit val="50"/>
      </c:valAx>
      <c:valAx>
        <c:axId val="177761280"/>
        <c:scaling>
          <c:orientation val="minMax"/>
          <c:max val="400"/>
        </c:scaling>
        <c:delete val="0"/>
        <c:axPos val="r"/>
        <c:numFmt formatCode="General" sourceLinked="1"/>
        <c:majorTickMark val="none"/>
        <c:minorTickMark val="none"/>
        <c:tickLblPos val="none"/>
        <c:crossAx val="177767168"/>
        <c:crosses val="max"/>
        <c:crossBetween val="midCat"/>
        <c:majorUnit val="50"/>
      </c:valAx>
      <c:valAx>
        <c:axId val="177767168"/>
        <c:scaling>
          <c:orientation val="minMax"/>
        </c:scaling>
        <c:delete val="1"/>
        <c:axPos val="b"/>
        <c:numFmt formatCode="General" sourceLinked="1"/>
        <c:majorTickMark val="out"/>
        <c:minorTickMark val="none"/>
        <c:tickLblPos val="nextTo"/>
        <c:crossAx val="177761280"/>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'פיזה - 3 מקצועות ++'!$AA$102</c:f>
          <c:strCache>
            <c:ptCount val="1"/>
            <c:pt idx="0">
              <c:v>דוברי ערבית</c:v>
            </c:pt>
          </c:strCache>
        </c:strRef>
      </c:tx>
      <c:layout>
        <c:manualLayout>
          <c:xMode val="edge"/>
          <c:yMode val="edge"/>
          <c:x val="1.9722043766473613E-3"/>
          <c:y val="0.94206817061590642"/>
        </c:manualLayout>
      </c:layout>
      <c:overlay val="1"/>
      <c:txPr>
        <a:bodyPr/>
        <a:lstStyle/>
        <a:p>
          <a:pPr>
            <a:defRPr sz="900"/>
          </a:pPr>
          <a:endParaRPr lang="he-IL"/>
        </a:p>
      </c:txPr>
    </c:title>
    <c:autoTitleDeleted val="0"/>
    <c:plotArea>
      <c:layout>
        <c:manualLayout>
          <c:layoutTarget val="inner"/>
          <c:xMode val="edge"/>
          <c:yMode val="edge"/>
          <c:x val="8.9450737847222225E-2"/>
          <c:y val="0.10835756644217311"/>
          <c:w val="0.86645203993055564"/>
          <c:h val="0.78882186089249329"/>
        </c:manualLayout>
      </c:layout>
      <c:barChart>
        <c:barDir val="col"/>
        <c:grouping val="clustered"/>
        <c:varyColors val="0"/>
        <c:ser>
          <c:idx val="0"/>
          <c:order val="0"/>
          <c:tx>
            <c:strRef>
              <c:f>'פיזה - 3 מקצועות ++'!$AB$103</c:f>
              <c:strCache>
                <c:ptCount val="1"/>
                <c:pt idx="0">
                  <c:v>2002</c:v>
                </c:pt>
              </c:strCache>
            </c:strRef>
          </c:tx>
          <c:spPr>
            <a:ln>
              <a:noFill/>
            </a:ln>
          </c:spPr>
          <c:invertIfNegative val="0"/>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++'!$AA$104:$AA$108</c:f>
              <c:strCache>
                <c:ptCount val="5"/>
                <c:pt idx="0">
                  <c:v>מתמטיקה</c:v>
                </c:pt>
                <c:pt idx="2">
                  <c:v>קריאה </c:v>
                </c:pt>
                <c:pt idx="4">
                  <c:v>מדעים</c:v>
                </c:pt>
              </c:strCache>
            </c:strRef>
          </c:cat>
          <c:val>
            <c:numRef>
              <c:f>'פיזה - 3 מקצועות ++'!$AB$104:$AB$108</c:f>
              <c:numCache>
                <c:formatCode>General</c:formatCode>
                <c:ptCount val="5"/>
                <c:pt idx="2">
                  <c:v>378</c:v>
                </c:pt>
                <c:pt idx="4">
                  <c:v>403</c:v>
                </c:pt>
              </c:numCache>
            </c:numRef>
          </c:val>
        </c:ser>
        <c:ser>
          <c:idx val="1"/>
          <c:order val="1"/>
          <c:tx>
            <c:strRef>
              <c:f>'פיזה - 3 מקצועות ++'!$AC$103</c:f>
              <c:strCache>
                <c:ptCount val="1"/>
                <c:pt idx="0">
                  <c:v>2006</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++'!$AA$104:$AA$108</c:f>
              <c:strCache>
                <c:ptCount val="5"/>
                <c:pt idx="0">
                  <c:v>מתמטיקה</c:v>
                </c:pt>
                <c:pt idx="2">
                  <c:v>קריאה </c:v>
                </c:pt>
                <c:pt idx="4">
                  <c:v>מדעים</c:v>
                </c:pt>
              </c:strCache>
            </c:strRef>
          </c:cat>
          <c:val>
            <c:numRef>
              <c:f>'פיזה - 3 מקצועות ++'!$AC$104:$AC$108</c:f>
              <c:numCache>
                <c:formatCode>General</c:formatCode>
                <c:ptCount val="5"/>
                <c:pt idx="0">
                  <c:v>372</c:v>
                </c:pt>
                <c:pt idx="2">
                  <c:v>372</c:v>
                </c:pt>
                <c:pt idx="4">
                  <c:v>382</c:v>
                </c:pt>
              </c:numCache>
            </c:numRef>
          </c:val>
        </c:ser>
        <c:ser>
          <c:idx val="2"/>
          <c:order val="2"/>
          <c:tx>
            <c:strRef>
              <c:f>'פיזה - 3 מקצועות ++'!$AD$103</c:f>
              <c:strCache>
                <c:ptCount val="1"/>
                <c:pt idx="0">
                  <c:v>2009</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++'!$AA$104:$AA$108</c:f>
              <c:strCache>
                <c:ptCount val="5"/>
                <c:pt idx="0">
                  <c:v>מתמטיקה</c:v>
                </c:pt>
                <c:pt idx="2">
                  <c:v>קריאה </c:v>
                </c:pt>
                <c:pt idx="4">
                  <c:v>מדעים</c:v>
                </c:pt>
              </c:strCache>
            </c:strRef>
          </c:cat>
          <c:val>
            <c:numRef>
              <c:f>'פיזה - 3 מקצועות ++'!$AD$104:$AD$108</c:f>
              <c:numCache>
                <c:formatCode>General</c:formatCode>
                <c:ptCount val="5"/>
                <c:pt idx="0">
                  <c:v>367</c:v>
                </c:pt>
                <c:pt idx="2">
                  <c:v>392</c:v>
                </c:pt>
                <c:pt idx="4">
                  <c:v>394</c:v>
                </c:pt>
              </c:numCache>
            </c:numRef>
          </c:val>
        </c:ser>
        <c:ser>
          <c:idx val="3"/>
          <c:order val="3"/>
          <c:tx>
            <c:strRef>
              <c:f>'פיזה - 3 מקצועות ++'!$AE$103</c:f>
              <c:strCache>
                <c:ptCount val="1"/>
                <c:pt idx="0">
                  <c:v>2012</c:v>
                </c:pt>
              </c:strCache>
            </c:strRef>
          </c:tx>
          <c:spPr>
            <a:ln>
              <a:noFill/>
            </a:ln>
          </c:spPr>
          <c:invertIfNegative val="0"/>
          <c:dPt>
            <c:idx val="0"/>
            <c:invertIfNegative val="0"/>
            <c:bubble3D val="0"/>
            <c:spPr>
              <a:solidFill>
                <a:srgbClr val="0070C0"/>
              </a:solidFill>
              <a:ln>
                <a:noFill/>
              </a:ln>
            </c:spPr>
          </c:dPt>
          <c:dPt>
            <c:idx val="2"/>
            <c:invertIfNegative val="0"/>
            <c:bubble3D val="0"/>
            <c:spPr>
              <a:solidFill>
                <a:srgbClr val="FF6600"/>
              </a:solidFill>
              <a:ln>
                <a:noFill/>
              </a:ln>
            </c:spPr>
          </c:dPt>
          <c:dPt>
            <c:idx val="4"/>
            <c:invertIfNegative val="0"/>
            <c:bubble3D val="0"/>
            <c:spPr>
              <a:solidFill>
                <a:srgbClr val="00AA50"/>
              </a:solidFill>
              <a:ln>
                <a:noFill/>
              </a:ln>
            </c:spPr>
          </c:dPt>
          <c:dLbls>
            <c:txPr>
              <a:bodyPr/>
              <a:lstStyle/>
              <a:p>
                <a:pPr>
                  <a:defRPr sz="900" b="1">
                    <a:solidFill>
                      <a:schemeClr val="bg1"/>
                    </a:solidFill>
                  </a:defRPr>
                </a:pPr>
                <a:endParaRPr lang="he-IL"/>
              </a:p>
            </c:txPr>
            <c:dLblPos val="inEnd"/>
            <c:showLegendKey val="0"/>
            <c:showVal val="1"/>
            <c:showCatName val="0"/>
            <c:showSerName val="0"/>
            <c:showPercent val="0"/>
            <c:showBubbleSize val="0"/>
            <c:showLeaderLines val="0"/>
          </c:dLbls>
          <c:cat>
            <c:strRef>
              <c:f>'פיזה - 3 מקצועות ++'!$AA$104:$AA$108</c:f>
              <c:strCache>
                <c:ptCount val="5"/>
                <c:pt idx="0">
                  <c:v>מתמטיקה</c:v>
                </c:pt>
                <c:pt idx="2">
                  <c:v>קריאה </c:v>
                </c:pt>
                <c:pt idx="4">
                  <c:v>מדעים</c:v>
                </c:pt>
              </c:strCache>
            </c:strRef>
          </c:cat>
          <c:val>
            <c:numRef>
              <c:f>'פיזה - 3 מקצועות ++'!$AE$104:$AE$108</c:f>
              <c:numCache>
                <c:formatCode>General</c:formatCode>
                <c:ptCount val="5"/>
                <c:pt idx="0">
                  <c:v>388</c:v>
                </c:pt>
                <c:pt idx="2">
                  <c:v>401</c:v>
                </c:pt>
              </c:numCache>
            </c:numRef>
          </c:val>
        </c:ser>
        <c:dLbls>
          <c:showLegendKey val="0"/>
          <c:showVal val="0"/>
          <c:showCatName val="0"/>
          <c:showSerName val="0"/>
          <c:showPercent val="0"/>
          <c:showBubbleSize val="0"/>
        </c:dLbls>
        <c:gapWidth val="0"/>
        <c:overlap val="-50"/>
        <c:axId val="173754624"/>
        <c:axId val="173756416"/>
      </c:barChart>
      <c:catAx>
        <c:axId val="173754624"/>
        <c:scaling>
          <c:orientation val="minMax"/>
        </c:scaling>
        <c:delete val="0"/>
        <c:axPos val="b"/>
        <c:numFmt formatCode="General" sourceLinked="1"/>
        <c:majorTickMark val="none"/>
        <c:minorTickMark val="none"/>
        <c:tickLblPos val="high"/>
        <c:spPr>
          <a:ln>
            <a:solidFill>
              <a:srgbClr val="000000"/>
            </a:solidFill>
          </a:ln>
        </c:spPr>
        <c:txPr>
          <a:bodyPr/>
          <a:lstStyle/>
          <a:p>
            <a:pPr>
              <a:defRPr sz="1200" b="1"/>
            </a:pPr>
            <a:endParaRPr lang="he-IL"/>
          </a:p>
        </c:txPr>
        <c:crossAx val="173756416"/>
        <c:crosses val="autoZero"/>
        <c:auto val="1"/>
        <c:lblAlgn val="ctr"/>
        <c:lblOffset val="100"/>
        <c:noMultiLvlLbl val="0"/>
      </c:catAx>
      <c:valAx>
        <c:axId val="173756416"/>
        <c:scaling>
          <c:orientation val="minMax"/>
          <c:max val="600"/>
          <c:min val="300"/>
        </c:scaling>
        <c:delete val="0"/>
        <c:axPos val="l"/>
        <c:majorGridlines>
          <c:spPr>
            <a:ln>
              <a:solidFill>
                <a:srgbClr val="FFFFFF">
                  <a:lumMod val="65000"/>
                </a:srgbClr>
              </a:solidFill>
              <a:prstDash val="sysDash"/>
            </a:ln>
          </c:spPr>
        </c:majorGridlines>
        <c:numFmt formatCode="General" sourceLinked="1"/>
        <c:majorTickMark val="out"/>
        <c:minorTickMark val="none"/>
        <c:tickLblPos val="nextTo"/>
        <c:spPr>
          <a:ln>
            <a:solidFill>
              <a:srgbClr val="000000"/>
            </a:solidFill>
          </a:ln>
        </c:spPr>
        <c:txPr>
          <a:bodyPr/>
          <a:lstStyle/>
          <a:p>
            <a:pPr>
              <a:defRPr sz="1200" b="1"/>
            </a:pPr>
            <a:endParaRPr lang="he-IL"/>
          </a:p>
        </c:txPr>
        <c:crossAx val="173754624"/>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437445319335085E-2"/>
          <c:y val="6.0659813356663747E-2"/>
          <c:w val="0.88537510936132979"/>
          <c:h val="0.83588363954505684"/>
        </c:manualLayout>
      </c:layout>
      <c:scatterChart>
        <c:scatterStyle val="lineMarker"/>
        <c:varyColors val="0"/>
        <c:ser>
          <c:idx val="0"/>
          <c:order val="0"/>
          <c:tx>
            <c:strRef>
              <c:f>ESCS_PB!$E$1</c:f>
              <c:strCache>
                <c:ptCount val="1"/>
                <c:pt idx="0">
                  <c:v>reading</c:v>
                </c:pt>
              </c:strCache>
            </c:strRef>
          </c:tx>
          <c:spPr>
            <a:ln w="28575">
              <a:noFill/>
            </a:ln>
          </c:spPr>
          <c:marker>
            <c:spPr>
              <a:solidFill>
                <a:srgbClr val="E3AC00"/>
              </a:solidFill>
              <a:ln>
                <a:noFill/>
              </a:ln>
            </c:spPr>
          </c:marker>
          <c:dPt>
            <c:idx val="4"/>
            <c:marker>
              <c:spPr>
                <a:solidFill>
                  <a:srgbClr val="E3AC00"/>
                </a:solidFill>
                <a:ln>
                  <a:solidFill>
                    <a:schemeClr val="tx1"/>
                  </a:solidFill>
                </a:ln>
              </c:spPr>
            </c:marker>
            <c:bubble3D val="0"/>
          </c:dPt>
          <c:dPt>
            <c:idx val="5"/>
            <c:marker>
              <c:spPr>
                <a:solidFill>
                  <a:srgbClr val="E3AC00"/>
                </a:solidFill>
                <a:ln>
                  <a:solidFill>
                    <a:schemeClr val="tx1"/>
                  </a:solidFill>
                </a:ln>
              </c:spPr>
            </c:marker>
            <c:bubble3D val="0"/>
          </c:dPt>
          <c:dPt>
            <c:idx val="13"/>
            <c:marker>
              <c:spPr>
                <a:solidFill>
                  <a:srgbClr val="E3AC00"/>
                </a:solidFill>
                <a:ln>
                  <a:solidFill>
                    <a:schemeClr val="tx1"/>
                  </a:solidFill>
                </a:ln>
              </c:spPr>
            </c:marker>
            <c:bubble3D val="0"/>
          </c:dPt>
          <c:dPt>
            <c:idx val="15"/>
            <c:marker>
              <c:symbol val="diamond"/>
              <c:size val="9"/>
              <c:spPr>
                <a:solidFill>
                  <a:srgbClr val="FF6600"/>
                </a:solidFill>
                <a:ln>
                  <a:noFill/>
                </a:ln>
              </c:spPr>
            </c:marker>
            <c:bubble3D val="0"/>
          </c:dPt>
          <c:dPt>
            <c:idx val="23"/>
            <c:marker>
              <c:spPr>
                <a:solidFill>
                  <a:srgbClr val="E3AC00"/>
                </a:solidFill>
                <a:ln>
                  <a:solidFill>
                    <a:schemeClr val="tx1"/>
                  </a:solidFill>
                </a:ln>
              </c:spPr>
            </c:marker>
            <c:bubble3D val="0"/>
          </c:dPt>
          <c:dPt>
            <c:idx val="24"/>
            <c:marker>
              <c:spPr>
                <a:solidFill>
                  <a:srgbClr val="E3AC00"/>
                </a:solidFill>
                <a:ln>
                  <a:solidFill>
                    <a:schemeClr val="tx1"/>
                  </a:solidFill>
                </a:ln>
              </c:spPr>
            </c:marker>
            <c:bubble3D val="0"/>
          </c:dPt>
          <c:dPt>
            <c:idx val="47"/>
            <c:marker>
              <c:spPr>
                <a:solidFill>
                  <a:srgbClr val="E3AC00"/>
                </a:solidFill>
                <a:ln>
                  <a:solidFill>
                    <a:schemeClr val="tx1"/>
                  </a:solidFill>
                </a:ln>
              </c:spPr>
            </c:marker>
            <c:bubble3D val="0"/>
          </c:dPt>
          <c:dPt>
            <c:idx val="55"/>
            <c:marker>
              <c:spPr>
                <a:solidFill>
                  <a:srgbClr val="E3AC00"/>
                </a:solidFill>
                <a:ln>
                  <a:solidFill>
                    <a:schemeClr val="tx1"/>
                  </a:solidFill>
                </a:ln>
              </c:spPr>
            </c:marker>
            <c:bubble3D val="0"/>
          </c:dPt>
          <c:dLbls>
            <c:dLbl>
              <c:idx val="4"/>
              <c:tx>
                <c:strRef>
                  <c:f>ESCS_PB!$B$6</c:f>
                  <c:strCache>
                    <c:ptCount val="1"/>
                    <c:pt idx="0">
                      <c:v>קנדה</c:v>
                    </c:pt>
                  </c:strCache>
                </c:strRef>
              </c:tx>
              <c:showLegendKey val="0"/>
              <c:showVal val="1"/>
              <c:showCatName val="0"/>
              <c:showSerName val="0"/>
              <c:showPercent val="0"/>
              <c:showBubbleSize val="0"/>
            </c:dLbl>
            <c:dLbl>
              <c:idx val="5"/>
              <c:layout>
                <c:manualLayout>
                  <c:x val="-1.2598425196850394E-2"/>
                  <c:y val="-1.6577856719952634E-2"/>
                </c:manualLayout>
              </c:layout>
              <c:tx>
                <c:strRef>
                  <c:f>ESCS_PB!$B$7</c:f>
                  <c:strCache>
                    <c:ptCount val="1"/>
                    <c:pt idx="0">
                      <c:v>פינלנד</c:v>
                    </c:pt>
                  </c:strCache>
                </c:strRef>
              </c:tx>
              <c:showLegendKey val="0"/>
              <c:showVal val="1"/>
              <c:showCatName val="0"/>
              <c:showSerName val="0"/>
              <c:showPercent val="0"/>
              <c:showBubbleSize val="0"/>
            </c:dLbl>
            <c:dLbl>
              <c:idx val="13"/>
              <c:layout>
                <c:manualLayout>
                  <c:x val="-1.2598425196850394E-2"/>
                  <c:y val="-1.6577856719952593E-2"/>
                </c:manualLayout>
              </c:layout>
              <c:tx>
                <c:strRef>
                  <c:f>ESCS_PB!$B$15</c:f>
                  <c:strCache>
                    <c:ptCount val="1"/>
                    <c:pt idx="0">
                      <c:v>ארצות הברית</c:v>
                    </c:pt>
                  </c:strCache>
                </c:strRef>
              </c:tx>
              <c:showLegendKey val="0"/>
              <c:showVal val="1"/>
              <c:showCatName val="0"/>
              <c:showSerName val="0"/>
              <c:showPercent val="0"/>
              <c:showBubbleSize val="0"/>
            </c:dLbl>
            <c:dLbl>
              <c:idx val="15"/>
              <c:layout>
                <c:manualLayout>
                  <c:x val="0"/>
                  <c:y val="0"/>
                </c:manualLayout>
              </c:layout>
              <c:tx>
                <c:strRef>
                  <c:f>ESCS_PB!$B$17</c:f>
                  <c:strCache>
                    <c:ptCount val="1"/>
                    <c:pt idx="0">
                      <c:v>ישראל</c:v>
                    </c:pt>
                  </c:strCache>
                </c:strRef>
              </c:tx>
              <c:spPr/>
              <c:txPr>
                <a:bodyPr/>
                <a:lstStyle/>
                <a:p>
                  <a:pPr>
                    <a:defRPr sz="1400" b="1">
                      <a:solidFill>
                        <a:srgbClr val="FF6600"/>
                      </a:solidFill>
                    </a:defRPr>
                  </a:pPr>
                  <a:endParaRPr lang="he-IL"/>
                </a:p>
              </c:txPr>
              <c:showLegendKey val="0"/>
              <c:showVal val="1"/>
              <c:showCatName val="0"/>
              <c:showSerName val="0"/>
              <c:showPercent val="0"/>
              <c:showBubbleSize val="0"/>
            </c:dLbl>
            <c:dLbl>
              <c:idx val="23"/>
              <c:tx>
                <c:strRef>
                  <c:f>ESCS_PB!$B$25</c:f>
                  <c:strCache>
                    <c:ptCount val="1"/>
                    <c:pt idx="0">
                      <c:v>ניו-זילנד</c:v>
                    </c:pt>
                  </c:strCache>
                </c:strRef>
              </c:tx>
              <c:showLegendKey val="0"/>
              <c:showVal val="1"/>
              <c:showCatName val="0"/>
              <c:showSerName val="0"/>
              <c:showPercent val="0"/>
              <c:showBubbleSize val="0"/>
            </c:dLbl>
            <c:dLbl>
              <c:idx val="24"/>
              <c:tx>
                <c:strRef>
                  <c:f>ESCS_PB!$B$26</c:f>
                  <c:strCache>
                    <c:ptCount val="1"/>
                    <c:pt idx="0">
                      <c:v>קוריאה</c:v>
                    </c:pt>
                  </c:strCache>
                </c:strRef>
              </c:tx>
              <c:showLegendKey val="0"/>
              <c:showVal val="1"/>
              <c:showCatName val="0"/>
              <c:showSerName val="0"/>
              <c:showPercent val="0"/>
              <c:showBubbleSize val="0"/>
            </c:dLbl>
            <c:dLbl>
              <c:idx val="47"/>
              <c:tx>
                <c:strRef>
                  <c:f>ESCS_PB!$B$49</c:f>
                  <c:strCache>
                    <c:ptCount val="1"/>
                    <c:pt idx="0">
                      <c:v>פורטוגל</c:v>
                    </c:pt>
                  </c:strCache>
                </c:strRef>
              </c:tx>
              <c:showLegendKey val="0"/>
              <c:showVal val="1"/>
              <c:showCatName val="0"/>
              <c:showSerName val="0"/>
              <c:showPercent val="0"/>
              <c:showBubbleSize val="0"/>
            </c:dLbl>
            <c:dLbl>
              <c:idx val="55"/>
              <c:tx>
                <c:strRef>
                  <c:f>ESCS_PB!$B$57</c:f>
                  <c:strCache>
                    <c:ptCount val="1"/>
                    <c:pt idx="0">
                      <c:v>מקסיקו</c:v>
                    </c:pt>
                  </c:strCache>
                </c:strRef>
              </c:tx>
              <c:showLegendKey val="0"/>
              <c:showVal val="1"/>
              <c:showCatName val="0"/>
              <c:showSerName val="0"/>
              <c:showPercent val="0"/>
              <c:showBubbleSize val="0"/>
            </c:dLbl>
            <c:txPr>
              <a:bodyPr/>
              <a:lstStyle/>
              <a:p>
                <a:pPr>
                  <a:defRPr b="1"/>
                </a:pPr>
                <a:endParaRPr lang="he-IL"/>
              </a:p>
            </c:txPr>
            <c:showLegendKey val="0"/>
            <c:showVal val="0"/>
            <c:showCatName val="0"/>
            <c:showSerName val="0"/>
            <c:showPercent val="0"/>
            <c:showBubbleSize val="0"/>
          </c:dLbls>
          <c:trendline>
            <c:trendlineType val="linear"/>
            <c:dispRSqr val="1"/>
            <c:dispEq val="0"/>
            <c:trendlineLbl>
              <c:layout>
                <c:manualLayout>
                  <c:x val="7.1722162333920383E-2"/>
                  <c:y val="0.5675879763359627"/>
                </c:manualLayout>
              </c:layout>
              <c:numFmt formatCode="#,##0.00" sourceLinked="0"/>
              <c:txPr>
                <a:bodyPr/>
                <a:lstStyle/>
                <a:p>
                  <a:pPr>
                    <a:defRPr sz="1200" b="1"/>
                  </a:pPr>
                  <a:endParaRPr lang="he-IL"/>
                </a:p>
              </c:txPr>
            </c:trendlineLbl>
          </c:trendline>
          <c:xVal>
            <c:numRef>
              <c:f>ESCS_PB!$C$2:$C$65</c:f>
              <c:numCache>
                <c:formatCode>0.00</c:formatCode>
                <c:ptCount val="64"/>
                <c:pt idx="0">
                  <c:v>0.78299600964863514</c:v>
                </c:pt>
                <c:pt idx="1">
                  <c:v>0.46249162288375073</c:v>
                </c:pt>
                <c:pt idx="2">
                  <c:v>0.43783989181431887</c:v>
                </c:pt>
                <c:pt idx="3">
                  <c:v>0.42604240383430553</c:v>
                </c:pt>
                <c:pt idx="4">
                  <c:v>0.41279211024243695</c:v>
                </c:pt>
                <c:pt idx="5">
                  <c:v>0.36477796015987013</c:v>
                </c:pt>
                <c:pt idx="6">
                  <c:v>0.32463742016962999</c:v>
                </c:pt>
                <c:pt idx="7">
                  <c:v>0.29819162378425895</c:v>
                </c:pt>
                <c:pt idx="8">
                  <c:v>0.27517968415638377</c:v>
                </c:pt>
                <c:pt idx="9">
                  <c:v>0.27154718877353329</c:v>
                </c:pt>
                <c:pt idx="10">
                  <c:v>0.24842169882600584</c:v>
                </c:pt>
                <c:pt idx="11">
                  <c:v>0.23419665309175222</c:v>
                </c:pt>
                <c:pt idx="12">
                  <c:v>0.19481857153402199</c:v>
                </c:pt>
                <c:pt idx="13">
                  <c:v>0.17399832103899851</c:v>
                </c:pt>
                <c:pt idx="14">
                  <c:v>0.17218997591585244</c:v>
                </c:pt>
                <c:pt idx="15">
                  <c:v>0.17181283648062018</c:v>
                </c:pt>
                <c:pt idx="16">
                  <c:v>0.14520392284230613</c:v>
                </c:pt>
                <c:pt idx="17">
                  <c:v>0.1265411026270771</c:v>
                </c:pt>
                <c:pt idx="18">
                  <c:v>0.11165579969647095</c:v>
                </c:pt>
                <c:pt idx="19">
                  <c:v>8.5301304375249423E-2</c:v>
                </c:pt>
                <c:pt idx="20">
                  <c:v>7.5396420931247515E-2</c:v>
                </c:pt>
                <c:pt idx="21">
                  <c:v>7.3726492225531973E-2</c:v>
                </c:pt>
                <c:pt idx="22">
                  <c:v>6.7409038076434322E-2</c:v>
                </c:pt>
                <c:pt idx="23">
                  <c:v>3.9555060998543438E-2</c:v>
                </c:pt>
                <c:pt idx="24">
                  <c:v>1.2075094372415066E-2</c:v>
                </c:pt>
                <c:pt idx="25">
                  <c:v>-3.8168012512809248E-2</c:v>
                </c:pt>
                <c:pt idx="26">
                  <c:v>-5.3766590465195233E-2</c:v>
                </c:pt>
                <c:pt idx="27">
                  <c:v>-6.4867285449136544E-2</c:v>
                </c:pt>
                <c:pt idx="28">
                  <c:v>-6.5945651172229586E-2</c:v>
                </c:pt>
                <c:pt idx="29">
                  <c:v>-7.1513025515137996E-2</c:v>
                </c:pt>
                <c:pt idx="30">
                  <c:v>-0.10590637981856471</c:v>
                </c:pt>
                <c:pt idx="31">
                  <c:v>-0.13224549438538408</c:v>
                </c:pt>
                <c:pt idx="32">
                  <c:v>-0.18371659626366779</c:v>
                </c:pt>
                <c:pt idx="33">
                  <c:v>-0.18969642656485916</c:v>
                </c:pt>
                <c:pt idx="34">
                  <c:v>-0.20908185767745949</c:v>
                </c:pt>
                <c:pt idx="35">
                  <c:v>-0.24751776298424352</c:v>
                </c:pt>
                <c:pt idx="36">
                  <c:v>-0.25282340120552627</c:v>
                </c:pt>
                <c:pt idx="37">
                  <c:v>-0.25639124505725769</c:v>
                </c:pt>
                <c:pt idx="38">
                  <c:v>-0.25730659503069897</c:v>
                </c:pt>
                <c:pt idx="39">
                  <c:v>-0.27596179162181828</c:v>
                </c:pt>
                <c:pt idx="40">
                  <c:v>-0.29554292432027029</c:v>
                </c:pt>
                <c:pt idx="41">
                  <c:v>-0.31587921807173225</c:v>
                </c:pt>
                <c:pt idx="42">
                  <c:v>-0.33841192280703364</c:v>
                </c:pt>
                <c:pt idx="43">
                  <c:v>-0.36121663212008237</c:v>
                </c:pt>
                <c:pt idx="44">
                  <c:v>-0.39981577158238696</c:v>
                </c:pt>
                <c:pt idx="45">
                  <c:v>-0.42216307504260875</c:v>
                </c:pt>
                <c:pt idx="46">
                  <c:v>-0.46977979659323055</c:v>
                </c:pt>
                <c:pt idx="47">
                  <c:v>-0.48333999396558242</c:v>
                </c:pt>
                <c:pt idx="48">
                  <c:v>-0.5789711928529101</c:v>
                </c:pt>
                <c:pt idx="49">
                  <c:v>-0.71553175358699173</c:v>
                </c:pt>
                <c:pt idx="50">
                  <c:v>-0.72461654020028177</c:v>
                </c:pt>
                <c:pt idx="51">
                  <c:v>-0.79220658742176187</c:v>
                </c:pt>
                <c:pt idx="52">
                  <c:v>-0.88375385951749619</c:v>
                </c:pt>
                <c:pt idx="53">
                  <c:v>-0.88594679610779392</c:v>
                </c:pt>
                <c:pt idx="54">
                  <c:v>-0.97968126459032112</c:v>
                </c:pt>
                <c:pt idx="55">
                  <c:v>-1.1087941242789918</c:v>
                </c:pt>
                <c:pt idx="56">
                  <c:v>-1.1668251834217529</c:v>
                </c:pt>
                <c:pt idx="57">
                  <c:v>-1.1921148285967313</c:v>
                </c:pt>
                <c:pt idx="58">
                  <c:v>-1.2339541246096024</c:v>
                </c:pt>
                <c:pt idx="59">
                  <c:v>-1.2632481739652455</c:v>
                </c:pt>
                <c:pt idx="60">
                  <c:v>-1.3483238312064698</c:v>
                </c:pt>
                <c:pt idx="61">
                  <c:v>-1.4571985004918773</c:v>
                </c:pt>
                <c:pt idx="62">
                  <c:v>-1.799299535837962</c:v>
                </c:pt>
                <c:pt idx="63">
                  <c:v>-1.8097530118492984</c:v>
                </c:pt>
              </c:numCache>
            </c:numRef>
          </c:xVal>
          <c:yVal>
            <c:numRef>
              <c:f>ESCS_PB!$E$2:$E$65</c:f>
              <c:numCache>
                <c:formatCode>0</c:formatCode>
                <c:ptCount val="64"/>
                <c:pt idx="0">
                  <c:v>482.52243992825345</c:v>
                </c:pt>
                <c:pt idx="1">
                  <c:v>503.93668599626665</c:v>
                </c:pt>
                <c:pt idx="2">
                  <c:v>387.50413093173864</c:v>
                </c:pt>
                <c:pt idx="3">
                  <c:v>496.13088138356864</c:v>
                </c:pt>
                <c:pt idx="4">
                  <c:v>523.1167184215542</c:v>
                </c:pt>
                <c:pt idx="5">
                  <c:v>524.02166969351072</c:v>
                </c:pt>
                <c:pt idx="6">
                  <c:v>441.70373607625532</c:v>
                </c:pt>
                <c:pt idx="7">
                  <c:v>515.52165408943824</c:v>
                </c:pt>
                <c:pt idx="8">
                  <c:v>483.33500557419501</c:v>
                </c:pt>
                <c:pt idx="9">
                  <c:v>499.32311513035637</c:v>
                </c:pt>
                <c:pt idx="10">
                  <c:v>511.80399766650061</c:v>
                </c:pt>
                <c:pt idx="11">
                  <c:v>511.22996524541838</c:v>
                </c:pt>
                <c:pt idx="12">
                  <c:v>507.67652976553347</c:v>
                </c:pt>
                <c:pt idx="13">
                  <c:v>497.58171811695348</c:v>
                </c:pt>
                <c:pt idx="14">
                  <c:v>509.04024971251886</c:v>
                </c:pt>
                <c:pt idx="15">
                  <c:v>485.80321244404411</c:v>
                </c:pt>
                <c:pt idx="16">
                  <c:v>509.10804852892511</c:v>
                </c:pt>
                <c:pt idx="17">
                  <c:v>523.17321024092973</c:v>
                </c:pt>
                <c:pt idx="18">
                  <c:v>516.29418431306749</c:v>
                </c:pt>
                <c:pt idx="19">
                  <c:v>448.9529787035878</c:v>
                </c:pt>
                <c:pt idx="20">
                  <c:v>489.60933538438502</c:v>
                </c:pt>
                <c:pt idx="21">
                  <c:v>487.80704283398984</c:v>
                </c:pt>
                <c:pt idx="22">
                  <c:v>481.31628349168227</c:v>
                </c:pt>
                <c:pt idx="23">
                  <c:v>512.18679332333602</c:v>
                </c:pt>
                <c:pt idx="24">
                  <c:v>535.79049035633011</c:v>
                </c:pt>
                <c:pt idx="25">
                  <c:v>505.48148337802218</c:v>
                </c:pt>
                <c:pt idx="26">
                  <c:v>489.75440328484228</c:v>
                </c:pt>
                <c:pt idx="27">
                  <c:v>477.19717651791791</c:v>
                </c:pt>
                <c:pt idx="28">
                  <c:v>492.88973821148227</c:v>
                </c:pt>
                <c:pt idx="29">
                  <c:v>538.05148482952848</c:v>
                </c:pt>
                <c:pt idx="30">
                  <c:v>475.1493740667679</c:v>
                </c:pt>
                <c:pt idx="31">
                  <c:v>477.30661154996926</c:v>
                </c:pt>
                <c:pt idx="32">
                  <c:v>462.76703277016156</c:v>
                </c:pt>
                <c:pt idx="33">
                  <c:v>487.93918159779906</c:v>
                </c:pt>
                <c:pt idx="34">
                  <c:v>518.1868805486381</c:v>
                </c:pt>
                <c:pt idx="35">
                  <c:v>422.11135426997635</c:v>
                </c:pt>
                <c:pt idx="36">
                  <c:v>488.46133395845465</c:v>
                </c:pt>
                <c:pt idx="37">
                  <c:v>488.69441378943134</c:v>
                </c:pt>
                <c:pt idx="38">
                  <c:v>542.21583417415832</c:v>
                </c:pt>
                <c:pt idx="39">
                  <c:v>436.12572527866052</c:v>
                </c:pt>
                <c:pt idx="40">
                  <c:v>446.13019551646107</c:v>
                </c:pt>
                <c:pt idx="41">
                  <c:v>392.73623332722718</c:v>
                </c:pt>
                <c:pt idx="42">
                  <c:v>484.56503212569271</c:v>
                </c:pt>
                <c:pt idx="43">
                  <c:v>569.58840774900648</c:v>
                </c:pt>
                <c:pt idx="44">
                  <c:v>523.11890390770577</c:v>
                </c:pt>
                <c:pt idx="45">
                  <c:v>399.03474710354004</c:v>
                </c:pt>
                <c:pt idx="46">
                  <c:v>437.59948827742369</c:v>
                </c:pt>
                <c:pt idx="47">
                  <c:v>487.7576872225834</c:v>
                </c:pt>
                <c:pt idx="48">
                  <c:v>441.39816334535647</c:v>
                </c:pt>
                <c:pt idx="49">
                  <c:v>395.9791227021679</c:v>
                </c:pt>
                <c:pt idx="50">
                  <c:v>398.19605978766384</c:v>
                </c:pt>
                <c:pt idx="51">
                  <c:v>544.6000859869298</c:v>
                </c:pt>
                <c:pt idx="52">
                  <c:v>411.3489190411147</c:v>
                </c:pt>
                <c:pt idx="53">
                  <c:v>508.94925542063118</c:v>
                </c:pt>
                <c:pt idx="54">
                  <c:v>440.54781067028381</c:v>
                </c:pt>
                <c:pt idx="55">
                  <c:v>423.55376178166028</c:v>
                </c:pt>
                <c:pt idx="56">
                  <c:v>410.12184765576336</c:v>
                </c:pt>
                <c:pt idx="57">
                  <c:v>404.07846725027116</c:v>
                </c:pt>
                <c:pt idx="58">
                  <c:v>384.15122346219334</c:v>
                </c:pt>
                <c:pt idx="59">
                  <c:v>403.40253410220402</c:v>
                </c:pt>
                <c:pt idx="60">
                  <c:v>441.21993430987811</c:v>
                </c:pt>
                <c:pt idx="61">
                  <c:v>475.49146608075091</c:v>
                </c:pt>
                <c:pt idx="62">
                  <c:v>396.12009452313595</c:v>
                </c:pt>
                <c:pt idx="63">
                  <c:v>508.21899043210561</c:v>
                </c:pt>
              </c:numCache>
            </c:numRef>
          </c:yVal>
          <c:smooth val="0"/>
        </c:ser>
        <c:dLbls>
          <c:showLegendKey val="0"/>
          <c:showVal val="0"/>
          <c:showCatName val="0"/>
          <c:showSerName val="0"/>
          <c:showPercent val="0"/>
          <c:showBubbleSize val="0"/>
        </c:dLbls>
        <c:axId val="177895680"/>
        <c:axId val="177918336"/>
      </c:scatterChart>
      <c:scatterChart>
        <c:scatterStyle val="smoothMarker"/>
        <c:varyColors val="0"/>
        <c:ser>
          <c:idx val="1"/>
          <c:order val="1"/>
          <c:tx>
            <c:strRef>
              <c:f>ESCS_PB!$R$18</c:f>
              <c:strCache>
                <c:ptCount val="1"/>
                <c:pt idx="0">
                  <c:v>OECD</c:v>
                </c:pt>
              </c:strCache>
            </c:strRef>
          </c:tx>
          <c:spPr>
            <a:ln>
              <a:solidFill>
                <a:srgbClr val="7030A0"/>
              </a:solidFill>
            </a:ln>
          </c:spPr>
          <c:xVal>
            <c:numRef>
              <c:f>ESCS_PB!$S$20:$S$21</c:f>
              <c:numCache>
                <c:formatCode>General</c:formatCode>
                <c:ptCount val="2"/>
                <c:pt idx="0">
                  <c:v>-8.5</c:v>
                </c:pt>
                <c:pt idx="1">
                  <c:v>8.5</c:v>
                </c:pt>
              </c:numCache>
            </c:numRef>
          </c:xVal>
          <c:yVal>
            <c:numRef>
              <c:f>ESCS_PB!$T$20:$T$21</c:f>
              <c:numCache>
                <c:formatCode>General</c:formatCode>
                <c:ptCount val="2"/>
                <c:pt idx="0">
                  <c:v>496</c:v>
                </c:pt>
                <c:pt idx="1">
                  <c:v>496</c:v>
                </c:pt>
              </c:numCache>
            </c:numRef>
          </c:yVal>
          <c:smooth val="1"/>
        </c:ser>
        <c:dLbls>
          <c:showLegendKey val="0"/>
          <c:showVal val="0"/>
          <c:showCatName val="0"/>
          <c:showSerName val="0"/>
          <c:showPercent val="0"/>
          <c:showBubbleSize val="0"/>
        </c:dLbls>
        <c:axId val="177921408"/>
        <c:axId val="177919872"/>
      </c:scatterChart>
      <c:valAx>
        <c:axId val="177895680"/>
        <c:scaling>
          <c:orientation val="minMax"/>
          <c:max val="1"/>
          <c:min val="-2"/>
        </c:scaling>
        <c:delete val="0"/>
        <c:axPos val="b"/>
        <c:title>
          <c:tx>
            <c:strRef>
              <c:f>ESCS_PB!$J$1</c:f>
              <c:strCache>
                <c:ptCount val="1"/>
                <c:pt idx="0">
                  <c:v>רקע חת"כ</c:v>
                </c:pt>
              </c:strCache>
            </c:strRef>
          </c:tx>
          <c:overlay val="0"/>
          <c:txPr>
            <a:bodyPr/>
            <a:lstStyle/>
            <a:p>
              <a:pPr>
                <a:defRPr sz="1400"/>
              </a:pPr>
              <a:endParaRPr lang="he-IL"/>
            </a:p>
          </c:txPr>
        </c:title>
        <c:numFmt formatCode="0.00" sourceLinked="1"/>
        <c:majorTickMark val="out"/>
        <c:minorTickMark val="none"/>
        <c:tickLblPos val="nextTo"/>
        <c:spPr>
          <a:ln>
            <a:solidFill>
              <a:srgbClr val="000000"/>
            </a:solidFill>
          </a:ln>
        </c:spPr>
        <c:txPr>
          <a:bodyPr/>
          <a:lstStyle/>
          <a:p>
            <a:pPr>
              <a:defRPr sz="1200" b="1"/>
            </a:pPr>
            <a:endParaRPr lang="he-IL"/>
          </a:p>
        </c:txPr>
        <c:crossAx val="177918336"/>
        <c:crosses val="autoZero"/>
        <c:crossBetween val="midCat"/>
        <c:majorUnit val="1"/>
      </c:valAx>
      <c:valAx>
        <c:axId val="177918336"/>
        <c:scaling>
          <c:orientation val="minMax"/>
          <c:max val="600"/>
          <c:min val="300"/>
        </c:scaling>
        <c:delete val="0"/>
        <c:axPos val="l"/>
        <c:numFmt formatCode="0" sourceLinked="1"/>
        <c:majorTickMark val="out"/>
        <c:minorTickMark val="none"/>
        <c:tickLblPos val="nextTo"/>
        <c:spPr>
          <a:ln w="19050">
            <a:solidFill>
              <a:srgbClr val="000000"/>
            </a:solidFill>
          </a:ln>
        </c:spPr>
        <c:txPr>
          <a:bodyPr/>
          <a:lstStyle/>
          <a:p>
            <a:pPr>
              <a:defRPr sz="1200" b="1"/>
            </a:pPr>
            <a:endParaRPr lang="he-IL"/>
          </a:p>
        </c:txPr>
        <c:crossAx val="177895680"/>
        <c:crosses val="autoZero"/>
        <c:crossBetween val="midCat"/>
        <c:majorUnit val="50"/>
      </c:valAx>
      <c:valAx>
        <c:axId val="177919872"/>
        <c:scaling>
          <c:orientation val="minMax"/>
          <c:max val="600"/>
          <c:min val="300"/>
        </c:scaling>
        <c:delete val="0"/>
        <c:axPos val="r"/>
        <c:numFmt formatCode="General" sourceLinked="1"/>
        <c:majorTickMark val="none"/>
        <c:minorTickMark val="none"/>
        <c:tickLblPos val="none"/>
        <c:spPr>
          <a:ln>
            <a:noFill/>
          </a:ln>
        </c:spPr>
        <c:crossAx val="177921408"/>
        <c:crosses val="max"/>
        <c:crossBetween val="midCat"/>
        <c:majorUnit val="50"/>
      </c:valAx>
      <c:valAx>
        <c:axId val="177921408"/>
        <c:scaling>
          <c:orientation val="minMax"/>
        </c:scaling>
        <c:delete val="1"/>
        <c:axPos val="b"/>
        <c:numFmt formatCode="General" sourceLinked="1"/>
        <c:majorTickMark val="out"/>
        <c:minorTickMark val="none"/>
        <c:tickLblPos val="nextTo"/>
        <c:crossAx val="177919872"/>
        <c:crosses val="autoZero"/>
        <c:crossBetween val="midCat"/>
      </c:valAx>
      <c:spPr>
        <a:solidFill>
          <a:schemeClr val="bg1">
            <a:lumMod val="95000"/>
          </a:schemeClr>
        </a:solidFill>
        <a:ln>
          <a:solidFill>
            <a:schemeClr val="tx1"/>
          </a:solidFill>
        </a:ln>
      </c:spPr>
    </c:plotArea>
    <c:plotVisOnly val="1"/>
    <c:dispBlanksAs val="gap"/>
    <c:showDLblsOverMax val="0"/>
  </c:chart>
  <c:spPr>
    <a:ln>
      <a:solidFill>
        <a:srgbClr val="000000"/>
      </a:solidFill>
    </a:ln>
  </c:spPr>
  <c:externalData r:id="rId2">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'כלל + מגזר - תחומים ++'!$D$33</c:f>
          <c:strCache>
            <c:ptCount val="1"/>
            <c:pt idx="0">
              <c:v>קריאה</c:v>
            </c:pt>
          </c:strCache>
        </c:strRef>
      </c:tx>
      <c:layout>
        <c:manualLayout>
          <c:xMode val="edge"/>
          <c:yMode val="edge"/>
          <c:x val="4.8562792528028306E-3"/>
          <c:y val="0.94137446954245907"/>
        </c:manualLayout>
      </c:layout>
      <c:overlay val="1"/>
      <c:txPr>
        <a:bodyPr/>
        <a:lstStyle/>
        <a:p>
          <a:pPr>
            <a:defRPr sz="1000">
              <a:solidFill>
                <a:srgbClr val="FF6600"/>
              </a:solidFill>
            </a:defRPr>
          </a:pPr>
          <a:endParaRPr lang="he-IL"/>
        </a:p>
      </c:txPr>
    </c:title>
    <c:autoTitleDeleted val="0"/>
    <c:plotArea>
      <c:layout>
        <c:manualLayout>
          <c:layoutTarget val="inner"/>
          <c:xMode val="edge"/>
          <c:yMode val="edge"/>
          <c:x val="8.2302455077007911E-2"/>
          <c:y val="8.8260184895280994E-2"/>
          <c:w val="0.87183875"/>
          <c:h val="0.75532862308440629"/>
        </c:manualLayout>
      </c:layout>
      <c:barChart>
        <c:barDir val="col"/>
        <c:grouping val="clustered"/>
        <c:varyColors val="0"/>
        <c:ser>
          <c:idx val="0"/>
          <c:order val="0"/>
          <c:tx>
            <c:strRef>
              <c:f>'כלל + מגזר - תחומים ++'!$F$32</c:f>
              <c:strCache>
                <c:ptCount val="1"/>
                <c:pt idx="0">
                  <c:v>2012</c:v>
                </c:pt>
              </c:strCache>
            </c:strRef>
          </c:tx>
          <c:spPr>
            <a:pattFill prst="dashUpDiag">
              <a:fgClr>
                <a:schemeClr val="accent1"/>
              </a:fgClr>
              <a:bgClr>
                <a:schemeClr val="accent1">
                  <a:lumMod val="60000"/>
                  <a:lumOff val="40000"/>
                </a:schemeClr>
              </a:bgClr>
            </a:pattFill>
            <a:ln>
              <a:noFill/>
            </a:ln>
          </c:spPr>
          <c:invertIfNegative val="0"/>
          <c:dPt>
            <c:idx val="0"/>
            <c:invertIfNegative val="0"/>
            <c:bubble3D val="0"/>
            <c:spPr>
              <a:solidFill>
                <a:srgbClr val="343400"/>
              </a:solidFill>
              <a:ln>
                <a:noFill/>
              </a:ln>
            </c:spPr>
          </c:dPt>
          <c:dPt>
            <c:idx val="1"/>
            <c:invertIfNegative val="0"/>
            <c:bubble3D val="0"/>
            <c:spPr>
              <a:solidFill>
                <a:srgbClr val="7030A0"/>
              </a:solidFill>
              <a:ln>
                <a:noFill/>
              </a:ln>
            </c:spPr>
          </c:dPt>
          <c:dPt>
            <c:idx val="2"/>
            <c:invertIfNegative val="0"/>
            <c:bubble3D val="0"/>
            <c:spPr>
              <a:solidFill>
                <a:srgbClr val="343400"/>
              </a:solidFill>
              <a:ln>
                <a:noFill/>
              </a:ln>
            </c:spPr>
          </c:dPt>
          <c:dPt>
            <c:idx val="3"/>
            <c:invertIfNegative val="0"/>
            <c:bubble3D val="0"/>
            <c:spPr>
              <a:pattFill prst="pct5">
                <a:fgClr>
                  <a:srgbClr val="800000"/>
                </a:fgClr>
                <a:bgClr>
                  <a:srgbClr val="00B0F0"/>
                </a:bgClr>
              </a:pattFill>
              <a:ln>
                <a:noFill/>
              </a:ln>
            </c:spPr>
          </c:dPt>
          <c:dPt>
            <c:idx val="4"/>
            <c:invertIfNegative val="0"/>
            <c:bubble3D val="0"/>
            <c:spPr>
              <a:pattFill prst="pct5">
                <a:fgClr>
                  <a:srgbClr val="FFFFCC"/>
                </a:fgClr>
                <a:bgClr>
                  <a:srgbClr val="00B050"/>
                </a:bgClr>
              </a:pattFill>
              <a:ln>
                <a:noFill/>
              </a:ln>
            </c:spPr>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'כלל + מגזר - תחומים ++'!$C$33:$C$37</c:f>
              <c:strCache>
                <c:ptCount val="5"/>
                <c:pt idx="0">
                  <c:v>כלל ישראל</c:v>
                </c:pt>
                <c:pt idx="1">
                  <c:v>OECD</c:v>
                </c:pt>
                <c:pt idx="3">
                  <c:v>דוברי עברית</c:v>
                </c:pt>
                <c:pt idx="4">
                  <c:v>דוברי ערבית</c:v>
                </c:pt>
              </c:strCache>
            </c:strRef>
          </c:cat>
          <c:val>
            <c:numRef>
              <c:f>'כלל + מגזר - תחומים ++'!$F$33:$F$37</c:f>
              <c:numCache>
                <c:formatCode>General</c:formatCode>
                <c:ptCount val="5"/>
                <c:pt idx="0">
                  <c:v>486</c:v>
                </c:pt>
                <c:pt idx="1">
                  <c:v>496</c:v>
                </c:pt>
                <c:pt idx="3">
                  <c:v>510</c:v>
                </c:pt>
                <c:pt idx="4">
                  <c:v>401</c:v>
                </c:pt>
              </c:numCache>
            </c:numRef>
          </c:val>
        </c:ser>
        <c:dLbls>
          <c:showLegendKey val="0"/>
          <c:showVal val="0"/>
          <c:showCatName val="0"/>
          <c:showSerName val="0"/>
          <c:showPercent val="0"/>
          <c:showBubbleSize val="0"/>
        </c:dLbls>
        <c:gapWidth val="78"/>
        <c:overlap val="-49"/>
        <c:axId val="177987584"/>
        <c:axId val="177989120"/>
      </c:barChart>
      <c:catAx>
        <c:axId val="177987584"/>
        <c:scaling>
          <c:orientation val="minMax"/>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7989120"/>
        <c:crosses val="autoZero"/>
        <c:auto val="1"/>
        <c:lblAlgn val="ctr"/>
        <c:lblOffset val="100"/>
        <c:noMultiLvlLbl val="0"/>
      </c:catAx>
      <c:valAx>
        <c:axId val="177989120"/>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7987584"/>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 סיפי הישגים ++'!$C$5</c:f>
          <c:strCache>
            <c:ptCount val="1"/>
            <c:pt idx="0">
              <c:v>קריאה</c:v>
            </c:pt>
          </c:strCache>
        </c:strRef>
      </c:tx>
      <c:layout>
        <c:manualLayout>
          <c:xMode val="edge"/>
          <c:yMode val="edge"/>
          <c:x val="7.3410841023759891E-3"/>
          <c:y val="0.96161758381622464"/>
        </c:manualLayout>
      </c:layout>
      <c:overlay val="1"/>
      <c:txPr>
        <a:bodyPr/>
        <a:lstStyle/>
        <a:p>
          <a:pPr>
            <a:defRPr sz="1000" b="1">
              <a:solidFill>
                <a:srgbClr val="FF6600"/>
              </a:solidFill>
            </a:defRPr>
          </a:pPr>
          <a:endParaRPr lang="he-IL"/>
        </a:p>
      </c:txPr>
    </c:title>
    <c:autoTitleDeleted val="0"/>
    <c:plotArea>
      <c:layout>
        <c:manualLayout>
          <c:layoutTarget val="inner"/>
          <c:xMode val="edge"/>
          <c:yMode val="edge"/>
          <c:x val="6.8302679934152649E-2"/>
          <c:y val="0.10965968127155626"/>
          <c:w val="0.72421737090940508"/>
          <c:h val="0.81267942440749685"/>
        </c:manualLayout>
      </c:layout>
      <c:barChart>
        <c:barDir val="col"/>
        <c:grouping val="percentStacked"/>
        <c:varyColors val="0"/>
        <c:ser>
          <c:idx val="0"/>
          <c:order val="0"/>
          <c:tx>
            <c:strRef>
              <c:f>'מגזר - סיפי הישגים ++'!$E$3</c:f>
              <c:strCache>
                <c:ptCount val="1"/>
                <c:pt idx="0">
                  <c:v>מתחת לרמה 1ב</c:v>
                </c:pt>
              </c:strCache>
            </c:strRef>
          </c:tx>
          <c:spPr>
            <a:solidFill>
              <a:schemeClr val="tx1"/>
            </a:solidFill>
            <a:ln w="17122">
              <a:noFill/>
              <a:prstDash val="solid"/>
            </a:ln>
          </c:spPr>
          <c:invertIfNegative val="0"/>
          <c:dLbls>
            <c:dLbl>
              <c:idx val="3"/>
              <c:layout>
                <c:manualLayout>
                  <c:x val="-4.2487268518518516E-3"/>
                  <c:y val="4.9610913458981607E-3"/>
                </c:manualLayout>
              </c:layout>
              <c:showLegendKey val="0"/>
              <c:showVal val="1"/>
              <c:showCatName val="0"/>
              <c:showSerName val="0"/>
              <c:showPercent val="0"/>
              <c:showBubbleSize val="0"/>
            </c:dLbl>
            <c:spPr>
              <a:noFill/>
              <a:ln w="34244">
                <a:noFill/>
              </a:ln>
            </c:spPr>
            <c:txPr>
              <a:bodyPr/>
              <a:lstStyle/>
              <a:p>
                <a:pPr>
                  <a:defRPr sz="1200" b="1">
                    <a:solidFill>
                      <a:schemeClr val="bg1"/>
                    </a:solidFill>
                  </a:defRPr>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++'!$E$5:$E$12</c:f>
              <c:numCache>
                <c:formatCode>General</c:formatCode>
                <c:ptCount val="8"/>
                <c:pt idx="0" formatCode="0%">
                  <c:v>9.5274999999999999E-2</c:v>
                </c:pt>
                <c:pt idx="2" formatCode="0%">
                  <c:v>2.1179E-2</c:v>
                </c:pt>
                <c:pt idx="5" formatCode="0%">
                  <c:v>1.3203337442060927E-2</c:v>
                </c:pt>
                <c:pt idx="7" formatCode="0%">
                  <c:v>3.7543E-2</c:v>
                </c:pt>
              </c:numCache>
            </c:numRef>
          </c:val>
        </c:ser>
        <c:ser>
          <c:idx val="1"/>
          <c:order val="1"/>
          <c:tx>
            <c:strRef>
              <c:f>'מגזר - סיפי הישגים ++'!$F$3</c:f>
              <c:strCache>
                <c:ptCount val="1"/>
                <c:pt idx="0">
                  <c:v>רמה 1ב</c:v>
                </c:pt>
              </c:strCache>
            </c:strRef>
          </c:tx>
          <c:spPr>
            <a:solidFill>
              <a:srgbClr val="FF0000"/>
            </a:solidFill>
            <a:ln w="17122">
              <a:noFill/>
              <a:prstDash val="solid"/>
            </a:ln>
          </c:spPr>
          <c:invertIfNegative val="0"/>
          <c:dLbls>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++'!$F$5:$F$12</c:f>
              <c:numCache>
                <c:formatCode>General</c:formatCode>
                <c:ptCount val="8"/>
                <c:pt idx="0" formatCode="0%">
                  <c:v>0.156473</c:v>
                </c:pt>
                <c:pt idx="2" formatCode="0%">
                  <c:v>4.4640000000000006E-2</c:v>
                </c:pt>
                <c:pt idx="5" formatCode="0%">
                  <c:v>4.3819553169620405E-2</c:v>
                </c:pt>
                <c:pt idx="7" formatCode="0%">
                  <c:v>6.9336999999999996E-2</c:v>
                </c:pt>
              </c:numCache>
            </c:numRef>
          </c:val>
        </c:ser>
        <c:ser>
          <c:idx val="2"/>
          <c:order val="2"/>
          <c:tx>
            <c:strRef>
              <c:f>'מגזר - סיפי הישגים ++'!$G$3</c:f>
              <c:strCache>
                <c:ptCount val="1"/>
                <c:pt idx="0">
                  <c:v>רמה 1א</c:v>
                </c:pt>
              </c:strCache>
            </c:strRef>
          </c:tx>
          <c:spPr>
            <a:solidFill>
              <a:srgbClr val="F44611"/>
            </a:solidFill>
            <a:ln w="17122">
              <a:noFill/>
              <a:prstDash val="solid"/>
            </a:ln>
          </c:spPr>
          <c:invertIfNegative val="0"/>
          <c:dLbls>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++'!$G$5:$G$12</c:f>
              <c:numCache>
                <c:formatCode>General</c:formatCode>
                <c:ptCount val="8"/>
                <c:pt idx="0" formatCode="0%">
                  <c:v>0.24015699999999998</c:v>
                </c:pt>
                <c:pt idx="2" formatCode="0%">
                  <c:v>9.7447000000000006E-2</c:v>
                </c:pt>
                <c:pt idx="5" formatCode="0%">
                  <c:v>0.12259437179194618</c:v>
                </c:pt>
                <c:pt idx="7" formatCode="0%">
                  <c:v>0.12896299999999999</c:v>
                </c:pt>
              </c:numCache>
            </c:numRef>
          </c:val>
        </c:ser>
        <c:ser>
          <c:idx val="3"/>
          <c:order val="3"/>
          <c:tx>
            <c:strRef>
              <c:f>'מגזר - סיפי הישגים ++'!$H$3</c:f>
              <c:strCache>
                <c:ptCount val="1"/>
                <c:pt idx="0">
                  <c:v>רמה 2</c:v>
                </c:pt>
              </c:strCache>
            </c:strRef>
          </c:tx>
          <c:spPr>
            <a:solidFill>
              <a:srgbClr val="FFC000"/>
            </a:solidFill>
            <a:ln w="17122">
              <a:noFill/>
              <a:prstDash val="solid"/>
            </a:ln>
          </c:spPr>
          <c:invertIfNegative val="0"/>
          <c:dLbls>
            <c:dLbl>
              <c:idx val="0"/>
              <c:layout>
                <c:manualLayout>
                  <c:x val="2.2112004418152662E-3"/>
                  <c:y val="8.8492871269958591E-3"/>
                </c:manualLayout>
              </c:layout>
              <c:showLegendKey val="0"/>
              <c:showVal val="1"/>
              <c:showCatName val="0"/>
              <c:showSerName val="0"/>
              <c:showPercent val="0"/>
              <c:showBubbleSize val="0"/>
            </c:dLbl>
            <c:dLbl>
              <c:idx val="2"/>
              <c:layout>
                <c:manualLayout>
                  <c:x val="-1.1767579680745988E-3"/>
                  <c:y val="4.8524086560496138E-3"/>
                </c:manualLayout>
              </c:layout>
              <c:showLegendKey val="0"/>
              <c:showVal val="1"/>
              <c:showCatName val="0"/>
              <c:showSerName val="0"/>
              <c:showPercent val="0"/>
              <c:showBubbleSize val="0"/>
            </c:dLbl>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++'!$H$5:$H$12</c:f>
              <c:numCache>
                <c:formatCode>General</c:formatCode>
                <c:ptCount val="8"/>
                <c:pt idx="0" formatCode="0%">
                  <c:v>0.28006500000000001</c:v>
                </c:pt>
                <c:pt idx="2" formatCode="0%">
                  <c:v>0.18768399999999999</c:v>
                </c:pt>
                <c:pt idx="5" formatCode="0%">
                  <c:v>0.23459456189700922</c:v>
                </c:pt>
                <c:pt idx="7" formatCode="0%">
                  <c:v>0.20808499999999999</c:v>
                </c:pt>
              </c:numCache>
            </c:numRef>
          </c:val>
        </c:ser>
        <c:ser>
          <c:idx val="4"/>
          <c:order val="4"/>
          <c:tx>
            <c:strRef>
              <c:f>'מגזר - סיפי הישגים ++'!$I$3</c:f>
              <c:strCache>
                <c:ptCount val="1"/>
                <c:pt idx="0">
                  <c:v>רמה 3</c:v>
                </c:pt>
              </c:strCache>
            </c:strRef>
          </c:tx>
          <c:spPr>
            <a:solidFill>
              <a:srgbClr val="FFFF00"/>
            </a:solidFill>
            <a:ln w="17122">
              <a:noFill/>
              <a:prstDash val="solid"/>
            </a:ln>
          </c:spPr>
          <c:invertIfNegative val="0"/>
          <c:dLbls>
            <c:dLbl>
              <c:idx val="0"/>
              <c:layout>
                <c:manualLayout>
                  <c:x val="-2.7669007819182529E-3"/>
                  <c:y val="3.3081601559112922E-3"/>
                </c:manualLayout>
              </c:layout>
              <c:showLegendKey val="0"/>
              <c:showVal val="1"/>
              <c:showCatName val="0"/>
              <c:showSerName val="0"/>
              <c:showPercent val="0"/>
              <c:showBubbleSize val="0"/>
            </c:dLbl>
            <c:dLbl>
              <c:idx val="1"/>
              <c:layout>
                <c:manualLayout>
                  <c:x val="3.0075789944944654E-3"/>
                  <c:y val="-1.1786937749718883E-3"/>
                </c:manualLayout>
              </c:layout>
              <c:showLegendKey val="0"/>
              <c:showVal val="1"/>
              <c:showCatName val="0"/>
              <c:showSerName val="0"/>
              <c:showPercent val="0"/>
              <c:showBubbleSize val="0"/>
            </c:dLbl>
            <c:dLbl>
              <c:idx val="2"/>
              <c:layout>
                <c:manualLayout>
                  <c:x val="2.5582476403976664E-3"/>
                  <c:y val="-8.6417357243034707E-3"/>
                </c:manualLayout>
              </c:layout>
              <c:showLegendKey val="0"/>
              <c:showVal val="1"/>
              <c:showCatName val="0"/>
              <c:showSerName val="0"/>
              <c:showPercent val="0"/>
              <c:showBubbleSize val="0"/>
            </c:dLbl>
            <c:dLbl>
              <c:idx val="3"/>
              <c:layout>
                <c:manualLayout>
                  <c:x val="-1.2131946560613575E-3"/>
                  <c:y val="-5.6173759611983475E-3"/>
                </c:manualLayout>
              </c:layout>
              <c:showLegendKey val="0"/>
              <c:showVal val="1"/>
              <c:showCatName val="0"/>
              <c:showSerName val="0"/>
              <c:showPercent val="0"/>
              <c:showBubbleSize val="0"/>
            </c:dLbl>
            <c:spPr>
              <a:noFill/>
              <a:ln w="34244">
                <a:noFill/>
              </a:ln>
            </c:spPr>
            <c:txPr>
              <a:bodyPr/>
              <a:lstStyle/>
              <a:p>
                <a:pPr>
                  <a:defRPr sz="1200" b="1"/>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++'!$I$5:$I$12</c:f>
              <c:numCache>
                <c:formatCode>General</c:formatCode>
                <c:ptCount val="8"/>
                <c:pt idx="0" formatCode="0%">
                  <c:v>0.17282399999999998</c:v>
                </c:pt>
                <c:pt idx="2" formatCode="0%">
                  <c:v>0.276254</c:v>
                </c:pt>
                <c:pt idx="5" formatCode="0%">
                  <c:v>0.29096824811727051</c:v>
                </c:pt>
                <c:pt idx="7" formatCode="0%">
                  <c:v>0.25341200000000003</c:v>
                </c:pt>
              </c:numCache>
            </c:numRef>
          </c:val>
        </c:ser>
        <c:ser>
          <c:idx val="5"/>
          <c:order val="5"/>
          <c:tx>
            <c:strRef>
              <c:f>'מגזר - סיפי הישגים ++'!$J$3</c:f>
              <c:strCache>
                <c:ptCount val="1"/>
                <c:pt idx="0">
                  <c:v>רמה 4</c:v>
                </c:pt>
              </c:strCache>
            </c:strRef>
          </c:tx>
          <c:spPr>
            <a:solidFill>
              <a:srgbClr val="92D050"/>
            </a:solidFill>
          </c:spPr>
          <c:invertIfNegative val="0"/>
          <c:dLbls>
            <c:dLbl>
              <c:idx val="0"/>
              <c:layout>
                <c:manualLayout>
                  <c:x val="1.7030452745086129E-3"/>
                  <c:y val="1.8340933298772261E-2"/>
                </c:manualLayout>
              </c:layout>
              <c:showLegendKey val="0"/>
              <c:showVal val="1"/>
              <c:showCatName val="0"/>
              <c:showSerName val="0"/>
              <c:showPercent val="0"/>
              <c:showBubbleSize val="0"/>
            </c:dLbl>
            <c:txPr>
              <a:bodyPr/>
              <a:lstStyle/>
              <a:p>
                <a:pPr>
                  <a:defRPr sz="1200" b="1"/>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++'!$J$5:$J$12</c:f>
              <c:numCache>
                <c:formatCode>General</c:formatCode>
                <c:ptCount val="8"/>
                <c:pt idx="0" formatCode="0%">
                  <c:v>5.0027999999999996E-2</c:v>
                </c:pt>
                <c:pt idx="2" formatCode="0%">
                  <c:v>0.25052099999999999</c:v>
                </c:pt>
                <c:pt idx="5" formatCode="0%">
                  <c:v>0.2103739125041332</c:v>
                </c:pt>
                <c:pt idx="7" formatCode="0%">
                  <c:v>0.20624400000000001</c:v>
                </c:pt>
              </c:numCache>
            </c:numRef>
          </c:val>
        </c:ser>
        <c:ser>
          <c:idx val="6"/>
          <c:order val="6"/>
          <c:tx>
            <c:strRef>
              <c:f>'מגזר - סיפי הישגים ++'!$K$3</c:f>
              <c:strCache>
                <c:ptCount val="1"/>
                <c:pt idx="0">
                  <c:v>רמה 5</c:v>
                </c:pt>
              </c:strCache>
            </c:strRef>
          </c:tx>
          <c:spPr>
            <a:solidFill>
              <a:srgbClr val="00B050"/>
            </a:solidFill>
          </c:spPr>
          <c:invertIfNegative val="0"/>
          <c:dLbls>
            <c:txPr>
              <a:bodyPr/>
              <a:lstStyle/>
              <a:p>
                <a:pPr>
                  <a:defRPr sz="1200" b="1"/>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++'!$K$5:$K$12</c:f>
              <c:numCache>
                <c:formatCode>General</c:formatCode>
                <c:ptCount val="8"/>
                <c:pt idx="0" formatCode="0%">
                  <c:v>5.0080000000000003E-3</c:v>
                </c:pt>
                <c:pt idx="2" formatCode="0%">
                  <c:v>0.10274</c:v>
                </c:pt>
                <c:pt idx="5" formatCode="0%">
                  <c:v>7.3242901108025435E-2</c:v>
                </c:pt>
                <c:pt idx="7" formatCode="0%">
                  <c:v>8.1156599999999995E-2</c:v>
                </c:pt>
              </c:numCache>
            </c:numRef>
          </c:val>
        </c:ser>
        <c:ser>
          <c:idx val="7"/>
          <c:order val="7"/>
          <c:tx>
            <c:strRef>
              <c:f>'מגזר - סיפי הישגים ++'!$L$3</c:f>
              <c:strCache>
                <c:ptCount val="1"/>
                <c:pt idx="0">
                  <c:v>רמה 6</c:v>
                </c:pt>
              </c:strCache>
            </c:strRef>
          </c:tx>
          <c:spPr>
            <a:solidFill>
              <a:srgbClr val="008000"/>
            </a:solidFill>
          </c:spPr>
          <c:invertIfNegative val="0"/>
          <c:dLbls>
            <c:dLbl>
              <c:idx val="0"/>
              <c:delete val="1"/>
            </c:dLbl>
            <c:txPr>
              <a:bodyPr/>
              <a:lstStyle/>
              <a:p>
                <a:pPr>
                  <a:defRPr sz="1200" b="1">
                    <a:solidFill>
                      <a:schemeClr val="bg1"/>
                    </a:solidFill>
                  </a:defRPr>
                </a:pPr>
                <a:endParaRPr lang="he-IL"/>
              </a:p>
            </c:txPr>
            <c:showLegendKey val="0"/>
            <c:showVal val="1"/>
            <c:showCatName val="0"/>
            <c:showSerName val="0"/>
            <c:showPercent val="0"/>
            <c:showBubbleSize val="0"/>
            <c:showLeaderLines val="0"/>
          </c:dLbls>
          <c:cat>
            <c:strRef>
              <c:f>'מגזר - סיפי הישגים ++'!$A$5:$A$12</c:f>
              <c:strCache>
                <c:ptCount val="8"/>
                <c:pt idx="0">
                  <c:v>דוברי ערבית</c:v>
                </c:pt>
                <c:pt idx="2">
                  <c:v>דוברי עברית</c:v>
                </c:pt>
                <c:pt idx="5">
                  <c:v>OECD</c:v>
                </c:pt>
                <c:pt idx="7">
                  <c:v>כלל ישראל</c:v>
                </c:pt>
              </c:strCache>
            </c:strRef>
          </c:cat>
          <c:val>
            <c:numRef>
              <c:f>'מגזר - סיפי הישגים ++'!$L$5:$L$12</c:f>
              <c:numCache>
                <c:formatCode>General</c:formatCode>
                <c:ptCount val="8"/>
                <c:pt idx="0" formatCode="0%">
                  <c:v>1.6891427179508854E-4</c:v>
                </c:pt>
                <c:pt idx="2" formatCode="0%">
                  <c:v>1.9535299999999998E-2</c:v>
                </c:pt>
                <c:pt idx="5" formatCode="0%">
                  <c:v>1.1203113969934181E-2</c:v>
                </c:pt>
                <c:pt idx="7" formatCode="0%">
                  <c:v>1.52584E-2</c:v>
                </c:pt>
              </c:numCache>
            </c:numRef>
          </c:val>
        </c:ser>
        <c:dLbls>
          <c:showLegendKey val="0"/>
          <c:showVal val="0"/>
          <c:showCatName val="0"/>
          <c:showSerName val="0"/>
          <c:showPercent val="0"/>
          <c:showBubbleSize val="0"/>
        </c:dLbls>
        <c:gapWidth val="25"/>
        <c:overlap val="100"/>
        <c:axId val="178397568"/>
        <c:axId val="178399104"/>
      </c:barChart>
      <c:catAx>
        <c:axId val="178397568"/>
        <c:scaling>
          <c:orientation val="maxMin"/>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8399104"/>
        <c:crosses val="autoZero"/>
        <c:auto val="1"/>
        <c:lblAlgn val="ctr"/>
        <c:lblOffset val="100"/>
        <c:noMultiLvlLbl val="0"/>
      </c:catAx>
      <c:valAx>
        <c:axId val="178399104"/>
        <c:scaling>
          <c:orientation val="minMax"/>
        </c:scaling>
        <c:delete val="0"/>
        <c:axPos val="l"/>
        <c:numFmt formatCode="0%" sourceLinked="1"/>
        <c:majorTickMark val="out"/>
        <c:minorTickMark val="none"/>
        <c:tickLblPos val="nextTo"/>
        <c:spPr>
          <a:ln w="4281">
            <a:solidFill>
              <a:srgbClr val="000000"/>
            </a:solidFill>
            <a:prstDash val="solid"/>
          </a:ln>
        </c:spPr>
        <c:txPr>
          <a:bodyPr rot="0" vert="horz"/>
          <a:lstStyle/>
          <a:p>
            <a:pPr>
              <a:defRPr sz="1400" b="1"/>
            </a:pPr>
            <a:endParaRPr lang="he-IL"/>
          </a:p>
        </c:txPr>
        <c:crossAx val="178397568"/>
        <c:crosses val="max"/>
        <c:crossBetween val="between"/>
        <c:majorUnit val="0.2"/>
      </c:valAx>
      <c:spPr>
        <a:solidFill>
          <a:schemeClr val="bg1">
            <a:lumMod val="95000"/>
          </a:schemeClr>
        </a:solidFill>
        <a:ln w="12700">
          <a:noFill/>
          <a:prstDash val="solid"/>
        </a:ln>
      </c:spPr>
    </c:plotArea>
    <c:legend>
      <c:legendPos val="r"/>
      <c:layout>
        <c:manualLayout>
          <c:xMode val="edge"/>
          <c:yMode val="edge"/>
          <c:x val="0.85157629090594855"/>
          <c:y val="0.11269461477681203"/>
          <c:w val="0.1275124523201126"/>
          <c:h val="0.82144369202824175"/>
        </c:manualLayout>
      </c:layout>
      <c:overlay val="0"/>
      <c:spPr>
        <a:solidFill>
          <a:srgbClr val="FFFFFF"/>
        </a:solidFill>
        <a:ln w="4281">
          <a:noFill/>
          <a:prstDash val="solid"/>
        </a:ln>
      </c:spPr>
      <c:txPr>
        <a:bodyPr/>
        <a:lstStyle/>
        <a:p>
          <a:pPr>
            <a:defRPr sz="1400" b="1"/>
          </a:pPr>
          <a:endParaRPr lang="he-IL"/>
        </a:p>
      </c:txPr>
    </c:legend>
    <c:plotVisOnly val="1"/>
    <c:dispBlanksAs val="gap"/>
    <c:showDLblsOverMax val="0"/>
  </c:chart>
  <c:spPr>
    <a:solidFill>
      <a:srgbClr val="FFFFFF"/>
    </a:solidFill>
    <a:ln>
      <a:solidFill>
        <a:srgbClr val="000000"/>
      </a:solidFill>
    </a:ln>
  </c:spPr>
  <c:txPr>
    <a:bodyPr/>
    <a:lstStyle/>
    <a:p>
      <a:pPr>
        <a:defRPr sz="1100" b="0" i="0" u="none" strike="noStrike" baseline="0">
          <a:solidFill>
            <a:srgbClr val="000000"/>
          </a:solidFill>
          <a:latin typeface="Arial"/>
          <a:ea typeface="Arial"/>
          <a:cs typeface="Arial"/>
        </a:defRPr>
      </a:pPr>
      <a:endParaRPr lang="he-IL"/>
    </a:p>
  </c:txPr>
  <c:externalData r:id="rId2">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-מגדר - תחומים ++'!$I$33</c:f>
          <c:strCache>
            <c:ptCount val="1"/>
            <c:pt idx="0">
              <c:v>קריאה</c:v>
            </c:pt>
          </c:strCache>
        </c:strRef>
      </c:tx>
      <c:layout>
        <c:manualLayout>
          <c:xMode val="edge"/>
          <c:yMode val="edge"/>
          <c:x val="8.1880555555555751E-3"/>
          <c:y val="0.94191666666666662"/>
        </c:manualLayout>
      </c:layout>
      <c:overlay val="1"/>
      <c:txPr>
        <a:bodyPr/>
        <a:lstStyle/>
        <a:p>
          <a:pPr>
            <a:defRPr sz="1000">
              <a:solidFill>
                <a:srgbClr val="F57B17"/>
              </a:solidFill>
            </a:defRPr>
          </a:pPr>
          <a:endParaRPr lang="he-IL"/>
        </a:p>
      </c:txPr>
    </c:title>
    <c:autoTitleDeleted val="0"/>
    <c:plotArea>
      <c:layout>
        <c:manualLayout>
          <c:layoutTarget val="inner"/>
          <c:xMode val="edge"/>
          <c:yMode val="edge"/>
          <c:x val="6.8189027777777772E-2"/>
          <c:y val="2.153425925925926E-2"/>
          <c:w val="0.91417208333333333"/>
          <c:h val="0.81763547048958818"/>
        </c:manualLayout>
      </c:layout>
      <c:barChart>
        <c:barDir val="col"/>
        <c:grouping val="clustered"/>
        <c:varyColors val="0"/>
        <c:ser>
          <c:idx val="0"/>
          <c:order val="0"/>
          <c:tx>
            <c:strRef>
              <c:f>'מגזר -מגדר - תחומים ++'!$E$35</c:f>
              <c:strCache>
                <c:ptCount val="1"/>
                <c:pt idx="0">
                  <c:v>בנים</c:v>
                </c:pt>
              </c:strCache>
            </c:strRef>
          </c:tx>
          <c:spPr>
            <a:pattFill prst="pct5">
              <a:fgClr>
                <a:srgbClr val="FFFFFF"/>
              </a:fgClr>
              <a:bgClr>
                <a:srgbClr val="003366"/>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++'!$G$34:$H$34</c:f>
              <c:strCache>
                <c:ptCount val="2"/>
                <c:pt idx="0">
                  <c:v>דוברי עברית</c:v>
                </c:pt>
                <c:pt idx="1">
                  <c:v>דוברי ערבית</c:v>
                </c:pt>
              </c:strCache>
            </c:strRef>
          </c:cat>
          <c:val>
            <c:numRef>
              <c:f>'מגזר -מגדר - תחומים ++'!$G$35:$H$35</c:f>
              <c:numCache>
                <c:formatCode>General</c:formatCode>
                <c:ptCount val="2"/>
                <c:pt idx="0">
                  <c:v>490</c:v>
                </c:pt>
                <c:pt idx="1">
                  <c:v>363</c:v>
                </c:pt>
              </c:numCache>
            </c:numRef>
          </c:val>
        </c:ser>
        <c:ser>
          <c:idx val="1"/>
          <c:order val="1"/>
          <c:tx>
            <c:strRef>
              <c:f>'מגזר -מגדר - תחומים ++'!$E$36</c:f>
              <c:strCache>
                <c:ptCount val="1"/>
                <c:pt idx="0">
                  <c:v>בנות</c:v>
                </c:pt>
              </c:strCache>
            </c:strRef>
          </c:tx>
          <c:spPr>
            <a:pattFill prst="pct90">
              <a:fgClr>
                <a:srgbClr val="800000"/>
              </a:fgClr>
              <a:bgClr>
                <a:srgbClr val="FFFFCC"/>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++'!$G$34:$H$34</c:f>
              <c:strCache>
                <c:ptCount val="2"/>
                <c:pt idx="0">
                  <c:v>דוברי עברית</c:v>
                </c:pt>
                <c:pt idx="1">
                  <c:v>דוברי ערבית</c:v>
                </c:pt>
              </c:strCache>
            </c:strRef>
          </c:cat>
          <c:val>
            <c:numRef>
              <c:f>'מגזר -מגדר - תחומים ++'!$G$36:$H$36</c:f>
              <c:numCache>
                <c:formatCode>General</c:formatCode>
                <c:ptCount val="2"/>
                <c:pt idx="0">
                  <c:v>529</c:v>
                </c:pt>
                <c:pt idx="1">
                  <c:v>435</c:v>
                </c:pt>
              </c:numCache>
            </c:numRef>
          </c:val>
        </c:ser>
        <c:dLbls>
          <c:showLegendKey val="0"/>
          <c:showVal val="0"/>
          <c:showCatName val="0"/>
          <c:showSerName val="0"/>
          <c:showPercent val="0"/>
          <c:showBubbleSize val="0"/>
        </c:dLbls>
        <c:gapWidth val="55"/>
        <c:axId val="178444160"/>
        <c:axId val="178445696"/>
      </c:barChart>
      <c:catAx>
        <c:axId val="178444160"/>
        <c:scaling>
          <c:orientation val="minMax"/>
        </c:scaling>
        <c:delete val="0"/>
        <c:axPos val="b"/>
        <c:numFmt formatCode="0" sourceLinked="1"/>
        <c:majorTickMark val="out"/>
        <c:minorTickMark val="none"/>
        <c:tickLblPos val="high"/>
        <c:spPr>
          <a:ln>
            <a:solidFill>
              <a:srgbClr val="000000"/>
            </a:solidFill>
          </a:ln>
        </c:spPr>
        <c:txPr>
          <a:bodyPr/>
          <a:lstStyle/>
          <a:p>
            <a:pPr>
              <a:defRPr sz="1400" b="1"/>
            </a:pPr>
            <a:endParaRPr lang="he-IL"/>
          </a:p>
        </c:txPr>
        <c:crossAx val="178445696"/>
        <c:crosses val="autoZero"/>
        <c:auto val="1"/>
        <c:lblAlgn val="ctr"/>
        <c:lblOffset val="100"/>
        <c:noMultiLvlLbl val="0"/>
      </c:catAx>
      <c:valAx>
        <c:axId val="178445696"/>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8444160"/>
        <c:crosses val="autoZero"/>
        <c:crossBetween val="between"/>
        <c:majorUnit val="50"/>
      </c:valAx>
      <c:spPr>
        <a:solidFill>
          <a:schemeClr val="bg1">
            <a:lumMod val="95000"/>
          </a:schemeClr>
        </a:solidFill>
      </c:spPr>
    </c:plotArea>
    <c:legend>
      <c:legendPos val="b"/>
      <c:layout>
        <c:manualLayout>
          <c:xMode val="edge"/>
          <c:yMode val="edge"/>
          <c:x val="0.4307226388888889"/>
          <c:y val="0.9319291666666667"/>
          <c:w val="0.17415215842480294"/>
          <c:h val="6.807083333333333E-2"/>
        </c:manualLayout>
      </c:layout>
      <c:overlay val="0"/>
      <c:txPr>
        <a:bodyPr/>
        <a:lstStyle/>
        <a:p>
          <a:pPr>
            <a:defRPr sz="1400" b="1"/>
          </a:pPr>
          <a:endParaRPr lang="he-IL"/>
        </a:p>
      </c:txPr>
    </c:legend>
    <c:plotVisOnly val="1"/>
    <c:dispBlanksAs val="gap"/>
    <c:showDLblsOverMax val="0"/>
  </c:chart>
  <c:spPr>
    <a:ln>
      <a:solidFill>
        <a:srgbClr val="000000"/>
      </a:solidFill>
    </a:ln>
  </c:spPr>
  <c:txPr>
    <a:bodyPr/>
    <a:lstStyle/>
    <a:p>
      <a:pPr>
        <a:defRPr>
          <a:solidFill>
            <a:sysClr val="windowText" lastClr="000000"/>
          </a:solidFill>
        </a:defRPr>
      </a:pPr>
      <a:endParaRPr lang="he-IL"/>
    </a:p>
  </c:txPr>
  <c:externalData r:id="rId2">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סוציו++'!$E$32</c:f>
          <c:strCache>
            <c:ptCount val="1"/>
            <c:pt idx="0">
              <c:v>קריאה-מגזר</c:v>
            </c:pt>
          </c:strCache>
        </c:strRef>
      </c:tx>
      <c:layout>
        <c:manualLayout>
          <c:xMode val="edge"/>
          <c:yMode val="edge"/>
          <c:x val="1.5186507936507719E-3"/>
          <c:y val="0.9492929292929293"/>
        </c:manualLayout>
      </c:layout>
      <c:overlay val="1"/>
      <c:txPr>
        <a:bodyPr/>
        <a:lstStyle/>
        <a:p>
          <a:pPr>
            <a:defRPr sz="1000">
              <a:solidFill>
                <a:srgbClr val="FF6600"/>
              </a:solidFill>
            </a:defRPr>
          </a:pPr>
          <a:endParaRPr lang="he-IL"/>
        </a:p>
      </c:txPr>
    </c:title>
    <c:autoTitleDeleted val="0"/>
    <c:plotArea>
      <c:layout>
        <c:manualLayout>
          <c:layoutTarget val="inner"/>
          <c:xMode val="edge"/>
          <c:yMode val="edge"/>
          <c:x val="0.10014592358921603"/>
          <c:y val="2.6124558977598373E-2"/>
          <c:w val="0.85117599206349204"/>
          <c:h val="0.75251767676767678"/>
        </c:manualLayout>
      </c:layout>
      <c:barChart>
        <c:barDir val="col"/>
        <c:grouping val="clustered"/>
        <c:varyColors val="0"/>
        <c:ser>
          <c:idx val="0"/>
          <c:order val="0"/>
          <c:tx>
            <c:strRef>
              <c:f>'מגזר סוציו++'!$G$3</c:f>
              <c:strCache>
                <c:ptCount val="1"/>
                <c:pt idx="0">
                  <c:v>נמוך </c:v>
                </c:pt>
              </c:strCache>
            </c:strRef>
          </c:tx>
          <c:spPr>
            <a:pattFill prst="pct75">
              <a:fgClr>
                <a:schemeClr val="accent4">
                  <a:lumMod val="75000"/>
                </a:schemeClr>
              </a:fgClr>
              <a:bgClr>
                <a:schemeClr val="accent4">
                  <a:lumMod val="60000"/>
                  <a:lumOff val="40000"/>
                </a:schemeClr>
              </a:bgClr>
            </a:pattFill>
            <a:ln>
              <a:solidFill>
                <a:schemeClr val="accent4">
                  <a:lumMod val="75000"/>
                </a:schemeClr>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סוציו++'!$E$41:$E$42</c:f>
              <c:strCache>
                <c:ptCount val="2"/>
                <c:pt idx="0">
                  <c:v>דוברי עברית</c:v>
                </c:pt>
                <c:pt idx="1">
                  <c:v>דוברי ערבית</c:v>
                </c:pt>
              </c:strCache>
            </c:strRef>
          </c:cat>
          <c:val>
            <c:numRef>
              <c:f>'מגזר סוציו++'!$G$41:$G$42</c:f>
              <c:numCache>
                <c:formatCode>General</c:formatCode>
                <c:ptCount val="2"/>
                <c:pt idx="0">
                  <c:v>469</c:v>
                </c:pt>
                <c:pt idx="1">
                  <c:v>394</c:v>
                </c:pt>
              </c:numCache>
            </c:numRef>
          </c:val>
        </c:ser>
        <c:ser>
          <c:idx val="1"/>
          <c:order val="1"/>
          <c:tx>
            <c:strRef>
              <c:f>'מגזר סוציו++'!$H$3</c:f>
              <c:strCache>
                <c:ptCount val="1"/>
                <c:pt idx="0">
                  <c:v>בינוני</c:v>
                </c:pt>
              </c:strCache>
            </c:strRef>
          </c:tx>
          <c:spPr>
            <a:pattFill prst="dotDmnd">
              <a:fgClr>
                <a:schemeClr val="tx1">
                  <a:lumMod val="65000"/>
                  <a:lumOff val="35000"/>
                </a:schemeClr>
              </a:fgClr>
              <a:bgClr>
                <a:schemeClr val="bg1">
                  <a:lumMod val="65000"/>
                </a:schemeClr>
              </a:bgClr>
            </a:pattFill>
            <a:ln>
              <a:noFill/>
            </a:ln>
          </c:spPr>
          <c:invertIfNegative val="0"/>
          <c:dPt>
            <c:idx val="0"/>
            <c:invertIfNegative val="0"/>
            <c:bubble3D val="0"/>
          </c:dPt>
          <c:dPt>
            <c:idx val="1"/>
            <c:invertIfNegative val="0"/>
            <c:bubble3D val="0"/>
          </c:dPt>
          <c:dPt>
            <c:idx val="3"/>
            <c:invertIfNegative val="0"/>
            <c:bubble3D val="0"/>
          </c:dPt>
          <c:dPt>
            <c:idx val="4"/>
            <c:invertIfNegative val="0"/>
            <c:bubble3D val="0"/>
          </c:dPt>
          <c:dLbls>
            <c:txPr>
              <a:bodyPr/>
              <a:lstStyle/>
              <a:p>
                <a:pPr>
                  <a:defRPr sz="1400" b="1"/>
                </a:pPr>
                <a:endParaRPr lang="he-IL"/>
              </a:p>
            </c:txPr>
            <c:dLblPos val="inEnd"/>
            <c:showLegendKey val="0"/>
            <c:showVal val="1"/>
            <c:showCatName val="0"/>
            <c:showSerName val="0"/>
            <c:showPercent val="0"/>
            <c:showBubbleSize val="0"/>
            <c:showLeaderLines val="0"/>
          </c:dLbls>
          <c:cat>
            <c:strRef>
              <c:f>'מגזר סוציו++'!$E$41:$E$42</c:f>
              <c:strCache>
                <c:ptCount val="2"/>
                <c:pt idx="0">
                  <c:v>דוברי עברית</c:v>
                </c:pt>
                <c:pt idx="1">
                  <c:v>דוברי ערבית</c:v>
                </c:pt>
              </c:strCache>
            </c:strRef>
          </c:cat>
          <c:val>
            <c:numRef>
              <c:f>'מגזר סוציו++'!$H$41:$H$42</c:f>
              <c:numCache>
                <c:formatCode>General</c:formatCode>
                <c:ptCount val="2"/>
                <c:pt idx="0">
                  <c:v>508</c:v>
                </c:pt>
                <c:pt idx="1">
                  <c:v>403</c:v>
                </c:pt>
              </c:numCache>
            </c:numRef>
          </c:val>
        </c:ser>
        <c:ser>
          <c:idx val="2"/>
          <c:order val="2"/>
          <c:tx>
            <c:strRef>
              <c:f>'מגזר סוציו++'!$I$3</c:f>
              <c:strCache>
                <c:ptCount val="1"/>
                <c:pt idx="0">
                  <c:v>גבוה</c:v>
                </c:pt>
              </c:strCache>
            </c:strRef>
          </c:tx>
          <c:spPr>
            <a:pattFill prst="pct75">
              <a:fgClr>
                <a:schemeClr val="accent5">
                  <a:lumMod val="75000"/>
                </a:schemeClr>
              </a:fgClr>
              <a:bgClr>
                <a:schemeClr val="bg2">
                  <a:lumMod val="75000"/>
                </a:schemeClr>
              </a:bgClr>
            </a:pattFill>
            <a:ln>
              <a:solidFill>
                <a:schemeClr val="accent5">
                  <a:lumMod val="75000"/>
                </a:schemeClr>
              </a:solidFill>
            </a:ln>
          </c:spPr>
          <c:invertIfNegative val="0"/>
          <c:dPt>
            <c:idx val="0"/>
            <c:invertIfNegative val="0"/>
            <c:bubble3D val="0"/>
          </c:dPt>
          <c:dPt>
            <c:idx val="1"/>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סוציו++'!$E$41:$E$42</c:f>
              <c:strCache>
                <c:ptCount val="2"/>
                <c:pt idx="0">
                  <c:v>דוברי עברית</c:v>
                </c:pt>
                <c:pt idx="1">
                  <c:v>דוברי ערבית</c:v>
                </c:pt>
              </c:strCache>
            </c:strRef>
          </c:cat>
          <c:val>
            <c:numRef>
              <c:f>'מגזר סוציו++'!$I$41:$I$42</c:f>
              <c:numCache>
                <c:formatCode>General</c:formatCode>
                <c:ptCount val="2"/>
                <c:pt idx="0">
                  <c:v>551</c:v>
                </c:pt>
                <c:pt idx="1">
                  <c:v>434</c:v>
                </c:pt>
              </c:numCache>
            </c:numRef>
          </c:val>
        </c:ser>
        <c:dLbls>
          <c:showLegendKey val="0"/>
          <c:showVal val="0"/>
          <c:showCatName val="0"/>
          <c:showSerName val="0"/>
          <c:showPercent val="0"/>
          <c:showBubbleSize val="0"/>
        </c:dLbls>
        <c:gapWidth val="150"/>
        <c:axId val="178525312"/>
        <c:axId val="178526848"/>
      </c:barChart>
      <c:catAx>
        <c:axId val="178525312"/>
        <c:scaling>
          <c:orientation val="minMax"/>
        </c:scaling>
        <c:delete val="0"/>
        <c:axPos val="b"/>
        <c:numFmt formatCode="0" sourceLinked="1"/>
        <c:majorTickMark val="out"/>
        <c:minorTickMark val="none"/>
        <c:tickLblPos val="high"/>
        <c:spPr>
          <a:ln>
            <a:solidFill>
              <a:srgbClr val="000000"/>
            </a:solidFill>
          </a:ln>
        </c:spPr>
        <c:txPr>
          <a:bodyPr/>
          <a:lstStyle/>
          <a:p>
            <a:pPr>
              <a:defRPr sz="1400" b="1"/>
            </a:pPr>
            <a:endParaRPr lang="he-IL"/>
          </a:p>
        </c:txPr>
        <c:crossAx val="178526848"/>
        <c:crosses val="autoZero"/>
        <c:auto val="1"/>
        <c:lblAlgn val="ctr"/>
        <c:lblOffset val="100"/>
        <c:noMultiLvlLbl val="0"/>
      </c:catAx>
      <c:valAx>
        <c:axId val="178526848"/>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8525312"/>
        <c:crosses val="autoZero"/>
        <c:crossBetween val="between"/>
        <c:majorUnit val="50"/>
      </c:valAx>
      <c:spPr>
        <a:solidFill>
          <a:schemeClr val="bg1">
            <a:lumMod val="95000"/>
          </a:schemeClr>
        </a:solidFill>
      </c:spPr>
    </c:plotArea>
    <c:legend>
      <c:legendPos val="b"/>
      <c:layout>
        <c:manualLayout>
          <c:xMode val="edge"/>
          <c:yMode val="edge"/>
          <c:x val="0.2820131469232533"/>
          <c:y val="0.94639124287355991"/>
          <c:w val="0.4600920634920635"/>
          <c:h val="5.3608757126440081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'פיקוח+מגדר ++'!$H$25</c:f>
          <c:strCache>
            <c:ptCount val="1"/>
            <c:pt idx="0">
              <c:v>קריאה</c:v>
            </c:pt>
          </c:strCache>
        </c:strRef>
      </c:tx>
      <c:layout>
        <c:manualLayout>
          <c:xMode val="edge"/>
          <c:yMode val="edge"/>
          <c:x val="7.5324074074077998E-4"/>
          <c:y val="0.93682098765432098"/>
        </c:manualLayout>
      </c:layout>
      <c:overlay val="1"/>
      <c:txPr>
        <a:bodyPr/>
        <a:lstStyle/>
        <a:p>
          <a:pPr>
            <a:defRPr sz="1000">
              <a:solidFill>
                <a:srgbClr val="FF6600"/>
              </a:solidFill>
            </a:defRPr>
          </a:pPr>
          <a:endParaRPr lang="he-IL"/>
        </a:p>
      </c:txPr>
    </c:title>
    <c:autoTitleDeleted val="0"/>
    <c:plotArea>
      <c:layout>
        <c:manualLayout>
          <c:layoutTarget val="inner"/>
          <c:xMode val="edge"/>
          <c:yMode val="edge"/>
          <c:x val="8.0669305555555557E-2"/>
          <c:y val="2.7361357707879605E-2"/>
          <c:w val="0.82854525753088204"/>
          <c:h val="0.79912562704809831"/>
        </c:manualLayout>
      </c:layout>
      <c:barChart>
        <c:barDir val="col"/>
        <c:grouping val="clustered"/>
        <c:varyColors val="0"/>
        <c:ser>
          <c:idx val="0"/>
          <c:order val="0"/>
          <c:tx>
            <c:strRef>
              <c:f>'פיקוח+מגדר ++'!$I$4</c:f>
              <c:strCache>
                <c:ptCount val="1"/>
                <c:pt idx="0">
                  <c:v>בנים</c:v>
                </c:pt>
              </c:strCache>
            </c:strRef>
          </c:tx>
          <c:spPr>
            <a:pattFill prst="pct5">
              <a:fgClr>
                <a:srgbClr val="FFFFFF"/>
              </a:fgClr>
              <a:bgClr>
                <a:srgbClr val="003366"/>
              </a:bgClr>
            </a:pattFill>
          </c:spPr>
          <c:invertIfNegative val="0"/>
          <c:dPt>
            <c:idx val="2"/>
            <c:invertIfNegative val="0"/>
            <c:bubble3D val="0"/>
          </c:dPt>
          <c:dPt>
            <c:idx val="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'פיקוח+מגדר ++'!$G$26:$G$28</c:f>
              <c:strCache>
                <c:ptCount val="3"/>
                <c:pt idx="0">
                  <c:v>ממלכתי</c:v>
                </c:pt>
                <c:pt idx="1">
                  <c:v>ממלכתי-דתי</c:v>
                </c:pt>
                <c:pt idx="2">
                  <c:v>חרדי בנות</c:v>
                </c:pt>
              </c:strCache>
            </c:strRef>
          </c:cat>
          <c:val>
            <c:numRef>
              <c:f>'פיקוח+מגדר ++'!$I$26:$I$27</c:f>
              <c:numCache>
                <c:formatCode>General</c:formatCode>
                <c:ptCount val="2"/>
                <c:pt idx="0">
                  <c:v>505</c:v>
                </c:pt>
                <c:pt idx="1">
                  <c:v>493</c:v>
                </c:pt>
              </c:numCache>
            </c:numRef>
          </c:val>
        </c:ser>
        <c:ser>
          <c:idx val="1"/>
          <c:order val="1"/>
          <c:tx>
            <c:strRef>
              <c:f>'פיקוח+מגדר ++'!$J$4</c:f>
              <c:strCache>
                <c:ptCount val="1"/>
                <c:pt idx="0">
                  <c:v>בנות</c:v>
                </c:pt>
              </c:strCache>
            </c:strRef>
          </c:tx>
          <c:spPr>
            <a:pattFill prst="pct90">
              <a:fgClr>
                <a:srgbClr val="800000"/>
              </a:fgClr>
              <a:bgClr>
                <a:srgbClr val="FFFFCC"/>
              </a:bgClr>
            </a:pattFill>
          </c:spPr>
          <c:invertIfNegative val="0"/>
          <c:dLbls>
            <c:txPr>
              <a:bodyPr/>
              <a:lstStyle/>
              <a:p>
                <a:pPr algn="ctr">
                  <a:defRPr lang="he-IL" sz="1400" b="1"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dLbls>
          <c:cat>
            <c:strRef>
              <c:f>'פיקוח+מגדר ++'!$G$26:$G$28</c:f>
              <c:strCache>
                <c:ptCount val="3"/>
                <c:pt idx="0">
                  <c:v>ממלכתי</c:v>
                </c:pt>
                <c:pt idx="1">
                  <c:v>ממלכתי-דתי</c:v>
                </c:pt>
                <c:pt idx="2">
                  <c:v>חרדי בנות</c:v>
                </c:pt>
              </c:strCache>
            </c:strRef>
          </c:cat>
          <c:val>
            <c:numRef>
              <c:f>'פיקוח+מגדר ++'!$J$26:$J$28</c:f>
              <c:numCache>
                <c:formatCode>General</c:formatCode>
                <c:ptCount val="3"/>
                <c:pt idx="0">
                  <c:v>537</c:v>
                </c:pt>
                <c:pt idx="1">
                  <c:v>525</c:v>
                </c:pt>
                <c:pt idx="2">
                  <c:v>512</c:v>
                </c:pt>
              </c:numCache>
            </c:numRef>
          </c:val>
        </c:ser>
        <c:dLbls>
          <c:showLegendKey val="0"/>
          <c:showVal val="0"/>
          <c:showCatName val="0"/>
          <c:showSerName val="0"/>
          <c:showPercent val="0"/>
          <c:showBubbleSize val="0"/>
        </c:dLbls>
        <c:gapWidth val="234"/>
        <c:axId val="178600576"/>
        <c:axId val="178602368"/>
      </c:barChart>
      <c:catAx>
        <c:axId val="178600576"/>
        <c:scaling>
          <c:orientation val="minMax"/>
        </c:scaling>
        <c:delete val="0"/>
        <c:axPos val="b"/>
        <c:numFmt formatCode="General" sourceLinked="1"/>
        <c:majorTickMark val="out"/>
        <c:minorTickMark val="none"/>
        <c:tickLblPos val="high"/>
        <c:spPr>
          <a:ln>
            <a:solidFill>
              <a:srgbClr val="000000"/>
            </a:solidFill>
          </a:ln>
        </c:spPr>
        <c:txPr>
          <a:bodyPr/>
          <a:lstStyle/>
          <a:p>
            <a:pPr algn="ctr">
              <a:defRPr lang="he-IL" sz="1400" b="1" i="0" u="none" strike="noStrike" kern="1200" baseline="0">
                <a:solidFill>
                  <a:sysClr val="windowText" lastClr="000000"/>
                </a:solidFill>
                <a:latin typeface="+mn-lt"/>
                <a:ea typeface="+mn-ea"/>
                <a:cs typeface="+mn-cs"/>
              </a:defRPr>
            </a:pPr>
            <a:endParaRPr lang="he-IL"/>
          </a:p>
        </c:txPr>
        <c:crossAx val="178602368"/>
        <c:crosses val="autoZero"/>
        <c:auto val="1"/>
        <c:lblAlgn val="ctr"/>
        <c:lblOffset val="100"/>
        <c:noMultiLvlLbl val="0"/>
      </c:catAx>
      <c:valAx>
        <c:axId val="178602368"/>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8600576"/>
        <c:crosses val="autoZero"/>
        <c:crossBetween val="between"/>
        <c:majorUnit val="50"/>
      </c:valAx>
      <c:spPr>
        <a:solidFill>
          <a:schemeClr val="bg1">
            <a:lumMod val="95000"/>
          </a:schemeClr>
        </a:solidFill>
      </c:spPr>
    </c:plotArea>
    <c:legend>
      <c:legendPos val="b"/>
      <c:overlay val="0"/>
      <c:txPr>
        <a:bodyPr/>
        <a:lstStyle/>
        <a:p>
          <a:pPr>
            <a:defRPr sz="1400" b="1"/>
          </a:pPr>
          <a:endParaRPr lang="he-IL"/>
        </a:p>
      </c:txPr>
    </c:legend>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400" dirty="0" smtClean="0">
                <a:solidFill>
                  <a:srgbClr val="7030A0"/>
                </a:solidFill>
              </a:rPr>
              <a:t>OECD*=497</a:t>
            </a:r>
            <a:endParaRPr lang="he-IL" sz="1400" dirty="0">
              <a:solidFill>
                <a:srgbClr val="7030A0"/>
              </a:solidFill>
            </a:endParaRPr>
          </a:p>
        </c:rich>
      </c:tx>
      <c:layout>
        <c:manualLayout>
          <c:xMode val="edge"/>
          <c:yMode val="edge"/>
          <c:x val="0.87150581753542522"/>
          <c:y val="0.27319949199544274"/>
        </c:manualLayout>
      </c:layout>
      <c:overlay val="1"/>
    </c:title>
    <c:autoTitleDeleted val="0"/>
    <c:plotArea>
      <c:layout/>
      <c:barChart>
        <c:barDir val="col"/>
        <c:grouping val="clustered"/>
        <c:varyColors val="0"/>
        <c:ser>
          <c:idx val="0"/>
          <c:order val="0"/>
          <c:tx>
            <c:strRef>
              <c:f>M_VAR_CB!$AA$2</c:f>
              <c:strCache>
                <c:ptCount val="1"/>
                <c:pt idx="0">
                  <c:v>ציון</c:v>
                </c:pt>
              </c:strCache>
            </c:strRef>
          </c:tx>
          <c:spPr>
            <a:solidFill>
              <a:srgbClr val="DEAC00"/>
            </a:solidFill>
            <a:ln>
              <a:noFill/>
            </a:ln>
          </c:spPr>
          <c:invertIfNegative val="0"/>
          <c:dPt>
            <c:idx val="1"/>
            <c:invertIfNegative val="0"/>
            <c:bubble3D val="0"/>
            <c:spPr>
              <a:solidFill>
                <a:srgbClr val="DEAC00"/>
              </a:solidFill>
              <a:ln>
                <a:solidFill>
                  <a:schemeClr val="tx1"/>
                </a:solidFill>
              </a:ln>
            </c:spPr>
          </c:dPt>
          <c:dPt>
            <c:idx val="3"/>
            <c:invertIfNegative val="0"/>
            <c:bubble3D val="0"/>
          </c:dPt>
          <c:dPt>
            <c:idx val="4"/>
            <c:invertIfNegative val="0"/>
            <c:bubble3D val="0"/>
            <c:spPr>
              <a:solidFill>
                <a:srgbClr val="DEAC00"/>
              </a:solidFill>
              <a:ln>
                <a:solidFill>
                  <a:schemeClr val="tx1"/>
                </a:solidFill>
              </a:ln>
            </c:spPr>
          </c:dPt>
          <c:dPt>
            <c:idx val="5"/>
            <c:invertIfNegative val="0"/>
            <c:bubble3D val="0"/>
          </c:dPt>
          <c:dPt>
            <c:idx val="7"/>
            <c:invertIfNegative val="0"/>
            <c:bubble3D val="0"/>
          </c:dPt>
          <c:dPt>
            <c:idx val="8"/>
            <c:invertIfNegative val="0"/>
            <c:bubble3D val="0"/>
          </c:dPt>
          <c:dPt>
            <c:idx val="10"/>
            <c:invertIfNegative val="0"/>
            <c:bubble3D val="0"/>
            <c:spPr>
              <a:solidFill>
                <a:srgbClr val="DEAC00"/>
              </a:solidFill>
              <a:ln>
                <a:solidFill>
                  <a:schemeClr val="tx1"/>
                </a:solidFill>
              </a:ln>
            </c:spPr>
          </c:dPt>
          <c:dPt>
            <c:idx val="11"/>
            <c:invertIfNegative val="0"/>
            <c:bubble3D val="0"/>
          </c:dPt>
          <c:dPt>
            <c:idx val="18"/>
            <c:invertIfNegative val="0"/>
            <c:bubble3D val="0"/>
            <c:spPr>
              <a:solidFill>
                <a:srgbClr val="DEAC00"/>
              </a:solidFill>
              <a:ln>
                <a:solidFill>
                  <a:schemeClr val="tx1"/>
                </a:solidFill>
              </a:ln>
            </c:spPr>
          </c:dPt>
          <c:dPt>
            <c:idx val="19"/>
            <c:invertIfNegative val="0"/>
            <c:bubble3D val="0"/>
          </c:dPt>
          <c:dPt>
            <c:idx val="22"/>
            <c:invertIfNegative val="0"/>
            <c:bubble3D val="0"/>
          </c:dPt>
          <c:dPt>
            <c:idx val="26"/>
            <c:invertIfNegative val="0"/>
            <c:bubble3D val="0"/>
            <c:spPr>
              <a:solidFill>
                <a:srgbClr val="FF6600"/>
              </a:solidFill>
              <a:ln>
                <a:noFill/>
              </a:ln>
            </c:spPr>
          </c:dPt>
          <c:dPt>
            <c:idx val="29"/>
            <c:invertIfNegative val="0"/>
            <c:bubble3D val="0"/>
          </c:dPt>
          <c:dPt>
            <c:idx val="31"/>
            <c:invertIfNegative val="0"/>
            <c:bubble3D val="0"/>
          </c:dPt>
          <c:dPt>
            <c:idx val="32"/>
            <c:invertIfNegative val="0"/>
            <c:bubble3D val="0"/>
          </c:dPt>
          <c:dPt>
            <c:idx val="33"/>
            <c:invertIfNegative val="0"/>
            <c:bubble3D val="0"/>
          </c:dPt>
          <c:dPt>
            <c:idx val="34"/>
            <c:invertIfNegative val="0"/>
            <c:bubble3D val="0"/>
          </c:dPt>
          <c:dPt>
            <c:idx val="36"/>
            <c:invertIfNegative val="0"/>
            <c:bubble3D val="0"/>
          </c:dPt>
          <c:dPt>
            <c:idx val="38"/>
            <c:invertIfNegative val="0"/>
            <c:bubble3D val="0"/>
          </c:dPt>
          <c:dPt>
            <c:idx val="39"/>
            <c:invertIfNegative val="0"/>
            <c:bubble3D val="0"/>
          </c:dPt>
          <c:dPt>
            <c:idx val="41"/>
            <c:invertIfNegative val="0"/>
            <c:bubble3D val="0"/>
          </c:dPt>
          <c:dPt>
            <c:idx val="50"/>
            <c:invertIfNegative val="0"/>
            <c:bubble3D val="0"/>
          </c:dPt>
          <c:dPt>
            <c:idx val="51"/>
            <c:invertIfNegative val="0"/>
            <c:bubble3D val="0"/>
          </c:dPt>
          <c:dPt>
            <c:idx val="52"/>
            <c:invertIfNegative val="0"/>
            <c:bubble3D val="0"/>
          </c:dPt>
          <c:dPt>
            <c:idx val="53"/>
            <c:invertIfNegative val="0"/>
            <c:bubble3D val="0"/>
          </c:dPt>
          <c:dLbls>
            <c:dLbl>
              <c:idx val="1"/>
              <c:showLegendKey val="0"/>
              <c:showVal val="1"/>
              <c:showCatName val="0"/>
              <c:showSerName val="0"/>
              <c:showPercent val="0"/>
              <c:showBubbleSize val="0"/>
            </c:dLbl>
            <c:dLbl>
              <c:idx val="4"/>
              <c:showLegendKey val="0"/>
              <c:showVal val="1"/>
              <c:showCatName val="0"/>
              <c:showSerName val="0"/>
              <c:showPercent val="0"/>
              <c:showBubbleSize val="0"/>
            </c:dLbl>
            <c:dLbl>
              <c:idx val="10"/>
              <c:showLegendKey val="0"/>
              <c:showVal val="1"/>
              <c:showCatName val="0"/>
              <c:showSerName val="0"/>
              <c:showPercent val="0"/>
              <c:showBubbleSize val="0"/>
            </c:dLbl>
            <c:dLbl>
              <c:idx val="18"/>
              <c:layout>
                <c:manualLayout>
                  <c:x val="6.3000426212647865E-17"/>
                  <c:y val="1.7021276595744681E-2"/>
                </c:manualLayout>
              </c:layout>
              <c:showLegendKey val="0"/>
              <c:showVal val="1"/>
              <c:showCatName val="0"/>
              <c:showSerName val="0"/>
              <c:showPercent val="0"/>
              <c:showBubbleSize val="0"/>
            </c:dLbl>
            <c:dLbl>
              <c:idx val="26"/>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M_VAR_CB!$Z$3:$Z$35</c:f>
              <c:strCache>
                <c:ptCount val="33"/>
                <c:pt idx="0">
                  <c:v>סינגפור</c:v>
                </c:pt>
                <c:pt idx="1">
                  <c:v>קוריאה</c:v>
                </c:pt>
                <c:pt idx="2">
                  <c:v>הונג-קונג (סין)</c:v>
                </c:pt>
                <c:pt idx="3">
                  <c:v>יפן</c:v>
                </c:pt>
                <c:pt idx="4">
                  <c:v>קנדה</c:v>
                </c:pt>
                <c:pt idx="5">
                  <c:v>אסטוניה</c:v>
                </c:pt>
                <c:pt idx="6">
                  <c:v>אוסטרליה</c:v>
                </c:pt>
                <c:pt idx="7">
                  <c:v>אירלנד</c:v>
                </c:pt>
                <c:pt idx="8">
                  <c:v>טייוואן</c:v>
                </c:pt>
                <c:pt idx="9">
                  <c:v>מקאו (סין)</c:v>
                </c:pt>
                <c:pt idx="10">
                  <c:v>ארצות הברית</c:v>
                </c:pt>
                <c:pt idx="11">
                  <c:v>צרפת</c:v>
                </c:pt>
                <c:pt idx="12">
                  <c:v>איטליה</c:v>
                </c:pt>
                <c:pt idx="13">
                  <c:v>בלגיה</c:v>
                </c:pt>
                <c:pt idx="14">
                  <c:v>נורווגיה</c:v>
                </c:pt>
                <c:pt idx="15">
                  <c:v>שוודיה</c:v>
                </c:pt>
                <c:pt idx="16">
                  <c:v>דנמרק</c:v>
                </c:pt>
                <c:pt idx="17">
                  <c:v>גרמניה</c:v>
                </c:pt>
                <c:pt idx="18">
                  <c:v>פורטוגל</c:v>
                </c:pt>
                <c:pt idx="19">
                  <c:v>אוסטריה</c:v>
                </c:pt>
                <c:pt idx="20">
                  <c:v>פולין</c:v>
                </c:pt>
                <c:pt idx="21">
                  <c:v>סלובקיה</c:v>
                </c:pt>
                <c:pt idx="22">
                  <c:v>סלובניה</c:v>
                </c:pt>
                <c:pt idx="23">
                  <c:v>ספרד</c:v>
                </c:pt>
                <c:pt idx="24">
                  <c:v>רוסיה</c:v>
                </c:pt>
                <c:pt idx="26">
                  <c:v>ישראל</c:v>
                </c:pt>
                <c:pt idx="28">
                  <c:v>צ'ילה</c:v>
                </c:pt>
                <c:pt idx="29">
                  <c:v>הונגריה</c:v>
                </c:pt>
                <c:pt idx="30">
                  <c:v>ברזיל</c:v>
                </c:pt>
                <c:pt idx="31">
                  <c:v>איחוד האמירויות</c:v>
                </c:pt>
                <c:pt idx="32">
                  <c:v>קולומביה</c:v>
                </c:pt>
              </c:strCache>
            </c:strRef>
          </c:cat>
          <c:val>
            <c:numRef>
              <c:f>M_VAR_CB!$AA$3:$AA$35</c:f>
              <c:numCache>
                <c:formatCode>0</c:formatCode>
                <c:ptCount val="33"/>
                <c:pt idx="0">
                  <c:v>566.97643925345108</c:v>
                </c:pt>
                <c:pt idx="1">
                  <c:v>555.12742407264284</c:v>
                </c:pt>
                <c:pt idx="2">
                  <c:v>549.81388541180991</c:v>
                </c:pt>
                <c:pt idx="3">
                  <c:v>544.77023909574791</c:v>
                </c:pt>
                <c:pt idx="4">
                  <c:v>532.3050177001852</c:v>
                </c:pt>
                <c:pt idx="5">
                  <c:v>522.84043097746587</c:v>
                </c:pt>
                <c:pt idx="6">
                  <c:v>520.55974769852207</c:v>
                </c:pt>
                <c:pt idx="7">
                  <c:v>520.14697701864156</c:v>
                </c:pt>
                <c:pt idx="8">
                  <c:v>519.44556413322027</c:v>
                </c:pt>
                <c:pt idx="9">
                  <c:v>515.26034526040212</c:v>
                </c:pt>
                <c:pt idx="10">
                  <c:v>511.21462287100854</c:v>
                </c:pt>
                <c:pt idx="11">
                  <c:v>510.93632760548184</c:v>
                </c:pt>
                <c:pt idx="12">
                  <c:v>504.13219410513261</c:v>
                </c:pt>
                <c:pt idx="13">
                  <c:v>502.34421622881638</c:v>
                </c:pt>
                <c:pt idx="14">
                  <c:v>499.74099399379895</c:v>
                </c:pt>
                <c:pt idx="15">
                  <c:v>498.44430052852488</c:v>
                </c:pt>
                <c:pt idx="16">
                  <c:v>494.72811607041439</c:v>
                </c:pt>
                <c:pt idx="17">
                  <c:v>493.55815985605409</c:v>
                </c:pt>
                <c:pt idx="18">
                  <c:v>485.88894273927059</c:v>
                </c:pt>
                <c:pt idx="19">
                  <c:v>480.01076691319645</c:v>
                </c:pt>
                <c:pt idx="20">
                  <c:v>476.84953121742569</c:v>
                </c:pt>
                <c:pt idx="21">
                  <c:v>474.26457776036023</c:v>
                </c:pt>
                <c:pt idx="22">
                  <c:v>471.27510589719384</c:v>
                </c:pt>
                <c:pt idx="23">
                  <c:v>466.1387598682291</c:v>
                </c:pt>
                <c:pt idx="24">
                  <c:v>465.58652451664784</c:v>
                </c:pt>
                <c:pt idx="26">
                  <c:v>460.98901527809431</c:v>
                </c:pt>
                <c:pt idx="28">
                  <c:v>452.15916531356811</c:v>
                </c:pt>
                <c:pt idx="29">
                  <c:v>450.25871485662782</c:v>
                </c:pt>
                <c:pt idx="30">
                  <c:v>435.62354508389518</c:v>
                </c:pt>
                <c:pt idx="31">
                  <c:v>406.70251080594068</c:v>
                </c:pt>
                <c:pt idx="32">
                  <c:v>395.75673863628919</c:v>
                </c:pt>
              </c:numCache>
            </c:numRef>
          </c:val>
        </c:ser>
        <c:dLbls>
          <c:showLegendKey val="0"/>
          <c:showVal val="0"/>
          <c:showCatName val="0"/>
          <c:showSerName val="0"/>
          <c:showPercent val="0"/>
          <c:showBubbleSize val="0"/>
        </c:dLbls>
        <c:gapWidth val="150"/>
        <c:axId val="179143040"/>
        <c:axId val="179144576"/>
      </c:barChart>
      <c:scatterChart>
        <c:scatterStyle val="smoothMarker"/>
        <c:varyColors val="0"/>
        <c:ser>
          <c:idx val="1"/>
          <c:order val="1"/>
          <c:tx>
            <c:strRef>
              <c:f>M_VAR_CB!$AE$76</c:f>
              <c:strCache>
                <c:ptCount val="1"/>
                <c:pt idx="0">
                  <c:v>OECD</c:v>
                </c:pt>
              </c:strCache>
            </c:strRef>
          </c:tx>
          <c:spPr>
            <a:ln w="19050">
              <a:solidFill>
                <a:srgbClr val="7030A0"/>
              </a:solidFill>
            </a:ln>
          </c:spPr>
          <c:marker>
            <c:symbol val="none"/>
          </c:marker>
          <c:xVal>
            <c:numRef>
              <c:f>M_VAR_CB!$AF$78:$AF$79</c:f>
              <c:numCache>
                <c:formatCode>General</c:formatCode>
                <c:ptCount val="2"/>
                <c:pt idx="0">
                  <c:v>0</c:v>
                </c:pt>
                <c:pt idx="1">
                  <c:v>33.5</c:v>
                </c:pt>
              </c:numCache>
            </c:numRef>
          </c:xVal>
          <c:yVal>
            <c:numRef>
              <c:f>M_VAR_CB!$AG$78:$AG$79</c:f>
              <c:numCache>
                <c:formatCode>General</c:formatCode>
                <c:ptCount val="2"/>
                <c:pt idx="0">
                  <c:v>497</c:v>
                </c:pt>
                <c:pt idx="1">
                  <c:v>497</c:v>
                </c:pt>
              </c:numCache>
            </c:numRef>
          </c:yVal>
          <c:smooth val="1"/>
        </c:ser>
        <c:dLbls>
          <c:showLegendKey val="0"/>
          <c:showVal val="0"/>
          <c:showCatName val="0"/>
          <c:showSerName val="0"/>
          <c:showPercent val="0"/>
          <c:showBubbleSize val="0"/>
        </c:dLbls>
        <c:axId val="179152000"/>
        <c:axId val="179146112"/>
      </c:scatterChart>
      <c:catAx>
        <c:axId val="179143040"/>
        <c:scaling>
          <c:orientation val="minMax"/>
        </c:scaling>
        <c:delete val="0"/>
        <c:axPos val="b"/>
        <c:majorTickMark val="out"/>
        <c:minorTickMark val="none"/>
        <c:tickLblPos val="nextTo"/>
        <c:spPr>
          <a:ln>
            <a:solidFill>
              <a:srgbClr val="000000"/>
            </a:solidFill>
          </a:ln>
        </c:spPr>
        <c:txPr>
          <a:bodyPr rot="-5400000" vert="horz"/>
          <a:lstStyle/>
          <a:p>
            <a:pPr>
              <a:defRPr sz="1000" b="1"/>
            </a:pPr>
            <a:endParaRPr lang="he-IL"/>
          </a:p>
        </c:txPr>
        <c:crossAx val="179144576"/>
        <c:crosses val="autoZero"/>
        <c:auto val="1"/>
        <c:lblAlgn val="ctr"/>
        <c:lblOffset val="100"/>
        <c:tickLblSkip val="1"/>
        <c:noMultiLvlLbl val="0"/>
      </c:catAx>
      <c:valAx>
        <c:axId val="179144576"/>
        <c:scaling>
          <c:orientation val="minMax"/>
          <c:max val="600"/>
          <c:min val="300"/>
        </c:scaling>
        <c:delete val="0"/>
        <c:axPos val="l"/>
        <c:majorGridlines>
          <c:spPr>
            <a:ln>
              <a:solidFill>
                <a:srgbClr val="FFFFFF">
                  <a:lumMod val="65000"/>
                </a:srgbClr>
              </a:solidFill>
              <a:prstDash val="sysDash"/>
            </a:ln>
          </c:spPr>
        </c:majorGridlines>
        <c:numFmt formatCode="0" sourceLinked="1"/>
        <c:majorTickMark val="out"/>
        <c:minorTickMark val="none"/>
        <c:tickLblPos val="nextTo"/>
        <c:spPr>
          <a:ln>
            <a:solidFill>
              <a:srgbClr val="000000"/>
            </a:solidFill>
          </a:ln>
        </c:spPr>
        <c:txPr>
          <a:bodyPr/>
          <a:lstStyle/>
          <a:p>
            <a:pPr>
              <a:defRPr sz="1400" b="1"/>
            </a:pPr>
            <a:endParaRPr lang="he-IL"/>
          </a:p>
        </c:txPr>
        <c:crossAx val="179143040"/>
        <c:crosses val="autoZero"/>
        <c:crossBetween val="between"/>
        <c:majorUnit val="50"/>
      </c:valAx>
      <c:valAx>
        <c:axId val="179146112"/>
        <c:scaling>
          <c:orientation val="minMax"/>
          <c:max val="600"/>
          <c:min val="300"/>
        </c:scaling>
        <c:delete val="0"/>
        <c:axPos val="r"/>
        <c:numFmt formatCode="General" sourceLinked="1"/>
        <c:majorTickMark val="none"/>
        <c:minorTickMark val="none"/>
        <c:tickLblPos val="none"/>
        <c:crossAx val="179152000"/>
        <c:crosses val="max"/>
        <c:crossBetween val="midCat"/>
        <c:majorUnit val="50"/>
      </c:valAx>
      <c:valAx>
        <c:axId val="179152000"/>
        <c:scaling>
          <c:orientation val="minMax"/>
        </c:scaling>
        <c:delete val="1"/>
        <c:axPos val="b"/>
        <c:numFmt formatCode="General" sourceLinked="1"/>
        <c:majorTickMark val="out"/>
        <c:minorTickMark val="none"/>
        <c:tickLblPos val="nextTo"/>
        <c:crossAx val="179146112"/>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5190528191275363E-2"/>
          <c:y val="4.8432695913010873E-2"/>
          <c:w val="0.73835015420445915"/>
          <c:h val="0.85237274982877986"/>
        </c:manualLayout>
      </c:layout>
      <c:barChart>
        <c:barDir val="col"/>
        <c:grouping val="stacked"/>
        <c:varyColors val="0"/>
        <c:ser>
          <c:idx val="0"/>
          <c:order val="0"/>
          <c:tx>
            <c:strRef>
              <c:f>PROF_CBR!$C$39</c:f>
              <c:strCache>
                <c:ptCount val="1"/>
                <c:pt idx="0">
                  <c:v>מתחת לרמה 2</c:v>
                </c:pt>
              </c:strCache>
            </c:strRef>
          </c:tx>
          <c:spPr>
            <a:solidFill>
              <a:srgbClr val="F44611"/>
            </a:solidFill>
          </c:spPr>
          <c:invertIfNegative val="0"/>
          <c:dLbls>
            <c:numFmt formatCode="0&quot;%&quot;" sourceLinked="0"/>
            <c:txPr>
              <a:bodyPr/>
              <a:lstStyle/>
              <a:p>
                <a:pPr>
                  <a:defRPr sz="1400" b="1"/>
                </a:pPr>
                <a:endParaRPr lang="he-IL"/>
              </a:p>
            </c:txPr>
            <c:showLegendKey val="0"/>
            <c:showVal val="1"/>
            <c:showCatName val="0"/>
            <c:showSerName val="0"/>
            <c:showPercent val="0"/>
            <c:showBubbleSize val="0"/>
            <c:showLeaderLines val="0"/>
          </c:dLbls>
          <c:cat>
            <c:strRef>
              <c:f>PROF_CBR!$B$40:$B$46</c:f>
              <c:strCache>
                <c:ptCount val="7"/>
                <c:pt idx="0">
                  <c:v>קוריאה</c:v>
                </c:pt>
                <c:pt idx="1">
                  <c:v>קנדה</c:v>
                </c:pt>
                <c:pt idx="2">
                  <c:v>ארצות הברית</c:v>
                </c:pt>
                <c:pt idx="3">
                  <c:v>ישראל</c:v>
                </c:pt>
                <c:pt idx="4">
                  <c:v>פורטוגל</c:v>
                </c:pt>
                <c:pt idx="6">
                  <c:v>OECD</c:v>
                </c:pt>
              </c:strCache>
            </c:strRef>
          </c:cat>
          <c:val>
            <c:numRef>
              <c:f>PROF_CBR!$C$40:$C$46</c:f>
              <c:numCache>
                <c:formatCode>0</c:formatCode>
                <c:ptCount val="7"/>
                <c:pt idx="0">
                  <c:v>3.9467169373114621</c:v>
                </c:pt>
                <c:pt idx="1">
                  <c:v>8.4648813986881812</c:v>
                </c:pt>
                <c:pt idx="2">
                  <c:v>12.605135014984819</c:v>
                </c:pt>
                <c:pt idx="3">
                  <c:v>31.030302382209825</c:v>
                </c:pt>
                <c:pt idx="4">
                  <c:v>19.163126393386658</c:v>
                </c:pt>
                <c:pt idx="6">
                  <c:v>17.611059962665703</c:v>
                </c:pt>
              </c:numCache>
            </c:numRef>
          </c:val>
        </c:ser>
        <c:ser>
          <c:idx val="1"/>
          <c:order val="1"/>
          <c:tx>
            <c:strRef>
              <c:f>PROF_CBR!$E$39</c:f>
              <c:strCache>
                <c:ptCount val="1"/>
                <c:pt idx="0">
                  <c:v>רמה 2</c:v>
                </c:pt>
              </c:strCache>
            </c:strRef>
          </c:tx>
          <c:spPr>
            <a:solidFill>
              <a:srgbClr val="FFC000"/>
            </a:solidFill>
          </c:spPr>
          <c:invertIfNegative val="0"/>
          <c:dLbls>
            <c:numFmt formatCode="0&quot;%&quot;" sourceLinked="0"/>
            <c:txPr>
              <a:bodyPr/>
              <a:lstStyle/>
              <a:p>
                <a:pPr>
                  <a:defRPr sz="1400" b="1"/>
                </a:pPr>
                <a:endParaRPr lang="he-IL"/>
              </a:p>
            </c:txPr>
            <c:showLegendKey val="0"/>
            <c:showVal val="1"/>
            <c:showCatName val="0"/>
            <c:showSerName val="0"/>
            <c:showPercent val="0"/>
            <c:showBubbleSize val="0"/>
            <c:showLeaderLines val="0"/>
          </c:dLbls>
          <c:cat>
            <c:strRef>
              <c:f>PROF_CBR!$B$40:$B$46</c:f>
              <c:strCache>
                <c:ptCount val="7"/>
                <c:pt idx="0">
                  <c:v>קוריאה</c:v>
                </c:pt>
                <c:pt idx="1">
                  <c:v>קנדה</c:v>
                </c:pt>
                <c:pt idx="2">
                  <c:v>ארצות הברית</c:v>
                </c:pt>
                <c:pt idx="3">
                  <c:v>ישראל</c:v>
                </c:pt>
                <c:pt idx="4">
                  <c:v>פורטוגל</c:v>
                </c:pt>
                <c:pt idx="6">
                  <c:v>OECD</c:v>
                </c:pt>
              </c:strCache>
            </c:strRef>
          </c:cat>
          <c:val>
            <c:numRef>
              <c:f>PROF_CBR!$E$40:$E$46</c:f>
              <c:numCache>
                <c:formatCode>0</c:formatCode>
                <c:ptCount val="7"/>
                <c:pt idx="0">
                  <c:v>11.683984317815655</c:v>
                </c:pt>
                <c:pt idx="1">
                  <c:v>17.274399021404665</c:v>
                </c:pt>
                <c:pt idx="2">
                  <c:v>22.280782957326732</c:v>
                </c:pt>
                <c:pt idx="3">
                  <c:v>22.262380636994287</c:v>
                </c:pt>
                <c:pt idx="4">
                  <c:v>25.705700507546666</c:v>
                </c:pt>
                <c:pt idx="6">
                  <c:v>22.454190543573553</c:v>
                </c:pt>
              </c:numCache>
            </c:numRef>
          </c:val>
        </c:ser>
        <c:ser>
          <c:idx val="2"/>
          <c:order val="2"/>
          <c:tx>
            <c:strRef>
              <c:f>PROF_CBR!$G$39</c:f>
              <c:strCache>
                <c:ptCount val="1"/>
                <c:pt idx="0">
                  <c:v>רמה 3</c:v>
                </c:pt>
              </c:strCache>
            </c:strRef>
          </c:tx>
          <c:spPr>
            <a:solidFill>
              <a:srgbClr val="FFFF00"/>
            </a:solidFill>
          </c:spPr>
          <c:invertIfNegative val="0"/>
          <c:dLbls>
            <c:numFmt formatCode="0&quot;%&quot;" sourceLinked="0"/>
            <c:txPr>
              <a:bodyPr/>
              <a:lstStyle/>
              <a:p>
                <a:pPr>
                  <a:defRPr sz="1400" b="1"/>
                </a:pPr>
                <a:endParaRPr lang="he-IL"/>
              </a:p>
            </c:txPr>
            <c:showLegendKey val="0"/>
            <c:showVal val="1"/>
            <c:showCatName val="0"/>
            <c:showSerName val="0"/>
            <c:showPercent val="0"/>
            <c:showBubbleSize val="0"/>
            <c:showLeaderLines val="0"/>
          </c:dLbls>
          <c:cat>
            <c:strRef>
              <c:f>PROF_CBR!$B$40:$B$46</c:f>
              <c:strCache>
                <c:ptCount val="7"/>
                <c:pt idx="0">
                  <c:v>קוריאה</c:v>
                </c:pt>
                <c:pt idx="1">
                  <c:v>קנדה</c:v>
                </c:pt>
                <c:pt idx="2">
                  <c:v>ארצות הברית</c:v>
                </c:pt>
                <c:pt idx="3">
                  <c:v>ישראל</c:v>
                </c:pt>
                <c:pt idx="4">
                  <c:v>פורטוגל</c:v>
                </c:pt>
                <c:pt idx="6">
                  <c:v>OECD</c:v>
                </c:pt>
              </c:strCache>
            </c:strRef>
          </c:cat>
          <c:val>
            <c:numRef>
              <c:f>PROF_CBR!$G$40:$G$46</c:f>
              <c:numCache>
                <c:formatCode>0</c:formatCode>
                <c:ptCount val="7"/>
                <c:pt idx="0">
                  <c:v>30.836708977936524</c:v>
                </c:pt>
                <c:pt idx="1">
                  <c:v>31.278429517293738</c:v>
                </c:pt>
                <c:pt idx="2">
                  <c:v>31.52709478554705</c:v>
                </c:pt>
                <c:pt idx="3">
                  <c:v>23.545751749616844</c:v>
                </c:pt>
                <c:pt idx="4">
                  <c:v>31.321669551167641</c:v>
                </c:pt>
                <c:pt idx="6">
                  <c:v>29.917924371734344</c:v>
                </c:pt>
              </c:numCache>
            </c:numRef>
          </c:val>
        </c:ser>
        <c:ser>
          <c:idx val="3"/>
          <c:order val="3"/>
          <c:tx>
            <c:strRef>
              <c:f>PROF_CBR!$I$39</c:f>
              <c:strCache>
                <c:ptCount val="1"/>
                <c:pt idx="0">
                  <c:v>רמה 4</c:v>
                </c:pt>
              </c:strCache>
            </c:strRef>
          </c:tx>
          <c:spPr>
            <a:solidFill>
              <a:srgbClr val="92D050"/>
            </a:solidFill>
          </c:spPr>
          <c:invertIfNegative val="0"/>
          <c:dLbls>
            <c:numFmt formatCode="0&quot;%&quot;" sourceLinked="0"/>
            <c:txPr>
              <a:bodyPr/>
              <a:lstStyle/>
              <a:p>
                <a:pPr>
                  <a:defRPr sz="1400" b="1"/>
                </a:pPr>
                <a:endParaRPr lang="he-IL"/>
              </a:p>
            </c:txPr>
            <c:showLegendKey val="0"/>
            <c:showVal val="1"/>
            <c:showCatName val="0"/>
            <c:showSerName val="0"/>
            <c:showPercent val="0"/>
            <c:showBubbleSize val="0"/>
            <c:showLeaderLines val="0"/>
          </c:dLbls>
          <c:cat>
            <c:strRef>
              <c:f>PROF_CBR!$B$40:$B$46</c:f>
              <c:strCache>
                <c:ptCount val="7"/>
                <c:pt idx="0">
                  <c:v>קוריאה</c:v>
                </c:pt>
                <c:pt idx="1">
                  <c:v>קנדה</c:v>
                </c:pt>
                <c:pt idx="2">
                  <c:v>ארצות הברית</c:v>
                </c:pt>
                <c:pt idx="3">
                  <c:v>ישראל</c:v>
                </c:pt>
                <c:pt idx="4">
                  <c:v>פורטוגל</c:v>
                </c:pt>
                <c:pt idx="6">
                  <c:v>OECD</c:v>
                </c:pt>
              </c:strCache>
            </c:strRef>
          </c:cat>
          <c:val>
            <c:numRef>
              <c:f>PROF_CBR!$I$40:$I$46</c:f>
              <c:numCache>
                <c:formatCode>0</c:formatCode>
                <c:ptCount val="7"/>
                <c:pt idx="0">
                  <c:v>35.279325910296812</c:v>
                </c:pt>
                <c:pt idx="1">
                  <c:v>29.382495263148527</c:v>
                </c:pt>
                <c:pt idx="2">
                  <c:v>24.579826947270533</c:v>
                </c:pt>
                <c:pt idx="3">
                  <c:v>16.935441788701365</c:v>
                </c:pt>
                <c:pt idx="4">
                  <c:v>19.678053188316561</c:v>
                </c:pt>
                <c:pt idx="6">
                  <c:v>22.06550543716374</c:v>
                </c:pt>
              </c:numCache>
            </c:numRef>
          </c:val>
        </c:ser>
        <c:ser>
          <c:idx val="4"/>
          <c:order val="4"/>
          <c:tx>
            <c:strRef>
              <c:f>PROF_CBR!$K$39</c:f>
              <c:strCache>
                <c:ptCount val="1"/>
                <c:pt idx="0">
                  <c:v>מעל רמה 4</c:v>
                </c:pt>
              </c:strCache>
            </c:strRef>
          </c:tx>
          <c:spPr>
            <a:solidFill>
              <a:srgbClr val="00B050"/>
            </a:solidFill>
          </c:spPr>
          <c:invertIfNegative val="0"/>
          <c:dLbls>
            <c:numFmt formatCode="0&quot;%&quot;" sourceLinked="0"/>
            <c:txPr>
              <a:bodyPr/>
              <a:lstStyle/>
              <a:p>
                <a:pPr>
                  <a:defRPr sz="1400" b="1"/>
                </a:pPr>
                <a:endParaRPr lang="he-IL"/>
              </a:p>
            </c:txPr>
            <c:showLegendKey val="0"/>
            <c:showVal val="1"/>
            <c:showCatName val="0"/>
            <c:showSerName val="0"/>
            <c:showPercent val="0"/>
            <c:showBubbleSize val="0"/>
            <c:showLeaderLines val="0"/>
          </c:dLbls>
          <c:cat>
            <c:strRef>
              <c:f>PROF_CBR!$B$40:$B$46</c:f>
              <c:strCache>
                <c:ptCount val="7"/>
                <c:pt idx="0">
                  <c:v>קוריאה</c:v>
                </c:pt>
                <c:pt idx="1">
                  <c:v>קנדה</c:v>
                </c:pt>
                <c:pt idx="2">
                  <c:v>ארצות הברית</c:v>
                </c:pt>
                <c:pt idx="3">
                  <c:v>ישראל</c:v>
                </c:pt>
                <c:pt idx="4">
                  <c:v>פורטוגל</c:v>
                </c:pt>
                <c:pt idx="6">
                  <c:v>OECD</c:v>
                </c:pt>
              </c:strCache>
            </c:strRef>
          </c:cat>
          <c:val>
            <c:numRef>
              <c:f>PROF_CBR!$K$40:$K$46</c:f>
              <c:numCache>
                <c:formatCode>0</c:formatCode>
                <c:ptCount val="7"/>
                <c:pt idx="0">
                  <c:v>18.253263856639546</c:v>
                </c:pt>
                <c:pt idx="1">
                  <c:v>13.599794799464885</c:v>
                </c:pt>
                <c:pt idx="2">
                  <c:v>9.0071602948708662</c:v>
                </c:pt>
                <c:pt idx="3">
                  <c:v>6.2261234424776779</c:v>
                </c:pt>
                <c:pt idx="4">
                  <c:v>4.1314503595824679</c:v>
                </c:pt>
                <c:pt idx="6">
                  <c:v>7.9513196848626668</c:v>
                </c:pt>
              </c:numCache>
            </c:numRef>
          </c:val>
        </c:ser>
        <c:dLbls>
          <c:showLegendKey val="0"/>
          <c:showVal val="0"/>
          <c:showCatName val="0"/>
          <c:showSerName val="0"/>
          <c:showPercent val="0"/>
          <c:showBubbleSize val="0"/>
        </c:dLbls>
        <c:gapWidth val="150"/>
        <c:overlap val="100"/>
        <c:axId val="178967680"/>
        <c:axId val="178969216"/>
      </c:barChart>
      <c:catAx>
        <c:axId val="178967680"/>
        <c:scaling>
          <c:orientation val="minMax"/>
        </c:scaling>
        <c:delete val="0"/>
        <c:axPos val="b"/>
        <c:numFmt formatCode="General" sourceLinked="1"/>
        <c:majorTickMark val="out"/>
        <c:minorTickMark val="none"/>
        <c:tickLblPos val="high"/>
        <c:spPr>
          <a:ln>
            <a:solidFill>
              <a:sysClr val="windowText" lastClr="000000"/>
            </a:solidFill>
          </a:ln>
        </c:spPr>
        <c:txPr>
          <a:bodyPr/>
          <a:lstStyle/>
          <a:p>
            <a:pPr>
              <a:defRPr sz="1400" b="1"/>
            </a:pPr>
            <a:endParaRPr lang="he-IL"/>
          </a:p>
        </c:txPr>
        <c:crossAx val="178969216"/>
        <c:crosses val="autoZero"/>
        <c:auto val="1"/>
        <c:lblAlgn val="ctr"/>
        <c:lblOffset val="100"/>
        <c:noMultiLvlLbl val="0"/>
      </c:catAx>
      <c:valAx>
        <c:axId val="178969216"/>
        <c:scaling>
          <c:orientation val="minMax"/>
          <c:max val="100"/>
          <c:min val="0"/>
        </c:scaling>
        <c:delete val="0"/>
        <c:axPos val="l"/>
        <c:numFmt formatCode="0&quot;%&quot;" sourceLinked="0"/>
        <c:majorTickMark val="out"/>
        <c:minorTickMark val="none"/>
        <c:tickLblPos val="nextTo"/>
        <c:txPr>
          <a:bodyPr/>
          <a:lstStyle/>
          <a:p>
            <a:pPr>
              <a:defRPr sz="1400" b="1"/>
            </a:pPr>
            <a:endParaRPr lang="he-IL"/>
          </a:p>
        </c:txPr>
        <c:crossAx val="178967680"/>
        <c:crosses val="autoZero"/>
        <c:crossBetween val="between"/>
        <c:majorUnit val="20"/>
      </c:valAx>
      <c:spPr>
        <a:solidFill>
          <a:sysClr val="window" lastClr="FFFFFF">
            <a:lumMod val="95000"/>
          </a:sysClr>
        </a:solidFill>
      </c:spPr>
    </c:plotArea>
    <c:legend>
      <c:legendPos val="r"/>
      <c:layout>
        <c:manualLayout>
          <c:xMode val="edge"/>
          <c:yMode val="edge"/>
          <c:x val="0.8199253487276118"/>
          <c:y val="0.1400752124855065"/>
          <c:w val="0.17033219228085283"/>
          <c:h val="0.75389282610719344"/>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M_VAR_CB!$AS$78</c:f>
          <c:strCache>
            <c:ptCount val="1"/>
            <c:pt idx="0">
              <c:v>OECD=307</c:v>
            </c:pt>
          </c:strCache>
        </c:strRef>
      </c:tx>
      <c:layout>
        <c:manualLayout>
          <c:xMode val="edge"/>
          <c:yMode val="edge"/>
          <c:x val="0.87649983335184978"/>
          <c:y val="0.14900894887299118"/>
        </c:manualLayout>
      </c:layout>
      <c:overlay val="1"/>
      <c:txPr>
        <a:bodyPr/>
        <a:lstStyle/>
        <a:p>
          <a:pPr>
            <a:defRPr sz="1400">
              <a:solidFill>
                <a:srgbClr val="7030A0"/>
              </a:solidFill>
            </a:defRPr>
          </a:pPr>
          <a:endParaRPr lang="he-IL"/>
        </a:p>
      </c:txPr>
    </c:title>
    <c:autoTitleDeleted val="0"/>
    <c:plotArea>
      <c:layout/>
      <c:barChart>
        <c:barDir val="col"/>
        <c:grouping val="clustered"/>
        <c:varyColors val="0"/>
        <c:ser>
          <c:idx val="0"/>
          <c:order val="0"/>
          <c:tx>
            <c:strRef>
              <c:f>M_VAR_CB!$AG$2</c:f>
              <c:strCache>
                <c:ptCount val="1"/>
                <c:pt idx="0">
                  <c:v>פיזור</c:v>
                </c:pt>
              </c:strCache>
            </c:strRef>
          </c:tx>
          <c:spPr>
            <a:solidFill>
              <a:srgbClr val="E3AC00"/>
            </a:solidFill>
            <a:ln>
              <a:noFill/>
            </a:ln>
          </c:spPr>
          <c:invertIfNegative val="0"/>
          <c:dPt>
            <c:idx val="0"/>
            <c:invertIfNegative val="0"/>
            <c:bubble3D val="0"/>
            <c:spPr>
              <a:solidFill>
                <a:srgbClr val="FF6600"/>
              </a:solidFill>
              <a:ln>
                <a:noFill/>
              </a:ln>
            </c:spPr>
          </c:dPt>
          <c:dPt>
            <c:idx val="1"/>
            <c:invertIfNegative val="0"/>
            <c:bubble3D val="0"/>
          </c:dPt>
          <c:dPt>
            <c:idx val="3"/>
            <c:invertIfNegative val="0"/>
            <c:bubble3D val="0"/>
          </c:dPt>
          <c:dPt>
            <c:idx val="4"/>
            <c:invertIfNegative val="0"/>
            <c:bubble3D val="0"/>
          </c:dPt>
          <c:dPt>
            <c:idx val="5"/>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8"/>
            <c:invertIfNegative val="0"/>
            <c:bubble3D val="0"/>
          </c:dPt>
          <c:dPt>
            <c:idx val="19"/>
            <c:invertIfNegative val="0"/>
            <c:bubble3D val="0"/>
          </c:dPt>
          <c:dPt>
            <c:idx val="21"/>
            <c:invertIfNegative val="0"/>
            <c:bubble3D val="0"/>
            <c:spPr>
              <a:solidFill>
                <a:srgbClr val="E3AC00"/>
              </a:solidFill>
              <a:ln>
                <a:solidFill>
                  <a:schemeClr val="tx1"/>
                </a:solidFill>
              </a:ln>
            </c:spPr>
          </c:dPt>
          <c:dPt>
            <c:idx val="22"/>
            <c:invertIfNegative val="0"/>
            <c:bubble3D val="0"/>
          </c:dPt>
          <c:dPt>
            <c:idx val="23"/>
            <c:invertIfNegative val="0"/>
            <c:bubble3D val="0"/>
            <c:spPr>
              <a:solidFill>
                <a:srgbClr val="E3AC00"/>
              </a:solidFill>
              <a:ln>
                <a:solidFill>
                  <a:schemeClr val="tx1"/>
                </a:solidFill>
              </a:ln>
            </c:spPr>
          </c:dPt>
          <c:dPt>
            <c:idx val="24"/>
            <c:invertIfNegative val="0"/>
            <c:bubble3D val="0"/>
            <c:spPr>
              <a:solidFill>
                <a:srgbClr val="E3AC00"/>
              </a:solidFill>
              <a:ln>
                <a:solidFill>
                  <a:schemeClr val="tx1"/>
                </a:solidFill>
              </a:ln>
            </c:spPr>
          </c:dPt>
          <c:dPt>
            <c:idx val="26"/>
            <c:invertIfNegative val="0"/>
            <c:bubble3D val="0"/>
          </c:dPt>
          <c:dPt>
            <c:idx val="29"/>
            <c:invertIfNegative val="0"/>
            <c:bubble3D val="0"/>
            <c:spPr>
              <a:solidFill>
                <a:srgbClr val="E3AC00"/>
              </a:solidFill>
              <a:ln>
                <a:solidFill>
                  <a:schemeClr val="tx1"/>
                </a:solidFill>
              </a:ln>
            </c:spPr>
          </c:dPt>
          <c:dPt>
            <c:idx val="31"/>
            <c:invertIfNegative val="0"/>
            <c:bubble3D val="0"/>
          </c:dPt>
          <c:dPt>
            <c:idx val="32"/>
            <c:invertIfNegative val="0"/>
            <c:bubble3D val="0"/>
          </c:dPt>
          <c:dPt>
            <c:idx val="33"/>
            <c:invertIfNegative val="0"/>
            <c:bubble3D val="0"/>
            <c:spPr>
              <a:solidFill>
                <a:srgbClr val="FF6600"/>
              </a:solidFill>
              <a:ln>
                <a:noFill/>
              </a:ln>
            </c:spPr>
          </c:dPt>
          <c:dPt>
            <c:idx val="34"/>
            <c:invertIfNegative val="0"/>
            <c:bubble3D val="0"/>
          </c:dPt>
          <c:dPt>
            <c:idx val="36"/>
            <c:invertIfNegative val="0"/>
            <c:bubble3D val="0"/>
          </c:dPt>
          <c:dPt>
            <c:idx val="38"/>
            <c:invertIfNegative val="0"/>
            <c:bubble3D val="0"/>
          </c:dPt>
          <c:dPt>
            <c:idx val="39"/>
            <c:invertIfNegative val="0"/>
            <c:bubble3D val="0"/>
          </c:dPt>
          <c:dPt>
            <c:idx val="41"/>
            <c:invertIfNegative val="0"/>
            <c:bubble3D val="0"/>
          </c:dPt>
          <c:dPt>
            <c:idx val="50"/>
            <c:invertIfNegative val="0"/>
            <c:bubble3D val="0"/>
          </c:dPt>
          <c:dPt>
            <c:idx val="51"/>
            <c:invertIfNegative val="0"/>
            <c:bubble3D val="0"/>
          </c:dPt>
          <c:dPt>
            <c:idx val="52"/>
            <c:invertIfNegative val="0"/>
            <c:bubble3D val="0"/>
          </c:dPt>
          <c:dPt>
            <c:idx val="53"/>
            <c:invertIfNegative val="0"/>
            <c:bubble3D val="0"/>
          </c:dPt>
          <c:dLbls>
            <c:dLbl>
              <c:idx val="0"/>
              <c:showLegendKey val="0"/>
              <c:showVal val="1"/>
              <c:showCatName val="0"/>
              <c:showSerName val="0"/>
              <c:showPercent val="0"/>
              <c:showBubbleSize val="0"/>
            </c:dLbl>
            <c:dLbl>
              <c:idx val="21"/>
              <c:layout>
                <c:manualLayout>
                  <c:x val="0"/>
                  <c:y val="2.2695035460992909E-2"/>
                </c:manualLayout>
              </c:layout>
              <c:showLegendKey val="0"/>
              <c:showVal val="1"/>
              <c:showCatName val="0"/>
              <c:showSerName val="0"/>
              <c:showPercent val="0"/>
              <c:showBubbleSize val="0"/>
            </c:dLbl>
            <c:dLbl>
              <c:idx val="23"/>
              <c:layout>
                <c:manualLayout>
                  <c:x val="0"/>
                  <c:y val="1.9858156028368795E-2"/>
                </c:manualLayout>
              </c:layout>
              <c:showLegendKey val="0"/>
              <c:showVal val="1"/>
              <c:showCatName val="0"/>
              <c:showSerName val="0"/>
              <c:showPercent val="0"/>
              <c:showBubbleSize val="0"/>
            </c:dLbl>
            <c:dLbl>
              <c:idx val="24"/>
              <c:layout>
                <c:manualLayout>
                  <c:x val="9.7982940167141916E-3"/>
                  <c:y val="1.7022616080288704E-2"/>
                </c:manualLayout>
              </c:layout>
              <c:showLegendKey val="0"/>
              <c:showVal val="1"/>
              <c:showCatName val="0"/>
              <c:showSerName val="0"/>
              <c:showPercent val="0"/>
              <c:showBubbleSize val="0"/>
            </c:dLbl>
            <c:dLbl>
              <c:idx val="29"/>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M_VAR_CB!$AE$3:$AE$34</c:f>
              <c:strCache>
                <c:ptCount val="32"/>
                <c:pt idx="0">
                  <c:v>ישראל</c:v>
                </c:pt>
                <c:pt idx="2">
                  <c:v>הונגריה</c:v>
                </c:pt>
                <c:pt idx="3">
                  <c:v>איחוד האמירויות</c:v>
                </c:pt>
                <c:pt idx="4">
                  <c:v>בלגיה</c:v>
                </c:pt>
                <c:pt idx="5">
                  <c:v>נורווגיה</c:v>
                </c:pt>
                <c:pt idx="6">
                  <c:v>סלובניה</c:v>
                </c:pt>
                <c:pt idx="7">
                  <c:v>גרמניה</c:v>
                </c:pt>
                <c:pt idx="8">
                  <c:v>ספרד</c:v>
                </c:pt>
                <c:pt idx="9">
                  <c:v>אוסטרליה</c:v>
                </c:pt>
                <c:pt idx="10">
                  <c:v>פולין</c:v>
                </c:pt>
                <c:pt idx="11">
                  <c:v>צרפת</c:v>
                </c:pt>
                <c:pt idx="12">
                  <c:v>שוודיה</c:v>
                </c:pt>
                <c:pt idx="13">
                  <c:v>אוסטריה</c:v>
                </c:pt>
                <c:pt idx="14">
                  <c:v>סלובקיה</c:v>
                </c:pt>
                <c:pt idx="15">
                  <c:v>איטליה</c:v>
                </c:pt>
                <c:pt idx="16">
                  <c:v>הונג-קונג (סין)</c:v>
                </c:pt>
                <c:pt idx="17">
                  <c:v>אסטוניה</c:v>
                </c:pt>
                <c:pt idx="18">
                  <c:v>ברזיל</c:v>
                </c:pt>
                <c:pt idx="19">
                  <c:v>קולומביה</c:v>
                </c:pt>
                <c:pt idx="20">
                  <c:v>סינגפור</c:v>
                </c:pt>
                <c:pt idx="21">
                  <c:v>ארצות הברית</c:v>
                </c:pt>
                <c:pt idx="22">
                  <c:v>טייוואן</c:v>
                </c:pt>
                <c:pt idx="23">
                  <c:v>פורטוגל</c:v>
                </c:pt>
                <c:pt idx="24">
                  <c:v>קנדה</c:v>
                </c:pt>
                <c:pt idx="25">
                  <c:v>רוסיה</c:v>
                </c:pt>
                <c:pt idx="26">
                  <c:v>אירלנד</c:v>
                </c:pt>
                <c:pt idx="27">
                  <c:v>דנמרק</c:v>
                </c:pt>
                <c:pt idx="28">
                  <c:v>צ'ילה</c:v>
                </c:pt>
                <c:pt idx="29">
                  <c:v>קוריאה</c:v>
                </c:pt>
                <c:pt idx="30">
                  <c:v>יפן</c:v>
                </c:pt>
                <c:pt idx="31">
                  <c:v>מקאו (סין)</c:v>
                </c:pt>
              </c:strCache>
            </c:strRef>
          </c:cat>
          <c:val>
            <c:numRef>
              <c:f>M_VAR_CB!$AG$3:$AG$34</c:f>
              <c:numCache>
                <c:formatCode>General</c:formatCode>
                <c:ptCount val="32"/>
                <c:pt idx="0" formatCode="0">
                  <c:v>376.61781999999999</c:v>
                </c:pt>
                <c:pt idx="2" formatCode="0">
                  <c:v>370.31459999999998</c:v>
                </c:pt>
                <c:pt idx="3" formatCode="0">
                  <c:v>365.58718000000005</c:v>
                </c:pt>
                <c:pt idx="4" formatCode="0">
                  <c:v>327.41764000000001</c:v>
                </c:pt>
                <c:pt idx="5" formatCode="0">
                  <c:v>325.14148</c:v>
                </c:pt>
                <c:pt idx="6" formatCode="0">
                  <c:v>323.04038000000008</c:v>
                </c:pt>
                <c:pt idx="7" formatCode="0">
                  <c:v>320.58913999999993</c:v>
                </c:pt>
                <c:pt idx="8" formatCode="0">
                  <c:v>320.41404000000006</c:v>
                </c:pt>
                <c:pt idx="9" formatCode="0">
                  <c:v>317.43752000000001</c:v>
                </c:pt>
                <c:pt idx="10" formatCode="0">
                  <c:v>317.08734000000004</c:v>
                </c:pt>
                <c:pt idx="11" formatCode="0">
                  <c:v>315.33645999999999</c:v>
                </c:pt>
                <c:pt idx="12" formatCode="0">
                  <c:v>314.63607999999999</c:v>
                </c:pt>
                <c:pt idx="13" formatCode="0">
                  <c:v>312.53502000000003</c:v>
                </c:pt>
                <c:pt idx="14" formatCode="0">
                  <c:v>312.18482000000006</c:v>
                </c:pt>
                <c:pt idx="15" formatCode="0">
                  <c:v>310.25884000000002</c:v>
                </c:pt>
                <c:pt idx="16" formatCode="0">
                  <c:v>309.03322000000003</c:v>
                </c:pt>
                <c:pt idx="17" formatCode="0">
                  <c:v>302.02963999999997</c:v>
                </c:pt>
                <c:pt idx="18" formatCode="0">
                  <c:v>301.67944000000006</c:v>
                </c:pt>
                <c:pt idx="19" formatCode="0">
                  <c:v>298.17765999999995</c:v>
                </c:pt>
                <c:pt idx="20" formatCode="0">
                  <c:v>295.90152</c:v>
                </c:pt>
                <c:pt idx="21" formatCode="0">
                  <c:v>291.69931999999994</c:v>
                </c:pt>
                <c:pt idx="22" formatCode="0">
                  <c:v>290.47372000000001</c:v>
                </c:pt>
                <c:pt idx="23" formatCode="0">
                  <c:v>288.3726200000001</c:v>
                </c:pt>
                <c:pt idx="24" formatCode="0">
                  <c:v>287.49716000000006</c:v>
                </c:pt>
                <c:pt idx="25" formatCode="0">
                  <c:v>283.11992000000004</c:v>
                </c:pt>
                <c:pt idx="26" formatCode="0">
                  <c:v>272.08929999999992</c:v>
                </c:pt>
                <c:pt idx="27" formatCode="0">
                  <c:v>270.16336000000001</c:v>
                </c:pt>
                <c:pt idx="28" formatCode="0">
                  <c:v>268.58745999999996</c:v>
                </c:pt>
                <c:pt idx="29" formatCode="0">
                  <c:v>257.38177999999994</c:v>
                </c:pt>
                <c:pt idx="30" formatCode="0">
                  <c:v>254.58031999999997</c:v>
                </c:pt>
                <c:pt idx="31" formatCode="0">
                  <c:v>231.64362</c:v>
                </c:pt>
              </c:numCache>
            </c:numRef>
          </c:val>
        </c:ser>
        <c:dLbls>
          <c:showLegendKey val="0"/>
          <c:showVal val="0"/>
          <c:showCatName val="0"/>
          <c:showSerName val="0"/>
          <c:showPercent val="0"/>
          <c:showBubbleSize val="0"/>
        </c:dLbls>
        <c:gapWidth val="150"/>
        <c:axId val="179059712"/>
        <c:axId val="179065600"/>
      </c:barChart>
      <c:scatterChart>
        <c:scatterStyle val="smoothMarker"/>
        <c:varyColors val="0"/>
        <c:ser>
          <c:idx val="1"/>
          <c:order val="1"/>
          <c:tx>
            <c:strRef>
              <c:f>M_VAR_CB!$AP$76</c:f>
              <c:strCache>
                <c:ptCount val="1"/>
                <c:pt idx="0">
                  <c:v>OECD</c:v>
                </c:pt>
              </c:strCache>
            </c:strRef>
          </c:tx>
          <c:spPr>
            <a:ln w="19050">
              <a:solidFill>
                <a:srgbClr val="7030A0"/>
              </a:solidFill>
            </a:ln>
          </c:spPr>
          <c:marker>
            <c:symbol val="none"/>
          </c:marker>
          <c:xVal>
            <c:numRef>
              <c:f>M_VAR_CB!$AQ$78:$AQ$79</c:f>
              <c:numCache>
                <c:formatCode>General</c:formatCode>
                <c:ptCount val="2"/>
                <c:pt idx="0">
                  <c:v>0</c:v>
                </c:pt>
                <c:pt idx="1">
                  <c:v>32.5</c:v>
                </c:pt>
              </c:numCache>
            </c:numRef>
          </c:xVal>
          <c:yVal>
            <c:numRef>
              <c:f>M_VAR_CB!$AR$78:$AR$79</c:f>
              <c:numCache>
                <c:formatCode>General</c:formatCode>
                <c:ptCount val="2"/>
                <c:pt idx="0">
                  <c:v>307</c:v>
                </c:pt>
                <c:pt idx="1">
                  <c:v>307</c:v>
                </c:pt>
              </c:numCache>
            </c:numRef>
          </c:yVal>
          <c:smooth val="1"/>
        </c:ser>
        <c:dLbls>
          <c:showLegendKey val="0"/>
          <c:showVal val="0"/>
          <c:showCatName val="0"/>
          <c:showSerName val="0"/>
          <c:showPercent val="0"/>
          <c:showBubbleSize val="0"/>
        </c:dLbls>
        <c:axId val="179077120"/>
        <c:axId val="179067136"/>
      </c:scatterChart>
      <c:catAx>
        <c:axId val="179059712"/>
        <c:scaling>
          <c:orientation val="minMax"/>
        </c:scaling>
        <c:delete val="0"/>
        <c:axPos val="b"/>
        <c:majorTickMark val="out"/>
        <c:minorTickMark val="none"/>
        <c:tickLblPos val="nextTo"/>
        <c:spPr>
          <a:ln>
            <a:solidFill>
              <a:srgbClr val="000000"/>
            </a:solidFill>
          </a:ln>
        </c:spPr>
        <c:txPr>
          <a:bodyPr rot="-5400000" vert="horz"/>
          <a:lstStyle/>
          <a:p>
            <a:pPr>
              <a:defRPr sz="1100" b="1"/>
            </a:pPr>
            <a:endParaRPr lang="he-IL"/>
          </a:p>
        </c:txPr>
        <c:crossAx val="179065600"/>
        <c:crosses val="autoZero"/>
        <c:auto val="1"/>
        <c:lblAlgn val="ctr"/>
        <c:lblOffset val="100"/>
        <c:tickLblSkip val="1"/>
        <c:noMultiLvlLbl val="0"/>
      </c:catAx>
      <c:valAx>
        <c:axId val="179065600"/>
        <c:scaling>
          <c:orientation val="minMax"/>
          <c:max val="400"/>
          <c:min val="0"/>
        </c:scaling>
        <c:delete val="0"/>
        <c:axPos val="l"/>
        <c:majorGridlines>
          <c:spPr>
            <a:ln>
              <a:solidFill>
                <a:schemeClr val="bg1">
                  <a:lumMod val="65000"/>
                </a:schemeClr>
              </a:solidFill>
              <a:prstDash val="sysDash"/>
            </a:ln>
          </c:spPr>
        </c:majorGridlines>
        <c:numFmt formatCode="0" sourceLinked="1"/>
        <c:majorTickMark val="out"/>
        <c:minorTickMark val="none"/>
        <c:tickLblPos val="nextTo"/>
        <c:spPr>
          <a:ln>
            <a:solidFill>
              <a:srgbClr val="000000"/>
            </a:solidFill>
          </a:ln>
        </c:spPr>
        <c:txPr>
          <a:bodyPr/>
          <a:lstStyle/>
          <a:p>
            <a:pPr algn="ctr">
              <a:defRPr lang="he-IL" sz="1400" b="1" i="0" u="none" strike="noStrike" kern="1200" baseline="0">
                <a:solidFill>
                  <a:sysClr val="windowText" lastClr="000000"/>
                </a:solidFill>
                <a:latin typeface="+mn-lt"/>
                <a:ea typeface="+mn-ea"/>
                <a:cs typeface="+mn-cs"/>
              </a:defRPr>
            </a:pPr>
            <a:endParaRPr lang="he-IL"/>
          </a:p>
        </c:txPr>
        <c:crossAx val="179059712"/>
        <c:crosses val="autoZero"/>
        <c:crossBetween val="between"/>
        <c:majorUnit val="50"/>
      </c:valAx>
      <c:valAx>
        <c:axId val="179067136"/>
        <c:scaling>
          <c:orientation val="minMax"/>
          <c:max val="400"/>
          <c:min val="0"/>
        </c:scaling>
        <c:delete val="0"/>
        <c:axPos val="r"/>
        <c:numFmt formatCode="General" sourceLinked="1"/>
        <c:majorTickMark val="none"/>
        <c:minorTickMark val="none"/>
        <c:tickLblPos val="none"/>
        <c:crossAx val="179077120"/>
        <c:crosses val="max"/>
        <c:crossBetween val="midCat"/>
        <c:majorUnit val="50"/>
      </c:valAx>
      <c:valAx>
        <c:axId val="179077120"/>
        <c:scaling>
          <c:orientation val="minMax"/>
        </c:scaling>
        <c:delete val="1"/>
        <c:axPos val="b"/>
        <c:numFmt formatCode="General" sourceLinked="1"/>
        <c:majorTickMark val="out"/>
        <c:minorTickMark val="none"/>
        <c:tickLblPos val="nextTo"/>
        <c:crossAx val="179067136"/>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437445319335085E-2"/>
          <c:y val="6.0659813356663747E-2"/>
          <c:w val="0.88537510936132979"/>
          <c:h val="0.83588363954505684"/>
        </c:manualLayout>
      </c:layout>
      <c:scatterChart>
        <c:scatterStyle val="lineMarker"/>
        <c:varyColors val="0"/>
        <c:ser>
          <c:idx val="0"/>
          <c:order val="0"/>
          <c:tx>
            <c:strRef>
              <c:f>ESCS_CB!$E$1</c:f>
              <c:strCache>
                <c:ptCount val="1"/>
                <c:pt idx="0">
                  <c:v>CBR</c:v>
                </c:pt>
              </c:strCache>
            </c:strRef>
          </c:tx>
          <c:spPr>
            <a:ln w="28575">
              <a:noFill/>
            </a:ln>
          </c:spPr>
          <c:marker>
            <c:symbol val="diamond"/>
            <c:size val="7"/>
            <c:spPr>
              <a:solidFill>
                <a:srgbClr val="E3AC00"/>
              </a:solidFill>
              <a:ln>
                <a:noFill/>
              </a:ln>
            </c:spPr>
          </c:marker>
          <c:dPt>
            <c:idx val="2"/>
            <c:marker>
              <c:spPr>
                <a:solidFill>
                  <a:srgbClr val="E3AC00"/>
                </a:solidFill>
                <a:ln>
                  <a:solidFill>
                    <a:schemeClr val="tx1"/>
                  </a:solidFill>
                </a:ln>
              </c:spPr>
            </c:marker>
            <c:bubble3D val="0"/>
          </c:dPt>
          <c:dPt>
            <c:idx val="4"/>
            <c:marker>
              <c:spPr>
                <a:solidFill>
                  <a:srgbClr val="E3AC00"/>
                </a:solidFill>
                <a:ln>
                  <a:solidFill>
                    <a:schemeClr val="tx1"/>
                  </a:solidFill>
                </a:ln>
              </c:spPr>
            </c:marker>
            <c:bubble3D val="0"/>
          </c:dPt>
          <c:dPt>
            <c:idx val="5"/>
            <c:bubble3D val="0"/>
          </c:dPt>
          <c:dPt>
            <c:idx val="11"/>
            <c:marker>
              <c:spPr>
                <a:solidFill>
                  <a:srgbClr val="E3AC00"/>
                </a:solidFill>
                <a:ln>
                  <a:solidFill>
                    <a:schemeClr val="tx1"/>
                  </a:solidFill>
                </a:ln>
              </c:spPr>
            </c:marker>
            <c:bubble3D val="0"/>
          </c:dPt>
          <c:dPt>
            <c:idx val="13"/>
            <c:bubble3D val="0"/>
          </c:dPt>
          <c:dPt>
            <c:idx val="15"/>
            <c:bubble3D val="0"/>
          </c:dPt>
          <c:dPt>
            <c:idx val="16"/>
            <c:marker>
              <c:symbol val="diamond"/>
              <c:size val="9"/>
              <c:spPr>
                <a:solidFill>
                  <a:srgbClr val="FF6600"/>
                </a:solidFill>
                <a:ln>
                  <a:noFill/>
                </a:ln>
              </c:spPr>
            </c:marker>
            <c:bubble3D val="0"/>
          </c:dPt>
          <c:dPt>
            <c:idx val="22"/>
            <c:marker>
              <c:spPr>
                <a:solidFill>
                  <a:srgbClr val="E3AC00"/>
                </a:solidFill>
                <a:ln>
                  <a:solidFill>
                    <a:schemeClr val="tx1"/>
                  </a:solidFill>
                </a:ln>
              </c:spPr>
            </c:marker>
            <c:bubble3D val="0"/>
          </c:dPt>
          <c:dPt>
            <c:idx val="23"/>
            <c:bubble3D val="0"/>
          </c:dPt>
          <c:dPt>
            <c:idx val="24"/>
            <c:bubble3D val="0"/>
          </c:dPt>
          <c:dPt>
            <c:idx val="47"/>
            <c:bubble3D val="0"/>
          </c:dPt>
          <c:dPt>
            <c:idx val="55"/>
            <c:bubble3D val="0"/>
          </c:dPt>
          <c:dLbls>
            <c:dLbl>
              <c:idx val="2"/>
              <c:tx>
                <c:strRef>
                  <c:f>ESCS_CB!$B$4</c:f>
                  <c:strCache>
                    <c:ptCount val="1"/>
                    <c:pt idx="0">
                      <c:v>קוריאה</c:v>
                    </c:pt>
                  </c:strCache>
                </c:strRef>
              </c:tx>
              <c:showLegendKey val="0"/>
              <c:showVal val="1"/>
              <c:showCatName val="0"/>
              <c:showSerName val="0"/>
              <c:showPercent val="0"/>
              <c:showBubbleSize val="0"/>
            </c:dLbl>
            <c:dLbl>
              <c:idx val="4"/>
              <c:tx>
                <c:strRef>
                  <c:f>ESCS_CB!$B$6</c:f>
                  <c:strCache>
                    <c:ptCount val="1"/>
                    <c:pt idx="0">
                      <c:v>קנדה</c:v>
                    </c:pt>
                  </c:strCache>
                </c:strRef>
              </c:tx>
              <c:showLegendKey val="0"/>
              <c:showVal val="1"/>
              <c:showCatName val="0"/>
              <c:showSerName val="0"/>
              <c:showPercent val="0"/>
              <c:showBubbleSize val="0"/>
            </c:dLbl>
            <c:dLbl>
              <c:idx val="11"/>
              <c:tx>
                <c:strRef>
                  <c:f>ESCS_CB!$B$13</c:f>
                  <c:strCache>
                    <c:ptCount val="1"/>
                    <c:pt idx="0">
                      <c:v>ארצות הברית</c:v>
                    </c:pt>
                  </c:strCache>
                </c:strRef>
              </c:tx>
              <c:showLegendKey val="0"/>
              <c:showVal val="1"/>
              <c:showCatName val="0"/>
              <c:showSerName val="0"/>
              <c:showPercent val="0"/>
              <c:showBubbleSize val="0"/>
            </c:dLbl>
            <c:dLbl>
              <c:idx val="16"/>
              <c:tx>
                <c:strRef>
                  <c:f>ESCS_CB!$B$18</c:f>
                  <c:strCache>
                    <c:ptCount val="1"/>
                    <c:pt idx="0">
                      <c:v>ישראל</c:v>
                    </c:pt>
                  </c:strCache>
                </c:strRef>
              </c:tx>
              <c:spPr/>
              <c:txPr>
                <a:bodyPr/>
                <a:lstStyle/>
                <a:p>
                  <a:pPr>
                    <a:defRPr sz="1400" b="1">
                      <a:solidFill>
                        <a:srgbClr val="FF6600"/>
                      </a:solidFill>
                    </a:defRPr>
                  </a:pPr>
                  <a:endParaRPr lang="he-IL"/>
                </a:p>
              </c:txPr>
              <c:showLegendKey val="0"/>
              <c:showVal val="1"/>
              <c:showCatName val="0"/>
              <c:showSerName val="0"/>
              <c:showPercent val="0"/>
              <c:showBubbleSize val="0"/>
            </c:dLbl>
            <c:dLbl>
              <c:idx val="22"/>
              <c:tx>
                <c:strRef>
                  <c:f>ESCS_CB!$B$24</c:f>
                  <c:strCache>
                    <c:ptCount val="1"/>
                    <c:pt idx="0">
                      <c:v>פורטוגל</c:v>
                    </c:pt>
                  </c:strCache>
                </c:strRef>
              </c:tx>
              <c:showLegendKey val="0"/>
              <c:showVal val="1"/>
              <c:showCatName val="0"/>
              <c:showSerName val="0"/>
              <c:showPercent val="0"/>
              <c:showBubbleSize val="0"/>
            </c:dLbl>
            <c:txPr>
              <a:bodyPr/>
              <a:lstStyle/>
              <a:p>
                <a:pPr>
                  <a:defRPr b="1"/>
                </a:pPr>
                <a:endParaRPr lang="he-IL"/>
              </a:p>
            </c:txPr>
            <c:showLegendKey val="0"/>
            <c:showVal val="0"/>
            <c:showCatName val="0"/>
            <c:showSerName val="0"/>
            <c:showPercent val="0"/>
            <c:showBubbleSize val="0"/>
          </c:dLbls>
          <c:trendline>
            <c:trendlineType val="linear"/>
            <c:dispRSqr val="1"/>
            <c:dispEq val="0"/>
            <c:trendlineLbl>
              <c:layout>
                <c:manualLayout>
                  <c:x val="0.16533193842659458"/>
                  <c:y val="0.54725326218233816"/>
                </c:manualLayout>
              </c:layout>
              <c:numFmt formatCode="#,##0.00" sourceLinked="0"/>
              <c:txPr>
                <a:bodyPr/>
                <a:lstStyle/>
                <a:p>
                  <a:pPr>
                    <a:defRPr sz="1200" b="1"/>
                  </a:pPr>
                  <a:endParaRPr lang="he-IL"/>
                </a:p>
              </c:txPr>
            </c:trendlineLbl>
          </c:trendline>
          <c:xVal>
            <c:numRef>
              <c:f>ESCS_CB!$C$2:$C$34</c:f>
              <c:numCache>
                <c:formatCode>0.00</c:formatCode>
                <c:ptCount val="33"/>
                <c:pt idx="0">
                  <c:v>-0.25730659503069897</c:v>
                </c:pt>
                <c:pt idx="1">
                  <c:v>-0.79220658742176187</c:v>
                </c:pt>
                <c:pt idx="2">
                  <c:v>1.2075094372415066E-2</c:v>
                </c:pt>
                <c:pt idx="3">
                  <c:v>-7.1513025515137996E-2</c:v>
                </c:pt>
                <c:pt idx="4">
                  <c:v>0.41279211024243695</c:v>
                </c:pt>
                <c:pt idx="5">
                  <c:v>0.24842169882600584</c:v>
                </c:pt>
                <c:pt idx="6">
                  <c:v>0.11165579969647095</c:v>
                </c:pt>
                <c:pt idx="7">
                  <c:v>-0.39981577158238696</c:v>
                </c:pt>
                <c:pt idx="8">
                  <c:v>-3.8168012512809248E-2</c:v>
                </c:pt>
                <c:pt idx="9">
                  <c:v>0.14520392284230613</c:v>
                </c:pt>
                <c:pt idx="10">
                  <c:v>0.1265411026270771</c:v>
                </c:pt>
                <c:pt idx="11">
                  <c:v>0.17399832103899851</c:v>
                </c:pt>
                <c:pt idx="12">
                  <c:v>0.46249162288375073</c:v>
                </c:pt>
                <c:pt idx="13">
                  <c:v>-5.3766590465195233E-2</c:v>
                </c:pt>
                <c:pt idx="14">
                  <c:v>0.27517968415638377</c:v>
                </c:pt>
                <c:pt idx="15">
                  <c:v>0.19481857153402199</c:v>
                </c:pt>
                <c:pt idx="16">
                  <c:v>0.17181283648062018</c:v>
                </c:pt>
                <c:pt idx="17">
                  <c:v>-0.88594679610779392</c:v>
                </c:pt>
                <c:pt idx="18">
                  <c:v>7.5396420931247515E-2</c:v>
                </c:pt>
                <c:pt idx="19">
                  <c:v>-0.20908185767745949</c:v>
                </c:pt>
                <c:pt idx="20">
                  <c:v>0.42604240383430553</c:v>
                </c:pt>
                <c:pt idx="21">
                  <c:v>6.7409038076434322E-2</c:v>
                </c:pt>
                <c:pt idx="22">
                  <c:v>-0.48333999396558242</c:v>
                </c:pt>
                <c:pt idx="23">
                  <c:v>-0.25282340120552627</c:v>
                </c:pt>
                <c:pt idx="24">
                  <c:v>-0.18969642656485916</c:v>
                </c:pt>
                <c:pt idx="25">
                  <c:v>-0.18371659626366779</c:v>
                </c:pt>
                <c:pt idx="26">
                  <c:v>-0.10590637981856471</c:v>
                </c:pt>
                <c:pt idx="27">
                  <c:v>0.32463742016962999</c:v>
                </c:pt>
                <c:pt idx="28">
                  <c:v>-1.1668251834217529</c:v>
                </c:pt>
                <c:pt idx="29">
                  <c:v>-0.5789711928529101</c:v>
                </c:pt>
                <c:pt idx="30">
                  <c:v>-1.2632481739652455</c:v>
                </c:pt>
                <c:pt idx="31">
                  <c:v>-0.36121663212008237</c:v>
                </c:pt>
                <c:pt idx="32">
                  <c:v>2.4983914688473559E-3</c:v>
                </c:pt>
              </c:numCache>
            </c:numRef>
          </c:xVal>
          <c:yVal>
            <c:numRef>
              <c:f>ESCS_CB!$E$2:$E$34</c:f>
              <c:numCache>
                <c:formatCode>0</c:formatCode>
                <c:ptCount val="33"/>
                <c:pt idx="0">
                  <c:v>566.97643925345108</c:v>
                </c:pt>
                <c:pt idx="1">
                  <c:v>549.81388541180991</c:v>
                </c:pt>
                <c:pt idx="2">
                  <c:v>555.12742407264284</c:v>
                </c:pt>
                <c:pt idx="3">
                  <c:v>544.77023909574791</c:v>
                </c:pt>
                <c:pt idx="4">
                  <c:v>532.3050177001852</c:v>
                </c:pt>
                <c:pt idx="5">
                  <c:v>520.55974769852207</c:v>
                </c:pt>
                <c:pt idx="6">
                  <c:v>522.84043097746587</c:v>
                </c:pt>
                <c:pt idx="7">
                  <c:v>519.44556413322027</c:v>
                </c:pt>
                <c:pt idx="8">
                  <c:v>510.93632760548184</c:v>
                </c:pt>
                <c:pt idx="9">
                  <c:v>502.34421622881638</c:v>
                </c:pt>
                <c:pt idx="10">
                  <c:v>520.14697701864156</c:v>
                </c:pt>
                <c:pt idx="11">
                  <c:v>511.21462287100854</c:v>
                </c:pt>
                <c:pt idx="12">
                  <c:v>499.74099399379895</c:v>
                </c:pt>
                <c:pt idx="13">
                  <c:v>504.13219410513261</c:v>
                </c:pt>
                <c:pt idx="14">
                  <c:v>498.44430052852488</c:v>
                </c:pt>
                <c:pt idx="15">
                  <c:v>493.55815985605409</c:v>
                </c:pt>
                <c:pt idx="16">
                  <c:v>460.98901527809431</c:v>
                </c:pt>
                <c:pt idx="17">
                  <c:v>515.26034526040212</c:v>
                </c:pt>
                <c:pt idx="18">
                  <c:v>480.01076691319645</c:v>
                </c:pt>
                <c:pt idx="19">
                  <c:v>476.84953121742569</c:v>
                </c:pt>
                <c:pt idx="20">
                  <c:v>494.72811607041439</c:v>
                </c:pt>
                <c:pt idx="21">
                  <c:v>471.27510589719384</c:v>
                </c:pt>
                <c:pt idx="22">
                  <c:v>485.88894273927059</c:v>
                </c:pt>
                <c:pt idx="23">
                  <c:v>450.25871485662782</c:v>
                </c:pt>
                <c:pt idx="24">
                  <c:v>466.1387598682291</c:v>
                </c:pt>
                <c:pt idx="25">
                  <c:v>474.26457776036023</c:v>
                </c:pt>
                <c:pt idx="26">
                  <c:v>465.58652451664784</c:v>
                </c:pt>
                <c:pt idx="27">
                  <c:v>406.70251080594068</c:v>
                </c:pt>
                <c:pt idx="28">
                  <c:v>435.62354508389518</c:v>
                </c:pt>
                <c:pt idx="29">
                  <c:v>452.15916531356811</c:v>
                </c:pt>
                <c:pt idx="30">
                  <c:v>395.75673863628919</c:v>
                </c:pt>
                <c:pt idx="31">
                  <c:v>531.27541441628262</c:v>
                </c:pt>
                <c:pt idx="32">
                  <c:v>496.89927598549571</c:v>
                </c:pt>
              </c:numCache>
            </c:numRef>
          </c:yVal>
          <c:smooth val="0"/>
        </c:ser>
        <c:dLbls>
          <c:showLegendKey val="0"/>
          <c:showVal val="0"/>
          <c:showCatName val="0"/>
          <c:showSerName val="0"/>
          <c:showPercent val="0"/>
          <c:showBubbleSize val="0"/>
        </c:dLbls>
        <c:axId val="179552256"/>
        <c:axId val="179554176"/>
      </c:scatterChart>
      <c:scatterChart>
        <c:scatterStyle val="smoothMarker"/>
        <c:varyColors val="0"/>
        <c:ser>
          <c:idx val="1"/>
          <c:order val="1"/>
          <c:tx>
            <c:strRef>
              <c:f>ESCS_CB!$P$4</c:f>
              <c:strCache>
                <c:ptCount val="1"/>
                <c:pt idx="0">
                  <c:v>OECD</c:v>
                </c:pt>
              </c:strCache>
            </c:strRef>
          </c:tx>
          <c:spPr>
            <a:ln>
              <a:solidFill>
                <a:srgbClr val="7030A0"/>
              </a:solidFill>
            </a:ln>
          </c:spPr>
          <c:xVal>
            <c:numRef>
              <c:f>ESCS_CB!$Q$6:$Q$7</c:f>
              <c:numCache>
                <c:formatCode>General</c:formatCode>
                <c:ptCount val="2"/>
                <c:pt idx="0">
                  <c:v>-8.5</c:v>
                </c:pt>
                <c:pt idx="1">
                  <c:v>8.5</c:v>
                </c:pt>
              </c:numCache>
            </c:numRef>
          </c:xVal>
          <c:yVal>
            <c:numRef>
              <c:f>ESCS_CB!$R$6:$R$7</c:f>
              <c:numCache>
                <c:formatCode>General</c:formatCode>
                <c:ptCount val="2"/>
                <c:pt idx="0">
                  <c:v>497</c:v>
                </c:pt>
                <c:pt idx="1">
                  <c:v>497</c:v>
                </c:pt>
              </c:numCache>
            </c:numRef>
          </c:yVal>
          <c:smooth val="1"/>
        </c:ser>
        <c:dLbls>
          <c:showLegendKey val="0"/>
          <c:showVal val="0"/>
          <c:showCatName val="0"/>
          <c:showSerName val="0"/>
          <c:showPercent val="0"/>
          <c:showBubbleSize val="0"/>
        </c:dLbls>
        <c:axId val="179557504"/>
        <c:axId val="179555712"/>
      </c:scatterChart>
      <c:valAx>
        <c:axId val="179552256"/>
        <c:scaling>
          <c:orientation val="minMax"/>
          <c:max val="1"/>
          <c:min val="-2"/>
        </c:scaling>
        <c:delete val="0"/>
        <c:axPos val="b"/>
        <c:title>
          <c:tx>
            <c:strRef>
              <c:f>ESCS_PB!$J$1</c:f>
              <c:strCache>
                <c:ptCount val="1"/>
                <c:pt idx="0">
                  <c:v>רקע חת"כ</c:v>
                </c:pt>
              </c:strCache>
            </c:strRef>
          </c:tx>
          <c:overlay val="0"/>
          <c:txPr>
            <a:bodyPr/>
            <a:lstStyle/>
            <a:p>
              <a:pPr>
                <a:defRPr sz="1400"/>
              </a:pPr>
              <a:endParaRPr lang="he-IL"/>
            </a:p>
          </c:txPr>
        </c:title>
        <c:numFmt formatCode="0.00" sourceLinked="1"/>
        <c:majorTickMark val="out"/>
        <c:minorTickMark val="none"/>
        <c:tickLblPos val="nextTo"/>
        <c:spPr>
          <a:ln>
            <a:solidFill>
              <a:srgbClr val="000000"/>
            </a:solidFill>
          </a:ln>
        </c:spPr>
        <c:txPr>
          <a:bodyPr/>
          <a:lstStyle/>
          <a:p>
            <a:pPr>
              <a:defRPr sz="1200" b="1"/>
            </a:pPr>
            <a:endParaRPr lang="he-IL"/>
          </a:p>
        </c:txPr>
        <c:crossAx val="179554176"/>
        <c:crosses val="autoZero"/>
        <c:crossBetween val="midCat"/>
        <c:majorUnit val="1"/>
      </c:valAx>
      <c:valAx>
        <c:axId val="179554176"/>
        <c:scaling>
          <c:orientation val="minMax"/>
          <c:max val="600"/>
          <c:min val="300"/>
        </c:scaling>
        <c:delete val="0"/>
        <c:axPos val="l"/>
        <c:numFmt formatCode="0" sourceLinked="1"/>
        <c:majorTickMark val="out"/>
        <c:minorTickMark val="none"/>
        <c:tickLblPos val="nextTo"/>
        <c:spPr>
          <a:ln w="19050">
            <a:solidFill>
              <a:srgbClr val="000000"/>
            </a:solidFill>
          </a:ln>
        </c:spPr>
        <c:txPr>
          <a:bodyPr/>
          <a:lstStyle/>
          <a:p>
            <a:pPr>
              <a:defRPr sz="1200" b="1"/>
            </a:pPr>
            <a:endParaRPr lang="he-IL"/>
          </a:p>
        </c:txPr>
        <c:crossAx val="179552256"/>
        <c:crosses val="autoZero"/>
        <c:crossBetween val="midCat"/>
        <c:majorUnit val="50"/>
      </c:valAx>
      <c:valAx>
        <c:axId val="179555712"/>
        <c:scaling>
          <c:orientation val="minMax"/>
          <c:max val="600"/>
          <c:min val="300"/>
        </c:scaling>
        <c:delete val="0"/>
        <c:axPos val="r"/>
        <c:numFmt formatCode="General" sourceLinked="1"/>
        <c:majorTickMark val="none"/>
        <c:minorTickMark val="none"/>
        <c:tickLblPos val="none"/>
        <c:spPr>
          <a:ln>
            <a:noFill/>
          </a:ln>
        </c:spPr>
        <c:crossAx val="179557504"/>
        <c:crosses val="max"/>
        <c:crossBetween val="midCat"/>
        <c:majorUnit val="50"/>
      </c:valAx>
      <c:valAx>
        <c:axId val="179557504"/>
        <c:scaling>
          <c:orientation val="minMax"/>
        </c:scaling>
        <c:delete val="1"/>
        <c:axPos val="b"/>
        <c:numFmt formatCode="General" sourceLinked="1"/>
        <c:majorTickMark val="out"/>
        <c:minorTickMark val="none"/>
        <c:tickLblPos val="nextTo"/>
        <c:crossAx val="179555712"/>
        <c:crosses val="autoZero"/>
        <c:crossBetween val="midCat"/>
      </c:valAx>
      <c:spPr>
        <a:solidFill>
          <a:schemeClr val="bg1">
            <a:lumMod val="95000"/>
          </a:schemeClr>
        </a:solidFill>
        <a:ln>
          <a:solidFill>
            <a:schemeClr val="tx1"/>
          </a:solidFill>
        </a:ln>
      </c:spPr>
    </c:plotArea>
    <c:plotVisOnly val="1"/>
    <c:dispBlanksAs val="gap"/>
    <c:showDLblsOverMax val="0"/>
  </c:chart>
  <c:spPr>
    <a:ln>
      <a:solidFill>
        <a:srgbClr val="000000"/>
      </a:solid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66291803506776"/>
          <c:y val="6.4805299411176534E-2"/>
          <c:w val="0.87679847618177431"/>
          <c:h val="0.55193508964953719"/>
        </c:manualLayout>
      </c:layout>
      <c:barChart>
        <c:barDir val="col"/>
        <c:grouping val="clustered"/>
        <c:varyColors val="0"/>
        <c:ser>
          <c:idx val="0"/>
          <c:order val="0"/>
          <c:spPr>
            <a:solidFill>
              <a:srgbClr val="95B3D7"/>
            </a:solidFill>
            <a:ln>
              <a:noFill/>
            </a:ln>
          </c:spPr>
          <c:invertIfNegative val="0"/>
          <c:dPt>
            <c:idx val="1"/>
            <c:invertIfNegative val="0"/>
            <c:bubble3D val="0"/>
          </c:dPt>
          <c:dPt>
            <c:idx val="4"/>
            <c:invertIfNegative val="0"/>
            <c:bubble3D val="0"/>
          </c:dPt>
          <c:dPt>
            <c:idx val="5"/>
            <c:invertIfNegative val="0"/>
            <c:bubble3D val="0"/>
          </c:dPt>
          <c:dPt>
            <c:idx val="7"/>
            <c:invertIfNegative val="0"/>
            <c:bubble3D val="0"/>
          </c:dPt>
          <c:dPt>
            <c:idx val="8"/>
            <c:invertIfNegative val="0"/>
            <c:bubble3D val="0"/>
            <c:spPr>
              <a:solidFill>
                <a:srgbClr val="0070C0"/>
              </a:solidFill>
              <a:ln>
                <a:noFill/>
              </a:ln>
            </c:spPr>
          </c:dPt>
          <c:dPt>
            <c:idx val="10"/>
            <c:invertIfNegative val="0"/>
            <c:bubble3D val="0"/>
          </c:dPt>
          <c:dPt>
            <c:idx val="12"/>
            <c:invertIfNegative val="0"/>
            <c:bubble3D val="0"/>
          </c:dPt>
          <c:dPt>
            <c:idx val="14"/>
            <c:invertIfNegative val="0"/>
            <c:bubble3D val="0"/>
          </c:dPt>
          <c:dPt>
            <c:idx val="16"/>
            <c:invertIfNegative val="0"/>
            <c:bubble3D val="0"/>
          </c:dPt>
          <c:dPt>
            <c:idx val="17"/>
            <c:invertIfNegative val="0"/>
            <c:bubble3D val="0"/>
          </c:dPt>
          <c:dPt>
            <c:idx val="21"/>
            <c:invertIfNegative val="0"/>
            <c:bubble3D val="0"/>
          </c:dPt>
          <c:dPt>
            <c:idx val="24"/>
            <c:invertIfNegative val="0"/>
            <c:bubble3D val="0"/>
          </c:dPt>
          <c:dPt>
            <c:idx val="26"/>
            <c:invertIfNegative val="0"/>
            <c:bubble3D val="0"/>
          </c:dPt>
          <c:dPt>
            <c:idx val="28"/>
            <c:invertIfNegative val="0"/>
            <c:bubble3D val="0"/>
          </c:dPt>
          <c:dPt>
            <c:idx val="30"/>
            <c:invertIfNegative val="0"/>
            <c:bubble3D val="0"/>
          </c:dPt>
          <c:dPt>
            <c:idx val="33"/>
            <c:invertIfNegative val="0"/>
            <c:bubble3D val="0"/>
          </c:dPt>
          <c:dPt>
            <c:idx val="34"/>
            <c:invertIfNegative val="0"/>
            <c:bubble3D val="0"/>
          </c:dPt>
          <c:dPt>
            <c:idx val="36"/>
            <c:invertIfNegative val="0"/>
            <c:bubble3D val="0"/>
          </c:dPt>
          <c:dPt>
            <c:idx val="37"/>
            <c:invertIfNegative val="0"/>
            <c:bubble3D val="0"/>
          </c:dPt>
          <c:dPt>
            <c:idx val="39"/>
            <c:invertIfNegative val="0"/>
            <c:bubble3D val="0"/>
          </c:dPt>
          <c:dPt>
            <c:idx val="44"/>
            <c:invertIfNegative val="0"/>
            <c:bubble3D val="0"/>
          </c:dPt>
          <c:dPt>
            <c:idx val="45"/>
            <c:invertIfNegative val="0"/>
            <c:bubble3D val="0"/>
          </c:dPt>
          <c:dPt>
            <c:idx val="52"/>
            <c:invertIfNegative val="0"/>
            <c:bubble3D val="0"/>
          </c:dPt>
          <c:dPt>
            <c:idx val="54"/>
            <c:invertIfNegative val="0"/>
            <c:bubble3D val="0"/>
          </c:dPt>
          <c:dPt>
            <c:idx val="59"/>
            <c:invertIfNegative val="0"/>
            <c:bubble3D val="0"/>
          </c:dPt>
          <c:dPt>
            <c:idx val="61"/>
            <c:invertIfNegative val="0"/>
            <c:bubble3D val="0"/>
          </c:dPt>
          <c:dPt>
            <c:idx val="62"/>
            <c:invertIfNegative val="0"/>
            <c:bubble3D val="0"/>
          </c:dPt>
          <c:dPt>
            <c:idx val="63"/>
            <c:invertIfNegative val="0"/>
            <c:bubble3D val="0"/>
          </c:dPt>
          <c:dLbls>
            <c:dLbl>
              <c:idx val="8"/>
              <c:layout/>
              <c:showLegendKey val="0"/>
              <c:showVal val="1"/>
              <c:showCatName val="0"/>
              <c:showSerName val="0"/>
              <c:showPercent val="0"/>
              <c:showBubbleSize val="0"/>
            </c:dLbl>
            <c:numFmt formatCode="#,##0.0" sourceLinked="0"/>
            <c:txPr>
              <a:bodyPr/>
              <a:lstStyle/>
              <a:p>
                <a:pPr>
                  <a:defRPr sz="1200"/>
                </a:pPr>
                <a:endParaRPr lang="he-IL"/>
              </a:p>
            </c:txPr>
            <c:showLegendKey val="0"/>
            <c:showVal val="0"/>
            <c:showCatName val="0"/>
            <c:showSerName val="0"/>
            <c:showPercent val="0"/>
            <c:showBubbleSize val="0"/>
          </c:dLbls>
          <c:cat>
            <c:strRef>
              <c:f>M_change!$B$33:$B$97</c:f>
              <c:strCache>
                <c:ptCount val="65"/>
                <c:pt idx="0">
                  <c:v>קטאר</c:v>
                </c:pt>
                <c:pt idx="1">
                  <c:v>קזחסטן</c:v>
                </c:pt>
                <c:pt idx="2">
                  <c:v>מלזיה</c:v>
                </c:pt>
                <c:pt idx="3">
                  <c:v>איחוד האמירויות (ללא דובאי)</c:v>
                </c:pt>
                <c:pt idx="4">
                  <c:v>אלבניה</c:v>
                </c:pt>
                <c:pt idx="5">
                  <c:v>רומניה</c:v>
                </c:pt>
                <c:pt idx="6">
                  <c:v>בולגריה</c:v>
                </c:pt>
                <c:pt idx="8">
                  <c:v>ישראל</c:v>
                </c:pt>
                <c:pt idx="10">
                  <c:v>ברזיל</c:v>
                </c:pt>
                <c:pt idx="11">
                  <c:v>סינגפור</c:v>
                </c:pt>
                <c:pt idx="12">
                  <c:v>דובאי</c:v>
                </c:pt>
                <c:pt idx="13">
                  <c:v>טורקיה</c:v>
                </c:pt>
                <c:pt idx="14">
                  <c:v>מקסיקו</c:v>
                </c:pt>
                <c:pt idx="15">
                  <c:v>טוניסיה</c:v>
                </c:pt>
                <c:pt idx="16">
                  <c:v>פורטוגל</c:v>
                </c:pt>
                <c:pt idx="17">
                  <c:v>איטליה</c:v>
                </c:pt>
                <c:pt idx="18">
                  <c:v>פולין</c:v>
                </c:pt>
                <c:pt idx="19">
                  <c:v>סרביה</c:v>
                </c:pt>
                <c:pt idx="20">
                  <c:v>צ'ילה</c:v>
                </c:pt>
                <c:pt idx="21">
                  <c:v>טייוואן</c:v>
                </c:pt>
                <c:pt idx="22">
                  <c:v>מונטנגרו</c:v>
                </c:pt>
                <c:pt idx="23">
                  <c:v>גרמניה</c:v>
                </c:pt>
                <c:pt idx="24">
                  <c:v>הונג-קונג (סין)</c:v>
                </c:pt>
                <c:pt idx="25">
                  <c:v>ארגנטינה</c:v>
                </c:pt>
                <c:pt idx="26">
                  <c:v>קוריאה</c:v>
                </c:pt>
                <c:pt idx="27">
                  <c:v>יוון</c:v>
                </c:pt>
                <c:pt idx="28">
                  <c:v>קולומביה</c:v>
                </c:pt>
                <c:pt idx="29">
                  <c:v>רוסיה</c:v>
                </c:pt>
                <c:pt idx="30">
                  <c:v>תאילנד</c:v>
                </c:pt>
                <c:pt idx="31">
                  <c:v>מקאו (סין)</c:v>
                </c:pt>
                <c:pt idx="32">
                  <c:v>פרו</c:v>
                </c:pt>
                <c:pt idx="33">
                  <c:v>אסטוניה</c:v>
                </c:pt>
                <c:pt idx="34">
                  <c:v>אינדונסיה</c:v>
                </c:pt>
                <c:pt idx="35">
                  <c:v>קרואטיה</c:v>
                </c:pt>
                <c:pt idx="36">
                  <c:v>שווייץ</c:v>
                </c:pt>
                <c:pt idx="37">
                  <c:v>לטביה</c:v>
                </c:pt>
                <c:pt idx="38">
                  <c:v>יפן</c:v>
                </c:pt>
                <c:pt idx="39">
                  <c:v>ארצות הברית</c:v>
                </c:pt>
                <c:pt idx="40">
                  <c:v>ליכטנשטיין</c:v>
                </c:pt>
                <c:pt idx="41">
                  <c:v>ירדן</c:v>
                </c:pt>
                <c:pt idx="42">
                  <c:v>ספרד</c:v>
                </c:pt>
                <c:pt idx="43">
                  <c:v>אוסטריה</c:v>
                </c:pt>
                <c:pt idx="44">
                  <c:v>בריטניה</c:v>
                </c:pt>
                <c:pt idx="45">
                  <c:v>נורווגיה</c:v>
                </c:pt>
                <c:pt idx="46">
                  <c:v>לוקסמבורג</c:v>
                </c:pt>
                <c:pt idx="47">
                  <c:v>סלובניה</c:v>
                </c:pt>
                <c:pt idx="48">
                  <c:v>אירלנד</c:v>
                </c:pt>
                <c:pt idx="49">
                  <c:v>קוסטה ריקה</c:v>
                </c:pt>
                <c:pt idx="50">
                  <c:v>הונגריה</c:v>
                </c:pt>
                <c:pt idx="51">
                  <c:v>סלובקיה</c:v>
                </c:pt>
                <c:pt idx="52">
                  <c:v>אורוגוואי</c:v>
                </c:pt>
                <c:pt idx="53">
                  <c:v>ליטא</c:v>
                </c:pt>
                <c:pt idx="54">
                  <c:v>קנדה</c:v>
                </c:pt>
                <c:pt idx="55">
                  <c:v>צרפת</c:v>
                </c:pt>
                <c:pt idx="56">
                  <c:v>בלגיה</c:v>
                </c:pt>
                <c:pt idx="57">
                  <c:v>הולנד</c:v>
                </c:pt>
                <c:pt idx="58">
                  <c:v>דנמרק</c:v>
                </c:pt>
                <c:pt idx="59">
                  <c:v>איסלנד</c:v>
                </c:pt>
                <c:pt idx="60">
                  <c:v>אוסטרליה</c:v>
                </c:pt>
                <c:pt idx="61">
                  <c:v>ניו-זילנד</c:v>
                </c:pt>
                <c:pt idx="62">
                  <c:v>צ'כיה</c:v>
                </c:pt>
                <c:pt idx="63">
                  <c:v>פינלנד</c:v>
                </c:pt>
                <c:pt idx="64">
                  <c:v>שוודיה</c:v>
                </c:pt>
              </c:strCache>
            </c:strRef>
          </c:cat>
          <c:val>
            <c:numRef>
              <c:f>M_change!$C$33:$C$97</c:f>
              <c:numCache>
                <c:formatCode>0</c:formatCode>
                <c:ptCount val="65"/>
                <c:pt idx="0">
                  <c:v>9.2379024615170113</c:v>
                </c:pt>
                <c:pt idx="1">
                  <c:v>8.9712387986740829</c:v>
                </c:pt>
                <c:pt idx="2">
                  <c:v>8.1274215482178249</c:v>
                </c:pt>
                <c:pt idx="3">
                  <c:v>5.9485026310890268</c:v>
                </c:pt>
                <c:pt idx="4">
                  <c:v>5.6227589681957468</c:v>
                </c:pt>
                <c:pt idx="5">
                  <c:v>4.8998763618047523</c:v>
                </c:pt>
                <c:pt idx="6">
                  <c:v>4.2472322527105302</c:v>
                </c:pt>
                <c:pt idx="8">
                  <c:v>4.1640144942528101</c:v>
                </c:pt>
                <c:pt idx="10">
                  <c:v>4.0582862477369845</c:v>
                </c:pt>
                <c:pt idx="11">
                  <c:v>3.816524354191094</c:v>
                </c:pt>
                <c:pt idx="12">
                  <c:v>3.7381360592925135</c:v>
                </c:pt>
                <c:pt idx="13">
                  <c:v>3.2299286965268252</c:v>
                </c:pt>
                <c:pt idx="14">
                  <c:v>3.1198143515826144</c:v>
                </c:pt>
                <c:pt idx="15">
                  <c:v>3.0547699761195979</c:v>
                </c:pt>
                <c:pt idx="16">
                  <c:v>2.782547493628897</c:v>
                </c:pt>
                <c:pt idx="17">
                  <c:v>2.6983147242216559</c:v>
                </c:pt>
                <c:pt idx="18">
                  <c:v>2.5571978184099859</c:v>
                </c:pt>
                <c:pt idx="19">
                  <c:v>2.2485379213991488</c:v>
                </c:pt>
                <c:pt idx="20">
                  <c:v>1.8847272642542621</c:v>
                </c:pt>
                <c:pt idx="21">
                  <c:v>1.742469518229423</c:v>
                </c:pt>
                <c:pt idx="22">
                  <c:v>1.7195497841747429</c:v>
                </c:pt>
                <c:pt idx="23">
                  <c:v>1.3551156521130732</c:v>
                </c:pt>
                <c:pt idx="24">
                  <c:v>1.3200175989942979</c:v>
                </c:pt>
                <c:pt idx="25">
                  <c:v>1.1892439950032638</c:v>
                </c:pt>
                <c:pt idx="26">
                  <c:v>1.1096519337616384</c:v>
                </c:pt>
                <c:pt idx="27">
                  <c:v>1.0766707082984861</c:v>
                </c:pt>
                <c:pt idx="28">
                  <c:v>1.0682801184566952</c:v>
                </c:pt>
                <c:pt idx="29">
                  <c:v>1.0669426556587622</c:v>
                </c:pt>
                <c:pt idx="30">
                  <c:v>1.0416097862270735</c:v>
                </c:pt>
                <c:pt idx="31">
                  <c:v>1.0243769812040711</c:v>
                </c:pt>
                <c:pt idx="32">
                  <c:v>0.99842496255853974</c:v>
                </c:pt>
                <c:pt idx="33">
                  <c:v>0.86331296936364121</c:v>
                </c:pt>
                <c:pt idx="34">
                  <c:v>0.65249603540508017</c:v>
                </c:pt>
                <c:pt idx="35">
                  <c:v>0.63659725323971528</c:v>
                </c:pt>
                <c:pt idx="36">
                  <c:v>0.59071205905420143</c:v>
                </c:pt>
                <c:pt idx="37">
                  <c:v>0.46705397381216518</c:v>
                </c:pt>
                <c:pt idx="38">
                  <c:v>0.37183597020622949</c:v>
                </c:pt>
                <c:pt idx="39">
                  <c:v>0.30944339881962973</c:v>
                </c:pt>
                <c:pt idx="40">
                  <c:v>0.29663665718885524</c:v>
                </c:pt>
                <c:pt idx="41">
                  <c:v>0.23805224511629247</c:v>
                </c:pt>
                <c:pt idx="42">
                  <c:v>5.8839101417861375E-2</c:v>
                </c:pt>
                <c:pt idx="43">
                  <c:v>-5.3790646852834899E-3</c:v>
                </c:pt>
                <c:pt idx="44">
                  <c:v>-0.25925170040942402</c:v>
                </c:pt>
                <c:pt idx="45">
                  <c:v>-0.3074922710144663</c:v>
                </c:pt>
                <c:pt idx="46">
                  <c:v>-0.33945271644248509</c:v>
                </c:pt>
                <c:pt idx="47">
                  <c:v>-0.56274537025023574</c:v>
                </c:pt>
                <c:pt idx="48">
                  <c:v>-0.60843930144547809</c:v>
                </c:pt>
                <c:pt idx="49">
                  <c:v>-1.1927586286087799</c:v>
                </c:pt>
                <c:pt idx="50">
                  <c:v>-1.257498801052003</c:v>
                </c:pt>
                <c:pt idx="51">
                  <c:v>-1.3961790824129829</c:v>
                </c:pt>
                <c:pt idx="52">
                  <c:v>-1.3974824381062008</c:v>
                </c:pt>
                <c:pt idx="53">
                  <c:v>-1.4065065446899685</c:v>
                </c:pt>
                <c:pt idx="54">
                  <c:v>-1.4419391204787673</c:v>
                </c:pt>
                <c:pt idx="55">
                  <c:v>-1.5492946859034999</c:v>
                </c:pt>
                <c:pt idx="56">
                  <c:v>-1.6100204329673944</c:v>
                </c:pt>
                <c:pt idx="57">
                  <c:v>-1.6383559392545344</c:v>
                </c:pt>
                <c:pt idx="58">
                  <c:v>-1.7626376096461738</c:v>
                </c:pt>
                <c:pt idx="59">
                  <c:v>-2.1725910931831356</c:v>
                </c:pt>
                <c:pt idx="60">
                  <c:v>-2.2056363902848832</c:v>
                </c:pt>
                <c:pt idx="61">
                  <c:v>-2.4938961596220164</c:v>
                </c:pt>
                <c:pt idx="62">
                  <c:v>-2.5004714703172701</c:v>
                </c:pt>
                <c:pt idx="63">
                  <c:v>-2.838668746045617</c:v>
                </c:pt>
                <c:pt idx="64">
                  <c:v>-3.3171351695328362</c:v>
                </c:pt>
              </c:numCache>
            </c:numRef>
          </c:val>
        </c:ser>
        <c:dLbls>
          <c:showLegendKey val="0"/>
          <c:showVal val="0"/>
          <c:showCatName val="0"/>
          <c:showSerName val="0"/>
          <c:showPercent val="0"/>
          <c:showBubbleSize val="0"/>
        </c:dLbls>
        <c:gapWidth val="150"/>
        <c:axId val="171518208"/>
        <c:axId val="171524096"/>
      </c:barChart>
      <c:catAx>
        <c:axId val="171518208"/>
        <c:scaling>
          <c:orientation val="minMax"/>
        </c:scaling>
        <c:delete val="0"/>
        <c:axPos val="b"/>
        <c:majorTickMark val="out"/>
        <c:minorTickMark val="none"/>
        <c:tickLblPos val="low"/>
        <c:spPr>
          <a:ln>
            <a:solidFill>
              <a:schemeClr val="tx1">
                <a:shade val="95000"/>
                <a:satMod val="105000"/>
              </a:schemeClr>
            </a:solidFill>
          </a:ln>
        </c:spPr>
        <c:crossAx val="171524096"/>
        <c:crosses val="autoZero"/>
        <c:auto val="1"/>
        <c:lblAlgn val="ctr"/>
        <c:lblOffset val="100"/>
        <c:tickLblSkip val="1"/>
        <c:noMultiLvlLbl val="0"/>
      </c:catAx>
      <c:valAx>
        <c:axId val="171524096"/>
        <c:scaling>
          <c:orientation val="minMax"/>
          <c:max val="15"/>
          <c:min val="-15"/>
        </c:scaling>
        <c:delete val="0"/>
        <c:axPos val="l"/>
        <c:majorGridlines>
          <c:spPr>
            <a:ln>
              <a:solidFill>
                <a:srgbClr val="FFFFFF">
                  <a:lumMod val="65000"/>
                </a:srgbClr>
              </a:solidFill>
              <a:prstDash val="sysDash"/>
            </a:ln>
          </c:spPr>
        </c:majorGridlines>
        <c:title>
          <c:tx>
            <c:strRef>
              <c:f>M_change!$C$144</c:f>
              <c:strCache>
                <c:ptCount val="1"/>
                <c:pt idx="0">
                  <c:v>שינוי ממוצע לשנה 2003-2012</c:v>
                </c:pt>
              </c:strCache>
            </c:strRef>
          </c:tx>
          <c:layout>
            <c:manualLayout>
              <c:xMode val="edge"/>
              <c:yMode val="edge"/>
              <c:x val="2.1407877757172282E-3"/>
              <c:y val="0.19765908144865532"/>
            </c:manualLayout>
          </c:layout>
          <c:overlay val="0"/>
        </c:title>
        <c:numFmt formatCode="0" sourceLinked="0"/>
        <c:majorTickMark val="out"/>
        <c:minorTickMark val="none"/>
        <c:tickLblPos val="nextTo"/>
        <c:spPr>
          <a:ln>
            <a:solidFill>
              <a:schemeClr val="tx1">
                <a:shade val="95000"/>
                <a:satMod val="105000"/>
              </a:schemeClr>
            </a:solidFill>
          </a:ln>
        </c:spPr>
        <c:crossAx val="171518208"/>
        <c:crosses val="autoZero"/>
        <c:crossBetween val="between"/>
        <c:majorUnit val="5"/>
      </c:valAx>
      <c:spPr>
        <a:solidFill>
          <a:schemeClr val="bg1">
            <a:lumMod val="95000"/>
          </a:schemeClr>
        </a:solidFill>
      </c:spPr>
    </c:plotArea>
    <c:plotVisOnly val="1"/>
    <c:dispBlanksAs val="gap"/>
    <c:showDLblsOverMax val="0"/>
  </c:chart>
  <c:spPr>
    <a:ln>
      <a:solidFill>
        <a:srgbClr val="000000"/>
      </a:solidFill>
    </a:ln>
  </c:spPr>
  <c:txPr>
    <a:bodyPr/>
    <a:lstStyle/>
    <a:p>
      <a:pPr>
        <a:defRPr b="1"/>
      </a:pPr>
      <a:endParaRPr lang="he-IL"/>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'כלל + מגזר - תחומים ++'!$A$110</c:f>
          <c:strCache>
            <c:ptCount val="1"/>
            <c:pt idx="0">
              <c:v>קריאה דיגיטלית</c:v>
            </c:pt>
          </c:strCache>
        </c:strRef>
      </c:tx>
      <c:layout>
        <c:manualLayout>
          <c:xMode val="edge"/>
          <c:yMode val="edge"/>
          <c:x val="2.54354603278269E-3"/>
          <c:y val="0.94381312317301636"/>
        </c:manualLayout>
      </c:layout>
      <c:overlay val="1"/>
      <c:txPr>
        <a:bodyPr/>
        <a:lstStyle/>
        <a:p>
          <a:pPr>
            <a:defRPr sz="1000">
              <a:solidFill>
                <a:srgbClr val="FF6600"/>
              </a:solidFill>
            </a:defRPr>
          </a:pPr>
          <a:endParaRPr lang="he-IL"/>
        </a:p>
      </c:txPr>
    </c:title>
    <c:autoTitleDeleted val="0"/>
    <c:plotArea>
      <c:layout>
        <c:manualLayout>
          <c:layoutTarget val="inner"/>
          <c:xMode val="edge"/>
          <c:yMode val="edge"/>
          <c:x val="8.0669357157011318E-2"/>
          <c:y val="2.4126010409156799E-2"/>
          <c:w val="0.88242208333333338"/>
          <c:h val="0.7588772222222222"/>
        </c:manualLayout>
      </c:layout>
      <c:barChart>
        <c:barDir val="col"/>
        <c:grouping val="clustered"/>
        <c:varyColors val="0"/>
        <c:ser>
          <c:idx val="0"/>
          <c:order val="0"/>
          <c:tx>
            <c:strRef>
              <c:f>'כלל + מגזר - תחומים ++'!$F$107</c:f>
              <c:strCache>
                <c:ptCount val="1"/>
                <c:pt idx="0">
                  <c:v>2012</c:v>
                </c:pt>
              </c:strCache>
            </c:strRef>
          </c:tx>
          <c:spPr>
            <a:pattFill prst="dashUpDiag">
              <a:fgClr>
                <a:schemeClr val="accent1"/>
              </a:fgClr>
              <a:bgClr>
                <a:schemeClr val="accent1">
                  <a:lumMod val="60000"/>
                  <a:lumOff val="40000"/>
                </a:schemeClr>
              </a:bgClr>
            </a:pattFill>
            <a:ln>
              <a:noFill/>
            </a:ln>
          </c:spPr>
          <c:invertIfNegative val="0"/>
          <c:dPt>
            <c:idx val="0"/>
            <c:invertIfNegative val="0"/>
            <c:bubble3D val="0"/>
            <c:spPr>
              <a:solidFill>
                <a:srgbClr val="343400"/>
              </a:solidFill>
              <a:ln>
                <a:noFill/>
              </a:ln>
            </c:spPr>
          </c:dPt>
          <c:dPt>
            <c:idx val="1"/>
            <c:invertIfNegative val="0"/>
            <c:bubble3D val="0"/>
            <c:spPr>
              <a:solidFill>
                <a:srgbClr val="7030A0"/>
              </a:solidFill>
              <a:ln>
                <a:noFill/>
              </a:ln>
            </c:spPr>
          </c:dPt>
          <c:dPt>
            <c:idx val="2"/>
            <c:invertIfNegative val="0"/>
            <c:bubble3D val="0"/>
            <c:spPr>
              <a:solidFill>
                <a:srgbClr val="343400"/>
              </a:solidFill>
              <a:ln>
                <a:noFill/>
              </a:ln>
            </c:spPr>
          </c:dPt>
          <c:dPt>
            <c:idx val="3"/>
            <c:invertIfNegative val="0"/>
            <c:bubble3D val="0"/>
            <c:spPr>
              <a:pattFill prst="pct5">
                <a:fgClr>
                  <a:srgbClr val="800000"/>
                </a:fgClr>
                <a:bgClr>
                  <a:srgbClr val="00B0F0"/>
                </a:bgClr>
              </a:pattFill>
              <a:ln>
                <a:noFill/>
              </a:ln>
            </c:spPr>
          </c:dPt>
          <c:dPt>
            <c:idx val="4"/>
            <c:invertIfNegative val="0"/>
            <c:bubble3D val="0"/>
            <c:spPr>
              <a:pattFill prst="pct5">
                <a:fgClr>
                  <a:srgbClr val="FFFFCC"/>
                </a:fgClr>
                <a:bgClr>
                  <a:srgbClr val="00B050"/>
                </a:bgClr>
              </a:pattFill>
              <a:ln>
                <a:noFill/>
              </a:ln>
            </c:spPr>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'כלל + מגזר - תחומים ++'!$C$108:$C$112</c:f>
              <c:strCache>
                <c:ptCount val="5"/>
                <c:pt idx="0">
                  <c:v> כלל ישראל</c:v>
                </c:pt>
                <c:pt idx="1">
                  <c:v>OECD</c:v>
                </c:pt>
                <c:pt idx="3">
                  <c:v>דוברי עברית</c:v>
                </c:pt>
                <c:pt idx="4">
                  <c:v>דוברי ערבית</c:v>
                </c:pt>
              </c:strCache>
            </c:strRef>
          </c:cat>
          <c:val>
            <c:numRef>
              <c:f>'כלל + מגזר - תחומים ++'!$F$108:$F$112</c:f>
              <c:numCache>
                <c:formatCode>General</c:formatCode>
                <c:ptCount val="5"/>
                <c:pt idx="0">
                  <c:v>461</c:v>
                </c:pt>
                <c:pt idx="1">
                  <c:v>497</c:v>
                </c:pt>
                <c:pt idx="3">
                  <c:v>495</c:v>
                </c:pt>
                <c:pt idx="4">
                  <c:v>340</c:v>
                </c:pt>
              </c:numCache>
            </c:numRef>
          </c:val>
        </c:ser>
        <c:dLbls>
          <c:showLegendKey val="0"/>
          <c:showVal val="0"/>
          <c:showCatName val="0"/>
          <c:showSerName val="0"/>
          <c:showPercent val="0"/>
          <c:showBubbleSize val="0"/>
        </c:dLbls>
        <c:gapWidth val="78"/>
        <c:overlap val="-49"/>
        <c:axId val="179623808"/>
        <c:axId val="179625344"/>
      </c:barChart>
      <c:catAx>
        <c:axId val="179623808"/>
        <c:scaling>
          <c:orientation val="minMax"/>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9625344"/>
        <c:crosses val="autoZero"/>
        <c:auto val="1"/>
        <c:lblAlgn val="ctr"/>
        <c:lblOffset val="100"/>
        <c:noMultiLvlLbl val="0"/>
      </c:catAx>
      <c:valAx>
        <c:axId val="179625344"/>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9623808"/>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 סיפי הישגים ++'!$A$140</c:f>
          <c:strCache>
            <c:ptCount val="1"/>
            <c:pt idx="0">
              <c:v>קריאה דיגיטלית</c:v>
            </c:pt>
          </c:strCache>
        </c:strRef>
      </c:tx>
      <c:layout>
        <c:manualLayout>
          <c:xMode val="edge"/>
          <c:yMode val="edge"/>
          <c:x val="5.0419974294647904E-3"/>
          <c:y val="0.96578818345170625"/>
        </c:manualLayout>
      </c:layout>
      <c:overlay val="1"/>
      <c:txPr>
        <a:bodyPr/>
        <a:lstStyle/>
        <a:p>
          <a:pPr>
            <a:defRPr sz="1000" b="1">
              <a:solidFill>
                <a:srgbClr val="FF6600"/>
              </a:solidFill>
            </a:defRPr>
          </a:pPr>
          <a:endParaRPr lang="he-IL"/>
        </a:p>
      </c:txPr>
    </c:title>
    <c:autoTitleDeleted val="0"/>
    <c:plotArea>
      <c:layout>
        <c:manualLayout>
          <c:layoutTarget val="inner"/>
          <c:xMode val="edge"/>
          <c:yMode val="edge"/>
          <c:x val="8.8278726776667621E-2"/>
          <c:y val="0.11591480345899249"/>
          <c:w val="0.73949822948924315"/>
          <c:h val="0.75723912687209083"/>
        </c:manualLayout>
      </c:layout>
      <c:barChart>
        <c:barDir val="col"/>
        <c:grouping val="percentStacked"/>
        <c:varyColors val="0"/>
        <c:ser>
          <c:idx val="0"/>
          <c:order val="0"/>
          <c:tx>
            <c:strRef>
              <c:f>'מגזר - סיפי הישגים ++'!$N$129</c:f>
              <c:strCache>
                <c:ptCount val="1"/>
                <c:pt idx="0">
                  <c:v>מתחת לרמה 2</c:v>
                </c:pt>
              </c:strCache>
            </c:strRef>
          </c:tx>
          <c:spPr>
            <a:solidFill>
              <a:srgbClr val="F44611"/>
            </a:solidFill>
            <a:ln w="17122">
              <a:noFill/>
              <a:prstDash val="solid"/>
            </a:ln>
          </c:spPr>
          <c:invertIfNegative val="0"/>
          <c:dLbls>
            <c:dLbl>
              <c:idx val="3"/>
              <c:layout>
                <c:manualLayout>
                  <c:x val="-4.2487268518518516E-3"/>
                  <c:y val="4.9610913458981607E-3"/>
                </c:manualLayout>
              </c:layout>
              <c:showLegendKey val="0"/>
              <c:showVal val="1"/>
              <c:showCatName val="0"/>
              <c:showSerName val="0"/>
              <c:showPercent val="0"/>
              <c:showBubbleSize val="0"/>
            </c:dLbl>
            <c:spPr>
              <a:noFill/>
              <a:ln w="34244">
                <a:noFill/>
              </a:ln>
            </c:spPr>
            <c:txPr>
              <a:bodyPr/>
              <a:lstStyle/>
              <a:p>
                <a:pPr>
                  <a:defRPr sz="1400" b="1" i="0" u="none" strike="noStrike" baseline="0">
                    <a:solidFill>
                      <a:sysClr val="windowText" lastClr="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++'!$A$131:$A$138</c:f>
              <c:strCache>
                <c:ptCount val="8"/>
                <c:pt idx="0">
                  <c:v>דוברי ערבית</c:v>
                </c:pt>
                <c:pt idx="2">
                  <c:v>דוברי עברית</c:v>
                </c:pt>
                <c:pt idx="5">
                  <c:v>OECD</c:v>
                </c:pt>
                <c:pt idx="7">
                  <c:v>כלל ישראל</c:v>
                </c:pt>
              </c:strCache>
            </c:strRef>
          </c:cat>
          <c:val>
            <c:numRef>
              <c:f>'מגזר - סיפי הישגים ++'!$N$131:$N$138</c:f>
              <c:numCache>
                <c:formatCode>General</c:formatCode>
                <c:ptCount val="8"/>
                <c:pt idx="0" formatCode="0%">
                  <c:v>0.77077499999999999</c:v>
                </c:pt>
                <c:pt idx="2" formatCode="0%">
                  <c:v>0.17978899999999998</c:v>
                </c:pt>
                <c:pt idx="5" formatCode="0%">
                  <c:v>0.17611053251270689</c:v>
                </c:pt>
                <c:pt idx="7" formatCode="0%">
                  <c:v>0.31030400000000002</c:v>
                </c:pt>
              </c:numCache>
            </c:numRef>
          </c:val>
        </c:ser>
        <c:ser>
          <c:idx val="1"/>
          <c:order val="1"/>
          <c:tx>
            <c:strRef>
              <c:f>'מגזר - סיפי הישגים ++'!$O$129</c:f>
              <c:strCache>
                <c:ptCount val="1"/>
                <c:pt idx="0">
                  <c:v>רמה 2</c:v>
                </c:pt>
              </c:strCache>
            </c:strRef>
          </c:tx>
          <c:spPr>
            <a:solidFill>
              <a:srgbClr val="FFC000"/>
            </a:solidFill>
            <a:ln w="17122">
              <a:noFill/>
              <a:prstDash val="solid"/>
            </a:ln>
          </c:spPr>
          <c:invertIfNegative val="0"/>
          <c:dLbls>
            <c:spPr>
              <a:noFill/>
              <a:ln w="34244">
                <a:noFill/>
              </a:ln>
            </c:spPr>
            <c:txPr>
              <a:bodyPr/>
              <a:lstStyle/>
              <a:p>
                <a:pPr>
                  <a:defRPr sz="1400" b="1" i="0" u="none" strike="noStrike" baseline="0">
                    <a:solidFill>
                      <a:srgbClr val="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++'!$A$131:$A$138</c:f>
              <c:strCache>
                <c:ptCount val="8"/>
                <c:pt idx="0">
                  <c:v>דוברי ערבית</c:v>
                </c:pt>
                <c:pt idx="2">
                  <c:v>דוברי עברית</c:v>
                </c:pt>
                <c:pt idx="5">
                  <c:v>OECD</c:v>
                </c:pt>
                <c:pt idx="7">
                  <c:v>כלל ישראל</c:v>
                </c:pt>
              </c:strCache>
            </c:strRef>
          </c:cat>
          <c:val>
            <c:numRef>
              <c:f>'מגזר - סיפי הישגים ++'!$O$131:$O$138</c:f>
              <c:numCache>
                <c:formatCode>General</c:formatCode>
                <c:ptCount val="8"/>
                <c:pt idx="0" formatCode="0%">
                  <c:v>0.182228</c:v>
                </c:pt>
                <c:pt idx="2" formatCode="0%">
                  <c:v>0.234073</c:v>
                </c:pt>
                <c:pt idx="5" formatCode="0%">
                  <c:v>0.22454342160943383</c:v>
                </c:pt>
                <c:pt idx="7" formatCode="0%">
                  <c:v>0.22262399999999999</c:v>
                </c:pt>
              </c:numCache>
            </c:numRef>
          </c:val>
        </c:ser>
        <c:ser>
          <c:idx val="2"/>
          <c:order val="2"/>
          <c:tx>
            <c:strRef>
              <c:f>'מגזר - סיפי הישגים ++'!$P$129</c:f>
              <c:strCache>
                <c:ptCount val="1"/>
                <c:pt idx="0">
                  <c:v>רמה 3</c:v>
                </c:pt>
              </c:strCache>
            </c:strRef>
          </c:tx>
          <c:spPr>
            <a:solidFill>
              <a:srgbClr val="FFFF00"/>
            </a:solidFill>
            <a:ln w="17122">
              <a:noFill/>
              <a:prstDash val="solid"/>
            </a:ln>
          </c:spPr>
          <c:invertIfNegative val="0"/>
          <c:dLbls>
            <c:spPr>
              <a:noFill/>
              <a:ln w="34244">
                <a:noFill/>
              </a:ln>
            </c:spPr>
            <c:txPr>
              <a:bodyPr/>
              <a:lstStyle/>
              <a:p>
                <a:pPr>
                  <a:defRPr sz="1400" b="1" i="0" u="none" strike="noStrike" baseline="0">
                    <a:solidFill>
                      <a:srgbClr val="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++'!$A$131:$A$138</c:f>
              <c:strCache>
                <c:ptCount val="8"/>
                <c:pt idx="0">
                  <c:v>דוברי ערבית</c:v>
                </c:pt>
                <c:pt idx="2">
                  <c:v>דוברי עברית</c:v>
                </c:pt>
                <c:pt idx="5">
                  <c:v>OECD</c:v>
                </c:pt>
                <c:pt idx="7">
                  <c:v>כלל ישראל</c:v>
                </c:pt>
              </c:strCache>
            </c:strRef>
          </c:cat>
          <c:val>
            <c:numRef>
              <c:f>'מגזר - סיפי הישגים ++'!$P$131:$P$138</c:f>
              <c:numCache>
                <c:formatCode>General</c:formatCode>
                <c:ptCount val="8"/>
                <c:pt idx="0" formatCode="0%">
                  <c:v>4.299E-2</c:v>
                </c:pt>
                <c:pt idx="2" formatCode="0%">
                  <c:v>0.29000900000000002</c:v>
                </c:pt>
                <c:pt idx="5" formatCode="0%">
                  <c:v>0.29918035952563449</c:v>
                </c:pt>
                <c:pt idx="7" formatCode="0%">
                  <c:v>0.23545800000000003</c:v>
                </c:pt>
              </c:numCache>
            </c:numRef>
          </c:val>
        </c:ser>
        <c:ser>
          <c:idx val="3"/>
          <c:order val="3"/>
          <c:tx>
            <c:strRef>
              <c:f>'מגזר - סיפי הישגים ++'!$Q$129</c:f>
              <c:strCache>
                <c:ptCount val="1"/>
                <c:pt idx="0">
                  <c:v>רמה 4</c:v>
                </c:pt>
              </c:strCache>
            </c:strRef>
          </c:tx>
          <c:spPr>
            <a:solidFill>
              <a:srgbClr val="92D050"/>
            </a:solidFill>
            <a:ln w="17122">
              <a:noFill/>
              <a:prstDash val="solid"/>
            </a:ln>
          </c:spPr>
          <c:invertIfNegative val="0"/>
          <c:dLbls>
            <c:dLbl>
              <c:idx val="0"/>
              <c:delete val="1"/>
            </c:dLbl>
            <c:dLbl>
              <c:idx val="2"/>
              <c:layout>
                <c:manualLayout>
                  <c:x val="-1.1767579680745988E-3"/>
                  <c:y val="4.8524086560496138E-3"/>
                </c:manualLayout>
              </c:layout>
              <c:showLegendKey val="0"/>
              <c:showVal val="1"/>
              <c:showCatName val="0"/>
              <c:showSerName val="0"/>
              <c:showPercent val="0"/>
              <c:showBubbleSize val="0"/>
            </c:dLbl>
            <c:spPr>
              <a:noFill/>
              <a:ln w="34244">
                <a:noFill/>
              </a:ln>
            </c:spPr>
            <c:txPr>
              <a:bodyPr/>
              <a:lstStyle/>
              <a:p>
                <a:pPr>
                  <a:defRPr sz="1400" b="1" i="0" u="none" strike="noStrike" baseline="0">
                    <a:solidFill>
                      <a:srgbClr val="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++'!$A$131:$A$138</c:f>
              <c:strCache>
                <c:ptCount val="8"/>
                <c:pt idx="0">
                  <c:v>דוברי ערבית</c:v>
                </c:pt>
                <c:pt idx="2">
                  <c:v>דוברי עברית</c:v>
                </c:pt>
                <c:pt idx="5">
                  <c:v>OECD</c:v>
                </c:pt>
                <c:pt idx="7">
                  <c:v>כלל ישראל</c:v>
                </c:pt>
              </c:strCache>
            </c:strRef>
          </c:cat>
          <c:val>
            <c:numRef>
              <c:f>'מגזר - סיפי הישגים ++'!$Q$131:$Q$138</c:f>
              <c:numCache>
                <c:formatCode>General</c:formatCode>
                <c:ptCount val="8"/>
                <c:pt idx="0" formatCode="0%">
                  <c:v>3.8440000000000006E-3</c:v>
                </c:pt>
                <c:pt idx="2" formatCode="0%">
                  <c:v>0.21626599999999999</c:v>
                </c:pt>
                <c:pt idx="5" formatCode="0%">
                  <c:v>0.2206543205184282</c:v>
                </c:pt>
                <c:pt idx="7" formatCode="0%">
                  <c:v>0.169354</c:v>
                </c:pt>
              </c:numCache>
            </c:numRef>
          </c:val>
        </c:ser>
        <c:ser>
          <c:idx val="4"/>
          <c:order val="4"/>
          <c:tx>
            <c:strRef>
              <c:f>'מגזר - סיפי הישגים ++'!$R$129</c:f>
              <c:strCache>
                <c:ptCount val="1"/>
                <c:pt idx="0">
                  <c:v>מעל רמה 4</c:v>
                </c:pt>
              </c:strCache>
            </c:strRef>
          </c:tx>
          <c:spPr>
            <a:solidFill>
              <a:srgbClr val="00B050"/>
            </a:solidFill>
            <a:ln w="17122">
              <a:noFill/>
              <a:prstDash val="solid"/>
            </a:ln>
          </c:spPr>
          <c:invertIfNegative val="0"/>
          <c:dLbls>
            <c:dLbl>
              <c:idx val="0"/>
              <c:delete val="1"/>
            </c:dLbl>
            <c:dLbl>
              <c:idx val="1"/>
              <c:layout>
                <c:manualLayout>
                  <c:x val="3.0075789944944654E-3"/>
                  <c:y val="-1.1786937749718883E-3"/>
                </c:manualLayout>
              </c:layout>
              <c:showLegendKey val="0"/>
              <c:showVal val="1"/>
              <c:showCatName val="0"/>
              <c:showSerName val="0"/>
              <c:showPercent val="0"/>
              <c:showBubbleSize val="0"/>
            </c:dLbl>
            <c:dLbl>
              <c:idx val="2"/>
              <c:layout>
                <c:manualLayout>
                  <c:x val="2.5582476403976664E-3"/>
                  <c:y val="-8.6417357243034707E-3"/>
                </c:manualLayout>
              </c:layout>
              <c:showLegendKey val="0"/>
              <c:showVal val="1"/>
              <c:showCatName val="0"/>
              <c:showSerName val="0"/>
              <c:showPercent val="0"/>
              <c:showBubbleSize val="0"/>
            </c:dLbl>
            <c:dLbl>
              <c:idx val="3"/>
              <c:layout>
                <c:manualLayout>
                  <c:x val="-1.2131946560613575E-3"/>
                  <c:y val="-5.6173759611983475E-3"/>
                </c:manualLayout>
              </c:layout>
              <c:showLegendKey val="0"/>
              <c:showVal val="1"/>
              <c:showCatName val="0"/>
              <c:showSerName val="0"/>
              <c:showPercent val="0"/>
              <c:showBubbleSize val="0"/>
            </c:dLbl>
            <c:spPr>
              <a:noFill/>
              <a:ln w="34244">
                <a:noFill/>
              </a:ln>
            </c:spPr>
            <c:txPr>
              <a:bodyPr/>
              <a:lstStyle/>
              <a:p>
                <a:pPr>
                  <a:defRPr sz="1400" b="1" i="0" u="none" strike="noStrike" baseline="0">
                    <a:solidFill>
                      <a:sysClr val="windowText" lastClr="000000"/>
                    </a:solidFill>
                    <a:latin typeface="Arial"/>
                    <a:ea typeface="Arial"/>
                    <a:cs typeface="Arial"/>
                  </a:defRPr>
                </a:pPr>
                <a:endParaRPr lang="he-IL"/>
              </a:p>
            </c:txPr>
            <c:showLegendKey val="0"/>
            <c:showVal val="1"/>
            <c:showCatName val="0"/>
            <c:showSerName val="0"/>
            <c:showPercent val="0"/>
            <c:showBubbleSize val="0"/>
            <c:showLeaderLines val="0"/>
          </c:dLbls>
          <c:cat>
            <c:strRef>
              <c:f>'מגזר - סיפי הישגים ++'!$A$131:$A$138</c:f>
              <c:strCache>
                <c:ptCount val="8"/>
                <c:pt idx="0">
                  <c:v>דוברי ערבית</c:v>
                </c:pt>
                <c:pt idx="2">
                  <c:v>דוברי עברית</c:v>
                </c:pt>
                <c:pt idx="5">
                  <c:v>OECD</c:v>
                </c:pt>
                <c:pt idx="7">
                  <c:v>כלל ישראל</c:v>
                </c:pt>
              </c:strCache>
            </c:strRef>
          </c:cat>
          <c:val>
            <c:numRef>
              <c:f>'מגזר - סיפי הישגים ++'!$R$131:$R$138</c:f>
              <c:numCache>
                <c:formatCode>General</c:formatCode>
                <c:ptCount val="8"/>
                <c:pt idx="0" formatCode="0%">
                  <c:v>1.6234199634908764E-4</c:v>
                </c:pt>
                <c:pt idx="2" formatCode="0%">
                  <c:v>7.9862500000000003E-2</c:v>
                </c:pt>
                <c:pt idx="5" formatCode="0%">
                  <c:v>7.9511365833796699E-2</c:v>
                </c:pt>
                <c:pt idx="7" formatCode="0%">
                  <c:v>6.22611E-2</c:v>
                </c:pt>
              </c:numCache>
            </c:numRef>
          </c:val>
        </c:ser>
        <c:dLbls>
          <c:showLegendKey val="0"/>
          <c:showVal val="0"/>
          <c:showCatName val="0"/>
          <c:showSerName val="0"/>
          <c:showPercent val="0"/>
          <c:showBubbleSize val="0"/>
        </c:dLbls>
        <c:gapWidth val="25"/>
        <c:overlap val="100"/>
        <c:axId val="179334144"/>
        <c:axId val="179348224"/>
      </c:barChart>
      <c:catAx>
        <c:axId val="179334144"/>
        <c:scaling>
          <c:orientation val="maxMin"/>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9348224"/>
        <c:crosses val="autoZero"/>
        <c:auto val="1"/>
        <c:lblAlgn val="ctr"/>
        <c:lblOffset val="100"/>
        <c:noMultiLvlLbl val="0"/>
      </c:catAx>
      <c:valAx>
        <c:axId val="179348224"/>
        <c:scaling>
          <c:orientation val="minMax"/>
        </c:scaling>
        <c:delete val="0"/>
        <c:axPos val="l"/>
        <c:numFmt formatCode="0%" sourceLinked="1"/>
        <c:majorTickMark val="out"/>
        <c:minorTickMark val="none"/>
        <c:tickLblPos val="nextTo"/>
        <c:spPr>
          <a:ln w="4281">
            <a:solidFill>
              <a:srgbClr val="000000"/>
            </a:solidFill>
            <a:prstDash val="solid"/>
          </a:ln>
        </c:spPr>
        <c:txPr>
          <a:bodyPr rot="0" vert="horz"/>
          <a:lstStyle/>
          <a:p>
            <a:pPr>
              <a:defRPr sz="1400" b="1" i="0" u="none" strike="noStrike" baseline="0">
                <a:solidFill>
                  <a:srgbClr val="000000"/>
                </a:solidFill>
                <a:latin typeface="Arial"/>
                <a:ea typeface="Arial"/>
                <a:cs typeface="Arial"/>
              </a:defRPr>
            </a:pPr>
            <a:endParaRPr lang="he-IL"/>
          </a:p>
        </c:txPr>
        <c:crossAx val="179334144"/>
        <c:crosses val="max"/>
        <c:crossBetween val="between"/>
        <c:majorUnit val="0.2"/>
      </c:valAx>
      <c:spPr>
        <a:solidFill>
          <a:schemeClr val="bg1">
            <a:lumMod val="95000"/>
          </a:schemeClr>
        </a:solidFill>
        <a:ln w="12700">
          <a:noFill/>
          <a:prstDash val="solid"/>
        </a:ln>
      </c:spPr>
    </c:plotArea>
    <c:legend>
      <c:legendPos val="r"/>
      <c:layout>
        <c:manualLayout>
          <c:xMode val="edge"/>
          <c:yMode val="edge"/>
          <c:x val="0.82523752380801718"/>
          <c:y val="0.10003334541658446"/>
          <c:w val="0.16442322426411493"/>
          <c:h val="0.82223905174605705"/>
        </c:manualLayout>
      </c:layout>
      <c:overlay val="0"/>
      <c:spPr>
        <a:solidFill>
          <a:srgbClr val="FFFFFF"/>
        </a:solidFill>
        <a:ln w="4281">
          <a:noFill/>
          <a:prstDash val="solid"/>
        </a:ln>
      </c:spPr>
      <c:txPr>
        <a:bodyPr/>
        <a:lstStyle/>
        <a:p>
          <a:pPr>
            <a:defRPr sz="1400" b="1" i="0" u="none" strike="noStrike" baseline="0">
              <a:solidFill>
                <a:srgbClr val="000000"/>
              </a:solidFill>
              <a:latin typeface="Arial"/>
              <a:ea typeface="Arial"/>
              <a:cs typeface="Arial"/>
            </a:defRPr>
          </a:pPr>
          <a:endParaRPr lang="he-IL"/>
        </a:p>
      </c:txPr>
    </c:legend>
    <c:plotVisOnly val="1"/>
    <c:dispBlanksAs val="gap"/>
    <c:showDLblsOverMax val="0"/>
  </c:chart>
  <c:spPr>
    <a:solidFill>
      <a:srgbClr val="FFFFFF"/>
    </a:solidFill>
    <a:ln>
      <a:solidFill>
        <a:srgbClr val="000000"/>
      </a:solidFill>
    </a:ln>
  </c:spPr>
  <c:txPr>
    <a:bodyPr/>
    <a:lstStyle/>
    <a:p>
      <a:pPr>
        <a:defRPr sz="1618" b="0" i="0" u="none" strike="noStrike" baseline="0">
          <a:solidFill>
            <a:srgbClr val="000000"/>
          </a:solidFill>
          <a:latin typeface="Arial"/>
          <a:ea typeface="Arial"/>
          <a:cs typeface="Arial"/>
        </a:defRPr>
      </a:pPr>
      <a:endParaRPr lang="he-IL"/>
    </a:p>
  </c:txPr>
  <c:externalData r:id="rId2">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-מגדר - תחומים ++'!$I$107</c:f>
          <c:strCache>
            <c:ptCount val="1"/>
            <c:pt idx="0">
              <c:v>קריאה דיגיטלית</c:v>
            </c:pt>
          </c:strCache>
        </c:strRef>
      </c:tx>
      <c:layout>
        <c:manualLayout>
          <c:xMode val="edge"/>
          <c:yMode val="edge"/>
          <c:x val="2.0188888888888648E-3"/>
          <c:y val="0.94191666666666662"/>
        </c:manualLayout>
      </c:layout>
      <c:overlay val="1"/>
      <c:txPr>
        <a:bodyPr/>
        <a:lstStyle/>
        <a:p>
          <a:pPr>
            <a:defRPr sz="1000">
              <a:solidFill>
                <a:srgbClr val="FF6600"/>
              </a:solidFill>
            </a:defRPr>
          </a:pPr>
          <a:endParaRPr lang="he-IL"/>
        </a:p>
      </c:txPr>
    </c:title>
    <c:autoTitleDeleted val="0"/>
    <c:plotArea>
      <c:layout>
        <c:manualLayout>
          <c:layoutTarget val="inner"/>
          <c:xMode val="edge"/>
          <c:yMode val="edge"/>
          <c:x val="6.8189027777777772E-2"/>
          <c:y val="2.153425925925926E-2"/>
          <c:w val="0.91417208333333333"/>
          <c:h val="0.81763547048958818"/>
        </c:manualLayout>
      </c:layout>
      <c:barChart>
        <c:barDir val="col"/>
        <c:grouping val="clustered"/>
        <c:varyColors val="0"/>
        <c:ser>
          <c:idx val="0"/>
          <c:order val="0"/>
          <c:tx>
            <c:strRef>
              <c:f>'מגזר -מגדר - תחומים ++'!$E$109</c:f>
              <c:strCache>
                <c:ptCount val="1"/>
                <c:pt idx="0">
                  <c:v>בנים</c:v>
                </c:pt>
              </c:strCache>
            </c:strRef>
          </c:tx>
          <c:spPr>
            <a:pattFill prst="pct5">
              <a:fgClr>
                <a:srgbClr val="FFFFFF"/>
              </a:fgClr>
              <a:bgClr>
                <a:srgbClr val="003366"/>
              </a:bgClr>
            </a:pattFill>
          </c:spPr>
          <c:invertIfNegative val="0"/>
          <c:dLbls>
            <c:dLbl>
              <c:idx val="1"/>
              <c:layout>
                <c:manualLayout>
                  <c:x val="0"/>
                  <c:y val="5.6597500000000002E-2"/>
                </c:manualLayout>
              </c:layout>
              <c:dLblPos val="outEnd"/>
              <c:showLegendKey val="0"/>
              <c:showVal val="1"/>
              <c:showCatName val="0"/>
              <c:showSerName val="0"/>
              <c:showPercent val="0"/>
              <c:showBubbleSize val="0"/>
            </c:dLbl>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++'!$G$108:$H$108</c:f>
              <c:strCache>
                <c:ptCount val="2"/>
                <c:pt idx="0">
                  <c:v>דוברי עברית</c:v>
                </c:pt>
                <c:pt idx="1">
                  <c:v>דוברי ערבית</c:v>
                </c:pt>
              </c:strCache>
            </c:strRef>
          </c:cat>
          <c:val>
            <c:numRef>
              <c:f>'מגזר -מגדר - תחומים ++'!$G$109:$H$109</c:f>
              <c:numCache>
                <c:formatCode>General</c:formatCode>
                <c:ptCount val="2"/>
                <c:pt idx="0">
                  <c:v>483</c:v>
                </c:pt>
                <c:pt idx="1">
                  <c:v>313</c:v>
                </c:pt>
              </c:numCache>
            </c:numRef>
          </c:val>
        </c:ser>
        <c:ser>
          <c:idx val="1"/>
          <c:order val="1"/>
          <c:tx>
            <c:strRef>
              <c:f>'מגזר -מגדר - תחומים ++'!$E$110</c:f>
              <c:strCache>
                <c:ptCount val="1"/>
                <c:pt idx="0">
                  <c:v>בנות</c:v>
                </c:pt>
              </c:strCache>
            </c:strRef>
          </c:tx>
          <c:spPr>
            <a:pattFill prst="pct90">
              <a:fgClr>
                <a:srgbClr val="800000"/>
              </a:fgClr>
              <a:bgClr>
                <a:srgbClr val="FFFFCC"/>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++'!$G$108:$H$108</c:f>
              <c:strCache>
                <c:ptCount val="2"/>
                <c:pt idx="0">
                  <c:v>דוברי עברית</c:v>
                </c:pt>
                <c:pt idx="1">
                  <c:v>דוברי ערבית</c:v>
                </c:pt>
              </c:strCache>
            </c:strRef>
          </c:cat>
          <c:val>
            <c:numRef>
              <c:f>'מגזר -מגדר - תחומים ++'!$G$110:$H$110</c:f>
              <c:numCache>
                <c:formatCode>General</c:formatCode>
                <c:ptCount val="2"/>
                <c:pt idx="0">
                  <c:v>508</c:v>
                </c:pt>
                <c:pt idx="1">
                  <c:v>364</c:v>
                </c:pt>
              </c:numCache>
            </c:numRef>
          </c:val>
        </c:ser>
        <c:dLbls>
          <c:showLegendKey val="0"/>
          <c:showVal val="0"/>
          <c:showCatName val="0"/>
          <c:showSerName val="0"/>
          <c:showPercent val="0"/>
          <c:showBubbleSize val="0"/>
        </c:dLbls>
        <c:gapWidth val="55"/>
        <c:axId val="179938048"/>
        <c:axId val="179939584"/>
      </c:barChart>
      <c:catAx>
        <c:axId val="179938048"/>
        <c:scaling>
          <c:orientation val="minMax"/>
        </c:scaling>
        <c:delete val="0"/>
        <c:axPos val="b"/>
        <c:numFmt formatCode="0" sourceLinked="1"/>
        <c:majorTickMark val="out"/>
        <c:minorTickMark val="none"/>
        <c:tickLblPos val="high"/>
        <c:spPr>
          <a:ln>
            <a:solidFill>
              <a:srgbClr val="000000"/>
            </a:solidFill>
          </a:ln>
        </c:spPr>
        <c:txPr>
          <a:bodyPr/>
          <a:lstStyle/>
          <a:p>
            <a:pPr>
              <a:defRPr sz="1400" b="1">
                <a:solidFill>
                  <a:sysClr val="windowText" lastClr="000000"/>
                </a:solidFill>
              </a:defRPr>
            </a:pPr>
            <a:endParaRPr lang="he-IL"/>
          </a:p>
        </c:txPr>
        <c:crossAx val="179939584"/>
        <c:crosses val="autoZero"/>
        <c:auto val="1"/>
        <c:lblAlgn val="ctr"/>
        <c:lblOffset val="100"/>
        <c:noMultiLvlLbl val="0"/>
      </c:catAx>
      <c:valAx>
        <c:axId val="179939584"/>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9938048"/>
        <c:crosses val="autoZero"/>
        <c:crossBetween val="between"/>
        <c:majorUnit val="50"/>
      </c:valAx>
      <c:spPr>
        <a:solidFill>
          <a:schemeClr val="bg1">
            <a:lumMod val="95000"/>
          </a:schemeClr>
        </a:solidFill>
      </c:spPr>
    </c:plotArea>
    <c:legend>
      <c:legendPos val="b"/>
      <c:layout>
        <c:manualLayout>
          <c:xMode val="edge"/>
          <c:yMode val="edge"/>
          <c:x val="0.4307226388888889"/>
          <c:y val="0.9319291666666667"/>
          <c:w val="0.17415215842480294"/>
          <c:h val="6.807083333333333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סוציו++'!$E$114</c:f>
          <c:strCache>
            <c:ptCount val="1"/>
            <c:pt idx="0">
              <c:v>קריאה דיגיטלית-מגזר</c:v>
            </c:pt>
          </c:strCache>
        </c:strRef>
      </c:tx>
      <c:layout>
        <c:manualLayout>
          <c:xMode val="edge"/>
          <c:yMode val="edge"/>
          <c:x val="2.6507936507935351E-4"/>
          <c:y val="0.9492929292929293"/>
        </c:manualLayout>
      </c:layout>
      <c:overlay val="1"/>
      <c:txPr>
        <a:bodyPr/>
        <a:lstStyle/>
        <a:p>
          <a:pPr>
            <a:defRPr sz="1000">
              <a:solidFill>
                <a:srgbClr val="FF6600"/>
              </a:solidFill>
            </a:defRPr>
          </a:pPr>
          <a:endParaRPr lang="he-IL"/>
        </a:p>
      </c:txPr>
    </c:title>
    <c:autoTitleDeleted val="0"/>
    <c:plotArea>
      <c:layout>
        <c:manualLayout>
          <c:layoutTarget val="inner"/>
          <c:xMode val="edge"/>
          <c:yMode val="edge"/>
          <c:x val="0.10014592358921603"/>
          <c:y val="2.6124558977598373E-2"/>
          <c:w val="0.84865615079365075"/>
          <c:h val="0.77817424242424238"/>
        </c:manualLayout>
      </c:layout>
      <c:barChart>
        <c:barDir val="col"/>
        <c:grouping val="clustered"/>
        <c:varyColors val="0"/>
        <c:ser>
          <c:idx val="0"/>
          <c:order val="0"/>
          <c:tx>
            <c:strRef>
              <c:f>'מגזר סוציו++'!$G$3</c:f>
              <c:strCache>
                <c:ptCount val="1"/>
                <c:pt idx="0">
                  <c:v>נמוך </c:v>
                </c:pt>
              </c:strCache>
            </c:strRef>
          </c:tx>
          <c:spPr>
            <a:pattFill prst="pct75">
              <a:fgClr>
                <a:schemeClr val="accent4">
                  <a:lumMod val="75000"/>
                </a:schemeClr>
              </a:fgClr>
              <a:bgClr>
                <a:schemeClr val="accent4">
                  <a:lumMod val="60000"/>
                  <a:lumOff val="40000"/>
                </a:schemeClr>
              </a:bgClr>
            </a:pattFill>
            <a:ln>
              <a:solidFill>
                <a:schemeClr val="accent4">
                  <a:lumMod val="75000"/>
                </a:schemeClr>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סוציו++'!$E$123:$E$124</c:f>
              <c:strCache>
                <c:ptCount val="2"/>
                <c:pt idx="0">
                  <c:v>דוברי עברית</c:v>
                </c:pt>
                <c:pt idx="1">
                  <c:v>דוברי ערבית</c:v>
                </c:pt>
              </c:strCache>
            </c:strRef>
          </c:cat>
          <c:val>
            <c:numRef>
              <c:f>'מגזר סוציו++'!$G$123:$G$124</c:f>
              <c:numCache>
                <c:formatCode>General</c:formatCode>
                <c:ptCount val="2"/>
                <c:pt idx="0">
                  <c:v>454</c:v>
                </c:pt>
                <c:pt idx="1">
                  <c:v>332</c:v>
                </c:pt>
              </c:numCache>
            </c:numRef>
          </c:val>
        </c:ser>
        <c:ser>
          <c:idx val="1"/>
          <c:order val="1"/>
          <c:tx>
            <c:strRef>
              <c:f>'מגזר סוציו++'!$H$3</c:f>
              <c:strCache>
                <c:ptCount val="1"/>
                <c:pt idx="0">
                  <c:v>בינוני</c:v>
                </c:pt>
              </c:strCache>
            </c:strRef>
          </c:tx>
          <c:spPr>
            <a:pattFill prst="dotDmnd">
              <a:fgClr>
                <a:schemeClr val="tx1">
                  <a:lumMod val="65000"/>
                  <a:lumOff val="35000"/>
                </a:schemeClr>
              </a:fgClr>
              <a:bgClr>
                <a:schemeClr val="bg1">
                  <a:lumMod val="65000"/>
                </a:schemeClr>
              </a:bgClr>
            </a:pattFill>
            <a:ln>
              <a:noFill/>
            </a:ln>
          </c:spPr>
          <c:invertIfNegative val="0"/>
          <c:dPt>
            <c:idx val="0"/>
            <c:invertIfNegative val="0"/>
            <c:bubble3D val="0"/>
          </c:dPt>
          <c:dPt>
            <c:idx val="1"/>
            <c:invertIfNegative val="0"/>
            <c:bubble3D val="0"/>
          </c:dPt>
          <c:dPt>
            <c:idx val="3"/>
            <c:invertIfNegative val="0"/>
            <c:bubble3D val="0"/>
          </c:dPt>
          <c:dPt>
            <c:idx val="4"/>
            <c:invertIfNegative val="0"/>
            <c:bubble3D val="0"/>
          </c:dPt>
          <c:dLbls>
            <c:txPr>
              <a:bodyPr/>
              <a:lstStyle/>
              <a:p>
                <a:pPr>
                  <a:defRPr sz="1400" b="1">
                    <a:solidFill>
                      <a:sysClr val="windowText" lastClr="000000"/>
                    </a:solidFill>
                  </a:defRPr>
                </a:pPr>
                <a:endParaRPr lang="he-IL"/>
              </a:p>
            </c:txPr>
            <c:dLblPos val="inEnd"/>
            <c:showLegendKey val="0"/>
            <c:showVal val="1"/>
            <c:showCatName val="0"/>
            <c:showSerName val="0"/>
            <c:showPercent val="0"/>
            <c:showBubbleSize val="0"/>
            <c:showLeaderLines val="0"/>
          </c:dLbls>
          <c:cat>
            <c:strRef>
              <c:f>'מגזר סוציו++'!$E$123:$E$124</c:f>
              <c:strCache>
                <c:ptCount val="2"/>
                <c:pt idx="0">
                  <c:v>דוברי עברית</c:v>
                </c:pt>
                <c:pt idx="1">
                  <c:v>דוברי ערבית</c:v>
                </c:pt>
              </c:strCache>
            </c:strRef>
          </c:cat>
          <c:val>
            <c:numRef>
              <c:f>'מגזר סוציו++'!$H$123:$H$124</c:f>
              <c:numCache>
                <c:formatCode>General</c:formatCode>
                <c:ptCount val="2"/>
                <c:pt idx="0">
                  <c:v>492</c:v>
                </c:pt>
                <c:pt idx="1">
                  <c:v>335</c:v>
                </c:pt>
              </c:numCache>
            </c:numRef>
          </c:val>
        </c:ser>
        <c:ser>
          <c:idx val="2"/>
          <c:order val="2"/>
          <c:tx>
            <c:strRef>
              <c:f>'מגזר סוציו++'!$I$3</c:f>
              <c:strCache>
                <c:ptCount val="1"/>
                <c:pt idx="0">
                  <c:v>גבוה</c:v>
                </c:pt>
              </c:strCache>
            </c:strRef>
          </c:tx>
          <c:spPr>
            <a:pattFill prst="pct75">
              <a:fgClr>
                <a:schemeClr val="accent5">
                  <a:lumMod val="75000"/>
                </a:schemeClr>
              </a:fgClr>
              <a:bgClr>
                <a:schemeClr val="bg2">
                  <a:lumMod val="75000"/>
                </a:schemeClr>
              </a:bgClr>
            </a:pattFill>
            <a:ln>
              <a:solidFill>
                <a:schemeClr val="accent5">
                  <a:lumMod val="75000"/>
                </a:schemeClr>
              </a:solidFill>
            </a:ln>
          </c:spPr>
          <c:invertIfNegative val="0"/>
          <c:dPt>
            <c:idx val="0"/>
            <c:invertIfNegative val="0"/>
            <c:bubble3D val="0"/>
          </c:dPt>
          <c:dPt>
            <c:idx val="1"/>
            <c:invertIfNegative val="0"/>
            <c:bubble3D val="0"/>
          </c:dPt>
          <c:dLbls>
            <c:txPr>
              <a:bodyPr/>
              <a:lstStyle/>
              <a:p>
                <a:pPr>
                  <a:defRPr sz="14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סוציו++'!$E$123:$E$124</c:f>
              <c:strCache>
                <c:ptCount val="2"/>
                <c:pt idx="0">
                  <c:v>דוברי עברית</c:v>
                </c:pt>
                <c:pt idx="1">
                  <c:v>דוברי ערבית</c:v>
                </c:pt>
              </c:strCache>
            </c:strRef>
          </c:cat>
          <c:val>
            <c:numRef>
              <c:f>'מגזר סוציו++'!$I$123:$I$124</c:f>
              <c:numCache>
                <c:formatCode>General</c:formatCode>
                <c:ptCount val="2"/>
                <c:pt idx="0">
                  <c:v>538</c:v>
                </c:pt>
                <c:pt idx="1">
                  <c:v>373</c:v>
                </c:pt>
              </c:numCache>
            </c:numRef>
          </c:val>
        </c:ser>
        <c:dLbls>
          <c:showLegendKey val="0"/>
          <c:showVal val="0"/>
          <c:showCatName val="0"/>
          <c:showSerName val="0"/>
          <c:showPercent val="0"/>
          <c:showBubbleSize val="0"/>
        </c:dLbls>
        <c:gapWidth val="150"/>
        <c:axId val="178195840"/>
        <c:axId val="178205824"/>
      </c:barChart>
      <c:catAx>
        <c:axId val="178195840"/>
        <c:scaling>
          <c:orientation val="minMax"/>
        </c:scaling>
        <c:delete val="0"/>
        <c:axPos val="b"/>
        <c:numFmt formatCode="0" sourceLinked="1"/>
        <c:majorTickMark val="out"/>
        <c:minorTickMark val="none"/>
        <c:tickLblPos val="high"/>
        <c:spPr>
          <a:ln>
            <a:solidFill>
              <a:srgbClr val="000000"/>
            </a:solidFill>
          </a:ln>
        </c:spPr>
        <c:txPr>
          <a:bodyPr/>
          <a:lstStyle/>
          <a:p>
            <a:pPr>
              <a:defRPr sz="1400" b="1"/>
            </a:pPr>
            <a:endParaRPr lang="he-IL"/>
          </a:p>
        </c:txPr>
        <c:crossAx val="178205824"/>
        <c:crosses val="autoZero"/>
        <c:auto val="1"/>
        <c:lblAlgn val="ctr"/>
        <c:lblOffset val="100"/>
        <c:noMultiLvlLbl val="0"/>
      </c:catAx>
      <c:valAx>
        <c:axId val="178205824"/>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8195840"/>
        <c:crosses val="autoZero"/>
        <c:crossBetween val="between"/>
        <c:majorUnit val="50"/>
      </c:valAx>
      <c:spPr>
        <a:solidFill>
          <a:schemeClr val="bg1">
            <a:lumMod val="95000"/>
          </a:schemeClr>
        </a:solidFill>
      </c:spPr>
    </c:plotArea>
    <c:legend>
      <c:legendPos val="b"/>
      <c:layout>
        <c:manualLayout>
          <c:xMode val="edge"/>
          <c:yMode val="edge"/>
          <c:x val="0.22344154560489102"/>
          <c:y val="0.94639118451719551"/>
          <c:w val="0.58541036760755205"/>
          <c:h val="5.3608757126440081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'פיקוח+מגדר ++'!$E$81</c:f>
          <c:strCache>
            <c:ptCount val="1"/>
            <c:pt idx="0">
              <c:v>קריאה דיגיטלית</c:v>
            </c:pt>
          </c:strCache>
        </c:strRef>
      </c:tx>
      <c:layout>
        <c:manualLayout>
          <c:xMode val="edge"/>
          <c:yMode val="edge"/>
          <c:x val="4.9131944444444136E-3"/>
          <c:y val="0.94074074074074077"/>
        </c:manualLayout>
      </c:layout>
      <c:overlay val="1"/>
      <c:txPr>
        <a:bodyPr/>
        <a:lstStyle/>
        <a:p>
          <a:pPr>
            <a:defRPr sz="1000">
              <a:solidFill>
                <a:srgbClr val="FF6600"/>
              </a:solidFill>
            </a:defRPr>
          </a:pPr>
          <a:endParaRPr lang="he-IL"/>
        </a:p>
      </c:txPr>
    </c:title>
    <c:autoTitleDeleted val="0"/>
    <c:plotArea>
      <c:layout>
        <c:manualLayout>
          <c:layoutTarget val="inner"/>
          <c:xMode val="edge"/>
          <c:yMode val="edge"/>
          <c:x val="8.0669305555555557E-2"/>
          <c:y val="2.7361357707879605E-2"/>
          <c:w val="0.82854525753088204"/>
          <c:h val="0.79912562704809831"/>
        </c:manualLayout>
      </c:layout>
      <c:barChart>
        <c:barDir val="col"/>
        <c:grouping val="clustered"/>
        <c:varyColors val="0"/>
        <c:ser>
          <c:idx val="0"/>
          <c:order val="0"/>
          <c:tx>
            <c:strRef>
              <c:f>'פיקוח+מגדר ++'!$I$81</c:f>
              <c:strCache>
                <c:ptCount val="1"/>
                <c:pt idx="0">
                  <c:v>בנים</c:v>
                </c:pt>
              </c:strCache>
            </c:strRef>
          </c:tx>
          <c:spPr>
            <a:pattFill prst="pct5">
              <a:fgClr>
                <a:srgbClr val="FFFFFF"/>
              </a:fgClr>
              <a:bgClr>
                <a:srgbClr val="003366"/>
              </a:bgClr>
            </a:pattFill>
          </c:spPr>
          <c:invertIfNegative val="0"/>
          <c:dPt>
            <c:idx val="2"/>
            <c:invertIfNegative val="0"/>
            <c:bubble3D val="0"/>
          </c:dPt>
          <c:dPt>
            <c:idx val="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'פיקוח+מגדר ++'!$G$82:$G$84</c:f>
              <c:strCache>
                <c:ptCount val="3"/>
                <c:pt idx="0">
                  <c:v>ממלכתי</c:v>
                </c:pt>
                <c:pt idx="1">
                  <c:v>ממלכתי-דתי</c:v>
                </c:pt>
                <c:pt idx="2">
                  <c:v>חרדי בנות</c:v>
                </c:pt>
              </c:strCache>
            </c:strRef>
          </c:cat>
          <c:val>
            <c:numRef>
              <c:f>'פיקוח+מגדר ++'!$I$82:$I$84</c:f>
              <c:numCache>
                <c:formatCode>General</c:formatCode>
                <c:ptCount val="3"/>
                <c:pt idx="0">
                  <c:v>504</c:v>
                </c:pt>
                <c:pt idx="1">
                  <c:v>460</c:v>
                </c:pt>
              </c:numCache>
            </c:numRef>
          </c:val>
        </c:ser>
        <c:ser>
          <c:idx val="1"/>
          <c:order val="1"/>
          <c:tx>
            <c:strRef>
              <c:f>'פיקוח+מגדר ++'!$J$81</c:f>
              <c:strCache>
                <c:ptCount val="1"/>
                <c:pt idx="0">
                  <c:v>בנות</c:v>
                </c:pt>
              </c:strCache>
            </c:strRef>
          </c:tx>
          <c:spPr>
            <a:pattFill prst="pct90">
              <a:fgClr>
                <a:srgbClr val="800000"/>
              </a:fgClr>
              <a:bgClr>
                <a:srgbClr val="FFFFCC"/>
              </a:bgClr>
            </a:pattFill>
          </c:spPr>
          <c:invertIfNegative val="0"/>
          <c:dLbls>
            <c:txPr>
              <a:bodyPr/>
              <a:lstStyle/>
              <a:p>
                <a:pPr algn="ctr">
                  <a:defRPr lang="he-IL" sz="1400" b="1"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dLbls>
          <c:cat>
            <c:strRef>
              <c:f>'פיקוח+מגדר ++'!$G$82:$G$84</c:f>
              <c:strCache>
                <c:ptCount val="3"/>
                <c:pt idx="0">
                  <c:v>ממלכתי</c:v>
                </c:pt>
                <c:pt idx="1">
                  <c:v>ממלכתי-דתי</c:v>
                </c:pt>
                <c:pt idx="2">
                  <c:v>חרדי בנות</c:v>
                </c:pt>
              </c:strCache>
            </c:strRef>
          </c:cat>
          <c:val>
            <c:numRef>
              <c:f>'פיקוח+מגדר ++'!$J$82:$J$84</c:f>
              <c:numCache>
                <c:formatCode>General</c:formatCode>
                <c:ptCount val="3"/>
                <c:pt idx="0">
                  <c:v>521</c:v>
                </c:pt>
                <c:pt idx="1">
                  <c:v>513</c:v>
                </c:pt>
                <c:pt idx="2">
                  <c:v>466</c:v>
                </c:pt>
              </c:numCache>
            </c:numRef>
          </c:val>
        </c:ser>
        <c:dLbls>
          <c:showLegendKey val="0"/>
          <c:showVal val="0"/>
          <c:showCatName val="0"/>
          <c:showSerName val="0"/>
          <c:showPercent val="0"/>
          <c:showBubbleSize val="0"/>
        </c:dLbls>
        <c:gapWidth val="234"/>
        <c:axId val="178267264"/>
        <c:axId val="178268800"/>
      </c:barChart>
      <c:catAx>
        <c:axId val="178267264"/>
        <c:scaling>
          <c:orientation val="minMax"/>
        </c:scaling>
        <c:delete val="0"/>
        <c:axPos val="b"/>
        <c:numFmt formatCode="General" sourceLinked="1"/>
        <c:majorTickMark val="out"/>
        <c:minorTickMark val="none"/>
        <c:tickLblPos val="high"/>
        <c:spPr>
          <a:ln>
            <a:solidFill>
              <a:srgbClr val="000000"/>
            </a:solidFill>
          </a:ln>
        </c:spPr>
        <c:txPr>
          <a:bodyPr/>
          <a:lstStyle/>
          <a:p>
            <a:pPr algn="ctr">
              <a:defRPr lang="he-IL" sz="1400" b="1" i="0" u="none" strike="noStrike" kern="1200" baseline="0">
                <a:solidFill>
                  <a:sysClr val="windowText" lastClr="000000"/>
                </a:solidFill>
                <a:latin typeface="+mn-lt"/>
                <a:ea typeface="+mn-ea"/>
                <a:cs typeface="+mn-cs"/>
              </a:defRPr>
            </a:pPr>
            <a:endParaRPr lang="he-IL"/>
          </a:p>
        </c:txPr>
        <c:crossAx val="178268800"/>
        <c:crosses val="autoZero"/>
        <c:auto val="1"/>
        <c:lblAlgn val="ctr"/>
        <c:lblOffset val="100"/>
        <c:noMultiLvlLbl val="0"/>
      </c:catAx>
      <c:valAx>
        <c:axId val="178268800"/>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8267264"/>
        <c:crosses val="autoZero"/>
        <c:crossBetween val="between"/>
        <c:majorUnit val="50"/>
      </c:valAx>
      <c:spPr>
        <a:solidFill>
          <a:schemeClr val="bg1">
            <a:lumMod val="95000"/>
          </a:schemeClr>
        </a:solidFill>
      </c:spPr>
    </c:plotArea>
    <c:legend>
      <c:legendPos val="b"/>
      <c:layout>
        <c:manualLayout>
          <c:xMode val="edge"/>
          <c:yMode val="edge"/>
          <c:x val="0.39971527118801276"/>
          <c:y val="0.9237320067162349"/>
          <c:w val="0.1860068555073901"/>
          <c:h val="7.6267993283765115E-2"/>
        </c:manualLayout>
      </c:layout>
      <c:overlay val="0"/>
      <c:txPr>
        <a:bodyPr/>
        <a:lstStyle/>
        <a:p>
          <a:pPr>
            <a:defRPr sz="1400" b="1"/>
          </a:pPr>
          <a:endParaRPr lang="he-IL"/>
        </a:p>
      </c:txPr>
    </c:legend>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400" dirty="0" smtClean="0">
                <a:solidFill>
                  <a:srgbClr val="7030A0"/>
                </a:solidFill>
              </a:rPr>
              <a:t>OECD=501</a:t>
            </a:r>
            <a:endParaRPr lang="he-IL" sz="1400" dirty="0">
              <a:solidFill>
                <a:srgbClr val="7030A0"/>
              </a:solidFill>
            </a:endParaRPr>
          </a:p>
        </c:rich>
      </c:tx>
      <c:layout>
        <c:manualLayout>
          <c:xMode val="edge"/>
          <c:yMode val="edge"/>
          <c:x val="0.86509238872448524"/>
          <c:y val="0.20282468614598378"/>
        </c:manualLayout>
      </c:layout>
      <c:overlay val="1"/>
    </c:title>
    <c:autoTitleDeleted val="0"/>
    <c:plotArea>
      <c:layout/>
      <c:barChart>
        <c:barDir val="col"/>
        <c:grouping val="clustered"/>
        <c:varyColors val="0"/>
        <c:ser>
          <c:idx val="0"/>
          <c:order val="0"/>
          <c:tx>
            <c:strRef>
              <c:f>S_means_all!$C$5</c:f>
              <c:strCache>
                <c:ptCount val="1"/>
                <c:pt idx="0">
                  <c:v>mean_all</c:v>
                </c:pt>
              </c:strCache>
            </c:strRef>
          </c:tx>
          <c:spPr>
            <a:solidFill>
              <a:srgbClr val="C3D69B"/>
            </a:solidFill>
            <a:ln>
              <a:noFill/>
            </a:ln>
          </c:spPr>
          <c:invertIfNegative val="0"/>
          <c:dPt>
            <c:idx val="3"/>
            <c:invertIfNegative val="0"/>
            <c:bubble3D val="0"/>
            <c:spPr>
              <a:solidFill>
                <a:srgbClr val="C3D69B"/>
              </a:solidFill>
              <a:ln>
                <a:solidFill>
                  <a:schemeClr val="tx1"/>
                </a:solidFill>
              </a:ln>
            </c:spPr>
          </c:dPt>
          <c:dPt>
            <c:idx val="5"/>
            <c:invertIfNegative val="0"/>
            <c:bubble3D val="0"/>
            <c:spPr>
              <a:solidFill>
                <a:srgbClr val="C3D69B"/>
              </a:solidFill>
              <a:ln>
                <a:solidFill>
                  <a:schemeClr val="tx1"/>
                </a:solidFill>
              </a:ln>
            </c:spPr>
          </c:dPt>
          <c:dPt>
            <c:idx val="8"/>
            <c:invertIfNegative val="0"/>
            <c:bubble3D val="0"/>
            <c:spPr>
              <a:solidFill>
                <a:srgbClr val="C3D69B"/>
              </a:solidFill>
              <a:ln>
                <a:solidFill>
                  <a:schemeClr val="tx1"/>
                </a:solidFill>
              </a:ln>
            </c:spPr>
          </c:dPt>
          <c:dPt>
            <c:idx val="10"/>
            <c:invertIfNegative val="0"/>
            <c:bubble3D val="0"/>
          </c:dPt>
          <c:dPt>
            <c:idx val="11"/>
            <c:invertIfNegative val="0"/>
            <c:bubble3D val="0"/>
          </c:dPt>
          <c:dPt>
            <c:idx val="16"/>
            <c:invertIfNegative val="0"/>
            <c:bubble3D val="0"/>
            <c:spPr>
              <a:solidFill>
                <a:srgbClr val="C3D69B"/>
              </a:solidFill>
              <a:ln>
                <a:solidFill>
                  <a:schemeClr val="tx1"/>
                </a:solidFill>
              </a:ln>
            </c:spPr>
          </c:dPt>
          <c:dPt>
            <c:idx val="18"/>
            <c:invertIfNegative val="0"/>
            <c:bubble3D val="0"/>
          </c:dPt>
          <c:dPt>
            <c:idx val="19"/>
            <c:invertIfNegative val="0"/>
            <c:bubble3D val="0"/>
          </c:dPt>
          <c:dPt>
            <c:idx val="26"/>
            <c:invertIfNegative val="0"/>
            <c:bubble3D val="0"/>
            <c:spPr>
              <a:solidFill>
                <a:srgbClr val="C3D69B"/>
              </a:solidFill>
              <a:ln>
                <a:solidFill>
                  <a:schemeClr val="tx1"/>
                </a:solidFill>
              </a:ln>
            </c:spPr>
          </c:dPt>
          <c:dPt>
            <c:idx val="29"/>
            <c:invertIfNegative val="0"/>
            <c:bubble3D val="0"/>
          </c:dPt>
          <c:dPt>
            <c:idx val="34"/>
            <c:invertIfNegative val="0"/>
            <c:bubble3D val="0"/>
            <c:spPr>
              <a:solidFill>
                <a:srgbClr val="C3D69B"/>
              </a:solidFill>
              <a:ln>
                <a:solidFill>
                  <a:schemeClr val="tx1"/>
                </a:solidFill>
              </a:ln>
            </c:spPr>
          </c:dPt>
          <c:dPt>
            <c:idx val="38"/>
            <c:invertIfNegative val="0"/>
            <c:bubble3D val="0"/>
          </c:dPt>
          <c:dPt>
            <c:idx val="39"/>
            <c:invertIfNegative val="0"/>
            <c:bubble3D val="0"/>
            <c:spPr>
              <a:solidFill>
                <a:srgbClr val="00B050"/>
              </a:solidFill>
              <a:ln>
                <a:noFill/>
              </a:ln>
            </c:spPr>
          </c:dPt>
          <c:dPt>
            <c:idx val="40"/>
            <c:invertIfNegative val="0"/>
            <c:bubble3D val="0"/>
            <c:spPr>
              <a:solidFill>
                <a:srgbClr val="00B050"/>
              </a:solidFill>
              <a:ln>
                <a:noFill/>
              </a:ln>
            </c:spPr>
          </c:dPt>
          <c:dPt>
            <c:idx val="41"/>
            <c:invertIfNegative val="0"/>
            <c:bubble3D val="0"/>
          </c:dPt>
          <c:dPt>
            <c:idx val="51"/>
            <c:invertIfNegative val="0"/>
            <c:bubble3D val="0"/>
          </c:dPt>
          <c:dPt>
            <c:idx val="53"/>
            <c:invertIfNegative val="0"/>
            <c:bubble3D val="0"/>
          </c:dPt>
          <c:dPt>
            <c:idx val="55"/>
            <c:invertIfNegative val="0"/>
            <c:bubble3D val="0"/>
            <c:spPr>
              <a:solidFill>
                <a:srgbClr val="C3D69B"/>
              </a:solidFill>
              <a:ln>
                <a:solidFill>
                  <a:schemeClr val="tx1"/>
                </a:solidFill>
              </a:ln>
            </c:spPr>
          </c:dPt>
          <c:dLbls>
            <c:dLbl>
              <c:idx val="3"/>
              <c:showLegendKey val="0"/>
              <c:showVal val="1"/>
              <c:showCatName val="0"/>
              <c:showSerName val="0"/>
              <c:showPercent val="0"/>
              <c:showBubbleSize val="0"/>
            </c:dLbl>
            <c:dLbl>
              <c:idx val="5"/>
              <c:layout>
                <c:manualLayout>
                  <c:x val="1.6033572027350496E-3"/>
                  <c:y val="5.8789764100285156E-3"/>
                </c:manualLayout>
              </c:layout>
              <c:showLegendKey val="0"/>
              <c:showVal val="1"/>
              <c:showCatName val="0"/>
              <c:showSerName val="0"/>
              <c:showPercent val="0"/>
              <c:showBubbleSize val="0"/>
            </c:dLbl>
            <c:dLbl>
              <c:idx val="8"/>
              <c:showLegendKey val="0"/>
              <c:showVal val="1"/>
              <c:showCatName val="0"/>
              <c:showSerName val="0"/>
              <c:showPercent val="0"/>
              <c:showBubbleSize val="0"/>
            </c:dLbl>
            <c:dLbl>
              <c:idx val="16"/>
              <c:showLegendKey val="0"/>
              <c:showVal val="1"/>
              <c:showCatName val="0"/>
              <c:showSerName val="0"/>
              <c:showPercent val="0"/>
              <c:showBubbleSize val="0"/>
            </c:dLbl>
            <c:dLbl>
              <c:idx val="26"/>
              <c:layout>
                <c:manualLayout>
                  <c:x val="3.2067144054700992E-3"/>
                  <c:y val="1.1757952820057031E-2"/>
                </c:manualLayout>
              </c:layout>
              <c:showLegendKey val="0"/>
              <c:showVal val="1"/>
              <c:showCatName val="0"/>
              <c:showSerName val="0"/>
              <c:showPercent val="0"/>
              <c:showBubbleSize val="0"/>
            </c:dLbl>
            <c:dLbl>
              <c:idx val="34"/>
              <c:layout>
                <c:manualLayout>
                  <c:x val="1.6033572027350496E-3"/>
                  <c:y val="1.1757952820057031E-2"/>
                </c:manualLayout>
              </c:layout>
              <c:showLegendKey val="0"/>
              <c:showVal val="1"/>
              <c:showCatName val="0"/>
              <c:showSerName val="0"/>
              <c:showPercent val="0"/>
              <c:showBubbleSize val="0"/>
            </c:dLbl>
            <c:dLbl>
              <c:idx val="40"/>
              <c:layout>
                <c:manualLayout>
                  <c:x val="0"/>
                  <c:y val="2.0576417435099803E-2"/>
                </c:manualLayout>
              </c:layout>
              <c:showLegendKey val="0"/>
              <c:showVal val="1"/>
              <c:showCatName val="0"/>
              <c:showSerName val="0"/>
              <c:showPercent val="0"/>
              <c:showBubbleSize val="0"/>
            </c:dLbl>
            <c:dLbl>
              <c:idx val="55"/>
              <c:showLegendKey val="0"/>
              <c:showVal val="1"/>
              <c:showCatName val="0"/>
              <c:showSerName val="0"/>
              <c:showPercent val="0"/>
              <c:showBubbleSize val="0"/>
            </c:dLbl>
            <c:txPr>
              <a:bodyPr/>
              <a:lstStyle/>
              <a:p>
                <a:pPr>
                  <a:defRPr sz="1200" b="1" i="0"/>
                </a:pPr>
                <a:endParaRPr lang="he-IL"/>
              </a:p>
            </c:txPr>
            <c:showLegendKey val="0"/>
            <c:showVal val="0"/>
            <c:showCatName val="0"/>
            <c:showSerName val="0"/>
            <c:showPercent val="0"/>
            <c:showBubbleSize val="0"/>
          </c:dLbls>
          <c:cat>
            <c:strRef>
              <c:f>S_means_all!$B$7:$B$72</c:f>
              <c:strCache>
                <c:ptCount val="66"/>
                <c:pt idx="0">
                  <c:v>הונג-קונג (סין)</c:v>
                </c:pt>
                <c:pt idx="1">
                  <c:v>סינגפור</c:v>
                </c:pt>
                <c:pt idx="2">
                  <c:v>יפן</c:v>
                </c:pt>
                <c:pt idx="3">
                  <c:v>פינלנד</c:v>
                </c:pt>
                <c:pt idx="4">
                  <c:v>אסטוניה</c:v>
                </c:pt>
                <c:pt idx="5">
                  <c:v>קוריאה</c:v>
                </c:pt>
                <c:pt idx="6">
                  <c:v>וייטנאם</c:v>
                </c:pt>
                <c:pt idx="7">
                  <c:v>פולין</c:v>
                </c:pt>
                <c:pt idx="8">
                  <c:v>קנדה</c:v>
                </c:pt>
                <c:pt idx="9">
                  <c:v>ליכטנשטיין</c:v>
                </c:pt>
                <c:pt idx="10">
                  <c:v>גרמניה</c:v>
                </c:pt>
                <c:pt idx="11">
                  <c:v>טייוואן</c:v>
                </c:pt>
                <c:pt idx="12">
                  <c:v>הולנד</c:v>
                </c:pt>
                <c:pt idx="13">
                  <c:v>אירלנד</c:v>
                </c:pt>
                <c:pt idx="14">
                  <c:v>אוסטרליה</c:v>
                </c:pt>
                <c:pt idx="15">
                  <c:v>מקאו (סין)</c:v>
                </c:pt>
                <c:pt idx="16">
                  <c:v>ניו-זילנד</c:v>
                </c:pt>
                <c:pt idx="17">
                  <c:v>שווייץ</c:v>
                </c:pt>
                <c:pt idx="18">
                  <c:v>סלובניה</c:v>
                </c:pt>
                <c:pt idx="19">
                  <c:v>בריטניה</c:v>
                </c:pt>
                <c:pt idx="20">
                  <c:v>צ'כיה</c:v>
                </c:pt>
                <c:pt idx="21">
                  <c:v>אוסטריה</c:v>
                </c:pt>
                <c:pt idx="22">
                  <c:v>בלגיה</c:v>
                </c:pt>
                <c:pt idx="23">
                  <c:v>לטביה</c:v>
                </c:pt>
                <c:pt idx="24">
                  <c:v>צרפת</c:v>
                </c:pt>
                <c:pt idx="25">
                  <c:v>דנמרק</c:v>
                </c:pt>
                <c:pt idx="26">
                  <c:v>ארצות הברית</c:v>
                </c:pt>
                <c:pt idx="27">
                  <c:v>ספרד</c:v>
                </c:pt>
                <c:pt idx="28">
                  <c:v>ליטא</c:v>
                </c:pt>
                <c:pt idx="29">
                  <c:v>נורווגיה</c:v>
                </c:pt>
                <c:pt idx="30">
                  <c:v>הונגריה</c:v>
                </c:pt>
                <c:pt idx="31">
                  <c:v>איטליה</c:v>
                </c:pt>
                <c:pt idx="32">
                  <c:v>קרואטיה</c:v>
                </c:pt>
                <c:pt idx="33">
                  <c:v>לוקסמבורג</c:v>
                </c:pt>
                <c:pt idx="34">
                  <c:v>פורטוגל</c:v>
                </c:pt>
                <c:pt idx="35">
                  <c:v>רוסיה</c:v>
                </c:pt>
                <c:pt idx="36">
                  <c:v>שוודיה</c:v>
                </c:pt>
                <c:pt idx="37">
                  <c:v>איסלנד</c:v>
                </c:pt>
                <c:pt idx="38">
                  <c:v>סלובקיה</c:v>
                </c:pt>
                <c:pt idx="40">
                  <c:v>ישראל</c:v>
                </c:pt>
                <c:pt idx="42">
                  <c:v>יוון</c:v>
                </c:pt>
                <c:pt idx="43">
                  <c:v>טורקיה</c:v>
                </c:pt>
                <c:pt idx="44">
                  <c:v>איחוד האמירויות</c:v>
                </c:pt>
                <c:pt idx="45">
                  <c:v>בולגריה</c:v>
                </c:pt>
                <c:pt idx="46">
                  <c:v>צ'ילה</c:v>
                </c:pt>
                <c:pt idx="47">
                  <c:v>סרביה</c:v>
                </c:pt>
                <c:pt idx="48">
                  <c:v>תאילנד</c:v>
                </c:pt>
                <c:pt idx="49">
                  <c:v>רומניה</c:v>
                </c:pt>
                <c:pt idx="50">
                  <c:v>קפריסין</c:v>
                </c:pt>
                <c:pt idx="51">
                  <c:v>קוסטה ריקה</c:v>
                </c:pt>
                <c:pt idx="52">
                  <c:v>קזחסטן</c:v>
                </c:pt>
                <c:pt idx="53">
                  <c:v>מלזיה</c:v>
                </c:pt>
                <c:pt idx="54">
                  <c:v>אורוגוואי</c:v>
                </c:pt>
                <c:pt idx="55">
                  <c:v>מקסיקו</c:v>
                </c:pt>
                <c:pt idx="56">
                  <c:v>מונטנגרו</c:v>
                </c:pt>
                <c:pt idx="57">
                  <c:v>ירדן</c:v>
                </c:pt>
                <c:pt idx="58">
                  <c:v>ארגנטינה</c:v>
                </c:pt>
                <c:pt idx="59">
                  <c:v>ברזיל</c:v>
                </c:pt>
                <c:pt idx="60">
                  <c:v>קולומביה</c:v>
                </c:pt>
                <c:pt idx="61">
                  <c:v>טוניסיה</c:v>
                </c:pt>
                <c:pt idx="62">
                  <c:v>אלבניה</c:v>
                </c:pt>
                <c:pt idx="63">
                  <c:v>קטאר</c:v>
                </c:pt>
                <c:pt idx="64">
                  <c:v>אינדונסיה</c:v>
                </c:pt>
                <c:pt idx="65">
                  <c:v>פרו</c:v>
                </c:pt>
              </c:strCache>
            </c:strRef>
          </c:cat>
          <c:val>
            <c:numRef>
              <c:f>S_means_all!$C$7:$C$72</c:f>
              <c:numCache>
                <c:formatCode>0</c:formatCode>
                <c:ptCount val="66"/>
                <c:pt idx="0">
                  <c:v>554.93743439573939</c:v>
                </c:pt>
                <c:pt idx="1">
                  <c:v>551.4931566428246</c:v>
                </c:pt>
                <c:pt idx="2">
                  <c:v>546.73559977509547</c:v>
                </c:pt>
                <c:pt idx="3">
                  <c:v>545.44193998788057</c:v>
                </c:pt>
                <c:pt idx="4">
                  <c:v>541.40475616408685</c:v>
                </c:pt>
                <c:pt idx="5">
                  <c:v>537.78762153518608</c:v>
                </c:pt>
                <c:pt idx="6">
                  <c:v>528.42325898667445</c:v>
                </c:pt>
                <c:pt idx="7">
                  <c:v>525.81644543816856</c:v>
                </c:pt>
                <c:pt idx="8">
                  <c:v>525.46096975171122</c:v>
                </c:pt>
                <c:pt idx="9">
                  <c:v>524.69499227575216</c:v>
                </c:pt>
                <c:pt idx="10">
                  <c:v>524.12079925700471</c:v>
                </c:pt>
                <c:pt idx="11">
                  <c:v>523.31490445113673</c:v>
                </c:pt>
                <c:pt idx="12">
                  <c:v>522.05582172580262</c:v>
                </c:pt>
                <c:pt idx="13">
                  <c:v>522.00395919666187</c:v>
                </c:pt>
                <c:pt idx="14">
                  <c:v>521.49474631530825</c:v>
                </c:pt>
                <c:pt idx="15">
                  <c:v>520.57087533384788</c:v>
                </c:pt>
                <c:pt idx="16">
                  <c:v>515.63631870057191</c:v>
                </c:pt>
                <c:pt idx="17">
                  <c:v>515.29752346375903</c:v>
                </c:pt>
                <c:pt idx="18">
                  <c:v>514.14255496614601</c:v>
                </c:pt>
                <c:pt idx="19">
                  <c:v>514.12932105489062</c:v>
                </c:pt>
                <c:pt idx="20">
                  <c:v>508.29907935426985</c:v>
                </c:pt>
                <c:pt idx="21">
                  <c:v>505.78124706763589</c:v>
                </c:pt>
                <c:pt idx="22">
                  <c:v>505.45745884265455</c:v>
                </c:pt>
                <c:pt idx="23">
                  <c:v>502.18619208774021</c:v>
                </c:pt>
                <c:pt idx="24">
                  <c:v>498.97089415148059</c:v>
                </c:pt>
                <c:pt idx="25">
                  <c:v>498.47420142946902</c:v>
                </c:pt>
                <c:pt idx="26">
                  <c:v>497.40981148308663</c:v>
                </c:pt>
                <c:pt idx="27">
                  <c:v>496.44582282447294</c:v>
                </c:pt>
                <c:pt idx="28">
                  <c:v>495.70008639690184</c:v>
                </c:pt>
                <c:pt idx="29">
                  <c:v>494.52393474130827</c:v>
                </c:pt>
                <c:pt idx="30">
                  <c:v>494.30235122168153</c:v>
                </c:pt>
                <c:pt idx="31">
                  <c:v>493.54148180495338</c:v>
                </c:pt>
                <c:pt idx="32">
                  <c:v>491.35658283423044</c:v>
                </c:pt>
                <c:pt idx="33">
                  <c:v>491.21517567046817</c:v>
                </c:pt>
                <c:pt idx="34">
                  <c:v>489.27473198151864</c:v>
                </c:pt>
                <c:pt idx="35">
                  <c:v>486.29548996519492</c:v>
                </c:pt>
                <c:pt idx="36">
                  <c:v>484.79896580901135</c:v>
                </c:pt>
                <c:pt idx="37">
                  <c:v>478.15459619459034</c:v>
                </c:pt>
                <c:pt idx="38">
                  <c:v>471.19317726605533</c:v>
                </c:pt>
                <c:pt idx="40">
                  <c:v>470.07266182272673</c:v>
                </c:pt>
                <c:pt idx="42">
                  <c:v>466.72202948882193</c:v>
                </c:pt>
                <c:pt idx="43">
                  <c:v>463.41290907273282</c:v>
                </c:pt>
                <c:pt idx="44">
                  <c:v>448.37029586320136</c:v>
                </c:pt>
                <c:pt idx="45">
                  <c:v>446.46870937619269</c:v>
                </c:pt>
                <c:pt idx="46">
                  <c:v>444.93391969494701</c:v>
                </c:pt>
                <c:pt idx="47">
                  <c:v>444.80411087113805</c:v>
                </c:pt>
                <c:pt idx="48">
                  <c:v>443.99993508944527</c:v>
                </c:pt>
                <c:pt idx="49">
                  <c:v>438.76805621175009</c:v>
                </c:pt>
                <c:pt idx="50">
                  <c:v>437.67645896249849</c:v>
                </c:pt>
                <c:pt idx="51">
                  <c:v>429.35096754224787</c:v>
                </c:pt>
                <c:pt idx="52">
                  <c:v>424.70752297396365</c:v>
                </c:pt>
                <c:pt idx="53">
                  <c:v>419.50264853366082</c:v>
                </c:pt>
                <c:pt idx="54">
                  <c:v>415.84293548984567</c:v>
                </c:pt>
                <c:pt idx="55">
                  <c:v>414.92014771534724</c:v>
                </c:pt>
                <c:pt idx="56">
                  <c:v>410.09760226254861</c:v>
                </c:pt>
                <c:pt idx="57">
                  <c:v>409.36721468725028</c:v>
                </c:pt>
                <c:pt idx="58">
                  <c:v>405.63200498559485</c:v>
                </c:pt>
                <c:pt idx="59">
                  <c:v>404.71052925846527</c:v>
                </c:pt>
                <c:pt idx="60">
                  <c:v>398.67863161580095</c:v>
                </c:pt>
                <c:pt idx="61">
                  <c:v>398.04645091853308</c:v>
                </c:pt>
                <c:pt idx="62">
                  <c:v>397.37321355917817</c:v>
                </c:pt>
                <c:pt idx="63">
                  <c:v>383.64255338749666</c:v>
                </c:pt>
                <c:pt idx="64">
                  <c:v>381.91148486595682</c:v>
                </c:pt>
                <c:pt idx="65">
                  <c:v>373.11344837438645</c:v>
                </c:pt>
              </c:numCache>
            </c:numRef>
          </c:val>
        </c:ser>
        <c:dLbls>
          <c:showLegendKey val="0"/>
          <c:showVal val="0"/>
          <c:showCatName val="0"/>
          <c:showSerName val="0"/>
          <c:showPercent val="0"/>
          <c:showBubbleSize val="0"/>
        </c:dLbls>
        <c:gapWidth val="150"/>
        <c:axId val="179824128"/>
        <c:axId val="179825664"/>
      </c:barChart>
      <c:scatterChart>
        <c:scatterStyle val="smoothMarker"/>
        <c:varyColors val="0"/>
        <c:ser>
          <c:idx val="1"/>
          <c:order val="1"/>
          <c:tx>
            <c:strRef>
              <c:f>S_means_all!$A$117</c:f>
              <c:strCache>
                <c:ptCount val="1"/>
                <c:pt idx="0">
                  <c:v>OECD</c:v>
                </c:pt>
              </c:strCache>
            </c:strRef>
          </c:tx>
          <c:spPr>
            <a:ln w="19050">
              <a:solidFill>
                <a:srgbClr val="7030A0"/>
              </a:solidFill>
            </a:ln>
          </c:spPr>
          <c:marker>
            <c:symbol val="none"/>
          </c:marker>
          <c:xVal>
            <c:numRef>
              <c:f>S_means_all!$B$119:$B$120</c:f>
              <c:numCache>
                <c:formatCode>General</c:formatCode>
                <c:ptCount val="2"/>
                <c:pt idx="0">
                  <c:v>0</c:v>
                </c:pt>
                <c:pt idx="1">
                  <c:v>66.5</c:v>
                </c:pt>
              </c:numCache>
            </c:numRef>
          </c:xVal>
          <c:yVal>
            <c:numRef>
              <c:f>S_means_all!$C$119:$C$120</c:f>
              <c:numCache>
                <c:formatCode>General</c:formatCode>
                <c:ptCount val="2"/>
                <c:pt idx="0">
                  <c:v>501</c:v>
                </c:pt>
                <c:pt idx="1">
                  <c:v>501</c:v>
                </c:pt>
              </c:numCache>
            </c:numRef>
          </c:yVal>
          <c:smooth val="1"/>
        </c:ser>
        <c:dLbls>
          <c:showLegendKey val="0"/>
          <c:showVal val="0"/>
          <c:showCatName val="0"/>
          <c:showSerName val="0"/>
          <c:showPercent val="0"/>
          <c:showBubbleSize val="0"/>
        </c:dLbls>
        <c:axId val="179841280"/>
        <c:axId val="179839744"/>
      </c:scatterChart>
      <c:catAx>
        <c:axId val="179824128"/>
        <c:scaling>
          <c:orientation val="minMax"/>
        </c:scaling>
        <c:delete val="0"/>
        <c:axPos val="b"/>
        <c:majorTickMark val="out"/>
        <c:minorTickMark val="none"/>
        <c:tickLblPos val="nextTo"/>
        <c:spPr>
          <a:ln>
            <a:solidFill>
              <a:schemeClr val="tx1"/>
            </a:solidFill>
          </a:ln>
        </c:spPr>
        <c:txPr>
          <a:bodyPr/>
          <a:lstStyle/>
          <a:p>
            <a:pPr>
              <a:defRPr sz="1100" b="0"/>
            </a:pPr>
            <a:endParaRPr lang="he-IL"/>
          </a:p>
        </c:txPr>
        <c:crossAx val="179825664"/>
        <c:crosses val="autoZero"/>
        <c:auto val="1"/>
        <c:lblAlgn val="ctr"/>
        <c:lblOffset val="100"/>
        <c:tickLblSkip val="1"/>
        <c:noMultiLvlLbl val="0"/>
      </c:catAx>
      <c:valAx>
        <c:axId val="179825664"/>
        <c:scaling>
          <c:orientation val="minMax"/>
          <c:max val="600"/>
          <c:min val="300"/>
        </c:scaling>
        <c:delete val="0"/>
        <c:axPos val="l"/>
        <c:majorGridlines>
          <c:spPr>
            <a:ln>
              <a:solidFill>
                <a:schemeClr val="tx1"/>
              </a:solidFill>
              <a:prstDash val="dash"/>
            </a:ln>
          </c:spPr>
        </c:majorGridlines>
        <c:numFmt formatCode="0" sourceLinked="1"/>
        <c:majorTickMark val="out"/>
        <c:minorTickMark val="none"/>
        <c:tickLblPos val="nextTo"/>
        <c:spPr>
          <a:ln>
            <a:solidFill>
              <a:schemeClr val="tx1"/>
            </a:solidFill>
          </a:ln>
        </c:spPr>
        <c:txPr>
          <a:bodyPr/>
          <a:lstStyle/>
          <a:p>
            <a:pPr>
              <a:defRPr sz="1400" b="1"/>
            </a:pPr>
            <a:endParaRPr lang="he-IL"/>
          </a:p>
        </c:txPr>
        <c:crossAx val="179824128"/>
        <c:crosses val="autoZero"/>
        <c:crossBetween val="between"/>
        <c:majorUnit val="50"/>
      </c:valAx>
      <c:valAx>
        <c:axId val="179839744"/>
        <c:scaling>
          <c:orientation val="minMax"/>
          <c:max val="600"/>
          <c:min val="300"/>
        </c:scaling>
        <c:delete val="0"/>
        <c:axPos val="r"/>
        <c:numFmt formatCode="General" sourceLinked="1"/>
        <c:majorTickMark val="none"/>
        <c:minorTickMark val="none"/>
        <c:tickLblPos val="none"/>
        <c:crossAx val="179841280"/>
        <c:crosses val="max"/>
        <c:crossBetween val="midCat"/>
        <c:majorUnit val="50"/>
      </c:valAx>
      <c:valAx>
        <c:axId val="179841280"/>
        <c:scaling>
          <c:orientation val="minMax"/>
        </c:scaling>
        <c:delete val="1"/>
        <c:axPos val="b"/>
        <c:numFmt formatCode="General" sourceLinked="1"/>
        <c:majorTickMark val="out"/>
        <c:minorTickMark val="none"/>
        <c:tickLblPos val="nextTo"/>
        <c:crossAx val="179839744"/>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68198334741604"/>
          <c:y val="6.2128730488279077E-2"/>
          <c:w val="0.87159594397768225"/>
          <c:h val="0.56240257158926787"/>
        </c:manualLayout>
      </c:layout>
      <c:barChart>
        <c:barDir val="col"/>
        <c:grouping val="clustered"/>
        <c:varyColors val="0"/>
        <c:ser>
          <c:idx val="0"/>
          <c:order val="0"/>
          <c:tx>
            <c:strRef>
              <c:f>S_change!$C$33</c:f>
              <c:strCache>
                <c:ptCount val="1"/>
                <c:pt idx="0">
                  <c:v>adj_ann_chg</c:v>
                </c:pt>
              </c:strCache>
            </c:strRef>
          </c:tx>
          <c:spPr>
            <a:solidFill>
              <a:srgbClr val="92D050"/>
            </a:solidFill>
            <a:ln>
              <a:noFill/>
            </a:ln>
          </c:spPr>
          <c:invertIfNegative val="0"/>
          <c:dPt>
            <c:idx val="1"/>
            <c:invertIfNegative val="0"/>
            <c:bubble3D val="0"/>
          </c:dPt>
          <c:dPt>
            <c:idx val="3"/>
            <c:invertIfNegative val="0"/>
            <c:bubble3D val="0"/>
          </c:dPt>
          <c:dPt>
            <c:idx val="4"/>
            <c:invertIfNegative val="0"/>
            <c:bubble3D val="0"/>
          </c:dPt>
          <c:dPt>
            <c:idx val="5"/>
            <c:invertIfNegative val="0"/>
            <c:bubble3D val="0"/>
          </c:dPt>
          <c:dPt>
            <c:idx val="7"/>
            <c:invertIfNegative val="0"/>
            <c:bubble3D val="0"/>
          </c:dPt>
          <c:dPt>
            <c:idx val="10"/>
            <c:invertIfNegative val="0"/>
            <c:bubble3D val="0"/>
            <c:spPr>
              <a:solidFill>
                <a:srgbClr val="00B050"/>
              </a:solidFill>
              <a:ln>
                <a:noFill/>
              </a:ln>
            </c:spPr>
          </c:dPt>
          <c:dPt>
            <c:idx val="12"/>
            <c:invertIfNegative val="0"/>
            <c:bubble3D val="0"/>
            <c:spPr>
              <a:solidFill>
                <a:srgbClr val="92D050"/>
              </a:solidFill>
              <a:ln>
                <a:solidFill>
                  <a:schemeClr val="tx1"/>
                </a:solidFill>
              </a:ln>
            </c:spPr>
          </c:dPt>
          <c:dPt>
            <c:idx val="14"/>
            <c:invertIfNegative val="0"/>
            <c:bubble3D val="0"/>
          </c:dPt>
          <c:dPt>
            <c:idx val="15"/>
            <c:invertIfNegative val="0"/>
            <c:bubble3D val="0"/>
            <c:spPr>
              <a:solidFill>
                <a:srgbClr val="92D050"/>
              </a:solidFill>
              <a:ln>
                <a:solidFill>
                  <a:schemeClr val="tx1"/>
                </a:solidFill>
              </a:ln>
            </c:spPr>
          </c:dPt>
          <c:dPt>
            <c:idx val="16"/>
            <c:invertIfNegative val="0"/>
            <c:bubble3D val="0"/>
          </c:dPt>
          <c:dPt>
            <c:idx val="21"/>
            <c:invertIfNegative val="0"/>
            <c:bubble3D val="0"/>
          </c:dPt>
          <c:dPt>
            <c:idx val="23"/>
            <c:invertIfNegative val="0"/>
            <c:bubble3D val="0"/>
          </c:dPt>
          <c:dPt>
            <c:idx val="24"/>
            <c:invertIfNegative val="0"/>
            <c:bubble3D val="0"/>
          </c:dPt>
          <c:dPt>
            <c:idx val="26"/>
            <c:invertIfNegative val="0"/>
            <c:bubble3D val="0"/>
          </c:dPt>
          <c:dPt>
            <c:idx val="28"/>
            <c:invertIfNegative val="0"/>
            <c:bubble3D val="0"/>
            <c:spPr>
              <a:solidFill>
                <a:srgbClr val="92D050"/>
              </a:solidFill>
              <a:ln>
                <a:solidFill>
                  <a:schemeClr val="tx1"/>
                </a:solidFill>
              </a:ln>
            </c:spPr>
          </c:dPt>
          <c:dPt>
            <c:idx val="34"/>
            <c:invertIfNegative val="0"/>
            <c:bubble3D val="0"/>
          </c:dPt>
          <c:dPt>
            <c:idx val="36"/>
            <c:invertIfNegative val="0"/>
            <c:bubble3D val="0"/>
          </c:dPt>
          <c:dPt>
            <c:idx val="37"/>
            <c:invertIfNegative val="0"/>
            <c:bubble3D val="0"/>
            <c:spPr>
              <a:solidFill>
                <a:srgbClr val="92D050"/>
              </a:solidFill>
              <a:ln>
                <a:solidFill>
                  <a:schemeClr val="tx1"/>
                </a:solidFill>
              </a:ln>
            </c:spPr>
          </c:dPt>
          <c:dPt>
            <c:idx val="44"/>
            <c:invertIfNegative val="0"/>
            <c:bubble3D val="0"/>
          </c:dPt>
          <c:dPt>
            <c:idx val="45"/>
            <c:invertIfNegative val="0"/>
            <c:bubble3D val="0"/>
          </c:dPt>
          <c:dPt>
            <c:idx val="52"/>
            <c:invertIfNegative val="0"/>
            <c:bubble3D val="0"/>
          </c:dPt>
          <c:dPt>
            <c:idx val="54"/>
            <c:invertIfNegative val="0"/>
            <c:bubble3D val="0"/>
            <c:spPr>
              <a:solidFill>
                <a:srgbClr val="92D050"/>
              </a:solidFill>
              <a:ln>
                <a:solidFill>
                  <a:schemeClr val="tx1"/>
                </a:solidFill>
              </a:ln>
            </c:spPr>
          </c:dPt>
          <c:dPt>
            <c:idx val="59"/>
            <c:invertIfNegative val="0"/>
            <c:bubble3D val="0"/>
          </c:dPt>
          <c:dPt>
            <c:idx val="60"/>
            <c:invertIfNegative val="0"/>
            <c:bubble3D val="0"/>
          </c:dPt>
          <c:dPt>
            <c:idx val="61"/>
            <c:invertIfNegative val="0"/>
            <c:bubble3D val="0"/>
            <c:spPr>
              <a:solidFill>
                <a:srgbClr val="92D050"/>
              </a:solidFill>
              <a:ln>
                <a:solidFill>
                  <a:schemeClr val="tx1"/>
                </a:solidFill>
              </a:ln>
            </c:spPr>
          </c:dPt>
          <c:dPt>
            <c:idx val="62"/>
            <c:invertIfNegative val="0"/>
            <c:bubble3D val="0"/>
          </c:dPt>
          <c:dPt>
            <c:idx val="63"/>
            <c:invertIfNegative val="0"/>
            <c:bubble3D val="0"/>
            <c:spPr>
              <a:solidFill>
                <a:srgbClr val="92D050"/>
              </a:solidFill>
              <a:ln>
                <a:solidFill>
                  <a:schemeClr val="tx1"/>
                </a:solidFill>
              </a:ln>
            </c:spPr>
          </c:dPt>
          <c:dLbls>
            <c:dLbl>
              <c:idx val="10"/>
              <c:showLegendKey val="0"/>
              <c:showVal val="1"/>
              <c:showCatName val="0"/>
              <c:showSerName val="0"/>
              <c:showPercent val="0"/>
              <c:showBubbleSize val="0"/>
            </c:dLbl>
            <c:dLbl>
              <c:idx val="12"/>
              <c:showLegendKey val="0"/>
              <c:showVal val="1"/>
              <c:showCatName val="0"/>
              <c:showSerName val="0"/>
              <c:showPercent val="0"/>
              <c:showBubbleSize val="0"/>
            </c:dLbl>
            <c:dLbl>
              <c:idx val="15"/>
              <c:showLegendKey val="0"/>
              <c:showVal val="1"/>
              <c:showCatName val="0"/>
              <c:showSerName val="0"/>
              <c:showPercent val="0"/>
              <c:showBubbleSize val="0"/>
            </c:dLbl>
            <c:dLbl>
              <c:idx val="28"/>
              <c:showLegendKey val="0"/>
              <c:showVal val="1"/>
              <c:showCatName val="0"/>
              <c:showSerName val="0"/>
              <c:showPercent val="0"/>
              <c:showBubbleSize val="0"/>
            </c:dLbl>
            <c:dLbl>
              <c:idx val="37"/>
              <c:showLegendKey val="0"/>
              <c:showVal val="1"/>
              <c:showCatName val="0"/>
              <c:showSerName val="0"/>
              <c:showPercent val="0"/>
              <c:showBubbleSize val="0"/>
            </c:dLbl>
            <c:dLbl>
              <c:idx val="54"/>
              <c:showLegendKey val="0"/>
              <c:showVal val="1"/>
              <c:showCatName val="0"/>
              <c:showSerName val="0"/>
              <c:showPercent val="0"/>
              <c:showBubbleSize val="0"/>
            </c:dLbl>
            <c:dLbl>
              <c:idx val="61"/>
              <c:showLegendKey val="0"/>
              <c:showVal val="1"/>
              <c:showCatName val="0"/>
              <c:showSerName val="0"/>
              <c:showPercent val="0"/>
              <c:showBubbleSize val="0"/>
            </c:dLbl>
            <c:dLbl>
              <c:idx val="63"/>
              <c:layout>
                <c:manualLayout>
                  <c:x val="3.2065881568715763E-3"/>
                  <c:y val="-1.0529302714292159E-2"/>
                </c:manualLayout>
              </c:layout>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S_change!$B$34:$B$98</c:f>
              <c:strCache>
                <c:ptCount val="65"/>
                <c:pt idx="0">
                  <c:v>קזחסטן</c:v>
                </c:pt>
                <c:pt idx="1">
                  <c:v>טורקיה</c:v>
                </c:pt>
                <c:pt idx="2">
                  <c:v>קטאר</c:v>
                </c:pt>
                <c:pt idx="3">
                  <c:v>איחוד האמירויות (ללא דובאי)</c:v>
                </c:pt>
                <c:pt idx="4">
                  <c:v>פולין</c:v>
                </c:pt>
                <c:pt idx="5">
                  <c:v>תאילנד</c:v>
                </c:pt>
                <c:pt idx="6">
                  <c:v>רומניה</c:v>
                </c:pt>
                <c:pt idx="7">
                  <c:v>סינגפור</c:v>
                </c:pt>
                <c:pt idx="8">
                  <c:v>איטליה</c:v>
                </c:pt>
                <c:pt idx="10">
                  <c:v>ישראל</c:v>
                </c:pt>
                <c:pt idx="12">
                  <c:v>קוריאה</c:v>
                </c:pt>
                <c:pt idx="13">
                  <c:v>יפן</c:v>
                </c:pt>
                <c:pt idx="14">
                  <c:v>דובאי</c:v>
                </c:pt>
                <c:pt idx="15">
                  <c:v>פורטוגל</c:v>
                </c:pt>
                <c:pt idx="16">
                  <c:v>ארגנטינה</c:v>
                </c:pt>
                <c:pt idx="17">
                  <c:v>ברזיל</c:v>
                </c:pt>
                <c:pt idx="18">
                  <c:v>אירלנד</c:v>
                </c:pt>
                <c:pt idx="19">
                  <c:v>אלבניה</c:v>
                </c:pt>
                <c:pt idx="20">
                  <c:v>טוניסיה</c:v>
                </c:pt>
                <c:pt idx="21">
                  <c:v>הונג-קונג (סין)</c:v>
                </c:pt>
                <c:pt idx="22">
                  <c:v>בולגריה</c:v>
                </c:pt>
                <c:pt idx="23">
                  <c:v>לטביה</c:v>
                </c:pt>
                <c:pt idx="24">
                  <c:v>קולומביה</c:v>
                </c:pt>
                <c:pt idx="25">
                  <c:v>מקאו (סין)</c:v>
                </c:pt>
                <c:pt idx="26">
                  <c:v>סרביה</c:v>
                </c:pt>
                <c:pt idx="27">
                  <c:v>אסטוניה</c:v>
                </c:pt>
                <c:pt idx="28">
                  <c:v>ארצות הברית</c:v>
                </c:pt>
                <c:pt idx="29">
                  <c:v>גרמניה</c:v>
                </c:pt>
                <c:pt idx="30">
                  <c:v>נורווגיה</c:v>
                </c:pt>
                <c:pt idx="31">
                  <c:v>ספרד</c:v>
                </c:pt>
                <c:pt idx="32">
                  <c:v>ליטא</c:v>
                </c:pt>
                <c:pt idx="33">
                  <c:v>פרו</c:v>
                </c:pt>
                <c:pt idx="34">
                  <c:v>צ'ילה</c:v>
                </c:pt>
                <c:pt idx="35">
                  <c:v>רוסיה</c:v>
                </c:pt>
                <c:pt idx="36">
                  <c:v>לוקסמבורג</c:v>
                </c:pt>
                <c:pt idx="37">
                  <c:v>מקסיקו</c:v>
                </c:pt>
                <c:pt idx="38">
                  <c:v>שווייץ</c:v>
                </c:pt>
                <c:pt idx="39">
                  <c:v>צרפת</c:v>
                </c:pt>
                <c:pt idx="40">
                  <c:v>דנמרק</c:v>
                </c:pt>
                <c:pt idx="41">
                  <c:v>ליכטנשטיין</c:v>
                </c:pt>
                <c:pt idx="42">
                  <c:v>בריטניה</c:v>
                </c:pt>
                <c:pt idx="43">
                  <c:v>מונטנגרו</c:v>
                </c:pt>
                <c:pt idx="44">
                  <c:v>קרואטיה</c:v>
                </c:pt>
                <c:pt idx="45">
                  <c:v>הולנד</c:v>
                </c:pt>
                <c:pt idx="46">
                  <c:v>קוסטה ריקה</c:v>
                </c:pt>
                <c:pt idx="47">
                  <c:v>סלובניה</c:v>
                </c:pt>
                <c:pt idx="48">
                  <c:v>בלגיה</c:v>
                </c:pt>
                <c:pt idx="49">
                  <c:v>אוסטריה</c:v>
                </c:pt>
                <c:pt idx="50">
                  <c:v>אוסטרליה</c:v>
                </c:pt>
                <c:pt idx="51">
                  <c:v>צ'כיה</c:v>
                </c:pt>
                <c:pt idx="52">
                  <c:v>יוון</c:v>
                </c:pt>
                <c:pt idx="53">
                  <c:v>מלזיה</c:v>
                </c:pt>
                <c:pt idx="54">
                  <c:v>קנדה</c:v>
                </c:pt>
                <c:pt idx="55">
                  <c:v>טייוואן</c:v>
                </c:pt>
                <c:pt idx="56">
                  <c:v>הונגריה</c:v>
                </c:pt>
                <c:pt idx="57">
                  <c:v>אינדונסיה</c:v>
                </c:pt>
                <c:pt idx="58">
                  <c:v>איסלנד</c:v>
                </c:pt>
                <c:pt idx="59">
                  <c:v>אורוגוואי</c:v>
                </c:pt>
                <c:pt idx="60">
                  <c:v>ירדן</c:v>
                </c:pt>
                <c:pt idx="61">
                  <c:v>ניו-זילנד</c:v>
                </c:pt>
                <c:pt idx="62">
                  <c:v>סלובקיה</c:v>
                </c:pt>
                <c:pt idx="63">
                  <c:v>פינלנד</c:v>
                </c:pt>
                <c:pt idx="64">
                  <c:v>שוודיה</c:v>
                </c:pt>
              </c:strCache>
            </c:strRef>
          </c:cat>
          <c:val>
            <c:numRef>
              <c:f>S_change!$C$34:$C$98</c:f>
              <c:numCache>
                <c:formatCode>0.0</c:formatCode>
                <c:ptCount val="65"/>
                <c:pt idx="0">
                  <c:v>8.1104613903505154</c:v>
                </c:pt>
                <c:pt idx="1">
                  <c:v>6.4460085326772232</c:v>
                </c:pt>
                <c:pt idx="2">
                  <c:v>5.4047044191934832</c:v>
                </c:pt>
                <c:pt idx="3">
                  <c:v>5.1173029404310011</c:v>
                </c:pt>
                <c:pt idx="4">
                  <c:v>4.6038537132654405</c:v>
                </c:pt>
                <c:pt idx="5">
                  <c:v>3.8671024261712619</c:v>
                </c:pt>
                <c:pt idx="6">
                  <c:v>3.3877653031553314</c:v>
                </c:pt>
                <c:pt idx="7">
                  <c:v>3.2658795175262867</c:v>
                </c:pt>
                <c:pt idx="8">
                  <c:v>3.0234576124664692</c:v>
                </c:pt>
                <c:pt idx="10">
                  <c:v>2.7536624290765168</c:v>
                </c:pt>
                <c:pt idx="12">
                  <c:v>2.5853241894273005</c:v>
                </c:pt>
                <c:pt idx="13">
                  <c:v>2.557584940656465</c:v>
                </c:pt>
                <c:pt idx="14">
                  <c:v>2.5142179345879407</c:v>
                </c:pt>
                <c:pt idx="15">
                  <c:v>2.4540470514751127</c:v>
                </c:pt>
                <c:pt idx="16">
                  <c:v>2.3927656512444138</c:v>
                </c:pt>
                <c:pt idx="17">
                  <c:v>2.315454008484056</c:v>
                </c:pt>
                <c:pt idx="18">
                  <c:v>2.2712742113540978</c:v>
                </c:pt>
                <c:pt idx="19">
                  <c:v>2.2258226774001906</c:v>
                </c:pt>
                <c:pt idx="20">
                  <c:v>2.1599456759659756</c:v>
                </c:pt>
                <c:pt idx="21">
                  <c:v>2.1226073456187464</c:v>
                </c:pt>
                <c:pt idx="22">
                  <c:v>2.048731514040472</c:v>
                </c:pt>
                <c:pt idx="23">
                  <c:v>2.0383292671145621</c:v>
                </c:pt>
                <c:pt idx="24">
                  <c:v>1.7549512321014795</c:v>
                </c:pt>
                <c:pt idx="25">
                  <c:v>1.5752144058476938</c:v>
                </c:pt>
                <c:pt idx="26">
                  <c:v>1.5399642937539064</c:v>
                </c:pt>
                <c:pt idx="27">
                  <c:v>1.4620575823620658</c:v>
                </c:pt>
                <c:pt idx="28">
                  <c:v>1.4223915588255795</c:v>
                </c:pt>
                <c:pt idx="29">
                  <c:v>1.4168101618704814</c:v>
                </c:pt>
                <c:pt idx="30">
                  <c:v>1.3365037339213703</c:v>
                </c:pt>
                <c:pt idx="31">
                  <c:v>1.331885822054246</c:v>
                </c:pt>
                <c:pt idx="32">
                  <c:v>1.2808184149273067</c:v>
                </c:pt>
                <c:pt idx="33">
                  <c:v>1.253892338250965</c:v>
                </c:pt>
                <c:pt idx="34">
                  <c:v>1.1324586055210317</c:v>
                </c:pt>
                <c:pt idx="35">
                  <c:v>1.0359888501367958</c:v>
                </c:pt>
                <c:pt idx="36">
                  <c:v>0.85661623026278699</c:v>
                </c:pt>
                <c:pt idx="37">
                  <c:v>0.85576349704410659</c:v>
                </c:pt>
                <c:pt idx="38">
                  <c:v>0.64910539017159408</c:v>
                </c:pt>
                <c:pt idx="39">
                  <c:v>0.62850386450777007</c:v>
                </c:pt>
                <c:pt idx="40">
                  <c:v>0.41318483625541919</c:v>
                </c:pt>
                <c:pt idx="41">
                  <c:v>0.3984841688877272</c:v>
                </c:pt>
                <c:pt idx="42">
                  <c:v>-0.10984613833803966</c:v>
                </c:pt>
                <c:pt idx="43">
                  <c:v>-0.2831464934348632</c:v>
                </c:pt>
                <c:pt idx="44">
                  <c:v>-0.31491531523355071</c:v>
                </c:pt>
                <c:pt idx="45">
                  <c:v>-0.46530375552936765</c:v>
                </c:pt>
                <c:pt idx="46">
                  <c:v>-0.56514394519711764</c:v>
                </c:pt>
                <c:pt idx="47">
                  <c:v>-0.80742021574981349</c:v>
                </c:pt>
                <c:pt idx="48">
                  <c:v>-0.82089138031471565</c:v>
                </c:pt>
                <c:pt idx="49">
                  <c:v>-0.84265121559790079</c:v>
                </c:pt>
                <c:pt idx="50">
                  <c:v>-0.90854706248491302</c:v>
                </c:pt>
                <c:pt idx="51">
                  <c:v>-1.0287783326605853</c:v>
                </c:pt>
                <c:pt idx="52">
                  <c:v>-1.1093308518932921</c:v>
                </c:pt>
                <c:pt idx="53">
                  <c:v>-1.3644834979514886</c:v>
                </c:pt>
                <c:pt idx="54">
                  <c:v>-1.5059377941178274</c:v>
                </c:pt>
                <c:pt idx="55">
                  <c:v>-1.527828545698795</c:v>
                </c:pt>
                <c:pt idx="56">
                  <c:v>-1.573951935214323</c:v>
                </c:pt>
                <c:pt idx="57">
                  <c:v>-1.8842851707952264</c:v>
                </c:pt>
                <c:pt idx="58">
                  <c:v>-2.0422257085070599</c:v>
                </c:pt>
                <c:pt idx="59">
                  <c:v>-2.0752839285058697</c:v>
                </c:pt>
                <c:pt idx="60">
                  <c:v>-2.0974349436269564</c:v>
                </c:pt>
                <c:pt idx="61">
                  <c:v>-2.4601536953329464</c:v>
                </c:pt>
                <c:pt idx="62">
                  <c:v>-2.670972003936658</c:v>
                </c:pt>
                <c:pt idx="63">
                  <c:v>-2.98052336343545</c:v>
                </c:pt>
                <c:pt idx="64">
                  <c:v>-3.0722986374091317</c:v>
                </c:pt>
              </c:numCache>
            </c:numRef>
          </c:val>
        </c:ser>
        <c:dLbls>
          <c:showLegendKey val="0"/>
          <c:showVal val="0"/>
          <c:showCatName val="0"/>
          <c:showSerName val="0"/>
          <c:showPercent val="0"/>
          <c:showBubbleSize val="0"/>
        </c:dLbls>
        <c:gapWidth val="150"/>
        <c:axId val="180565120"/>
        <c:axId val="180566656"/>
      </c:barChart>
      <c:catAx>
        <c:axId val="180565120"/>
        <c:scaling>
          <c:orientation val="minMax"/>
        </c:scaling>
        <c:delete val="0"/>
        <c:axPos val="b"/>
        <c:majorTickMark val="out"/>
        <c:minorTickMark val="none"/>
        <c:tickLblPos val="low"/>
        <c:spPr>
          <a:ln>
            <a:solidFill>
              <a:schemeClr val="tx1">
                <a:shade val="95000"/>
                <a:satMod val="105000"/>
              </a:schemeClr>
            </a:solidFill>
          </a:ln>
        </c:spPr>
        <c:txPr>
          <a:bodyPr/>
          <a:lstStyle/>
          <a:p>
            <a:pPr>
              <a:defRPr sz="1100" b="0"/>
            </a:pPr>
            <a:endParaRPr lang="he-IL"/>
          </a:p>
        </c:txPr>
        <c:crossAx val="180566656"/>
        <c:crosses val="autoZero"/>
        <c:auto val="1"/>
        <c:lblAlgn val="ctr"/>
        <c:lblOffset val="100"/>
        <c:tickLblSkip val="1"/>
        <c:noMultiLvlLbl val="0"/>
      </c:catAx>
      <c:valAx>
        <c:axId val="180566656"/>
        <c:scaling>
          <c:orientation val="minMax"/>
          <c:max val="15"/>
          <c:min val="-15"/>
        </c:scaling>
        <c:delete val="0"/>
        <c:axPos val="l"/>
        <c:majorGridlines>
          <c:spPr>
            <a:ln>
              <a:solidFill>
                <a:srgbClr val="FFFFFF">
                  <a:lumMod val="65000"/>
                </a:srgbClr>
              </a:solidFill>
              <a:prstDash val="sysDash"/>
            </a:ln>
          </c:spPr>
        </c:majorGridlines>
        <c:title>
          <c:tx>
            <c:strRef>
              <c:f>S_change!$A$112</c:f>
              <c:strCache>
                <c:ptCount val="1"/>
                <c:pt idx="0">
                  <c:v>שינוי לשנה 2006-2012</c:v>
                </c:pt>
              </c:strCache>
            </c:strRef>
          </c:tx>
          <c:layout>
            <c:manualLayout>
              <c:xMode val="edge"/>
              <c:yMode val="edge"/>
              <c:x val="5.5325147358754228E-3"/>
              <c:y val="0.19620736584823908"/>
            </c:manualLayout>
          </c:layout>
          <c:overlay val="0"/>
          <c:txPr>
            <a:bodyPr/>
            <a:lstStyle/>
            <a:p>
              <a:pPr>
                <a:defRPr sz="1400"/>
              </a:pPr>
              <a:endParaRPr lang="he-IL"/>
            </a:p>
          </c:txPr>
        </c:title>
        <c:numFmt formatCode="0" sourceLinked="0"/>
        <c:majorTickMark val="out"/>
        <c:minorTickMark val="none"/>
        <c:tickLblPos val="nextTo"/>
        <c:spPr>
          <a:ln>
            <a:solidFill>
              <a:schemeClr val="tx1">
                <a:shade val="95000"/>
                <a:satMod val="105000"/>
              </a:schemeClr>
            </a:solidFill>
          </a:ln>
        </c:spPr>
        <c:txPr>
          <a:bodyPr/>
          <a:lstStyle/>
          <a:p>
            <a:pPr>
              <a:defRPr sz="1400" b="1"/>
            </a:pPr>
            <a:endParaRPr lang="he-IL"/>
          </a:p>
        </c:txPr>
        <c:crossAx val="180565120"/>
        <c:crosses val="autoZero"/>
        <c:crossBetween val="between"/>
        <c:majorUnit val="5"/>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5190528191275363E-2"/>
          <c:y val="4.8432695913010873E-2"/>
          <c:w val="0.77731998872364227"/>
          <c:h val="0.85237274982877986"/>
        </c:manualLayout>
      </c:layout>
      <c:barChart>
        <c:barDir val="col"/>
        <c:grouping val="stacked"/>
        <c:varyColors val="0"/>
        <c:ser>
          <c:idx val="0"/>
          <c:order val="0"/>
          <c:tx>
            <c:strRef>
              <c:f>S_prof_levels_all!$C$113</c:f>
              <c:strCache>
                <c:ptCount val="1"/>
                <c:pt idx="0">
                  <c:v>מתחת לרמה 1</c:v>
                </c:pt>
              </c:strCache>
            </c:strRef>
          </c:tx>
          <c:spPr>
            <a:solidFill>
              <a:srgbClr val="FF0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S_prof_levels_all!$B$114:$B$123</c:f>
              <c:strCache>
                <c:ptCount val="10"/>
                <c:pt idx="0">
                  <c:v>פינלנד</c:v>
                </c:pt>
                <c:pt idx="1">
                  <c:v>ניו-זילנד</c:v>
                </c:pt>
                <c:pt idx="2">
                  <c:v>קוריאה</c:v>
                </c:pt>
                <c:pt idx="3">
                  <c:v>קנדה</c:v>
                </c:pt>
                <c:pt idx="4">
                  <c:v>ארצות הברית</c:v>
                </c:pt>
                <c:pt idx="5">
                  <c:v>ישראל</c:v>
                </c:pt>
                <c:pt idx="6">
                  <c:v>פורטוגל</c:v>
                </c:pt>
                <c:pt idx="7">
                  <c:v>מקסיקו</c:v>
                </c:pt>
                <c:pt idx="9">
                  <c:v>OECD</c:v>
                </c:pt>
              </c:strCache>
            </c:strRef>
          </c:cat>
          <c:val>
            <c:numRef>
              <c:f>S_prof_levels_all!$C$114:$C$123</c:f>
              <c:numCache>
                <c:formatCode>0.0</c:formatCode>
                <c:ptCount val="10"/>
                <c:pt idx="0">
                  <c:v>1.7801773269432712</c:v>
                </c:pt>
                <c:pt idx="1">
                  <c:v>4.6673645013579153</c:v>
                </c:pt>
                <c:pt idx="2">
                  <c:v>1.1772047797889522</c:v>
                </c:pt>
                <c:pt idx="3">
                  <c:v>2.4163009072487882</c:v>
                </c:pt>
                <c:pt idx="4">
                  <c:v>4.1509022542108562</c:v>
                </c:pt>
                <c:pt idx="5">
                  <c:v>11.221069154050005</c:v>
                </c:pt>
                <c:pt idx="6">
                  <c:v>4.7242325612660894</c:v>
                </c:pt>
                <c:pt idx="7">
                  <c:v>12.592517806215163</c:v>
                </c:pt>
                <c:pt idx="9">
                  <c:v>4.7671040616128506</c:v>
                </c:pt>
              </c:numCache>
            </c:numRef>
          </c:val>
        </c:ser>
        <c:ser>
          <c:idx val="1"/>
          <c:order val="1"/>
          <c:tx>
            <c:strRef>
              <c:f>S_prof_levels_all!$E$113</c:f>
              <c:strCache>
                <c:ptCount val="1"/>
                <c:pt idx="0">
                  <c:v>רמה 1</c:v>
                </c:pt>
              </c:strCache>
            </c:strRef>
          </c:tx>
          <c:spPr>
            <a:solidFill>
              <a:srgbClr val="FF4D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S_prof_levels_all!$B$114:$B$123</c:f>
              <c:strCache>
                <c:ptCount val="10"/>
                <c:pt idx="0">
                  <c:v>פינלנד</c:v>
                </c:pt>
                <c:pt idx="1">
                  <c:v>ניו-זילנד</c:v>
                </c:pt>
                <c:pt idx="2">
                  <c:v>קוריאה</c:v>
                </c:pt>
                <c:pt idx="3">
                  <c:v>קנדה</c:v>
                </c:pt>
                <c:pt idx="4">
                  <c:v>ארצות הברית</c:v>
                </c:pt>
                <c:pt idx="5">
                  <c:v>ישראל</c:v>
                </c:pt>
                <c:pt idx="6">
                  <c:v>פורטוגל</c:v>
                </c:pt>
                <c:pt idx="7">
                  <c:v>מקסיקו</c:v>
                </c:pt>
                <c:pt idx="9">
                  <c:v>OECD</c:v>
                </c:pt>
              </c:strCache>
            </c:strRef>
          </c:cat>
          <c:val>
            <c:numRef>
              <c:f>S_prof_levels_all!$E$114:$E$123</c:f>
              <c:numCache>
                <c:formatCode>0.0</c:formatCode>
                <c:ptCount val="10"/>
                <c:pt idx="0">
                  <c:v>5.912826335321455</c:v>
                </c:pt>
                <c:pt idx="1">
                  <c:v>11.594717484916961</c:v>
                </c:pt>
                <c:pt idx="2">
                  <c:v>5.4533142368963725</c:v>
                </c:pt>
                <c:pt idx="3">
                  <c:v>7.9999936043589113</c:v>
                </c:pt>
                <c:pt idx="4">
                  <c:v>13.985996736721038</c:v>
                </c:pt>
                <c:pt idx="5">
                  <c:v>17.662549018884121</c:v>
                </c:pt>
                <c:pt idx="6">
                  <c:v>14.265460733456512</c:v>
                </c:pt>
                <c:pt idx="7">
                  <c:v>34.423697915426366</c:v>
                </c:pt>
                <c:pt idx="9">
                  <c:v>12.986433341170603</c:v>
                </c:pt>
              </c:numCache>
            </c:numRef>
          </c:val>
        </c:ser>
        <c:ser>
          <c:idx val="2"/>
          <c:order val="2"/>
          <c:tx>
            <c:strRef>
              <c:f>S_prof_levels_all!$G$113</c:f>
              <c:strCache>
                <c:ptCount val="1"/>
                <c:pt idx="0">
                  <c:v>רמה 2</c:v>
                </c:pt>
              </c:strCache>
            </c:strRef>
          </c:tx>
          <c:spPr>
            <a:solidFill>
              <a:srgbClr val="FFC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S_prof_levels_all!$B$114:$B$123</c:f>
              <c:strCache>
                <c:ptCount val="10"/>
                <c:pt idx="0">
                  <c:v>פינלנד</c:v>
                </c:pt>
                <c:pt idx="1">
                  <c:v>ניו-זילנד</c:v>
                </c:pt>
                <c:pt idx="2">
                  <c:v>קוריאה</c:v>
                </c:pt>
                <c:pt idx="3">
                  <c:v>קנדה</c:v>
                </c:pt>
                <c:pt idx="4">
                  <c:v>ארצות הברית</c:v>
                </c:pt>
                <c:pt idx="5">
                  <c:v>ישראל</c:v>
                </c:pt>
                <c:pt idx="6">
                  <c:v>פורטוגל</c:v>
                </c:pt>
                <c:pt idx="7">
                  <c:v>מקסיקו</c:v>
                </c:pt>
                <c:pt idx="9">
                  <c:v>OECD</c:v>
                </c:pt>
              </c:strCache>
            </c:strRef>
          </c:cat>
          <c:val>
            <c:numRef>
              <c:f>S_prof_levels_all!$G$114:$G$123</c:f>
              <c:numCache>
                <c:formatCode>0.0</c:formatCode>
                <c:ptCount val="10"/>
                <c:pt idx="0">
                  <c:v>16.792522631517894</c:v>
                </c:pt>
                <c:pt idx="1">
                  <c:v>21.71294873906648</c:v>
                </c:pt>
                <c:pt idx="2">
                  <c:v>18.040548128743414</c:v>
                </c:pt>
                <c:pt idx="3">
                  <c:v>20.963574103469547</c:v>
                </c:pt>
                <c:pt idx="4">
                  <c:v>26.653444944914135</c:v>
                </c:pt>
                <c:pt idx="5">
                  <c:v>24.817676056228841</c:v>
                </c:pt>
                <c:pt idx="6">
                  <c:v>27.274868759164697</c:v>
                </c:pt>
                <c:pt idx="7">
                  <c:v>36.964004608499643</c:v>
                </c:pt>
                <c:pt idx="9">
                  <c:v>24.54802240380074</c:v>
                </c:pt>
              </c:numCache>
            </c:numRef>
          </c:val>
        </c:ser>
        <c:ser>
          <c:idx val="3"/>
          <c:order val="3"/>
          <c:tx>
            <c:strRef>
              <c:f>S_prof_levels_all!$I$113</c:f>
              <c:strCache>
                <c:ptCount val="1"/>
                <c:pt idx="0">
                  <c:v>רמה 3</c:v>
                </c:pt>
              </c:strCache>
            </c:strRef>
          </c:tx>
          <c:spPr>
            <a:solidFill>
              <a:srgbClr val="FFFF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S_prof_levels_all!$B$114:$B$123</c:f>
              <c:strCache>
                <c:ptCount val="10"/>
                <c:pt idx="0">
                  <c:v>פינלנד</c:v>
                </c:pt>
                <c:pt idx="1">
                  <c:v>ניו-זילנד</c:v>
                </c:pt>
                <c:pt idx="2">
                  <c:v>קוריאה</c:v>
                </c:pt>
                <c:pt idx="3">
                  <c:v>קנדה</c:v>
                </c:pt>
                <c:pt idx="4">
                  <c:v>ארצות הברית</c:v>
                </c:pt>
                <c:pt idx="5">
                  <c:v>ישראל</c:v>
                </c:pt>
                <c:pt idx="6">
                  <c:v>פורטוגל</c:v>
                </c:pt>
                <c:pt idx="7">
                  <c:v>מקסיקו</c:v>
                </c:pt>
                <c:pt idx="9">
                  <c:v>OECD</c:v>
                </c:pt>
              </c:strCache>
            </c:strRef>
          </c:cat>
          <c:val>
            <c:numRef>
              <c:f>S_prof_levels_all!$I$114:$I$123</c:f>
              <c:numCache>
                <c:formatCode>0.0</c:formatCode>
                <c:ptCount val="10"/>
                <c:pt idx="0">
                  <c:v>29.607980151268517</c:v>
                </c:pt>
                <c:pt idx="1">
                  <c:v>26.366992891414597</c:v>
                </c:pt>
                <c:pt idx="2">
                  <c:v>33.564568925862417</c:v>
                </c:pt>
                <c:pt idx="3">
                  <c:v>31.974078962069449</c:v>
                </c:pt>
                <c:pt idx="4">
                  <c:v>28.929022700274778</c:v>
                </c:pt>
                <c:pt idx="5">
                  <c:v>24.373242241940197</c:v>
                </c:pt>
                <c:pt idx="6">
                  <c:v>31.359389560156721</c:v>
                </c:pt>
                <c:pt idx="7">
                  <c:v>13.774351833931741</c:v>
                </c:pt>
                <c:pt idx="9">
                  <c:v>28.826052325303174</c:v>
                </c:pt>
              </c:numCache>
            </c:numRef>
          </c:val>
        </c:ser>
        <c:ser>
          <c:idx val="4"/>
          <c:order val="4"/>
          <c:tx>
            <c:strRef>
              <c:f>S_prof_levels_all!$K$113</c:f>
              <c:strCache>
                <c:ptCount val="1"/>
                <c:pt idx="0">
                  <c:v>רמה 4</c:v>
                </c:pt>
              </c:strCache>
            </c:strRef>
          </c:tx>
          <c:spPr>
            <a:solidFill>
              <a:srgbClr val="92D05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S_prof_levels_all!$B$114:$B$123</c:f>
              <c:strCache>
                <c:ptCount val="10"/>
                <c:pt idx="0">
                  <c:v>פינלנד</c:v>
                </c:pt>
                <c:pt idx="1">
                  <c:v>ניו-זילנד</c:v>
                </c:pt>
                <c:pt idx="2">
                  <c:v>קוריאה</c:v>
                </c:pt>
                <c:pt idx="3">
                  <c:v>קנדה</c:v>
                </c:pt>
                <c:pt idx="4">
                  <c:v>ארצות הברית</c:v>
                </c:pt>
                <c:pt idx="5">
                  <c:v>ישראל</c:v>
                </c:pt>
                <c:pt idx="6">
                  <c:v>פורטוגל</c:v>
                </c:pt>
                <c:pt idx="7">
                  <c:v>מקסיקו</c:v>
                </c:pt>
                <c:pt idx="9">
                  <c:v>OECD</c:v>
                </c:pt>
              </c:strCache>
            </c:strRef>
          </c:cat>
          <c:val>
            <c:numRef>
              <c:f>S_prof_levels_all!$K$114:$K$123</c:f>
              <c:numCache>
                <c:formatCode>0.0</c:formatCode>
                <c:ptCount val="10"/>
                <c:pt idx="0">
                  <c:v>28.845586177098561</c:v>
                </c:pt>
                <c:pt idx="1">
                  <c:v>22.305309476129171</c:v>
                </c:pt>
                <c:pt idx="2">
                  <c:v>30.080024440678081</c:v>
                </c:pt>
                <c:pt idx="3">
                  <c:v>25.334625529856016</c:v>
                </c:pt>
                <c:pt idx="4">
                  <c:v>18.81795889155406</c:v>
                </c:pt>
                <c:pt idx="5">
                  <c:v>16.095704364233328</c:v>
                </c:pt>
                <c:pt idx="6">
                  <c:v>17.839790467626965</c:v>
                </c:pt>
                <c:pt idx="7">
                  <c:v>2.107313388151224</c:v>
                </c:pt>
                <c:pt idx="9">
                  <c:v>20.48167159203599</c:v>
                </c:pt>
              </c:numCache>
            </c:numRef>
          </c:val>
        </c:ser>
        <c:ser>
          <c:idx val="5"/>
          <c:order val="5"/>
          <c:tx>
            <c:strRef>
              <c:f>S_prof_levels_all!$M$113</c:f>
              <c:strCache>
                <c:ptCount val="1"/>
                <c:pt idx="0">
                  <c:v>רמה 5</c:v>
                </c:pt>
              </c:strCache>
            </c:strRef>
          </c:tx>
          <c:spPr>
            <a:solidFill>
              <a:srgbClr val="00B050"/>
            </a:solidFill>
          </c:spPr>
          <c:invertIfNegative val="0"/>
          <c:dLbls>
            <c:dLbl>
              <c:idx val="7"/>
              <c:delete val="1"/>
            </c:dLbl>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S_prof_levels_all!$B$114:$B$123</c:f>
              <c:strCache>
                <c:ptCount val="10"/>
                <c:pt idx="0">
                  <c:v>פינלנד</c:v>
                </c:pt>
                <c:pt idx="1">
                  <c:v>ניו-זילנד</c:v>
                </c:pt>
                <c:pt idx="2">
                  <c:v>קוריאה</c:v>
                </c:pt>
                <c:pt idx="3">
                  <c:v>קנדה</c:v>
                </c:pt>
                <c:pt idx="4">
                  <c:v>ארצות הברית</c:v>
                </c:pt>
                <c:pt idx="5">
                  <c:v>ישראל</c:v>
                </c:pt>
                <c:pt idx="6">
                  <c:v>פורטוגל</c:v>
                </c:pt>
                <c:pt idx="7">
                  <c:v>מקסיקו</c:v>
                </c:pt>
                <c:pt idx="9">
                  <c:v>OECD</c:v>
                </c:pt>
              </c:strCache>
            </c:strRef>
          </c:cat>
          <c:val>
            <c:numRef>
              <c:f>S_prof_levels_all!$M$114:$M$123</c:f>
              <c:numCache>
                <c:formatCode>0.0</c:formatCode>
                <c:ptCount val="10"/>
                <c:pt idx="0">
                  <c:v>13.851821042900244</c:v>
                </c:pt>
                <c:pt idx="1">
                  <c:v>10.688360228832249</c:v>
                </c:pt>
                <c:pt idx="2">
                  <c:v>10.568552122418334</c:v>
                </c:pt>
                <c:pt idx="3">
                  <c:v>9.466825084190722</c:v>
                </c:pt>
                <c:pt idx="4">
                  <c:v>6.323908270896073</c:v>
                </c:pt>
                <c:pt idx="5">
                  <c:v>5.21124340214255</c:v>
                </c:pt>
                <c:pt idx="6">
                  <c:v>4.2260633746220702</c:v>
                </c:pt>
                <c:pt idx="7">
                  <c:v>0.13794655197456607</c:v>
                </c:pt>
                <c:pt idx="9">
                  <c:v>7.2394014642149713</c:v>
                </c:pt>
              </c:numCache>
            </c:numRef>
          </c:val>
        </c:ser>
        <c:ser>
          <c:idx val="6"/>
          <c:order val="6"/>
          <c:tx>
            <c:strRef>
              <c:f>S_prof_levels_all!$O$113</c:f>
              <c:strCache>
                <c:ptCount val="1"/>
                <c:pt idx="0">
                  <c:v>רמה 6</c:v>
                </c:pt>
              </c:strCache>
            </c:strRef>
          </c:tx>
          <c:spPr>
            <a:solidFill>
              <a:srgbClr val="008000"/>
            </a:solidFill>
          </c:spPr>
          <c:invertIfNegative val="0"/>
          <c:dLbls>
            <c:dLbl>
              <c:idx val="6"/>
              <c:delete val="1"/>
            </c:dLbl>
            <c:dLbl>
              <c:idx val="7"/>
              <c:delete val="1"/>
            </c:dLbl>
            <c:numFmt formatCode="0&quot;%&quot;" sourceLinked="0"/>
            <c:txPr>
              <a:bodyPr/>
              <a:lstStyle/>
              <a:p>
                <a:pPr>
                  <a:defRPr sz="1200" b="1">
                    <a:solidFill>
                      <a:schemeClr val="bg1"/>
                    </a:solidFill>
                  </a:defRPr>
                </a:pPr>
                <a:endParaRPr lang="he-IL"/>
              </a:p>
            </c:txPr>
            <c:showLegendKey val="0"/>
            <c:showVal val="1"/>
            <c:showCatName val="0"/>
            <c:showSerName val="0"/>
            <c:showPercent val="0"/>
            <c:showBubbleSize val="0"/>
            <c:showLeaderLines val="0"/>
          </c:dLbls>
          <c:cat>
            <c:strRef>
              <c:f>S_prof_levels_all!$B$114:$B$123</c:f>
              <c:strCache>
                <c:ptCount val="10"/>
                <c:pt idx="0">
                  <c:v>פינלנד</c:v>
                </c:pt>
                <c:pt idx="1">
                  <c:v>ניו-זילנד</c:v>
                </c:pt>
                <c:pt idx="2">
                  <c:v>קוריאה</c:v>
                </c:pt>
                <c:pt idx="3">
                  <c:v>קנדה</c:v>
                </c:pt>
                <c:pt idx="4">
                  <c:v>ארצות הברית</c:v>
                </c:pt>
                <c:pt idx="5">
                  <c:v>ישראל</c:v>
                </c:pt>
                <c:pt idx="6">
                  <c:v>פורטוגל</c:v>
                </c:pt>
                <c:pt idx="7">
                  <c:v>מקסיקו</c:v>
                </c:pt>
                <c:pt idx="9">
                  <c:v>OECD</c:v>
                </c:pt>
              </c:strCache>
            </c:strRef>
          </c:cat>
          <c:val>
            <c:numRef>
              <c:f>S_prof_levels_all!$O$114:$O$123</c:f>
              <c:numCache>
                <c:formatCode>0.0</c:formatCode>
                <c:ptCount val="10"/>
                <c:pt idx="0">
                  <c:v>3.2090863349500567</c:v>
                </c:pt>
                <c:pt idx="1">
                  <c:v>2.6643066782826246</c:v>
                </c:pt>
                <c:pt idx="2">
                  <c:v>1.1157873656124329</c:v>
                </c:pt>
                <c:pt idx="3">
                  <c:v>1.8446018088065586</c:v>
                </c:pt>
                <c:pt idx="4">
                  <c:v>1.1387662014290614</c:v>
                </c:pt>
                <c:pt idx="5">
                  <c:v>0.61851576252095608</c:v>
                </c:pt>
                <c:pt idx="6">
                  <c:v>0.31019454370693966</c:v>
                </c:pt>
                <c:pt idx="7">
                  <c:v>1.6789580128317994E-4</c:v>
                </c:pt>
                <c:pt idx="9">
                  <c:v>1.1513148118616816</c:v>
                </c:pt>
              </c:numCache>
            </c:numRef>
          </c:val>
        </c:ser>
        <c:dLbls>
          <c:showLegendKey val="0"/>
          <c:showVal val="0"/>
          <c:showCatName val="0"/>
          <c:showSerName val="0"/>
          <c:showPercent val="0"/>
          <c:showBubbleSize val="0"/>
        </c:dLbls>
        <c:gapWidth val="150"/>
        <c:overlap val="100"/>
        <c:axId val="180296704"/>
        <c:axId val="180310784"/>
      </c:barChart>
      <c:catAx>
        <c:axId val="180296704"/>
        <c:scaling>
          <c:orientation val="minMax"/>
        </c:scaling>
        <c:delete val="0"/>
        <c:axPos val="b"/>
        <c:numFmt formatCode="General" sourceLinked="1"/>
        <c:majorTickMark val="out"/>
        <c:minorTickMark val="none"/>
        <c:tickLblPos val="high"/>
        <c:spPr>
          <a:ln>
            <a:solidFill>
              <a:sysClr val="windowText" lastClr="000000"/>
            </a:solidFill>
          </a:ln>
        </c:spPr>
        <c:txPr>
          <a:bodyPr/>
          <a:lstStyle/>
          <a:p>
            <a:pPr>
              <a:defRPr sz="1400" b="1"/>
            </a:pPr>
            <a:endParaRPr lang="he-IL"/>
          </a:p>
        </c:txPr>
        <c:crossAx val="180310784"/>
        <c:crosses val="autoZero"/>
        <c:auto val="1"/>
        <c:lblAlgn val="ctr"/>
        <c:lblOffset val="100"/>
        <c:noMultiLvlLbl val="0"/>
      </c:catAx>
      <c:valAx>
        <c:axId val="180310784"/>
        <c:scaling>
          <c:orientation val="minMax"/>
          <c:max val="100"/>
          <c:min val="0"/>
        </c:scaling>
        <c:delete val="0"/>
        <c:axPos val="l"/>
        <c:numFmt formatCode="0&quot;%&quot;" sourceLinked="0"/>
        <c:majorTickMark val="out"/>
        <c:minorTickMark val="none"/>
        <c:tickLblPos val="nextTo"/>
        <c:spPr>
          <a:ln>
            <a:solidFill>
              <a:sysClr val="windowText" lastClr="000000"/>
            </a:solidFill>
          </a:ln>
        </c:spPr>
        <c:txPr>
          <a:bodyPr/>
          <a:lstStyle/>
          <a:p>
            <a:pPr>
              <a:defRPr sz="1400" b="1"/>
            </a:pPr>
            <a:endParaRPr lang="he-IL"/>
          </a:p>
        </c:txPr>
        <c:crossAx val="180296704"/>
        <c:crosses val="autoZero"/>
        <c:crossBetween val="between"/>
        <c:majorUnit val="20"/>
      </c:valAx>
      <c:spPr>
        <a:solidFill>
          <a:sysClr val="window" lastClr="FFFFFF">
            <a:lumMod val="95000"/>
          </a:sysClr>
        </a:solidFill>
      </c:spPr>
    </c:plotArea>
    <c:legend>
      <c:legendPos val="r"/>
      <c:layout>
        <c:manualLayout>
          <c:xMode val="edge"/>
          <c:yMode val="edge"/>
          <c:x val="0.85949924859877802"/>
          <c:y val="5.464016440333485E-2"/>
          <c:w val="0.13168727135698793"/>
          <c:h val="0.8572501821715298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S_variance_all!$E$114</c:f>
          <c:strCache>
            <c:ptCount val="1"/>
            <c:pt idx="0">
              <c:v>OECD=304</c:v>
            </c:pt>
          </c:strCache>
        </c:strRef>
      </c:tx>
      <c:layout>
        <c:manualLayout>
          <c:xMode val="edge"/>
          <c:yMode val="edge"/>
          <c:x val="0.87377195346691694"/>
          <c:y val="0.16139600153716982"/>
        </c:manualLayout>
      </c:layout>
      <c:overlay val="1"/>
      <c:txPr>
        <a:bodyPr/>
        <a:lstStyle/>
        <a:p>
          <a:pPr>
            <a:defRPr sz="1400">
              <a:solidFill>
                <a:srgbClr val="7030A0"/>
              </a:solidFill>
            </a:defRPr>
          </a:pPr>
          <a:endParaRPr lang="he-IL"/>
        </a:p>
      </c:txPr>
    </c:title>
    <c:autoTitleDeleted val="0"/>
    <c:plotArea>
      <c:layout/>
      <c:barChart>
        <c:barDir val="col"/>
        <c:grouping val="clustered"/>
        <c:varyColors val="0"/>
        <c:ser>
          <c:idx val="0"/>
          <c:order val="0"/>
          <c:tx>
            <c:strRef>
              <c:f>S_variance_all!$Y$5</c:f>
              <c:strCache>
                <c:ptCount val="1"/>
                <c:pt idx="0">
                  <c:v>pizur</c:v>
                </c:pt>
              </c:strCache>
            </c:strRef>
          </c:tx>
          <c:spPr>
            <a:solidFill>
              <a:srgbClr val="C3D69B"/>
            </a:solidFill>
            <a:ln>
              <a:noFill/>
            </a:ln>
          </c:spPr>
          <c:invertIfNegative val="0"/>
          <c:dPt>
            <c:idx val="0"/>
            <c:invertIfNegative val="0"/>
            <c:bubble3D val="0"/>
            <c:spPr>
              <a:solidFill>
                <a:srgbClr val="00B050"/>
              </a:solidFill>
              <a:ln>
                <a:noFill/>
              </a:ln>
            </c:spPr>
          </c:dPt>
          <c:dPt>
            <c:idx val="1"/>
            <c:invertIfNegative val="0"/>
            <c:bubble3D val="0"/>
          </c:dPt>
          <c:dPt>
            <c:idx val="3"/>
            <c:invertIfNegative val="0"/>
            <c:bubble3D val="0"/>
            <c:spPr>
              <a:solidFill>
                <a:srgbClr val="C3D69B"/>
              </a:solidFill>
              <a:ln>
                <a:solidFill>
                  <a:sysClr val="windowText" lastClr="000000"/>
                </a:solidFill>
              </a:ln>
            </c:spPr>
          </c:dPt>
          <c:dPt>
            <c:idx val="7"/>
            <c:invertIfNegative val="0"/>
            <c:bubble3D val="0"/>
          </c:dPt>
          <c:dPt>
            <c:idx val="20"/>
            <c:invertIfNegative val="0"/>
            <c:bubble3D val="0"/>
          </c:dPt>
          <c:dPt>
            <c:idx val="21"/>
            <c:invertIfNegative val="0"/>
            <c:bubble3D val="0"/>
            <c:spPr>
              <a:solidFill>
                <a:srgbClr val="C3D69B"/>
              </a:solidFill>
              <a:ln>
                <a:solidFill>
                  <a:sysClr val="windowText" lastClr="000000"/>
                </a:solidFill>
              </a:ln>
            </c:spPr>
          </c:dPt>
          <c:dPt>
            <c:idx val="22"/>
            <c:invertIfNegative val="0"/>
            <c:bubble3D val="0"/>
          </c:dPt>
          <c:dPt>
            <c:idx val="23"/>
            <c:invertIfNegative val="0"/>
            <c:bubble3D val="0"/>
            <c:spPr>
              <a:solidFill>
                <a:srgbClr val="C3D69B"/>
              </a:solidFill>
              <a:ln>
                <a:solidFill>
                  <a:sysClr val="windowText" lastClr="000000"/>
                </a:solidFill>
              </a:ln>
            </c:spPr>
          </c:dPt>
          <c:dPt>
            <c:idx val="28"/>
            <c:invertIfNegative val="0"/>
            <c:bubble3D val="0"/>
          </c:dPt>
          <c:dPt>
            <c:idx val="29"/>
            <c:invertIfNegative val="0"/>
            <c:bubble3D val="0"/>
            <c:spPr>
              <a:solidFill>
                <a:srgbClr val="C3D69B"/>
              </a:solidFill>
              <a:ln>
                <a:solidFill>
                  <a:sysClr val="windowText" lastClr="000000"/>
                </a:solidFill>
              </a:ln>
            </c:spPr>
          </c:dPt>
          <c:dPt>
            <c:idx val="30"/>
            <c:invertIfNegative val="0"/>
            <c:bubble3D val="0"/>
          </c:dPt>
          <c:dPt>
            <c:idx val="32"/>
            <c:invertIfNegative val="0"/>
            <c:bubble3D val="0"/>
          </c:dPt>
          <c:dPt>
            <c:idx val="33"/>
            <c:invertIfNegative val="0"/>
            <c:bubble3D val="0"/>
            <c:spPr>
              <a:solidFill>
                <a:srgbClr val="C3D69B"/>
              </a:solidFill>
              <a:ln>
                <a:solidFill>
                  <a:sysClr val="windowText" lastClr="000000"/>
                </a:solidFill>
              </a:ln>
            </c:spPr>
          </c:dPt>
          <c:dPt>
            <c:idx val="34"/>
            <c:invertIfNegative val="0"/>
            <c:bubble3D val="0"/>
          </c:dPt>
          <c:dPt>
            <c:idx val="36"/>
            <c:invertIfNegative val="0"/>
            <c:bubble3D val="0"/>
          </c:dPt>
          <c:dPt>
            <c:idx val="44"/>
            <c:invertIfNegative val="0"/>
            <c:bubble3D val="0"/>
          </c:dPt>
          <c:dPt>
            <c:idx val="46"/>
            <c:invertIfNegative val="0"/>
            <c:bubble3D val="0"/>
          </c:dPt>
          <c:dPt>
            <c:idx val="47"/>
            <c:invertIfNegative val="0"/>
            <c:bubble3D val="0"/>
            <c:spPr>
              <a:solidFill>
                <a:srgbClr val="C3D69B"/>
              </a:solidFill>
              <a:ln>
                <a:solidFill>
                  <a:sysClr val="windowText" lastClr="000000"/>
                </a:solidFill>
              </a:ln>
            </c:spPr>
          </c:dPt>
          <c:dPt>
            <c:idx val="59"/>
            <c:invertIfNegative val="0"/>
            <c:bubble3D val="0"/>
          </c:dPt>
          <c:dPt>
            <c:idx val="61"/>
            <c:invertIfNegative val="0"/>
            <c:bubble3D val="0"/>
          </c:dPt>
          <c:dPt>
            <c:idx val="62"/>
            <c:invertIfNegative val="0"/>
            <c:bubble3D val="0"/>
            <c:spPr>
              <a:solidFill>
                <a:srgbClr val="C3D69B"/>
              </a:solidFill>
              <a:ln>
                <a:solidFill>
                  <a:sysClr val="windowText" lastClr="000000"/>
                </a:solidFill>
              </a:ln>
            </c:spPr>
          </c:dPt>
          <c:dLbls>
            <c:dLbl>
              <c:idx val="0"/>
              <c:showLegendKey val="0"/>
              <c:showVal val="1"/>
              <c:showCatName val="0"/>
              <c:showSerName val="0"/>
              <c:showPercent val="0"/>
              <c:showBubbleSize val="0"/>
            </c:dLbl>
            <c:dLbl>
              <c:idx val="3"/>
              <c:showLegendKey val="0"/>
              <c:showVal val="1"/>
              <c:showCatName val="0"/>
              <c:showSerName val="0"/>
              <c:showPercent val="0"/>
              <c:showBubbleSize val="0"/>
            </c:dLbl>
            <c:dLbl>
              <c:idx val="21"/>
              <c:showLegendKey val="0"/>
              <c:showVal val="1"/>
              <c:showCatName val="0"/>
              <c:showSerName val="0"/>
              <c:showPercent val="0"/>
              <c:showBubbleSize val="0"/>
            </c:dLbl>
            <c:dLbl>
              <c:idx val="23"/>
              <c:layout>
                <c:manualLayout>
                  <c:x val="7.8801629493601456E-3"/>
                  <c:y val="8.5339999260834656E-3"/>
                </c:manualLayout>
              </c:layout>
              <c:showLegendKey val="0"/>
              <c:showVal val="1"/>
              <c:showCatName val="0"/>
              <c:showSerName val="0"/>
              <c:showPercent val="0"/>
              <c:showBubbleSize val="0"/>
            </c:dLbl>
            <c:dLbl>
              <c:idx val="29"/>
              <c:showLegendKey val="0"/>
              <c:showVal val="1"/>
              <c:showCatName val="0"/>
              <c:showSerName val="0"/>
              <c:showPercent val="0"/>
              <c:showBubbleSize val="0"/>
            </c:dLbl>
            <c:dLbl>
              <c:idx val="33"/>
              <c:showLegendKey val="0"/>
              <c:showVal val="1"/>
              <c:showCatName val="0"/>
              <c:showSerName val="0"/>
              <c:showPercent val="0"/>
              <c:showBubbleSize val="0"/>
            </c:dLbl>
            <c:dLbl>
              <c:idx val="47"/>
              <c:showLegendKey val="0"/>
              <c:showVal val="1"/>
              <c:showCatName val="0"/>
              <c:showSerName val="0"/>
              <c:showPercent val="0"/>
              <c:showBubbleSize val="0"/>
            </c:dLbl>
            <c:dLbl>
              <c:idx val="62"/>
              <c:showLegendKey val="0"/>
              <c:showVal val="1"/>
              <c:showCatName val="0"/>
              <c:showSerName val="0"/>
              <c:showPercent val="0"/>
              <c:showBubbleSize val="0"/>
            </c:dLbl>
            <c:numFmt formatCode="#,##0" sourceLinked="0"/>
            <c:txPr>
              <a:bodyPr/>
              <a:lstStyle/>
              <a:p>
                <a:pPr>
                  <a:defRPr sz="1200" b="1"/>
                </a:pPr>
                <a:endParaRPr lang="he-IL"/>
              </a:p>
            </c:txPr>
            <c:showLegendKey val="0"/>
            <c:showVal val="0"/>
            <c:showCatName val="0"/>
            <c:showSerName val="0"/>
            <c:showPercent val="0"/>
            <c:showBubbleSize val="0"/>
          </c:dLbls>
          <c:cat>
            <c:strRef>
              <c:f>S_variance_all!$B$6:$B$70</c:f>
              <c:strCache>
                <c:ptCount val="65"/>
                <c:pt idx="0">
                  <c:v>ישראל</c:v>
                </c:pt>
                <c:pt idx="2">
                  <c:v>קטאר</c:v>
                </c:pt>
                <c:pt idx="3">
                  <c:v>ניו-זילנד</c:v>
                </c:pt>
                <c:pt idx="4">
                  <c:v>סינגפור</c:v>
                </c:pt>
                <c:pt idx="5">
                  <c:v>לוקסמבורג</c:v>
                </c:pt>
                <c:pt idx="6">
                  <c:v>בולגריה</c:v>
                </c:pt>
                <c:pt idx="7">
                  <c:v>סלובקיה</c:v>
                </c:pt>
                <c:pt idx="8">
                  <c:v>בלגיה</c:v>
                </c:pt>
                <c:pt idx="9">
                  <c:v>אוסטרליה</c:v>
                </c:pt>
                <c:pt idx="10">
                  <c:v>אלבניה</c:v>
                </c:pt>
                <c:pt idx="11">
                  <c:v>שוודיה</c:v>
                </c:pt>
                <c:pt idx="12">
                  <c:v>צרפת</c:v>
                </c:pt>
                <c:pt idx="13">
                  <c:v>בריטניה</c:v>
                </c:pt>
                <c:pt idx="14">
                  <c:v>נורווגיה</c:v>
                </c:pt>
                <c:pt idx="15">
                  <c:v>איסלנד</c:v>
                </c:pt>
                <c:pt idx="16">
                  <c:v>קפריסין</c:v>
                </c:pt>
                <c:pt idx="17">
                  <c:v>אורוגוואי</c:v>
                </c:pt>
                <c:pt idx="18">
                  <c:v>יפן</c:v>
                </c:pt>
                <c:pt idx="19">
                  <c:v>הולנד</c:v>
                </c:pt>
                <c:pt idx="20">
                  <c:v>גרמניה</c:v>
                </c:pt>
                <c:pt idx="21">
                  <c:v>ארצות הברית</c:v>
                </c:pt>
                <c:pt idx="22">
                  <c:v>דנמרק</c:v>
                </c:pt>
                <c:pt idx="23">
                  <c:v>פינלנד</c:v>
                </c:pt>
                <c:pt idx="24">
                  <c:v>איחוד האמירויות</c:v>
                </c:pt>
                <c:pt idx="25">
                  <c:v>איטליה</c:v>
                </c:pt>
                <c:pt idx="26">
                  <c:v>אוסטריה</c:v>
                </c:pt>
                <c:pt idx="27">
                  <c:v>אירלנד</c:v>
                </c:pt>
                <c:pt idx="28">
                  <c:v>שווייץ</c:v>
                </c:pt>
                <c:pt idx="29">
                  <c:v>קנדה</c:v>
                </c:pt>
                <c:pt idx="30">
                  <c:v>סלובניה</c:v>
                </c:pt>
                <c:pt idx="31">
                  <c:v>צ'כיה</c:v>
                </c:pt>
                <c:pt idx="32">
                  <c:v>הונגריה</c:v>
                </c:pt>
                <c:pt idx="33">
                  <c:v>פורטוגל</c:v>
                </c:pt>
                <c:pt idx="34">
                  <c:v>יוון</c:v>
                </c:pt>
                <c:pt idx="35">
                  <c:v>סרביה</c:v>
                </c:pt>
                <c:pt idx="36">
                  <c:v>פולין</c:v>
                </c:pt>
                <c:pt idx="37">
                  <c:v>ספרד</c:v>
                </c:pt>
                <c:pt idx="38">
                  <c:v>ליטא</c:v>
                </c:pt>
                <c:pt idx="39">
                  <c:v>ארגנטינה</c:v>
                </c:pt>
                <c:pt idx="40">
                  <c:v>רוסיה</c:v>
                </c:pt>
                <c:pt idx="41">
                  <c:v>קרואטיה</c:v>
                </c:pt>
                <c:pt idx="42">
                  <c:v>מונטנגרו</c:v>
                </c:pt>
                <c:pt idx="43">
                  <c:v>הונג-קונג (סין)</c:v>
                </c:pt>
                <c:pt idx="44">
                  <c:v>ליכטנשטיין</c:v>
                </c:pt>
                <c:pt idx="45">
                  <c:v>טייוואן</c:v>
                </c:pt>
                <c:pt idx="46">
                  <c:v>ירדן</c:v>
                </c:pt>
                <c:pt idx="47">
                  <c:v>קוריאה</c:v>
                </c:pt>
                <c:pt idx="48">
                  <c:v>צ'ילה</c:v>
                </c:pt>
                <c:pt idx="49">
                  <c:v>אסטוניה</c:v>
                </c:pt>
                <c:pt idx="50">
                  <c:v>טורקיה</c:v>
                </c:pt>
                <c:pt idx="51">
                  <c:v>מקאו (סין)</c:v>
                </c:pt>
                <c:pt idx="52">
                  <c:v>טוניסיה</c:v>
                </c:pt>
                <c:pt idx="53">
                  <c:v>לטביה</c:v>
                </c:pt>
                <c:pt idx="54">
                  <c:v>ברזיל</c:v>
                </c:pt>
                <c:pt idx="55">
                  <c:v>מלזיה</c:v>
                </c:pt>
                <c:pt idx="56">
                  <c:v>רומניה</c:v>
                </c:pt>
                <c:pt idx="57">
                  <c:v>פרו</c:v>
                </c:pt>
                <c:pt idx="58">
                  <c:v>וייטנאם</c:v>
                </c:pt>
                <c:pt idx="59">
                  <c:v>קולומביה</c:v>
                </c:pt>
                <c:pt idx="60">
                  <c:v>תאילנד</c:v>
                </c:pt>
                <c:pt idx="61">
                  <c:v>קזחסטן</c:v>
                </c:pt>
                <c:pt idx="62">
                  <c:v>מקסיקו</c:v>
                </c:pt>
                <c:pt idx="63">
                  <c:v>קוסטה ריקה</c:v>
                </c:pt>
                <c:pt idx="64">
                  <c:v>אינדונסיה</c:v>
                </c:pt>
              </c:strCache>
            </c:strRef>
          </c:cat>
          <c:val>
            <c:numRef>
              <c:f>S_variance_all!$Y$6:$Y$70</c:f>
              <c:numCache>
                <c:formatCode>General</c:formatCode>
                <c:ptCount val="65"/>
                <c:pt idx="0" formatCode="0">
                  <c:v>353.70756</c:v>
                </c:pt>
                <c:pt idx="2" formatCode="0">
                  <c:v>351.30548000000005</c:v>
                </c:pt>
                <c:pt idx="3" formatCode="0">
                  <c:v>343.32338000000004</c:v>
                </c:pt>
                <c:pt idx="4" formatCode="0">
                  <c:v>340.28348000000005</c:v>
                </c:pt>
                <c:pt idx="5" formatCode="0">
                  <c:v>337.00111999999996</c:v>
                </c:pt>
                <c:pt idx="6" formatCode="0">
                  <c:v>332.05889999999999</c:v>
                </c:pt>
                <c:pt idx="7" formatCode="0">
                  <c:v>332.04030000000006</c:v>
                </c:pt>
                <c:pt idx="8" formatCode="0">
                  <c:v>331.59271999999999</c:v>
                </c:pt>
                <c:pt idx="9" formatCode="0">
                  <c:v>329.20550000000003</c:v>
                </c:pt>
                <c:pt idx="10" formatCode="0">
                  <c:v>328.44087999999999</c:v>
                </c:pt>
                <c:pt idx="11" formatCode="0">
                  <c:v>328.10518000000008</c:v>
                </c:pt>
                <c:pt idx="12" formatCode="0">
                  <c:v>327.86273999999997</c:v>
                </c:pt>
                <c:pt idx="13" formatCode="0">
                  <c:v>327.48973999999998</c:v>
                </c:pt>
                <c:pt idx="14" formatCode="0">
                  <c:v>326.09101999999996</c:v>
                </c:pt>
                <c:pt idx="15" formatCode="0">
                  <c:v>325.36366000000004</c:v>
                </c:pt>
                <c:pt idx="16" formatCode="0">
                  <c:v>320.36552</c:v>
                </c:pt>
                <c:pt idx="17" formatCode="0">
                  <c:v>315.64713999999998</c:v>
                </c:pt>
                <c:pt idx="18" formatCode="0">
                  <c:v>314.02461999999997</c:v>
                </c:pt>
                <c:pt idx="19" formatCode="0">
                  <c:v>310.08949999999999</c:v>
                </c:pt>
                <c:pt idx="20" formatCode="0">
                  <c:v>309.79112000000003</c:v>
                </c:pt>
                <c:pt idx="21" formatCode="0">
                  <c:v>308.48559999999998</c:v>
                </c:pt>
                <c:pt idx="22" formatCode="0">
                  <c:v>306.30362000000002</c:v>
                </c:pt>
                <c:pt idx="23" formatCode="0">
                  <c:v>306.21036000000004</c:v>
                </c:pt>
                <c:pt idx="24" formatCode="0">
                  <c:v>305.57628</c:v>
                </c:pt>
                <c:pt idx="25" formatCode="0">
                  <c:v>304.77434</c:v>
                </c:pt>
                <c:pt idx="26" formatCode="0">
                  <c:v>300.46624000000003</c:v>
                </c:pt>
                <c:pt idx="27" formatCode="0">
                  <c:v>300.26107999999999</c:v>
                </c:pt>
                <c:pt idx="28" formatCode="0">
                  <c:v>300.16784000000001</c:v>
                </c:pt>
                <c:pt idx="29" formatCode="0">
                  <c:v>299.94405999999998</c:v>
                </c:pt>
                <c:pt idx="30" formatCode="0">
                  <c:v>297.10932000000003</c:v>
                </c:pt>
                <c:pt idx="31" formatCode="0">
                  <c:v>294.44238000000001</c:v>
                </c:pt>
                <c:pt idx="32" formatCode="0">
                  <c:v>294.19994000000003</c:v>
                </c:pt>
                <c:pt idx="33" formatCode="0">
                  <c:v>293.30471999999997</c:v>
                </c:pt>
                <c:pt idx="34" formatCode="0">
                  <c:v>291.55165999999997</c:v>
                </c:pt>
                <c:pt idx="35" formatCode="0">
                  <c:v>286.94518000000005</c:v>
                </c:pt>
                <c:pt idx="36" formatCode="0">
                  <c:v>286.32972000000001</c:v>
                </c:pt>
                <c:pt idx="37" formatCode="0">
                  <c:v>283.14060000000001</c:v>
                </c:pt>
                <c:pt idx="38" formatCode="0">
                  <c:v>282.73030000000006</c:v>
                </c:pt>
                <c:pt idx="39" formatCode="0">
                  <c:v>280.99590000000001</c:v>
                </c:pt>
                <c:pt idx="40" formatCode="0">
                  <c:v>280.21262000000007</c:v>
                </c:pt>
                <c:pt idx="41" formatCode="0">
                  <c:v>279.63445999999993</c:v>
                </c:pt>
                <c:pt idx="42" formatCode="0">
                  <c:v>277.50835999999993</c:v>
                </c:pt>
                <c:pt idx="43" formatCode="0">
                  <c:v>275.77396000000005</c:v>
                </c:pt>
                <c:pt idx="44" formatCode="0">
                  <c:v>273.06975999999997</c:v>
                </c:pt>
                <c:pt idx="45" formatCode="0">
                  <c:v>272.86462</c:v>
                </c:pt>
                <c:pt idx="46" formatCode="0">
                  <c:v>271.05558000000002</c:v>
                </c:pt>
                <c:pt idx="47" formatCode="0">
                  <c:v>268.05295999999998</c:v>
                </c:pt>
                <c:pt idx="48" formatCode="0">
                  <c:v>263.68891999999994</c:v>
                </c:pt>
                <c:pt idx="49" formatCode="0">
                  <c:v>262.99887999999999</c:v>
                </c:pt>
                <c:pt idx="50" formatCode="0">
                  <c:v>262.77506</c:v>
                </c:pt>
                <c:pt idx="51" formatCode="0">
                  <c:v>259.92164000000002</c:v>
                </c:pt>
                <c:pt idx="52" formatCode="0">
                  <c:v>259.82842000000005</c:v>
                </c:pt>
                <c:pt idx="53" formatCode="0">
                  <c:v>257.96345999999994</c:v>
                </c:pt>
                <c:pt idx="54" formatCode="0">
                  <c:v>257.92617999999993</c:v>
                </c:pt>
                <c:pt idx="55" formatCode="0">
                  <c:v>257.53449999999998</c:v>
                </c:pt>
                <c:pt idx="56" formatCode="0">
                  <c:v>256.95634000000007</c:v>
                </c:pt>
                <c:pt idx="57" formatCode="0">
                  <c:v>256.26632000000001</c:v>
                </c:pt>
                <c:pt idx="58" formatCode="0">
                  <c:v>254.02836000000002</c:v>
                </c:pt>
                <c:pt idx="59" formatCode="0">
                  <c:v>252.36852000000005</c:v>
                </c:pt>
                <c:pt idx="60" formatCode="0">
                  <c:v>252.18202000000008</c:v>
                </c:pt>
                <c:pt idx="61" formatCode="0">
                  <c:v>243.43527999999998</c:v>
                </c:pt>
                <c:pt idx="62" formatCode="0">
                  <c:v>232.04023999999998</c:v>
                </c:pt>
                <c:pt idx="63" formatCode="0">
                  <c:v>230.95862000000005</c:v>
                </c:pt>
                <c:pt idx="64" formatCode="0">
                  <c:v>225.90451999999999</c:v>
                </c:pt>
              </c:numCache>
            </c:numRef>
          </c:val>
        </c:ser>
        <c:dLbls>
          <c:showLegendKey val="0"/>
          <c:showVal val="0"/>
          <c:showCatName val="0"/>
          <c:showSerName val="0"/>
          <c:showPercent val="0"/>
          <c:showBubbleSize val="0"/>
        </c:dLbls>
        <c:gapWidth val="150"/>
        <c:axId val="180905472"/>
        <c:axId val="180907008"/>
      </c:barChart>
      <c:scatterChart>
        <c:scatterStyle val="smoothMarker"/>
        <c:varyColors val="0"/>
        <c:ser>
          <c:idx val="1"/>
          <c:order val="1"/>
          <c:tx>
            <c:strRef>
              <c:f>S_variance_all!$A$114</c:f>
              <c:strCache>
                <c:ptCount val="1"/>
                <c:pt idx="0">
                  <c:v>OECD</c:v>
                </c:pt>
              </c:strCache>
            </c:strRef>
          </c:tx>
          <c:spPr>
            <a:ln w="19050">
              <a:solidFill>
                <a:srgbClr val="7030A0"/>
              </a:solidFill>
            </a:ln>
          </c:spPr>
          <c:marker>
            <c:symbol val="none"/>
          </c:marker>
          <c:xVal>
            <c:numRef>
              <c:f>S_variance_all!$B$115:$B$116</c:f>
              <c:numCache>
                <c:formatCode>General</c:formatCode>
                <c:ptCount val="2"/>
                <c:pt idx="0">
                  <c:v>0</c:v>
                </c:pt>
                <c:pt idx="1">
                  <c:v>65.5</c:v>
                </c:pt>
              </c:numCache>
            </c:numRef>
          </c:xVal>
          <c:yVal>
            <c:numRef>
              <c:f>S_variance_all!$C$115:$C$116</c:f>
              <c:numCache>
                <c:formatCode>General</c:formatCode>
                <c:ptCount val="2"/>
                <c:pt idx="0">
                  <c:v>304</c:v>
                </c:pt>
                <c:pt idx="1">
                  <c:v>304</c:v>
                </c:pt>
              </c:numCache>
            </c:numRef>
          </c:yVal>
          <c:smooth val="1"/>
        </c:ser>
        <c:dLbls>
          <c:showLegendKey val="0"/>
          <c:showVal val="0"/>
          <c:showCatName val="0"/>
          <c:showSerName val="0"/>
          <c:showPercent val="0"/>
          <c:showBubbleSize val="0"/>
        </c:dLbls>
        <c:axId val="180931200"/>
        <c:axId val="180929664"/>
      </c:scatterChart>
      <c:catAx>
        <c:axId val="180905472"/>
        <c:scaling>
          <c:orientation val="minMax"/>
        </c:scaling>
        <c:delete val="0"/>
        <c:axPos val="b"/>
        <c:majorTickMark val="out"/>
        <c:minorTickMark val="none"/>
        <c:tickLblPos val="nextTo"/>
        <c:spPr>
          <a:ln>
            <a:solidFill>
              <a:srgbClr val="000000"/>
            </a:solidFill>
          </a:ln>
        </c:spPr>
        <c:txPr>
          <a:bodyPr/>
          <a:lstStyle/>
          <a:p>
            <a:pPr>
              <a:defRPr sz="1100" b="1"/>
            </a:pPr>
            <a:endParaRPr lang="he-IL"/>
          </a:p>
        </c:txPr>
        <c:crossAx val="180907008"/>
        <c:crosses val="autoZero"/>
        <c:auto val="1"/>
        <c:lblAlgn val="ctr"/>
        <c:lblOffset val="100"/>
        <c:tickLblSkip val="1"/>
        <c:noMultiLvlLbl val="0"/>
      </c:catAx>
      <c:valAx>
        <c:axId val="180907008"/>
        <c:scaling>
          <c:orientation val="minMax"/>
        </c:scaling>
        <c:delete val="0"/>
        <c:axPos val="l"/>
        <c:majorGridlines>
          <c:spPr>
            <a:ln>
              <a:solidFill>
                <a:schemeClr val="bg1">
                  <a:lumMod val="65000"/>
                </a:schemeClr>
              </a:solidFill>
              <a:prstDash val="sysDash"/>
            </a:ln>
          </c:spPr>
        </c:majorGridlines>
        <c:title>
          <c:tx>
            <c:strRef>
              <c:f>S_variance_all!$D$114</c:f>
              <c:strCache>
                <c:ptCount val="1"/>
                <c:pt idx="0">
                  <c:v>טווח ציונים במדעים מאון 5-מאון 95</c:v>
                </c:pt>
              </c:strCache>
            </c:strRef>
          </c:tx>
          <c:layout>
            <c:manualLayout>
              <c:xMode val="edge"/>
              <c:yMode val="edge"/>
              <c:x val="8.0439710610633194E-4"/>
              <c:y val="0.11246759151930956"/>
            </c:manualLayout>
          </c:layout>
          <c:overlay val="0"/>
          <c:txPr>
            <a:bodyPr/>
            <a:lstStyle/>
            <a:p>
              <a:pPr>
                <a:defRPr sz="1200"/>
              </a:pPr>
              <a:endParaRPr lang="he-IL"/>
            </a:p>
          </c:txPr>
        </c:title>
        <c:numFmt formatCode="0" sourceLinked="1"/>
        <c:majorTickMark val="out"/>
        <c:minorTickMark val="none"/>
        <c:tickLblPos val="nextTo"/>
        <c:spPr>
          <a:ln>
            <a:solidFill>
              <a:srgbClr val="000000"/>
            </a:solidFill>
          </a:ln>
        </c:spPr>
        <c:txPr>
          <a:bodyPr/>
          <a:lstStyle/>
          <a:p>
            <a:pPr>
              <a:defRPr sz="1400" b="1"/>
            </a:pPr>
            <a:endParaRPr lang="he-IL"/>
          </a:p>
        </c:txPr>
        <c:crossAx val="180905472"/>
        <c:crosses val="autoZero"/>
        <c:crossBetween val="between"/>
      </c:valAx>
      <c:valAx>
        <c:axId val="180929664"/>
        <c:scaling>
          <c:orientation val="minMax"/>
          <c:max val="400"/>
        </c:scaling>
        <c:delete val="0"/>
        <c:axPos val="r"/>
        <c:numFmt formatCode="General" sourceLinked="1"/>
        <c:majorTickMark val="none"/>
        <c:minorTickMark val="none"/>
        <c:tickLblPos val="none"/>
        <c:crossAx val="180931200"/>
        <c:crosses val="max"/>
        <c:crossBetween val="midCat"/>
      </c:valAx>
      <c:valAx>
        <c:axId val="180931200"/>
        <c:scaling>
          <c:orientation val="minMax"/>
        </c:scaling>
        <c:delete val="1"/>
        <c:axPos val="b"/>
        <c:numFmt formatCode="General" sourceLinked="1"/>
        <c:majorTickMark val="out"/>
        <c:minorTickMark val="none"/>
        <c:tickLblPos val="nextTo"/>
        <c:crossAx val="180929664"/>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437445319335085E-2"/>
          <c:y val="6.0659813356663747E-2"/>
          <c:w val="0.88537510936132979"/>
          <c:h val="0.83588363954505684"/>
        </c:manualLayout>
      </c:layout>
      <c:scatterChart>
        <c:scatterStyle val="lineMarker"/>
        <c:varyColors val="0"/>
        <c:ser>
          <c:idx val="0"/>
          <c:order val="0"/>
          <c:tx>
            <c:strRef>
              <c:f>ESCS_PB!$F$1</c:f>
              <c:strCache>
                <c:ptCount val="1"/>
                <c:pt idx="0">
                  <c:v>science</c:v>
                </c:pt>
              </c:strCache>
            </c:strRef>
          </c:tx>
          <c:spPr>
            <a:ln w="28575">
              <a:noFill/>
            </a:ln>
          </c:spPr>
          <c:marker>
            <c:spPr>
              <a:solidFill>
                <a:srgbClr val="92D050"/>
              </a:solidFill>
              <a:ln>
                <a:noFill/>
              </a:ln>
            </c:spPr>
          </c:marker>
          <c:dPt>
            <c:idx val="4"/>
            <c:marker>
              <c:spPr>
                <a:solidFill>
                  <a:srgbClr val="92D050"/>
                </a:solidFill>
                <a:ln>
                  <a:solidFill>
                    <a:schemeClr val="tx1"/>
                  </a:solidFill>
                </a:ln>
              </c:spPr>
            </c:marker>
            <c:bubble3D val="0"/>
          </c:dPt>
          <c:dPt>
            <c:idx val="5"/>
            <c:marker>
              <c:spPr>
                <a:solidFill>
                  <a:srgbClr val="92D050"/>
                </a:solidFill>
                <a:ln>
                  <a:solidFill>
                    <a:schemeClr val="tx1"/>
                  </a:solidFill>
                </a:ln>
              </c:spPr>
            </c:marker>
            <c:bubble3D val="0"/>
          </c:dPt>
          <c:dPt>
            <c:idx val="13"/>
            <c:marker>
              <c:spPr>
                <a:solidFill>
                  <a:srgbClr val="92D050"/>
                </a:solidFill>
                <a:ln>
                  <a:solidFill>
                    <a:schemeClr val="tx1"/>
                  </a:solidFill>
                </a:ln>
              </c:spPr>
            </c:marker>
            <c:bubble3D val="0"/>
          </c:dPt>
          <c:dPt>
            <c:idx val="15"/>
            <c:marker>
              <c:symbol val="diamond"/>
              <c:size val="9"/>
              <c:spPr>
                <a:solidFill>
                  <a:srgbClr val="00B050"/>
                </a:solidFill>
                <a:ln>
                  <a:noFill/>
                </a:ln>
              </c:spPr>
            </c:marker>
            <c:bubble3D val="0"/>
          </c:dPt>
          <c:dPt>
            <c:idx val="23"/>
            <c:marker>
              <c:spPr>
                <a:solidFill>
                  <a:srgbClr val="92D050"/>
                </a:solidFill>
                <a:ln>
                  <a:solidFill>
                    <a:schemeClr val="tx1"/>
                  </a:solidFill>
                </a:ln>
              </c:spPr>
            </c:marker>
            <c:bubble3D val="0"/>
          </c:dPt>
          <c:dPt>
            <c:idx val="24"/>
            <c:marker>
              <c:spPr>
                <a:solidFill>
                  <a:srgbClr val="92D050"/>
                </a:solidFill>
                <a:ln>
                  <a:solidFill>
                    <a:schemeClr val="tx1"/>
                  </a:solidFill>
                </a:ln>
              </c:spPr>
            </c:marker>
            <c:bubble3D val="0"/>
          </c:dPt>
          <c:dPt>
            <c:idx val="47"/>
            <c:marker>
              <c:spPr>
                <a:solidFill>
                  <a:srgbClr val="92D050"/>
                </a:solidFill>
                <a:ln>
                  <a:solidFill>
                    <a:schemeClr val="tx1"/>
                  </a:solidFill>
                </a:ln>
              </c:spPr>
            </c:marker>
            <c:bubble3D val="0"/>
          </c:dPt>
          <c:dPt>
            <c:idx val="55"/>
            <c:marker>
              <c:spPr>
                <a:solidFill>
                  <a:srgbClr val="92D050"/>
                </a:solidFill>
                <a:ln>
                  <a:solidFill>
                    <a:schemeClr val="tx1"/>
                  </a:solidFill>
                </a:ln>
              </c:spPr>
            </c:marker>
            <c:bubble3D val="0"/>
          </c:dPt>
          <c:dLbls>
            <c:dLbl>
              <c:idx val="4"/>
              <c:tx>
                <c:strRef>
                  <c:f>ESCS_PB!$B$6</c:f>
                  <c:strCache>
                    <c:ptCount val="1"/>
                    <c:pt idx="0">
                      <c:v>קנדה</c:v>
                    </c:pt>
                  </c:strCache>
                </c:strRef>
              </c:tx>
              <c:showLegendKey val="0"/>
              <c:showVal val="1"/>
              <c:showCatName val="0"/>
              <c:showSerName val="0"/>
              <c:showPercent val="0"/>
              <c:showBubbleSize val="0"/>
            </c:dLbl>
            <c:dLbl>
              <c:idx val="5"/>
              <c:tx>
                <c:strRef>
                  <c:f>ESCS_PB!$B$7</c:f>
                  <c:strCache>
                    <c:ptCount val="1"/>
                    <c:pt idx="0">
                      <c:v>פינלנד</c:v>
                    </c:pt>
                  </c:strCache>
                </c:strRef>
              </c:tx>
              <c:showLegendKey val="0"/>
              <c:showVal val="1"/>
              <c:showCatName val="0"/>
              <c:showSerName val="0"/>
              <c:showPercent val="0"/>
              <c:showBubbleSize val="0"/>
            </c:dLbl>
            <c:dLbl>
              <c:idx val="13"/>
              <c:tx>
                <c:strRef>
                  <c:f>ESCS_PB!$B$15</c:f>
                  <c:strCache>
                    <c:ptCount val="1"/>
                    <c:pt idx="0">
                      <c:v>ארצות הברית</c:v>
                    </c:pt>
                  </c:strCache>
                </c:strRef>
              </c:tx>
              <c:showLegendKey val="0"/>
              <c:showVal val="1"/>
              <c:showCatName val="0"/>
              <c:showSerName val="0"/>
              <c:showPercent val="0"/>
              <c:showBubbleSize val="0"/>
            </c:dLbl>
            <c:dLbl>
              <c:idx val="15"/>
              <c:tx>
                <c:strRef>
                  <c:f>ESCS_PB!$B$17</c:f>
                  <c:strCache>
                    <c:ptCount val="1"/>
                    <c:pt idx="0">
                      <c:v>ישראל</c:v>
                    </c:pt>
                  </c:strCache>
                </c:strRef>
              </c:tx>
              <c:spPr/>
              <c:txPr>
                <a:bodyPr/>
                <a:lstStyle/>
                <a:p>
                  <a:pPr>
                    <a:defRPr sz="1400" b="1">
                      <a:solidFill>
                        <a:srgbClr val="00B050"/>
                      </a:solidFill>
                    </a:defRPr>
                  </a:pPr>
                  <a:endParaRPr lang="he-IL"/>
                </a:p>
              </c:txPr>
              <c:showLegendKey val="0"/>
              <c:showVal val="1"/>
              <c:showCatName val="0"/>
              <c:showSerName val="0"/>
              <c:showPercent val="0"/>
              <c:showBubbleSize val="0"/>
            </c:dLbl>
            <c:dLbl>
              <c:idx val="23"/>
              <c:tx>
                <c:strRef>
                  <c:f>ESCS_PB!$B$25</c:f>
                  <c:strCache>
                    <c:ptCount val="1"/>
                    <c:pt idx="0">
                      <c:v>ניו-זילנד</c:v>
                    </c:pt>
                  </c:strCache>
                </c:strRef>
              </c:tx>
              <c:showLegendKey val="0"/>
              <c:showVal val="1"/>
              <c:showCatName val="0"/>
              <c:showSerName val="0"/>
              <c:showPercent val="0"/>
              <c:showBubbleSize val="0"/>
            </c:dLbl>
            <c:dLbl>
              <c:idx val="24"/>
              <c:tx>
                <c:strRef>
                  <c:f>ESCS_PB!$B$26</c:f>
                  <c:strCache>
                    <c:ptCount val="1"/>
                    <c:pt idx="0">
                      <c:v>קוריאה</c:v>
                    </c:pt>
                  </c:strCache>
                </c:strRef>
              </c:tx>
              <c:showLegendKey val="0"/>
              <c:showVal val="1"/>
              <c:showCatName val="0"/>
              <c:showSerName val="0"/>
              <c:showPercent val="0"/>
              <c:showBubbleSize val="0"/>
            </c:dLbl>
            <c:dLbl>
              <c:idx val="47"/>
              <c:tx>
                <c:strRef>
                  <c:f>ESCS_PB!$B$49</c:f>
                  <c:strCache>
                    <c:ptCount val="1"/>
                    <c:pt idx="0">
                      <c:v>פורטוגל</c:v>
                    </c:pt>
                  </c:strCache>
                </c:strRef>
              </c:tx>
              <c:showLegendKey val="0"/>
              <c:showVal val="1"/>
              <c:showCatName val="0"/>
              <c:showSerName val="0"/>
              <c:showPercent val="0"/>
              <c:showBubbleSize val="0"/>
            </c:dLbl>
            <c:dLbl>
              <c:idx val="55"/>
              <c:tx>
                <c:strRef>
                  <c:f>ESCS_PB!$B$57</c:f>
                  <c:strCache>
                    <c:ptCount val="1"/>
                    <c:pt idx="0">
                      <c:v>מקסיקו</c:v>
                    </c:pt>
                  </c:strCache>
                </c:strRef>
              </c:tx>
              <c:showLegendKey val="0"/>
              <c:showVal val="1"/>
              <c:showCatName val="0"/>
              <c:showSerName val="0"/>
              <c:showPercent val="0"/>
              <c:showBubbleSize val="0"/>
            </c:dLbl>
            <c:txPr>
              <a:bodyPr/>
              <a:lstStyle/>
              <a:p>
                <a:pPr>
                  <a:defRPr b="1"/>
                </a:pPr>
                <a:endParaRPr lang="he-IL"/>
              </a:p>
            </c:txPr>
            <c:showLegendKey val="0"/>
            <c:showVal val="0"/>
            <c:showCatName val="0"/>
            <c:showSerName val="0"/>
            <c:showPercent val="0"/>
            <c:showBubbleSize val="0"/>
          </c:dLbls>
          <c:trendline>
            <c:trendlineType val="linear"/>
            <c:dispRSqr val="1"/>
            <c:dispEq val="0"/>
            <c:trendlineLbl>
              <c:layout>
                <c:manualLayout>
                  <c:x val="7.3340092691026176E-2"/>
                  <c:y val="0.58469466654242719"/>
                </c:manualLayout>
              </c:layout>
              <c:numFmt formatCode="#,##0.00" sourceLinked="0"/>
              <c:txPr>
                <a:bodyPr/>
                <a:lstStyle/>
                <a:p>
                  <a:pPr>
                    <a:defRPr sz="1200" b="1"/>
                  </a:pPr>
                  <a:endParaRPr lang="he-IL"/>
                </a:p>
              </c:txPr>
            </c:trendlineLbl>
          </c:trendline>
          <c:xVal>
            <c:numRef>
              <c:f>ESCS_PB!$C$2:$C$65</c:f>
              <c:numCache>
                <c:formatCode>0.00</c:formatCode>
                <c:ptCount val="64"/>
                <c:pt idx="0">
                  <c:v>0.78299600964863514</c:v>
                </c:pt>
                <c:pt idx="1">
                  <c:v>0.46249162288375073</c:v>
                </c:pt>
                <c:pt idx="2">
                  <c:v>0.43783989181431887</c:v>
                </c:pt>
                <c:pt idx="3">
                  <c:v>0.42604240383430553</c:v>
                </c:pt>
                <c:pt idx="4">
                  <c:v>0.41279211024243695</c:v>
                </c:pt>
                <c:pt idx="5">
                  <c:v>0.36477796015987013</c:v>
                </c:pt>
                <c:pt idx="6">
                  <c:v>0.32463742016962999</c:v>
                </c:pt>
                <c:pt idx="7">
                  <c:v>0.29819162378425895</c:v>
                </c:pt>
                <c:pt idx="8">
                  <c:v>0.27517968415638377</c:v>
                </c:pt>
                <c:pt idx="9">
                  <c:v>0.27154718877353329</c:v>
                </c:pt>
                <c:pt idx="10">
                  <c:v>0.24842169882600584</c:v>
                </c:pt>
                <c:pt idx="11">
                  <c:v>0.23419665309175222</c:v>
                </c:pt>
                <c:pt idx="12">
                  <c:v>0.19481857153402199</c:v>
                </c:pt>
                <c:pt idx="13">
                  <c:v>0.17399832103899851</c:v>
                </c:pt>
                <c:pt idx="14">
                  <c:v>0.17218997591585244</c:v>
                </c:pt>
                <c:pt idx="15">
                  <c:v>0.17181283648062018</c:v>
                </c:pt>
                <c:pt idx="16">
                  <c:v>0.14520392284230613</c:v>
                </c:pt>
                <c:pt idx="17">
                  <c:v>0.1265411026270771</c:v>
                </c:pt>
                <c:pt idx="18">
                  <c:v>0.11165579969647095</c:v>
                </c:pt>
                <c:pt idx="19">
                  <c:v>8.5301304375249423E-2</c:v>
                </c:pt>
                <c:pt idx="20">
                  <c:v>7.5396420931247515E-2</c:v>
                </c:pt>
                <c:pt idx="21">
                  <c:v>7.3726492225531973E-2</c:v>
                </c:pt>
                <c:pt idx="22">
                  <c:v>6.7409038076434322E-2</c:v>
                </c:pt>
                <c:pt idx="23">
                  <c:v>3.9555060998543438E-2</c:v>
                </c:pt>
                <c:pt idx="24">
                  <c:v>1.2075094372415066E-2</c:v>
                </c:pt>
                <c:pt idx="25">
                  <c:v>-3.8168012512809248E-2</c:v>
                </c:pt>
                <c:pt idx="26">
                  <c:v>-5.3766590465195233E-2</c:v>
                </c:pt>
                <c:pt idx="27">
                  <c:v>-6.4867285449136544E-2</c:v>
                </c:pt>
                <c:pt idx="28">
                  <c:v>-6.5945651172229586E-2</c:v>
                </c:pt>
                <c:pt idx="29">
                  <c:v>-7.1513025515137996E-2</c:v>
                </c:pt>
                <c:pt idx="30">
                  <c:v>-0.10590637981856471</c:v>
                </c:pt>
                <c:pt idx="31">
                  <c:v>-0.13224549438538408</c:v>
                </c:pt>
                <c:pt idx="32">
                  <c:v>-0.18371659626366779</c:v>
                </c:pt>
                <c:pt idx="33">
                  <c:v>-0.18969642656485916</c:v>
                </c:pt>
                <c:pt idx="34">
                  <c:v>-0.20908185767745949</c:v>
                </c:pt>
                <c:pt idx="35">
                  <c:v>-0.24751776298424352</c:v>
                </c:pt>
                <c:pt idx="36">
                  <c:v>-0.25282340120552627</c:v>
                </c:pt>
                <c:pt idx="37">
                  <c:v>-0.25639124505725769</c:v>
                </c:pt>
                <c:pt idx="38">
                  <c:v>-0.25730659503069897</c:v>
                </c:pt>
                <c:pt idx="39">
                  <c:v>-0.27596179162181828</c:v>
                </c:pt>
                <c:pt idx="40">
                  <c:v>-0.29554292432027029</c:v>
                </c:pt>
                <c:pt idx="41">
                  <c:v>-0.31587921807173225</c:v>
                </c:pt>
                <c:pt idx="42">
                  <c:v>-0.33841192280703364</c:v>
                </c:pt>
                <c:pt idx="43">
                  <c:v>-0.36121663212008237</c:v>
                </c:pt>
                <c:pt idx="44">
                  <c:v>-0.39981577158238696</c:v>
                </c:pt>
                <c:pt idx="45">
                  <c:v>-0.42216307504260875</c:v>
                </c:pt>
                <c:pt idx="46">
                  <c:v>-0.46977979659323055</c:v>
                </c:pt>
                <c:pt idx="47">
                  <c:v>-0.48333999396558242</c:v>
                </c:pt>
                <c:pt idx="48">
                  <c:v>-0.5789711928529101</c:v>
                </c:pt>
                <c:pt idx="49">
                  <c:v>-0.71553175358699173</c:v>
                </c:pt>
                <c:pt idx="50">
                  <c:v>-0.72461654020028177</c:v>
                </c:pt>
                <c:pt idx="51">
                  <c:v>-0.79220658742176187</c:v>
                </c:pt>
                <c:pt idx="52">
                  <c:v>-0.88375385951749619</c:v>
                </c:pt>
                <c:pt idx="53">
                  <c:v>-0.88594679610779392</c:v>
                </c:pt>
                <c:pt idx="54">
                  <c:v>-0.97968126459032112</c:v>
                </c:pt>
                <c:pt idx="55">
                  <c:v>-1.1087941242789918</c:v>
                </c:pt>
                <c:pt idx="56">
                  <c:v>-1.1668251834217529</c:v>
                </c:pt>
                <c:pt idx="57">
                  <c:v>-1.1921148285967313</c:v>
                </c:pt>
                <c:pt idx="58">
                  <c:v>-1.2339541246096024</c:v>
                </c:pt>
                <c:pt idx="59">
                  <c:v>-1.2632481739652455</c:v>
                </c:pt>
                <c:pt idx="60">
                  <c:v>-1.3483238312064698</c:v>
                </c:pt>
                <c:pt idx="61">
                  <c:v>-1.4571985004918773</c:v>
                </c:pt>
                <c:pt idx="62">
                  <c:v>-1.799299535837962</c:v>
                </c:pt>
                <c:pt idx="63">
                  <c:v>-1.8097530118492984</c:v>
                </c:pt>
              </c:numCache>
            </c:numRef>
          </c:xVal>
          <c:yVal>
            <c:numRef>
              <c:f>ESCS_PB!$F$2:$F$65</c:f>
              <c:numCache>
                <c:formatCode>0</c:formatCode>
                <c:ptCount val="64"/>
                <c:pt idx="0">
                  <c:v>478.15459619459034</c:v>
                </c:pt>
                <c:pt idx="1">
                  <c:v>494.52393474130827</c:v>
                </c:pt>
                <c:pt idx="2">
                  <c:v>383.64255338749666</c:v>
                </c:pt>
                <c:pt idx="3">
                  <c:v>498.47420142946902</c:v>
                </c:pt>
                <c:pt idx="4">
                  <c:v>525.46096975171122</c:v>
                </c:pt>
                <c:pt idx="5">
                  <c:v>545.44193998788057</c:v>
                </c:pt>
                <c:pt idx="6">
                  <c:v>448.37029586320136</c:v>
                </c:pt>
                <c:pt idx="7">
                  <c:v>524.69499227575216</c:v>
                </c:pt>
                <c:pt idx="8">
                  <c:v>484.79896580901135</c:v>
                </c:pt>
                <c:pt idx="9">
                  <c:v>514.12932105489062</c:v>
                </c:pt>
                <c:pt idx="10">
                  <c:v>521.49474631530825</c:v>
                </c:pt>
                <c:pt idx="11">
                  <c:v>522.05582172580262</c:v>
                </c:pt>
                <c:pt idx="12">
                  <c:v>524.12079925700471</c:v>
                </c:pt>
                <c:pt idx="13">
                  <c:v>497.40981148308663</c:v>
                </c:pt>
                <c:pt idx="14">
                  <c:v>515.29752346375903</c:v>
                </c:pt>
                <c:pt idx="15">
                  <c:v>470.07266182272673</c:v>
                </c:pt>
                <c:pt idx="16">
                  <c:v>505.45745884265455</c:v>
                </c:pt>
                <c:pt idx="17">
                  <c:v>522.00395919666187</c:v>
                </c:pt>
                <c:pt idx="18">
                  <c:v>541.40475616408685</c:v>
                </c:pt>
                <c:pt idx="19">
                  <c:v>437.67645896249849</c:v>
                </c:pt>
                <c:pt idx="20">
                  <c:v>505.78124706763589</c:v>
                </c:pt>
                <c:pt idx="21">
                  <c:v>491.21517567046817</c:v>
                </c:pt>
                <c:pt idx="22">
                  <c:v>514.14255496614601</c:v>
                </c:pt>
                <c:pt idx="23">
                  <c:v>515.63631870057191</c:v>
                </c:pt>
                <c:pt idx="24">
                  <c:v>537.78762153518608</c:v>
                </c:pt>
                <c:pt idx="25">
                  <c:v>498.97089415148059</c:v>
                </c:pt>
                <c:pt idx="26">
                  <c:v>493.54148180495338</c:v>
                </c:pt>
                <c:pt idx="27">
                  <c:v>466.72202948882193</c:v>
                </c:pt>
                <c:pt idx="28">
                  <c:v>508.29907935426985</c:v>
                </c:pt>
                <c:pt idx="29">
                  <c:v>546.73559977509547</c:v>
                </c:pt>
                <c:pt idx="30">
                  <c:v>486.29548996519492</c:v>
                </c:pt>
                <c:pt idx="31">
                  <c:v>495.70008639690184</c:v>
                </c:pt>
                <c:pt idx="32">
                  <c:v>471.19317726605533</c:v>
                </c:pt>
                <c:pt idx="33">
                  <c:v>496.44582282447294</c:v>
                </c:pt>
                <c:pt idx="34">
                  <c:v>525.81644543816856</c:v>
                </c:pt>
                <c:pt idx="35">
                  <c:v>410.09760226254861</c:v>
                </c:pt>
                <c:pt idx="36">
                  <c:v>494.30235122168153</c:v>
                </c:pt>
                <c:pt idx="37">
                  <c:v>502.18619208774021</c:v>
                </c:pt>
                <c:pt idx="38">
                  <c:v>551.4931566428246</c:v>
                </c:pt>
                <c:pt idx="39">
                  <c:v>446.46870937619269</c:v>
                </c:pt>
                <c:pt idx="40">
                  <c:v>444.80411087113805</c:v>
                </c:pt>
                <c:pt idx="41">
                  <c:v>424.70752297396365</c:v>
                </c:pt>
                <c:pt idx="42">
                  <c:v>491.35658283423044</c:v>
                </c:pt>
                <c:pt idx="43">
                  <c:v>580.11783084822468</c:v>
                </c:pt>
                <c:pt idx="44">
                  <c:v>523.31490445113673</c:v>
                </c:pt>
                <c:pt idx="45">
                  <c:v>409.36721468725028</c:v>
                </c:pt>
                <c:pt idx="46">
                  <c:v>438.76805621175009</c:v>
                </c:pt>
                <c:pt idx="47">
                  <c:v>489.27473198151864</c:v>
                </c:pt>
                <c:pt idx="48">
                  <c:v>444.93391969494701</c:v>
                </c:pt>
                <c:pt idx="49">
                  <c:v>405.63200498559485</c:v>
                </c:pt>
                <c:pt idx="50">
                  <c:v>419.50264853366082</c:v>
                </c:pt>
                <c:pt idx="51">
                  <c:v>554.93743439573939</c:v>
                </c:pt>
                <c:pt idx="52">
                  <c:v>415.84293548984567</c:v>
                </c:pt>
                <c:pt idx="53">
                  <c:v>520.57087533384788</c:v>
                </c:pt>
                <c:pt idx="54">
                  <c:v>429.35096754224787</c:v>
                </c:pt>
                <c:pt idx="55">
                  <c:v>414.92014771534724</c:v>
                </c:pt>
                <c:pt idx="56">
                  <c:v>404.71052925846527</c:v>
                </c:pt>
                <c:pt idx="57">
                  <c:v>398.04645091853308</c:v>
                </c:pt>
                <c:pt idx="58">
                  <c:v>373.11344837438645</c:v>
                </c:pt>
                <c:pt idx="59">
                  <c:v>398.67863161580095</c:v>
                </c:pt>
                <c:pt idx="60">
                  <c:v>443.99993508944527</c:v>
                </c:pt>
                <c:pt idx="61">
                  <c:v>463.41290907273282</c:v>
                </c:pt>
                <c:pt idx="62">
                  <c:v>381.91148486595682</c:v>
                </c:pt>
                <c:pt idx="63">
                  <c:v>528.42325898667445</c:v>
                </c:pt>
              </c:numCache>
            </c:numRef>
          </c:yVal>
          <c:smooth val="0"/>
        </c:ser>
        <c:dLbls>
          <c:showLegendKey val="0"/>
          <c:showVal val="0"/>
          <c:showCatName val="0"/>
          <c:showSerName val="0"/>
          <c:showPercent val="0"/>
          <c:showBubbleSize val="0"/>
        </c:dLbls>
        <c:axId val="180445568"/>
        <c:axId val="180447488"/>
      </c:scatterChart>
      <c:scatterChart>
        <c:scatterStyle val="smoothMarker"/>
        <c:varyColors val="0"/>
        <c:ser>
          <c:idx val="1"/>
          <c:order val="1"/>
          <c:tx>
            <c:strRef>
              <c:f>ESCS_PB!$R$35</c:f>
              <c:strCache>
                <c:ptCount val="1"/>
                <c:pt idx="0">
                  <c:v>OECD</c:v>
                </c:pt>
              </c:strCache>
            </c:strRef>
          </c:tx>
          <c:spPr>
            <a:ln>
              <a:solidFill>
                <a:srgbClr val="7030A0"/>
              </a:solidFill>
            </a:ln>
          </c:spPr>
          <c:xVal>
            <c:numRef>
              <c:f>ESCS_PB!$S$37:$S$38</c:f>
              <c:numCache>
                <c:formatCode>General</c:formatCode>
                <c:ptCount val="2"/>
                <c:pt idx="0">
                  <c:v>-8.5</c:v>
                </c:pt>
                <c:pt idx="1">
                  <c:v>8.5</c:v>
                </c:pt>
              </c:numCache>
            </c:numRef>
          </c:xVal>
          <c:yVal>
            <c:numRef>
              <c:f>ESCS_PB!$T$37:$T$38</c:f>
              <c:numCache>
                <c:formatCode>General</c:formatCode>
                <c:ptCount val="2"/>
                <c:pt idx="0">
                  <c:v>501</c:v>
                </c:pt>
                <c:pt idx="1">
                  <c:v>501</c:v>
                </c:pt>
              </c:numCache>
            </c:numRef>
          </c:yVal>
          <c:smooth val="1"/>
        </c:ser>
        <c:dLbls>
          <c:showLegendKey val="0"/>
          <c:showVal val="0"/>
          <c:showCatName val="0"/>
          <c:showSerName val="0"/>
          <c:showPercent val="0"/>
          <c:showBubbleSize val="0"/>
        </c:dLbls>
        <c:axId val="180450816"/>
        <c:axId val="180449280"/>
      </c:scatterChart>
      <c:valAx>
        <c:axId val="180445568"/>
        <c:scaling>
          <c:orientation val="minMax"/>
          <c:max val="1"/>
          <c:min val="-2"/>
        </c:scaling>
        <c:delete val="0"/>
        <c:axPos val="b"/>
        <c:title>
          <c:tx>
            <c:strRef>
              <c:f>ESCS_PB!$J$1</c:f>
              <c:strCache>
                <c:ptCount val="1"/>
                <c:pt idx="0">
                  <c:v>רקע חת"כ</c:v>
                </c:pt>
              </c:strCache>
            </c:strRef>
          </c:tx>
          <c:overlay val="0"/>
          <c:txPr>
            <a:bodyPr/>
            <a:lstStyle/>
            <a:p>
              <a:pPr>
                <a:defRPr sz="1400"/>
              </a:pPr>
              <a:endParaRPr lang="he-IL"/>
            </a:p>
          </c:txPr>
        </c:title>
        <c:numFmt formatCode="0.00" sourceLinked="1"/>
        <c:majorTickMark val="out"/>
        <c:minorTickMark val="none"/>
        <c:tickLblPos val="nextTo"/>
        <c:spPr>
          <a:ln>
            <a:solidFill>
              <a:srgbClr val="000000"/>
            </a:solidFill>
          </a:ln>
        </c:spPr>
        <c:txPr>
          <a:bodyPr/>
          <a:lstStyle/>
          <a:p>
            <a:pPr>
              <a:defRPr sz="1200" b="1"/>
            </a:pPr>
            <a:endParaRPr lang="he-IL"/>
          </a:p>
        </c:txPr>
        <c:crossAx val="180447488"/>
        <c:crosses val="autoZero"/>
        <c:crossBetween val="midCat"/>
        <c:majorUnit val="1"/>
      </c:valAx>
      <c:valAx>
        <c:axId val="180447488"/>
        <c:scaling>
          <c:orientation val="minMax"/>
          <c:max val="600"/>
          <c:min val="300"/>
        </c:scaling>
        <c:delete val="0"/>
        <c:axPos val="l"/>
        <c:numFmt formatCode="0" sourceLinked="1"/>
        <c:majorTickMark val="out"/>
        <c:minorTickMark val="none"/>
        <c:tickLblPos val="nextTo"/>
        <c:spPr>
          <a:ln w="19050">
            <a:solidFill>
              <a:srgbClr val="000000"/>
            </a:solidFill>
          </a:ln>
        </c:spPr>
        <c:txPr>
          <a:bodyPr/>
          <a:lstStyle/>
          <a:p>
            <a:pPr>
              <a:defRPr sz="1200" b="1"/>
            </a:pPr>
            <a:endParaRPr lang="he-IL"/>
          </a:p>
        </c:txPr>
        <c:crossAx val="180445568"/>
        <c:crosses val="autoZero"/>
        <c:crossBetween val="midCat"/>
        <c:majorUnit val="50"/>
      </c:valAx>
      <c:valAx>
        <c:axId val="180449280"/>
        <c:scaling>
          <c:orientation val="minMax"/>
          <c:max val="600"/>
          <c:min val="300"/>
        </c:scaling>
        <c:delete val="0"/>
        <c:axPos val="r"/>
        <c:numFmt formatCode="General" sourceLinked="1"/>
        <c:majorTickMark val="none"/>
        <c:minorTickMark val="none"/>
        <c:tickLblPos val="none"/>
        <c:spPr>
          <a:ln>
            <a:noFill/>
          </a:ln>
        </c:spPr>
        <c:crossAx val="180450816"/>
        <c:crosses val="max"/>
        <c:crossBetween val="midCat"/>
        <c:majorUnit val="50"/>
      </c:valAx>
      <c:valAx>
        <c:axId val="180450816"/>
        <c:scaling>
          <c:orientation val="minMax"/>
        </c:scaling>
        <c:delete val="1"/>
        <c:axPos val="b"/>
        <c:numFmt formatCode="General" sourceLinked="1"/>
        <c:majorTickMark val="out"/>
        <c:minorTickMark val="none"/>
        <c:tickLblPos val="nextTo"/>
        <c:crossAx val="180449280"/>
        <c:crosses val="autoZero"/>
        <c:crossBetween val="midCat"/>
      </c:valAx>
      <c:spPr>
        <a:solidFill>
          <a:schemeClr val="bg1">
            <a:lumMod val="95000"/>
          </a:schemeClr>
        </a:solidFill>
        <a:ln>
          <a:solidFill>
            <a:schemeClr val="tx1"/>
          </a:solidFill>
        </a:ln>
      </c:spPr>
    </c:plotArea>
    <c:plotVisOnly val="1"/>
    <c:dispBlanksAs val="gap"/>
    <c:showDLblsOverMax val="0"/>
  </c:chart>
  <c:spPr>
    <a:ln>
      <a:solidFill>
        <a:srgbClr val="000000"/>
      </a:solid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dirty="0" smtClean="0">
                <a:solidFill>
                  <a:srgbClr val="7030A0"/>
                </a:solidFill>
                <a:effectLst/>
              </a:rPr>
              <a:t>OECD=494</a:t>
            </a:r>
            <a:endParaRPr lang="he-IL" sz="1400" dirty="0">
              <a:solidFill>
                <a:srgbClr val="7030A0"/>
              </a:solidFill>
              <a:effectLst/>
            </a:endParaRPr>
          </a:p>
        </c:rich>
      </c:tx>
      <c:layout>
        <c:manualLayout>
          <c:xMode val="edge"/>
          <c:yMode val="edge"/>
          <c:x val="0.87204559575684992"/>
          <c:y val="0.28587170869903344"/>
        </c:manualLayout>
      </c:layout>
      <c:overlay val="1"/>
    </c:title>
    <c:autoTitleDeleted val="0"/>
    <c:plotArea>
      <c:layout/>
      <c:barChart>
        <c:barDir val="col"/>
        <c:grouping val="clustered"/>
        <c:varyColors val="0"/>
        <c:ser>
          <c:idx val="0"/>
          <c:order val="0"/>
          <c:tx>
            <c:strRef>
              <c:f>M_means_all!$D$6</c:f>
              <c:strCache>
                <c:ptCount val="1"/>
                <c:pt idx="0">
                  <c:v>mean_all</c:v>
                </c:pt>
              </c:strCache>
            </c:strRef>
          </c:tx>
          <c:spPr>
            <a:solidFill>
              <a:srgbClr val="95B3D7"/>
            </a:solidFill>
            <a:ln>
              <a:noFill/>
            </a:ln>
          </c:spPr>
          <c:invertIfNegative val="0"/>
          <c:dPt>
            <c:idx val="3"/>
            <c:invertIfNegative val="0"/>
            <c:bubble3D val="0"/>
            <c:spPr>
              <a:solidFill>
                <a:srgbClr val="95B3D7"/>
              </a:solidFill>
              <a:ln>
                <a:solidFill>
                  <a:schemeClr val="tx1"/>
                </a:solidFill>
              </a:ln>
            </c:spPr>
          </c:dPt>
          <c:dPt>
            <c:idx val="10"/>
            <c:invertIfNegative val="0"/>
            <c:bubble3D val="0"/>
            <c:spPr>
              <a:solidFill>
                <a:srgbClr val="95B3D7"/>
              </a:solidFill>
              <a:ln>
                <a:solidFill>
                  <a:schemeClr val="tx1"/>
                </a:solidFill>
              </a:ln>
            </c:spPr>
          </c:dPt>
          <c:dPt>
            <c:idx val="11"/>
            <c:invertIfNegative val="0"/>
            <c:bubble3D val="0"/>
            <c:spPr>
              <a:solidFill>
                <a:srgbClr val="95B3D7"/>
              </a:solidFill>
              <a:ln>
                <a:solidFill>
                  <a:schemeClr val="tx1"/>
                </a:solidFill>
              </a:ln>
            </c:spPr>
          </c:dPt>
          <c:dPt>
            <c:idx val="19"/>
            <c:invertIfNegative val="0"/>
            <c:bubble3D val="0"/>
          </c:dPt>
          <c:dPt>
            <c:idx val="21"/>
            <c:invertIfNegative val="0"/>
            <c:bubble3D val="0"/>
            <c:spPr>
              <a:solidFill>
                <a:srgbClr val="95B3D7"/>
              </a:solidFill>
              <a:ln>
                <a:solidFill>
                  <a:schemeClr val="tx1"/>
                </a:solidFill>
              </a:ln>
            </c:spPr>
          </c:dPt>
          <c:dPt>
            <c:idx val="29"/>
            <c:invertIfNegative val="0"/>
            <c:bubble3D val="0"/>
            <c:spPr>
              <a:solidFill>
                <a:srgbClr val="95B3D7"/>
              </a:solidFill>
              <a:ln>
                <a:solidFill>
                  <a:schemeClr val="tx1"/>
                </a:solidFill>
              </a:ln>
            </c:spPr>
          </c:dPt>
          <c:dPt>
            <c:idx val="34"/>
            <c:invertIfNegative val="0"/>
            <c:bubble3D val="0"/>
            <c:spPr>
              <a:solidFill>
                <a:srgbClr val="95B3D7"/>
              </a:solidFill>
              <a:ln>
                <a:solidFill>
                  <a:schemeClr val="tx1"/>
                </a:solidFill>
              </a:ln>
            </c:spPr>
          </c:dPt>
          <c:dPt>
            <c:idx val="38"/>
            <c:invertIfNegative val="0"/>
            <c:bubble3D val="0"/>
          </c:dPt>
          <c:dPt>
            <c:idx val="39"/>
            <c:invertIfNegative val="0"/>
            <c:bubble3D val="0"/>
            <c:spPr>
              <a:solidFill>
                <a:srgbClr val="0070C0"/>
              </a:solidFill>
              <a:ln>
                <a:noFill/>
              </a:ln>
            </c:spPr>
          </c:dPt>
          <c:dPt>
            <c:idx val="40"/>
            <c:invertIfNegative val="0"/>
            <c:bubble3D val="0"/>
            <c:spPr>
              <a:solidFill>
                <a:srgbClr val="0070C0"/>
              </a:solidFill>
              <a:ln>
                <a:noFill/>
              </a:ln>
            </c:spPr>
          </c:dPt>
          <c:dPt>
            <c:idx val="41"/>
            <c:invertIfNegative val="0"/>
            <c:bubble3D val="0"/>
          </c:dPt>
          <c:dPt>
            <c:idx val="51"/>
            <c:invertIfNegative val="0"/>
            <c:bubble3D val="0"/>
          </c:dPt>
          <c:dPt>
            <c:idx val="53"/>
            <c:invertIfNegative val="0"/>
            <c:bubble3D val="0"/>
            <c:spPr>
              <a:solidFill>
                <a:srgbClr val="95B3D7"/>
              </a:solidFill>
              <a:ln>
                <a:solidFill>
                  <a:schemeClr val="tx1"/>
                </a:solidFill>
              </a:ln>
            </c:spPr>
          </c:dPt>
          <c:dLbls>
            <c:dLbl>
              <c:idx val="3"/>
              <c:layout/>
              <c:showLegendKey val="0"/>
              <c:showVal val="1"/>
              <c:showCatName val="0"/>
              <c:showSerName val="0"/>
              <c:showPercent val="0"/>
              <c:showBubbleSize val="0"/>
            </c:dLbl>
            <c:dLbl>
              <c:idx val="10"/>
              <c:layout/>
              <c:showLegendKey val="0"/>
              <c:showVal val="1"/>
              <c:showCatName val="0"/>
              <c:showSerName val="0"/>
              <c:showPercent val="0"/>
              <c:showBubbleSize val="0"/>
            </c:dLbl>
            <c:dLbl>
              <c:idx val="11"/>
              <c:layout>
                <c:manualLayout>
                  <c:x val="2.0729839541638262E-2"/>
                  <c:y val="2.9169056270784387E-3"/>
                </c:manualLayout>
              </c:layout>
              <c:showLegendKey val="0"/>
              <c:showVal val="1"/>
              <c:showCatName val="0"/>
              <c:showSerName val="0"/>
              <c:showPercent val="0"/>
              <c:showBubbleSize val="0"/>
            </c:dLbl>
            <c:dLbl>
              <c:idx val="21"/>
              <c:layout>
                <c:manualLayout>
                  <c:x val="3.2660980055713973E-3"/>
                  <c:y val="1.1757952820057031E-2"/>
                </c:manualLayout>
              </c:layout>
              <c:showLegendKey val="0"/>
              <c:showVal val="1"/>
              <c:showCatName val="0"/>
              <c:showSerName val="0"/>
              <c:showPercent val="0"/>
              <c:showBubbleSize val="0"/>
            </c:dLbl>
            <c:dLbl>
              <c:idx val="29"/>
              <c:layout>
                <c:manualLayout>
                  <c:x val="1.6329204162500463E-3"/>
                  <c:y val="8.8184646150427735E-3"/>
                </c:manualLayout>
              </c:layout>
              <c:showLegendKey val="0"/>
              <c:showVal val="1"/>
              <c:showCatName val="0"/>
              <c:showSerName val="0"/>
              <c:showPercent val="0"/>
              <c:showBubbleSize val="0"/>
            </c:dLbl>
            <c:dLbl>
              <c:idx val="34"/>
              <c:layout>
                <c:manualLayout>
                  <c:x val="-1.2858653565241722E-7"/>
                  <c:y val="1.7636929230085547E-2"/>
                </c:manualLayout>
              </c:layout>
              <c:showLegendKey val="0"/>
              <c:showVal val="1"/>
              <c:showCatName val="0"/>
              <c:showSerName val="0"/>
              <c:showPercent val="0"/>
              <c:showBubbleSize val="0"/>
            </c:dLbl>
            <c:dLbl>
              <c:idx val="39"/>
              <c:showLegendKey val="0"/>
              <c:showVal val="1"/>
              <c:showCatName val="0"/>
              <c:showSerName val="0"/>
              <c:showPercent val="0"/>
              <c:showBubbleSize val="0"/>
            </c:dLbl>
            <c:dLbl>
              <c:idx val="40"/>
              <c:layout>
                <c:manualLayout>
                  <c:x val="0"/>
                  <c:y val="2.9394882050142578E-3"/>
                </c:manualLayout>
              </c:layout>
              <c:showLegendKey val="0"/>
              <c:showVal val="1"/>
              <c:showCatName val="0"/>
              <c:showSerName val="0"/>
              <c:showPercent val="0"/>
              <c:showBubbleSize val="0"/>
            </c:dLbl>
            <c:dLbl>
              <c:idx val="53"/>
              <c:layout/>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M_means_all!$C$8:$C$73</c:f>
              <c:strCache>
                <c:ptCount val="66"/>
                <c:pt idx="0">
                  <c:v>סינגפור</c:v>
                </c:pt>
                <c:pt idx="1">
                  <c:v>הונג-קונג (סין)</c:v>
                </c:pt>
                <c:pt idx="2">
                  <c:v>טייוואן</c:v>
                </c:pt>
                <c:pt idx="3">
                  <c:v>קוריאה</c:v>
                </c:pt>
                <c:pt idx="4">
                  <c:v>מקאו (סין)</c:v>
                </c:pt>
                <c:pt idx="5">
                  <c:v>יפן</c:v>
                </c:pt>
                <c:pt idx="6">
                  <c:v>ליכטנשטיין</c:v>
                </c:pt>
                <c:pt idx="7">
                  <c:v>שווייץ</c:v>
                </c:pt>
                <c:pt idx="8">
                  <c:v>הולנד</c:v>
                </c:pt>
                <c:pt idx="9">
                  <c:v>אסטוניה</c:v>
                </c:pt>
                <c:pt idx="10">
                  <c:v>פינלנד</c:v>
                </c:pt>
                <c:pt idx="11">
                  <c:v>קנדה</c:v>
                </c:pt>
                <c:pt idx="12">
                  <c:v>פולין</c:v>
                </c:pt>
                <c:pt idx="13">
                  <c:v>בלגיה</c:v>
                </c:pt>
                <c:pt idx="14">
                  <c:v>גרמניה</c:v>
                </c:pt>
                <c:pt idx="15">
                  <c:v>וייטנאם</c:v>
                </c:pt>
                <c:pt idx="16">
                  <c:v>אוסטריה</c:v>
                </c:pt>
                <c:pt idx="17">
                  <c:v>אוסטרליה</c:v>
                </c:pt>
                <c:pt idx="18">
                  <c:v>אירלנד</c:v>
                </c:pt>
                <c:pt idx="19">
                  <c:v>סלובניה</c:v>
                </c:pt>
                <c:pt idx="20">
                  <c:v>דנמרק</c:v>
                </c:pt>
                <c:pt idx="21">
                  <c:v>ניו-זילנד</c:v>
                </c:pt>
                <c:pt idx="22">
                  <c:v>צ'כיה</c:v>
                </c:pt>
                <c:pt idx="23">
                  <c:v>צרפת</c:v>
                </c:pt>
                <c:pt idx="24">
                  <c:v>בריטניה</c:v>
                </c:pt>
                <c:pt idx="25">
                  <c:v>איסלנד</c:v>
                </c:pt>
                <c:pt idx="26">
                  <c:v>לטביה</c:v>
                </c:pt>
                <c:pt idx="27">
                  <c:v>לוקסמבורג</c:v>
                </c:pt>
                <c:pt idx="28">
                  <c:v>נורווגיה</c:v>
                </c:pt>
                <c:pt idx="29">
                  <c:v>פורטוגל</c:v>
                </c:pt>
                <c:pt idx="30">
                  <c:v>איטליה</c:v>
                </c:pt>
                <c:pt idx="31">
                  <c:v>ספרד</c:v>
                </c:pt>
                <c:pt idx="32">
                  <c:v>רוסיה</c:v>
                </c:pt>
                <c:pt idx="33">
                  <c:v>סלובקיה</c:v>
                </c:pt>
                <c:pt idx="34">
                  <c:v>ארצות הברית</c:v>
                </c:pt>
                <c:pt idx="35">
                  <c:v>ליטא</c:v>
                </c:pt>
                <c:pt idx="36">
                  <c:v>שוודיה</c:v>
                </c:pt>
                <c:pt idx="37">
                  <c:v>הונגריה</c:v>
                </c:pt>
                <c:pt idx="38">
                  <c:v>קרואטיה</c:v>
                </c:pt>
                <c:pt idx="40">
                  <c:v>ישראל</c:v>
                </c:pt>
                <c:pt idx="42">
                  <c:v>יוון</c:v>
                </c:pt>
                <c:pt idx="43">
                  <c:v>סרביה</c:v>
                </c:pt>
                <c:pt idx="44">
                  <c:v>טורקיה</c:v>
                </c:pt>
                <c:pt idx="45">
                  <c:v>רומניה</c:v>
                </c:pt>
                <c:pt idx="46">
                  <c:v>קפריסין</c:v>
                </c:pt>
                <c:pt idx="47">
                  <c:v>בולגריה</c:v>
                </c:pt>
                <c:pt idx="48">
                  <c:v>איחוד האמירויות</c:v>
                </c:pt>
                <c:pt idx="49">
                  <c:v>קזחסטן</c:v>
                </c:pt>
                <c:pt idx="50">
                  <c:v>תאילנד</c:v>
                </c:pt>
                <c:pt idx="51">
                  <c:v>צ'ילה</c:v>
                </c:pt>
                <c:pt idx="52">
                  <c:v>מלזיה</c:v>
                </c:pt>
                <c:pt idx="53">
                  <c:v>מקסיקו</c:v>
                </c:pt>
                <c:pt idx="54">
                  <c:v>מונטנגרו</c:v>
                </c:pt>
                <c:pt idx="55">
                  <c:v>אורוגוואי</c:v>
                </c:pt>
                <c:pt idx="56">
                  <c:v>קוסטה ריקה</c:v>
                </c:pt>
                <c:pt idx="57">
                  <c:v>אלבניה</c:v>
                </c:pt>
                <c:pt idx="58">
                  <c:v>ברזיל</c:v>
                </c:pt>
                <c:pt idx="59">
                  <c:v>ארגנטינה</c:v>
                </c:pt>
                <c:pt idx="60">
                  <c:v>טוניסיה</c:v>
                </c:pt>
                <c:pt idx="61">
                  <c:v>ירדן</c:v>
                </c:pt>
                <c:pt idx="62">
                  <c:v>קולומביה</c:v>
                </c:pt>
                <c:pt idx="63">
                  <c:v>קטאר</c:v>
                </c:pt>
                <c:pt idx="64">
                  <c:v>אינדונסיה</c:v>
                </c:pt>
                <c:pt idx="65">
                  <c:v>פרו</c:v>
                </c:pt>
              </c:strCache>
            </c:strRef>
          </c:cat>
          <c:val>
            <c:numRef>
              <c:f>M_means_all!$D$8:$D$73</c:f>
              <c:numCache>
                <c:formatCode>0</c:formatCode>
                <c:ptCount val="66"/>
                <c:pt idx="0">
                  <c:v>573.46831429664007</c:v>
                </c:pt>
                <c:pt idx="1">
                  <c:v>561.24109645455133</c:v>
                </c:pt>
                <c:pt idx="2">
                  <c:v>559.82479620149718</c:v>
                </c:pt>
                <c:pt idx="3">
                  <c:v>553.76665914361365</c:v>
                </c:pt>
                <c:pt idx="4">
                  <c:v>538.13449473391802</c:v>
                </c:pt>
                <c:pt idx="5">
                  <c:v>536.40691823420855</c:v>
                </c:pt>
                <c:pt idx="6">
                  <c:v>534.96508297892035</c:v>
                </c:pt>
                <c:pt idx="7">
                  <c:v>530.93100395039608</c:v>
                </c:pt>
                <c:pt idx="8">
                  <c:v>522.97175819268159</c:v>
                </c:pt>
                <c:pt idx="9">
                  <c:v>520.54552167678582</c:v>
                </c:pt>
                <c:pt idx="10">
                  <c:v>518.75033528297922</c:v>
                </c:pt>
                <c:pt idx="11">
                  <c:v>518.07851943335379</c:v>
                </c:pt>
                <c:pt idx="12">
                  <c:v>517.50109681795527</c:v>
                </c:pt>
                <c:pt idx="13">
                  <c:v>514.74523858290047</c:v>
                </c:pt>
                <c:pt idx="14">
                  <c:v>513.52505581992887</c:v>
                </c:pt>
                <c:pt idx="15">
                  <c:v>511.33820750118355</c:v>
                </c:pt>
                <c:pt idx="16">
                  <c:v>505.54074324980053</c:v>
                </c:pt>
                <c:pt idx="17">
                  <c:v>504.15076631112316</c:v>
                </c:pt>
                <c:pt idx="18">
                  <c:v>501.49746019664394</c:v>
                </c:pt>
                <c:pt idx="19">
                  <c:v>501.12742239095235</c:v>
                </c:pt>
                <c:pt idx="20">
                  <c:v>500.02675662541355</c:v>
                </c:pt>
                <c:pt idx="21">
                  <c:v>499.74990282758654</c:v>
                </c:pt>
                <c:pt idx="22">
                  <c:v>498.95788231767972</c:v>
                </c:pt>
                <c:pt idx="23">
                  <c:v>494.98467432064041</c:v>
                </c:pt>
                <c:pt idx="24">
                  <c:v>493.93423089631631</c:v>
                </c:pt>
                <c:pt idx="25">
                  <c:v>492.79569723949163</c:v>
                </c:pt>
                <c:pt idx="26">
                  <c:v>490.57102141135869</c:v>
                </c:pt>
                <c:pt idx="27">
                  <c:v>489.84509803720812</c:v>
                </c:pt>
                <c:pt idx="28">
                  <c:v>489.37307034875533</c:v>
                </c:pt>
                <c:pt idx="29">
                  <c:v>487.06318134390341</c:v>
                </c:pt>
                <c:pt idx="30">
                  <c:v>485.32118101255332</c:v>
                </c:pt>
                <c:pt idx="31">
                  <c:v>484.319297801971</c:v>
                </c:pt>
                <c:pt idx="32">
                  <c:v>482.16941566331678</c:v>
                </c:pt>
                <c:pt idx="33">
                  <c:v>481.64474400632537</c:v>
                </c:pt>
                <c:pt idx="34">
                  <c:v>481.36678627921174</c:v>
                </c:pt>
                <c:pt idx="35">
                  <c:v>478.82327743335827</c:v>
                </c:pt>
                <c:pt idx="36">
                  <c:v>478.26063590301106</c:v>
                </c:pt>
                <c:pt idx="37">
                  <c:v>477.04445501548764</c:v>
                </c:pt>
                <c:pt idx="38">
                  <c:v>471.1314607592476</c:v>
                </c:pt>
                <c:pt idx="40">
                  <c:v>466.4814301493098</c:v>
                </c:pt>
                <c:pt idx="42">
                  <c:v>452.97342685890789</c:v>
                </c:pt>
                <c:pt idx="43">
                  <c:v>448.85913024760492</c:v>
                </c:pt>
                <c:pt idx="44">
                  <c:v>447.98441497895533</c:v>
                </c:pt>
                <c:pt idx="45">
                  <c:v>444.55424278764337</c:v>
                </c:pt>
                <c:pt idx="46">
                  <c:v>439.69638279902358</c:v>
                </c:pt>
                <c:pt idx="47">
                  <c:v>438.73825987741566</c:v>
                </c:pt>
                <c:pt idx="48">
                  <c:v>434.00716465780738</c:v>
                </c:pt>
                <c:pt idx="49">
                  <c:v>431.79840850507912</c:v>
                </c:pt>
                <c:pt idx="50">
                  <c:v>426.73749129301126</c:v>
                </c:pt>
                <c:pt idx="51">
                  <c:v>422.63235540551892</c:v>
                </c:pt>
                <c:pt idx="52">
                  <c:v>420.51296761905252</c:v>
                </c:pt>
                <c:pt idx="53">
                  <c:v>413.28146666770834</c:v>
                </c:pt>
                <c:pt idx="54">
                  <c:v>409.62661328434694</c:v>
                </c:pt>
                <c:pt idx="55">
                  <c:v>409.29156793771602</c:v>
                </c:pt>
                <c:pt idx="56">
                  <c:v>406.99986698879343</c:v>
                </c:pt>
                <c:pt idx="57">
                  <c:v>394.32933335631355</c:v>
                </c:pt>
                <c:pt idx="58">
                  <c:v>391.4598889541752</c:v>
                </c:pt>
                <c:pt idx="59">
                  <c:v>388.43170990714094</c:v>
                </c:pt>
                <c:pt idx="60">
                  <c:v>387.82462962024806</c:v>
                </c:pt>
                <c:pt idx="61">
                  <c:v>385.59555639555572</c:v>
                </c:pt>
                <c:pt idx="62">
                  <c:v>376.4886010728207</c:v>
                </c:pt>
                <c:pt idx="63">
                  <c:v>376.44839863469986</c:v>
                </c:pt>
                <c:pt idx="64">
                  <c:v>375.11445168174771</c:v>
                </c:pt>
                <c:pt idx="65">
                  <c:v>368.10254712735559</c:v>
                </c:pt>
              </c:numCache>
            </c:numRef>
          </c:val>
        </c:ser>
        <c:dLbls>
          <c:showLegendKey val="0"/>
          <c:showVal val="0"/>
          <c:showCatName val="0"/>
          <c:showSerName val="0"/>
          <c:showPercent val="0"/>
          <c:showBubbleSize val="0"/>
        </c:dLbls>
        <c:gapWidth val="150"/>
        <c:axId val="174700416"/>
        <c:axId val="174701952"/>
      </c:barChart>
      <c:scatterChart>
        <c:scatterStyle val="smoothMarker"/>
        <c:varyColors val="0"/>
        <c:ser>
          <c:idx val="1"/>
          <c:order val="1"/>
          <c:tx>
            <c:strRef>
              <c:f>M_means_all!$A$112</c:f>
              <c:strCache>
                <c:ptCount val="1"/>
                <c:pt idx="0">
                  <c:v>OECD</c:v>
                </c:pt>
              </c:strCache>
            </c:strRef>
          </c:tx>
          <c:spPr>
            <a:ln w="19050">
              <a:solidFill>
                <a:srgbClr val="7030A0"/>
              </a:solidFill>
            </a:ln>
          </c:spPr>
          <c:marker>
            <c:symbol val="none"/>
          </c:marker>
          <c:dLbls>
            <c:dLbl>
              <c:idx val="1"/>
              <c:delete val="1"/>
            </c:dLbl>
            <c:showLegendKey val="0"/>
            <c:showVal val="1"/>
            <c:showCatName val="0"/>
            <c:showSerName val="0"/>
            <c:showPercent val="0"/>
            <c:showBubbleSize val="0"/>
            <c:showLeaderLines val="0"/>
          </c:dLbls>
          <c:xVal>
            <c:numRef>
              <c:f>M_means_all!$B$114:$B$115</c:f>
              <c:numCache>
                <c:formatCode>General</c:formatCode>
                <c:ptCount val="2"/>
                <c:pt idx="0">
                  <c:v>0</c:v>
                </c:pt>
                <c:pt idx="1">
                  <c:v>66.5</c:v>
                </c:pt>
              </c:numCache>
            </c:numRef>
          </c:xVal>
          <c:yVal>
            <c:numRef>
              <c:f>M_means_all!$C$114:$C$115</c:f>
              <c:numCache>
                <c:formatCode>General</c:formatCode>
                <c:ptCount val="2"/>
                <c:pt idx="0">
                  <c:v>494</c:v>
                </c:pt>
                <c:pt idx="1">
                  <c:v>494</c:v>
                </c:pt>
              </c:numCache>
            </c:numRef>
          </c:yVal>
          <c:smooth val="1"/>
        </c:ser>
        <c:dLbls>
          <c:showLegendKey val="0"/>
          <c:showVal val="0"/>
          <c:showCatName val="0"/>
          <c:showSerName val="0"/>
          <c:showPercent val="0"/>
          <c:showBubbleSize val="0"/>
        </c:dLbls>
        <c:axId val="174787200"/>
        <c:axId val="174785664"/>
      </c:scatterChart>
      <c:catAx>
        <c:axId val="174700416"/>
        <c:scaling>
          <c:orientation val="minMax"/>
        </c:scaling>
        <c:delete val="0"/>
        <c:axPos val="b"/>
        <c:majorTickMark val="out"/>
        <c:minorTickMark val="none"/>
        <c:tickLblPos val="nextTo"/>
        <c:spPr>
          <a:ln>
            <a:solidFill>
              <a:schemeClr val="tx1"/>
            </a:solidFill>
          </a:ln>
        </c:spPr>
        <c:txPr>
          <a:bodyPr/>
          <a:lstStyle/>
          <a:p>
            <a:pPr>
              <a:defRPr sz="1100" b="1"/>
            </a:pPr>
            <a:endParaRPr lang="he-IL"/>
          </a:p>
        </c:txPr>
        <c:crossAx val="174701952"/>
        <c:crosses val="autoZero"/>
        <c:auto val="1"/>
        <c:lblAlgn val="ctr"/>
        <c:lblOffset val="100"/>
        <c:tickLblSkip val="1"/>
        <c:noMultiLvlLbl val="0"/>
      </c:catAx>
      <c:valAx>
        <c:axId val="174701952"/>
        <c:scaling>
          <c:orientation val="minMax"/>
          <c:max val="600"/>
          <c:min val="300"/>
        </c:scaling>
        <c:delete val="0"/>
        <c:axPos val="l"/>
        <c:majorGridlines>
          <c:spPr>
            <a:ln>
              <a:solidFill>
                <a:schemeClr val="tx1"/>
              </a:solidFill>
              <a:prstDash val="dash"/>
            </a:ln>
          </c:spPr>
        </c:majorGridlines>
        <c:numFmt formatCode="0" sourceLinked="1"/>
        <c:majorTickMark val="out"/>
        <c:minorTickMark val="none"/>
        <c:tickLblPos val="nextTo"/>
        <c:spPr>
          <a:ln>
            <a:solidFill>
              <a:schemeClr val="tx1"/>
            </a:solidFill>
          </a:ln>
        </c:spPr>
        <c:txPr>
          <a:bodyPr/>
          <a:lstStyle/>
          <a:p>
            <a:pPr>
              <a:defRPr sz="1400" b="1"/>
            </a:pPr>
            <a:endParaRPr lang="he-IL"/>
          </a:p>
        </c:txPr>
        <c:crossAx val="174700416"/>
        <c:crosses val="autoZero"/>
        <c:crossBetween val="between"/>
        <c:majorUnit val="50"/>
      </c:valAx>
      <c:valAx>
        <c:axId val="174785664"/>
        <c:scaling>
          <c:orientation val="minMax"/>
          <c:max val="600"/>
          <c:min val="300"/>
        </c:scaling>
        <c:delete val="0"/>
        <c:axPos val="r"/>
        <c:numFmt formatCode="General" sourceLinked="1"/>
        <c:majorTickMark val="none"/>
        <c:minorTickMark val="none"/>
        <c:tickLblPos val="none"/>
        <c:crossAx val="174787200"/>
        <c:crosses val="max"/>
        <c:crossBetween val="midCat"/>
        <c:majorUnit val="50"/>
      </c:valAx>
      <c:valAx>
        <c:axId val="174787200"/>
        <c:scaling>
          <c:orientation val="minMax"/>
        </c:scaling>
        <c:delete val="1"/>
        <c:axPos val="b"/>
        <c:numFmt formatCode="General" sourceLinked="1"/>
        <c:majorTickMark val="out"/>
        <c:minorTickMark val="none"/>
        <c:tickLblPos val="nextTo"/>
        <c:crossAx val="174785664"/>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'כלל + מגזר - תחומים ++'!$D$56</c:f>
          <c:strCache>
            <c:ptCount val="1"/>
            <c:pt idx="0">
              <c:v>מדעים</c:v>
            </c:pt>
          </c:strCache>
        </c:strRef>
      </c:tx>
      <c:layout>
        <c:manualLayout>
          <c:xMode val="edge"/>
          <c:yMode val="edge"/>
          <c:x val="8.5543079941615731E-4"/>
          <c:y val="0.93180116985219674"/>
        </c:manualLayout>
      </c:layout>
      <c:overlay val="1"/>
      <c:txPr>
        <a:bodyPr/>
        <a:lstStyle/>
        <a:p>
          <a:pPr>
            <a:defRPr sz="1000">
              <a:solidFill>
                <a:srgbClr val="00B050"/>
              </a:solidFill>
            </a:defRPr>
          </a:pPr>
          <a:endParaRPr lang="he-IL"/>
        </a:p>
      </c:txPr>
    </c:title>
    <c:autoTitleDeleted val="0"/>
    <c:plotArea>
      <c:layout>
        <c:manualLayout>
          <c:layoutTarget val="inner"/>
          <c:xMode val="edge"/>
          <c:yMode val="edge"/>
          <c:x val="8.0669319570552761E-2"/>
          <c:y val="0.10711480775640313"/>
          <c:w val="0.8665470833333333"/>
          <c:h val="0.77298833333333339"/>
        </c:manualLayout>
      </c:layout>
      <c:barChart>
        <c:barDir val="col"/>
        <c:grouping val="clustered"/>
        <c:varyColors val="0"/>
        <c:ser>
          <c:idx val="0"/>
          <c:order val="0"/>
          <c:tx>
            <c:strRef>
              <c:f>'כלל + מגזר - תחומים ++'!$F$55</c:f>
              <c:strCache>
                <c:ptCount val="1"/>
                <c:pt idx="0">
                  <c:v>2012</c:v>
                </c:pt>
              </c:strCache>
            </c:strRef>
          </c:tx>
          <c:spPr>
            <a:pattFill prst="dashUpDiag">
              <a:fgClr>
                <a:schemeClr val="accent1"/>
              </a:fgClr>
              <a:bgClr>
                <a:schemeClr val="accent1">
                  <a:lumMod val="60000"/>
                  <a:lumOff val="40000"/>
                </a:schemeClr>
              </a:bgClr>
            </a:pattFill>
            <a:ln>
              <a:noFill/>
            </a:ln>
          </c:spPr>
          <c:invertIfNegative val="0"/>
          <c:dPt>
            <c:idx val="0"/>
            <c:invertIfNegative val="0"/>
            <c:bubble3D val="0"/>
            <c:spPr>
              <a:solidFill>
                <a:srgbClr val="343400"/>
              </a:solidFill>
              <a:ln>
                <a:noFill/>
              </a:ln>
            </c:spPr>
          </c:dPt>
          <c:dPt>
            <c:idx val="1"/>
            <c:invertIfNegative val="0"/>
            <c:bubble3D val="0"/>
            <c:spPr>
              <a:solidFill>
                <a:srgbClr val="7030A0"/>
              </a:solidFill>
              <a:ln>
                <a:noFill/>
              </a:ln>
            </c:spPr>
          </c:dPt>
          <c:dPt>
            <c:idx val="2"/>
            <c:invertIfNegative val="0"/>
            <c:bubble3D val="0"/>
            <c:spPr>
              <a:solidFill>
                <a:srgbClr val="343400"/>
              </a:solidFill>
              <a:ln>
                <a:noFill/>
              </a:ln>
            </c:spPr>
          </c:dPt>
          <c:dPt>
            <c:idx val="3"/>
            <c:invertIfNegative val="0"/>
            <c:bubble3D val="0"/>
            <c:spPr>
              <a:pattFill prst="pct5">
                <a:fgClr>
                  <a:srgbClr val="800000"/>
                </a:fgClr>
                <a:bgClr>
                  <a:srgbClr val="00B0F0"/>
                </a:bgClr>
              </a:pattFill>
              <a:ln>
                <a:noFill/>
              </a:ln>
            </c:spPr>
          </c:dPt>
          <c:dPt>
            <c:idx val="4"/>
            <c:invertIfNegative val="0"/>
            <c:bubble3D val="0"/>
            <c:spPr>
              <a:pattFill prst="pct5">
                <a:fgClr>
                  <a:srgbClr val="FFFFCC"/>
                </a:fgClr>
                <a:bgClr>
                  <a:srgbClr val="00B050"/>
                </a:bgClr>
              </a:pattFill>
              <a:ln>
                <a:noFill/>
              </a:ln>
            </c:spPr>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'כלל + מגזר - תחומים ++'!$C$56:$C$60</c:f>
              <c:strCache>
                <c:ptCount val="5"/>
                <c:pt idx="0">
                  <c:v>כלל ישראל</c:v>
                </c:pt>
                <c:pt idx="1">
                  <c:v>OECD</c:v>
                </c:pt>
                <c:pt idx="3">
                  <c:v>דוברי עברית</c:v>
                </c:pt>
                <c:pt idx="4">
                  <c:v>דוברי ערבית</c:v>
                </c:pt>
              </c:strCache>
            </c:strRef>
          </c:cat>
          <c:val>
            <c:numRef>
              <c:f>'כלל + מגזר - תחומים ++'!$F$56:$F$60</c:f>
              <c:numCache>
                <c:formatCode>General</c:formatCode>
                <c:ptCount val="5"/>
                <c:pt idx="0">
                  <c:v>470</c:v>
                </c:pt>
                <c:pt idx="1">
                  <c:v>501</c:v>
                </c:pt>
                <c:pt idx="3">
                  <c:v>492</c:v>
                </c:pt>
                <c:pt idx="4">
                  <c:v>394</c:v>
                </c:pt>
              </c:numCache>
            </c:numRef>
          </c:val>
        </c:ser>
        <c:dLbls>
          <c:showLegendKey val="0"/>
          <c:showVal val="0"/>
          <c:showCatName val="0"/>
          <c:showSerName val="0"/>
          <c:showPercent val="0"/>
          <c:showBubbleSize val="0"/>
        </c:dLbls>
        <c:gapWidth val="78"/>
        <c:overlap val="-49"/>
        <c:axId val="181109504"/>
        <c:axId val="181111040"/>
      </c:barChart>
      <c:catAx>
        <c:axId val="181109504"/>
        <c:scaling>
          <c:orientation val="minMax"/>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81111040"/>
        <c:crosses val="autoZero"/>
        <c:auto val="1"/>
        <c:lblAlgn val="ctr"/>
        <c:lblOffset val="100"/>
        <c:noMultiLvlLbl val="0"/>
      </c:catAx>
      <c:valAx>
        <c:axId val="181111040"/>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81109504"/>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 סיפי הישגים ++'!$C$89</c:f>
          <c:strCache>
            <c:ptCount val="1"/>
            <c:pt idx="0">
              <c:v>מדעים</c:v>
            </c:pt>
          </c:strCache>
        </c:strRef>
      </c:tx>
      <c:layout>
        <c:manualLayout>
          <c:xMode val="edge"/>
          <c:yMode val="edge"/>
          <c:x val="4.9730887459383758E-3"/>
          <c:y val="0.96471281609292692"/>
        </c:manualLayout>
      </c:layout>
      <c:overlay val="1"/>
      <c:txPr>
        <a:bodyPr/>
        <a:lstStyle/>
        <a:p>
          <a:pPr>
            <a:defRPr sz="1000" b="1">
              <a:solidFill>
                <a:srgbClr val="00AA50"/>
              </a:solidFill>
            </a:defRPr>
          </a:pPr>
          <a:endParaRPr lang="he-IL"/>
        </a:p>
      </c:txPr>
    </c:title>
    <c:autoTitleDeleted val="0"/>
    <c:plotArea>
      <c:layout>
        <c:manualLayout>
          <c:layoutTarget val="inner"/>
          <c:xMode val="edge"/>
          <c:yMode val="edge"/>
          <c:x val="7.2737405496901997E-2"/>
          <c:y val="0.11376861302210488"/>
          <c:w val="0.70039134285792914"/>
          <c:h val="0.81267942440749685"/>
        </c:manualLayout>
      </c:layout>
      <c:barChart>
        <c:barDir val="col"/>
        <c:grouping val="percentStacked"/>
        <c:varyColors val="0"/>
        <c:ser>
          <c:idx val="0"/>
          <c:order val="0"/>
          <c:tx>
            <c:strRef>
              <c:f>'מגזר - סיפי הישגים ++'!$F$87</c:f>
              <c:strCache>
                <c:ptCount val="1"/>
                <c:pt idx="0">
                  <c:v>מתחת לרמה 1</c:v>
                </c:pt>
              </c:strCache>
            </c:strRef>
          </c:tx>
          <c:spPr>
            <a:solidFill>
              <a:srgbClr val="FF0000"/>
            </a:solidFill>
            <a:ln w="17122">
              <a:noFill/>
              <a:prstDash val="solid"/>
            </a:ln>
          </c:spPr>
          <c:invertIfNegative val="0"/>
          <c:dLbls>
            <c:dLbl>
              <c:idx val="3"/>
              <c:layout>
                <c:manualLayout>
                  <c:x val="-4.2487268518518516E-3"/>
                  <c:y val="4.9610913458981607E-3"/>
                </c:manualLayout>
              </c:layout>
              <c:showLegendKey val="0"/>
              <c:showVal val="1"/>
              <c:showCatName val="0"/>
              <c:showSerName val="0"/>
              <c:showPercent val="0"/>
              <c:showBubbleSize val="0"/>
            </c:dLbl>
            <c:spPr>
              <a:noFill/>
              <a:ln w="34244">
                <a:noFill/>
              </a:ln>
            </c:spPr>
            <c:txPr>
              <a:bodyPr/>
              <a:lstStyle/>
              <a:p>
                <a:pPr>
                  <a:defRPr sz="1400" b="1"/>
                </a:pPr>
                <a:endParaRPr lang="he-IL"/>
              </a:p>
            </c:txPr>
            <c:showLegendKey val="0"/>
            <c:showVal val="1"/>
            <c:showCatName val="0"/>
            <c:showSerName val="0"/>
            <c:showPercent val="0"/>
            <c:showBubbleSize val="0"/>
            <c:showLeaderLines val="0"/>
          </c:dLbls>
          <c:cat>
            <c:strRef>
              <c:f>'מגזר - סיפי הישגים ++'!$A$89:$A$96</c:f>
              <c:strCache>
                <c:ptCount val="8"/>
                <c:pt idx="0">
                  <c:v>דוברי ערבית</c:v>
                </c:pt>
                <c:pt idx="2">
                  <c:v>דוברי עברית</c:v>
                </c:pt>
                <c:pt idx="5">
                  <c:v>OECD</c:v>
                </c:pt>
                <c:pt idx="7">
                  <c:v>כלל ישראל</c:v>
                </c:pt>
              </c:strCache>
            </c:strRef>
          </c:cat>
          <c:val>
            <c:numRef>
              <c:f>'מגזר - סיפי הישגים ++'!$F$89:$F$96</c:f>
              <c:numCache>
                <c:formatCode>General</c:formatCode>
                <c:ptCount val="8"/>
                <c:pt idx="0" formatCode="0%">
                  <c:v>0.25392399999999998</c:v>
                </c:pt>
                <c:pt idx="2" formatCode="0%">
                  <c:v>7.2043999999999997E-2</c:v>
                </c:pt>
                <c:pt idx="5" formatCode="0%">
                  <c:v>4.7601603261176059E-2</c:v>
                </c:pt>
                <c:pt idx="7" formatCode="0%">
                  <c:v>0.11221100000000001</c:v>
                </c:pt>
              </c:numCache>
            </c:numRef>
          </c:val>
        </c:ser>
        <c:ser>
          <c:idx val="1"/>
          <c:order val="1"/>
          <c:tx>
            <c:strRef>
              <c:f>'מגזר - סיפי הישגים ++'!$G$87</c:f>
              <c:strCache>
                <c:ptCount val="1"/>
                <c:pt idx="0">
                  <c:v>רמה 1</c:v>
                </c:pt>
              </c:strCache>
            </c:strRef>
          </c:tx>
          <c:spPr>
            <a:solidFill>
              <a:srgbClr val="F44611"/>
            </a:solidFill>
            <a:ln w="17122">
              <a:noFill/>
              <a:prstDash val="solid"/>
            </a:ln>
          </c:spPr>
          <c:invertIfNegative val="0"/>
          <c:dLbls>
            <c:spPr>
              <a:noFill/>
              <a:ln w="34244">
                <a:noFill/>
              </a:ln>
            </c:spPr>
            <c:txPr>
              <a:bodyPr/>
              <a:lstStyle/>
              <a:p>
                <a:pPr>
                  <a:defRPr sz="1400" b="1"/>
                </a:pPr>
                <a:endParaRPr lang="he-IL"/>
              </a:p>
            </c:txPr>
            <c:showLegendKey val="0"/>
            <c:showVal val="1"/>
            <c:showCatName val="0"/>
            <c:showSerName val="0"/>
            <c:showPercent val="0"/>
            <c:showBubbleSize val="0"/>
            <c:showLeaderLines val="0"/>
          </c:dLbls>
          <c:cat>
            <c:strRef>
              <c:f>'מגזר - סיפי הישגים ++'!$A$89:$A$96</c:f>
              <c:strCache>
                <c:ptCount val="8"/>
                <c:pt idx="0">
                  <c:v>דוברי ערבית</c:v>
                </c:pt>
                <c:pt idx="2">
                  <c:v>דוברי עברית</c:v>
                </c:pt>
                <c:pt idx="5">
                  <c:v>OECD</c:v>
                </c:pt>
                <c:pt idx="7">
                  <c:v>כלל ישראל</c:v>
                </c:pt>
              </c:strCache>
            </c:strRef>
          </c:cat>
          <c:val>
            <c:numRef>
              <c:f>'מגזר - סיפי הישגים ++'!$G$89:$G$96</c:f>
              <c:numCache>
                <c:formatCode>General</c:formatCode>
                <c:ptCount val="8"/>
                <c:pt idx="0" formatCode="0%">
                  <c:v>0.31724000000000002</c:v>
                </c:pt>
                <c:pt idx="2" formatCode="0%">
                  <c:v>0.136771</c:v>
                </c:pt>
                <c:pt idx="5" formatCode="0%">
                  <c:v>0.12964476025391022</c:v>
                </c:pt>
                <c:pt idx="7" formatCode="0%">
                  <c:v>0.176625</c:v>
                </c:pt>
              </c:numCache>
            </c:numRef>
          </c:val>
        </c:ser>
        <c:ser>
          <c:idx val="2"/>
          <c:order val="2"/>
          <c:tx>
            <c:strRef>
              <c:f>'מגזר - סיפי הישגים ++'!$H$87</c:f>
              <c:strCache>
                <c:ptCount val="1"/>
                <c:pt idx="0">
                  <c:v>רמה 2</c:v>
                </c:pt>
              </c:strCache>
            </c:strRef>
          </c:tx>
          <c:spPr>
            <a:solidFill>
              <a:srgbClr val="FFC000"/>
            </a:solidFill>
            <a:ln w="17122">
              <a:noFill/>
              <a:prstDash val="solid"/>
            </a:ln>
          </c:spPr>
          <c:invertIfNegative val="0"/>
          <c:dLbls>
            <c:spPr>
              <a:noFill/>
              <a:ln w="34244">
                <a:noFill/>
              </a:ln>
            </c:spPr>
            <c:txPr>
              <a:bodyPr/>
              <a:lstStyle/>
              <a:p>
                <a:pPr>
                  <a:defRPr sz="1400" b="1"/>
                </a:pPr>
                <a:endParaRPr lang="he-IL"/>
              </a:p>
            </c:txPr>
            <c:showLegendKey val="0"/>
            <c:showVal val="1"/>
            <c:showCatName val="0"/>
            <c:showSerName val="0"/>
            <c:showPercent val="0"/>
            <c:showBubbleSize val="0"/>
            <c:showLeaderLines val="0"/>
          </c:dLbls>
          <c:cat>
            <c:strRef>
              <c:f>'מגזר - סיפי הישגים ++'!$A$89:$A$96</c:f>
              <c:strCache>
                <c:ptCount val="8"/>
                <c:pt idx="0">
                  <c:v>דוברי ערבית</c:v>
                </c:pt>
                <c:pt idx="2">
                  <c:v>דוברי עברית</c:v>
                </c:pt>
                <c:pt idx="5">
                  <c:v>OECD</c:v>
                </c:pt>
                <c:pt idx="7">
                  <c:v>כלל ישראל</c:v>
                </c:pt>
              </c:strCache>
            </c:strRef>
          </c:cat>
          <c:val>
            <c:numRef>
              <c:f>'מגזר - סיפי הישגים ++'!$H$89:$H$96</c:f>
              <c:numCache>
                <c:formatCode>General</c:formatCode>
                <c:ptCount val="8"/>
                <c:pt idx="0" formatCode="0%">
                  <c:v>0.26453599999999999</c:v>
                </c:pt>
                <c:pt idx="2" formatCode="0%">
                  <c:v>0.24353999999999998</c:v>
                </c:pt>
                <c:pt idx="5" formatCode="0%">
                  <c:v>0.24551571174995562</c:v>
                </c:pt>
                <c:pt idx="7" formatCode="0%">
                  <c:v>0.24817699999999998</c:v>
                </c:pt>
              </c:numCache>
            </c:numRef>
          </c:val>
        </c:ser>
        <c:ser>
          <c:idx val="3"/>
          <c:order val="3"/>
          <c:tx>
            <c:strRef>
              <c:f>'מגזר - סיפי הישגים ++'!$I$87</c:f>
              <c:strCache>
                <c:ptCount val="1"/>
                <c:pt idx="0">
                  <c:v>רמה 3</c:v>
                </c:pt>
              </c:strCache>
            </c:strRef>
          </c:tx>
          <c:spPr>
            <a:solidFill>
              <a:srgbClr val="FFFF00"/>
            </a:solidFill>
            <a:ln w="17122">
              <a:noFill/>
              <a:prstDash val="solid"/>
            </a:ln>
          </c:spPr>
          <c:invertIfNegative val="0"/>
          <c:dLbls>
            <c:dLbl>
              <c:idx val="0"/>
              <c:layout>
                <c:manualLayout>
                  <c:x val="2.2112004418152662E-3"/>
                  <c:y val="8.8492871269958591E-3"/>
                </c:manualLayout>
              </c:layout>
              <c:showLegendKey val="0"/>
              <c:showVal val="1"/>
              <c:showCatName val="0"/>
              <c:showSerName val="0"/>
              <c:showPercent val="0"/>
              <c:showBubbleSize val="0"/>
            </c:dLbl>
            <c:dLbl>
              <c:idx val="2"/>
              <c:layout>
                <c:manualLayout>
                  <c:x val="-1.1767579680745988E-3"/>
                  <c:y val="4.8524086560496138E-3"/>
                </c:manualLayout>
              </c:layout>
              <c:showLegendKey val="0"/>
              <c:showVal val="1"/>
              <c:showCatName val="0"/>
              <c:showSerName val="0"/>
              <c:showPercent val="0"/>
              <c:showBubbleSize val="0"/>
            </c:dLbl>
            <c:spPr>
              <a:noFill/>
              <a:ln w="34244">
                <a:noFill/>
              </a:ln>
            </c:spPr>
            <c:txPr>
              <a:bodyPr/>
              <a:lstStyle/>
              <a:p>
                <a:pPr>
                  <a:defRPr sz="1400" b="1"/>
                </a:pPr>
                <a:endParaRPr lang="he-IL"/>
              </a:p>
            </c:txPr>
            <c:showLegendKey val="0"/>
            <c:showVal val="1"/>
            <c:showCatName val="0"/>
            <c:showSerName val="0"/>
            <c:showPercent val="0"/>
            <c:showBubbleSize val="0"/>
            <c:showLeaderLines val="0"/>
          </c:dLbls>
          <c:cat>
            <c:strRef>
              <c:f>'מגזר - סיפי הישגים ++'!$A$89:$A$96</c:f>
              <c:strCache>
                <c:ptCount val="8"/>
                <c:pt idx="0">
                  <c:v>דוברי ערבית</c:v>
                </c:pt>
                <c:pt idx="2">
                  <c:v>דוברי עברית</c:v>
                </c:pt>
                <c:pt idx="5">
                  <c:v>OECD</c:v>
                </c:pt>
                <c:pt idx="7">
                  <c:v>כלל ישראל</c:v>
                </c:pt>
              </c:strCache>
            </c:strRef>
          </c:cat>
          <c:val>
            <c:numRef>
              <c:f>'מגזר - סיפי הישגים ++'!$I$89:$I$96</c:f>
              <c:numCache>
                <c:formatCode>General</c:formatCode>
                <c:ptCount val="8"/>
                <c:pt idx="0" formatCode="0%">
                  <c:v>0.131827</c:v>
                </c:pt>
                <c:pt idx="2" formatCode="0%">
                  <c:v>0.27545000000000003</c:v>
                </c:pt>
                <c:pt idx="5" formatCode="0%">
                  <c:v>0.28847787191572005</c:v>
                </c:pt>
                <c:pt idx="7" formatCode="0%">
                  <c:v>0.243732</c:v>
                </c:pt>
              </c:numCache>
            </c:numRef>
          </c:val>
        </c:ser>
        <c:ser>
          <c:idx val="4"/>
          <c:order val="4"/>
          <c:tx>
            <c:strRef>
              <c:f>'מגזר - סיפי הישגים ++'!$J$87</c:f>
              <c:strCache>
                <c:ptCount val="1"/>
                <c:pt idx="0">
                  <c:v>רמה 4</c:v>
                </c:pt>
              </c:strCache>
            </c:strRef>
          </c:tx>
          <c:spPr>
            <a:solidFill>
              <a:srgbClr val="92D050"/>
            </a:solidFill>
            <a:ln w="17122">
              <a:noFill/>
              <a:prstDash val="solid"/>
            </a:ln>
          </c:spPr>
          <c:invertIfNegative val="0"/>
          <c:dLbls>
            <c:dLbl>
              <c:idx val="0"/>
              <c:layout>
                <c:manualLayout>
                  <c:x val="-2.7669007819182529E-3"/>
                  <c:y val="3.3081601559112922E-3"/>
                </c:manualLayout>
              </c:layout>
              <c:showLegendKey val="0"/>
              <c:showVal val="1"/>
              <c:showCatName val="0"/>
              <c:showSerName val="0"/>
              <c:showPercent val="0"/>
              <c:showBubbleSize val="0"/>
            </c:dLbl>
            <c:dLbl>
              <c:idx val="1"/>
              <c:layout>
                <c:manualLayout>
                  <c:x val="3.0075789944944654E-3"/>
                  <c:y val="-1.1786937749718883E-3"/>
                </c:manualLayout>
              </c:layout>
              <c:showLegendKey val="0"/>
              <c:showVal val="1"/>
              <c:showCatName val="0"/>
              <c:showSerName val="0"/>
              <c:showPercent val="0"/>
              <c:showBubbleSize val="0"/>
            </c:dLbl>
            <c:dLbl>
              <c:idx val="2"/>
              <c:layout>
                <c:manualLayout>
                  <c:x val="2.5582476403976664E-3"/>
                  <c:y val="-8.6417357243034707E-3"/>
                </c:manualLayout>
              </c:layout>
              <c:showLegendKey val="0"/>
              <c:showVal val="1"/>
              <c:showCatName val="0"/>
              <c:showSerName val="0"/>
              <c:showPercent val="0"/>
              <c:showBubbleSize val="0"/>
            </c:dLbl>
            <c:dLbl>
              <c:idx val="3"/>
              <c:layout>
                <c:manualLayout>
                  <c:x val="-1.2131946560613575E-3"/>
                  <c:y val="-5.6173759611983475E-3"/>
                </c:manualLayout>
              </c:layout>
              <c:showLegendKey val="0"/>
              <c:showVal val="1"/>
              <c:showCatName val="0"/>
              <c:showSerName val="0"/>
              <c:showPercent val="0"/>
              <c:showBubbleSize val="0"/>
            </c:dLbl>
            <c:spPr>
              <a:noFill/>
              <a:ln w="34244">
                <a:noFill/>
              </a:ln>
            </c:spPr>
            <c:txPr>
              <a:bodyPr/>
              <a:lstStyle/>
              <a:p>
                <a:pPr>
                  <a:defRPr sz="1400" b="1"/>
                </a:pPr>
                <a:endParaRPr lang="he-IL"/>
              </a:p>
            </c:txPr>
            <c:showLegendKey val="0"/>
            <c:showVal val="1"/>
            <c:showCatName val="0"/>
            <c:showSerName val="0"/>
            <c:showPercent val="0"/>
            <c:showBubbleSize val="0"/>
            <c:showLeaderLines val="0"/>
          </c:dLbls>
          <c:cat>
            <c:strRef>
              <c:f>'מגזר - סיפי הישגים ++'!$A$89:$A$96</c:f>
              <c:strCache>
                <c:ptCount val="8"/>
                <c:pt idx="0">
                  <c:v>דוברי ערבית</c:v>
                </c:pt>
                <c:pt idx="2">
                  <c:v>דוברי עברית</c:v>
                </c:pt>
                <c:pt idx="5">
                  <c:v>OECD</c:v>
                </c:pt>
                <c:pt idx="7">
                  <c:v>כלל ישראל</c:v>
                </c:pt>
              </c:strCache>
            </c:strRef>
          </c:cat>
          <c:val>
            <c:numRef>
              <c:f>'מגזר - סיפי הישגים ++'!$J$89:$J$96</c:f>
              <c:numCache>
                <c:formatCode>General</c:formatCode>
                <c:ptCount val="8"/>
                <c:pt idx="0" formatCode="0%">
                  <c:v>3.1181E-2</c:v>
                </c:pt>
                <c:pt idx="2" formatCode="0%">
                  <c:v>0.19774</c:v>
                </c:pt>
                <c:pt idx="5" formatCode="0%">
                  <c:v>0.20488362762208451</c:v>
                </c:pt>
                <c:pt idx="7" formatCode="0%">
                  <c:v>0.16095700000000002</c:v>
                </c:pt>
              </c:numCache>
            </c:numRef>
          </c:val>
        </c:ser>
        <c:ser>
          <c:idx val="5"/>
          <c:order val="5"/>
          <c:tx>
            <c:strRef>
              <c:f>'מגזר - סיפי הישגים ++'!$K$87</c:f>
              <c:strCache>
                <c:ptCount val="1"/>
                <c:pt idx="0">
                  <c:v>רמה 5</c:v>
                </c:pt>
              </c:strCache>
            </c:strRef>
          </c:tx>
          <c:spPr>
            <a:solidFill>
              <a:srgbClr val="00B050"/>
            </a:solidFill>
          </c:spPr>
          <c:invertIfNegative val="0"/>
          <c:dLbls>
            <c:dLbl>
              <c:idx val="0"/>
              <c:delete val="1"/>
            </c:dLbl>
            <c:txPr>
              <a:bodyPr/>
              <a:lstStyle/>
              <a:p>
                <a:pPr>
                  <a:defRPr sz="1400" b="1"/>
                </a:pPr>
                <a:endParaRPr lang="he-IL"/>
              </a:p>
            </c:txPr>
            <c:showLegendKey val="0"/>
            <c:showVal val="1"/>
            <c:showCatName val="0"/>
            <c:showSerName val="0"/>
            <c:showPercent val="0"/>
            <c:showBubbleSize val="0"/>
            <c:showLeaderLines val="0"/>
          </c:dLbls>
          <c:cat>
            <c:strRef>
              <c:f>'מגזר - סיפי הישגים ++'!$A$89:$A$96</c:f>
              <c:strCache>
                <c:ptCount val="8"/>
                <c:pt idx="0">
                  <c:v>דוברי ערבית</c:v>
                </c:pt>
                <c:pt idx="2">
                  <c:v>דוברי עברית</c:v>
                </c:pt>
                <c:pt idx="5">
                  <c:v>OECD</c:v>
                </c:pt>
                <c:pt idx="7">
                  <c:v>כלל ישראל</c:v>
                </c:pt>
              </c:strCache>
            </c:strRef>
          </c:cat>
          <c:val>
            <c:numRef>
              <c:f>'מגזר - סיפי הישגים ++'!$K$89:$K$96</c:f>
              <c:numCache>
                <c:formatCode>General</c:formatCode>
                <c:ptCount val="8"/>
                <c:pt idx="0" formatCode="0%">
                  <c:v>1.123518621001928E-3</c:v>
                </c:pt>
                <c:pt idx="2" formatCode="0%">
                  <c:v>6.6563999999999998E-2</c:v>
                </c:pt>
                <c:pt idx="5" formatCode="0%">
                  <c:v>7.2322866157686502E-2</c:v>
                </c:pt>
                <c:pt idx="7" formatCode="0%">
                  <c:v>5.2111999999999999E-2</c:v>
                </c:pt>
              </c:numCache>
            </c:numRef>
          </c:val>
        </c:ser>
        <c:ser>
          <c:idx val="6"/>
          <c:order val="6"/>
          <c:tx>
            <c:strRef>
              <c:f>'מגזר - סיפי הישגים ++'!$L$87</c:f>
              <c:strCache>
                <c:ptCount val="1"/>
                <c:pt idx="0">
                  <c:v>רמה 6</c:v>
                </c:pt>
              </c:strCache>
            </c:strRef>
          </c:tx>
          <c:spPr>
            <a:solidFill>
              <a:srgbClr val="008000"/>
            </a:solidFill>
          </c:spPr>
          <c:invertIfNegative val="0"/>
          <c:dLbls>
            <c:dLbl>
              <c:idx val="0"/>
              <c:delete val="1"/>
            </c:dLbl>
            <c:txPr>
              <a:bodyPr/>
              <a:lstStyle/>
              <a:p>
                <a:pPr>
                  <a:defRPr sz="1400" b="1">
                    <a:solidFill>
                      <a:schemeClr val="bg1"/>
                    </a:solidFill>
                  </a:defRPr>
                </a:pPr>
                <a:endParaRPr lang="he-IL"/>
              </a:p>
            </c:txPr>
            <c:showLegendKey val="0"/>
            <c:showVal val="1"/>
            <c:showCatName val="0"/>
            <c:showSerName val="0"/>
            <c:showPercent val="0"/>
            <c:showBubbleSize val="0"/>
            <c:showLeaderLines val="0"/>
          </c:dLbls>
          <c:cat>
            <c:strRef>
              <c:f>'מגזר - סיפי הישגים ++'!$A$89:$A$96</c:f>
              <c:strCache>
                <c:ptCount val="8"/>
                <c:pt idx="0">
                  <c:v>דוברי ערבית</c:v>
                </c:pt>
                <c:pt idx="2">
                  <c:v>דוברי עברית</c:v>
                </c:pt>
                <c:pt idx="5">
                  <c:v>OECD</c:v>
                </c:pt>
                <c:pt idx="7">
                  <c:v>כלל ישראל</c:v>
                </c:pt>
              </c:strCache>
            </c:strRef>
          </c:cat>
          <c:val>
            <c:numRef>
              <c:f>'מגזר - סיפי הישגים ++'!$L$89:$L$96</c:f>
              <c:numCache>
                <c:formatCode>General</c:formatCode>
                <c:ptCount val="8"/>
                <c:pt idx="0" formatCode="0%">
                  <c:v>1.6891427179508854E-4</c:v>
                </c:pt>
                <c:pt idx="2" formatCode="0%">
                  <c:v>7.8903999999999988E-3</c:v>
                </c:pt>
                <c:pt idx="5" formatCode="0%">
                  <c:v>1.1553509658349077E-2</c:v>
                </c:pt>
                <c:pt idx="7" formatCode="0%">
                  <c:v>6.1851999999999992E-3</c:v>
                </c:pt>
              </c:numCache>
            </c:numRef>
          </c:val>
        </c:ser>
        <c:dLbls>
          <c:showLegendKey val="0"/>
          <c:showVal val="0"/>
          <c:showCatName val="0"/>
          <c:showSerName val="0"/>
          <c:showPercent val="0"/>
          <c:showBubbleSize val="0"/>
        </c:dLbls>
        <c:gapWidth val="25"/>
        <c:overlap val="100"/>
        <c:axId val="180973952"/>
        <c:axId val="180975488"/>
      </c:barChart>
      <c:catAx>
        <c:axId val="180973952"/>
        <c:scaling>
          <c:orientation val="maxMin"/>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80975488"/>
        <c:crosses val="autoZero"/>
        <c:auto val="1"/>
        <c:lblAlgn val="ctr"/>
        <c:lblOffset val="100"/>
        <c:noMultiLvlLbl val="0"/>
      </c:catAx>
      <c:valAx>
        <c:axId val="180975488"/>
        <c:scaling>
          <c:orientation val="minMax"/>
        </c:scaling>
        <c:delete val="0"/>
        <c:axPos val="l"/>
        <c:numFmt formatCode="0%" sourceLinked="1"/>
        <c:majorTickMark val="out"/>
        <c:minorTickMark val="none"/>
        <c:tickLblPos val="nextTo"/>
        <c:spPr>
          <a:ln w="4281">
            <a:solidFill>
              <a:srgbClr val="000000"/>
            </a:solidFill>
            <a:prstDash val="solid"/>
          </a:ln>
        </c:spPr>
        <c:txPr>
          <a:bodyPr rot="0" vert="horz"/>
          <a:lstStyle/>
          <a:p>
            <a:pPr>
              <a:defRPr sz="1400" b="1"/>
            </a:pPr>
            <a:endParaRPr lang="he-IL"/>
          </a:p>
        </c:txPr>
        <c:crossAx val="180973952"/>
        <c:crosses val="max"/>
        <c:crossBetween val="between"/>
        <c:majorUnit val="0.2"/>
      </c:valAx>
      <c:spPr>
        <a:solidFill>
          <a:schemeClr val="bg1">
            <a:lumMod val="95000"/>
          </a:schemeClr>
        </a:solidFill>
        <a:ln w="12700">
          <a:noFill/>
          <a:prstDash val="solid"/>
        </a:ln>
      </c:spPr>
    </c:plotArea>
    <c:legend>
      <c:legendPos val="r"/>
      <c:layout>
        <c:manualLayout>
          <c:xMode val="edge"/>
          <c:yMode val="edge"/>
          <c:x val="0.78793862086375288"/>
          <c:y val="0.10837781960006153"/>
          <c:w val="0.20184573383524954"/>
          <c:h val="0.82063398542239074"/>
        </c:manualLayout>
      </c:layout>
      <c:overlay val="0"/>
      <c:spPr>
        <a:solidFill>
          <a:srgbClr val="FFFFFF"/>
        </a:solidFill>
        <a:ln w="4281">
          <a:noFill/>
          <a:prstDash val="solid"/>
        </a:ln>
      </c:spPr>
      <c:txPr>
        <a:bodyPr/>
        <a:lstStyle/>
        <a:p>
          <a:pPr>
            <a:defRPr sz="1400" b="1"/>
          </a:pPr>
          <a:endParaRPr lang="he-IL"/>
        </a:p>
      </c:txPr>
    </c:legend>
    <c:plotVisOnly val="1"/>
    <c:dispBlanksAs val="gap"/>
    <c:showDLblsOverMax val="0"/>
  </c:chart>
  <c:spPr>
    <a:solidFill>
      <a:srgbClr val="FFFFFF"/>
    </a:solidFill>
    <a:ln>
      <a:solidFill>
        <a:srgbClr val="000000"/>
      </a:solidFill>
    </a:ln>
  </c:spPr>
  <c:txPr>
    <a:bodyPr/>
    <a:lstStyle/>
    <a:p>
      <a:pPr>
        <a:defRPr sz="1100" b="0" i="0" u="none" strike="noStrike" baseline="0">
          <a:solidFill>
            <a:srgbClr val="000000"/>
          </a:solidFill>
          <a:latin typeface="Arial"/>
          <a:ea typeface="Arial"/>
          <a:cs typeface="Arial"/>
        </a:defRPr>
      </a:pPr>
      <a:endParaRPr lang="he-IL"/>
    </a:p>
  </c:txPr>
  <c:externalData r:id="rId2">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-מגדר - תחומים ++'!$I$55</c:f>
          <c:strCache>
            <c:ptCount val="1"/>
            <c:pt idx="0">
              <c:v>מדעים</c:v>
            </c:pt>
          </c:strCache>
        </c:strRef>
      </c:tx>
      <c:layout>
        <c:manualLayout>
          <c:xMode val="edge"/>
          <c:yMode val="edge"/>
          <c:x val="6.0449999999999844E-3"/>
          <c:y val="0.94544444444444442"/>
        </c:manualLayout>
      </c:layout>
      <c:overlay val="1"/>
      <c:txPr>
        <a:bodyPr/>
        <a:lstStyle/>
        <a:p>
          <a:pPr>
            <a:defRPr sz="1000">
              <a:solidFill>
                <a:srgbClr val="00AA50"/>
              </a:solidFill>
            </a:defRPr>
          </a:pPr>
          <a:endParaRPr lang="he-IL"/>
        </a:p>
      </c:txPr>
    </c:title>
    <c:autoTitleDeleted val="0"/>
    <c:plotArea>
      <c:layout>
        <c:manualLayout>
          <c:layoutTarget val="inner"/>
          <c:xMode val="edge"/>
          <c:yMode val="edge"/>
          <c:x val="6.8189027777777772E-2"/>
          <c:y val="2.153425925925926E-2"/>
          <c:w val="0.91417208333333333"/>
          <c:h val="0.81763547048958818"/>
        </c:manualLayout>
      </c:layout>
      <c:barChart>
        <c:barDir val="col"/>
        <c:grouping val="clustered"/>
        <c:varyColors val="0"/>
        <c:ser>
          <c:idx val="0"/>
          <c:order val="0"/>
          <c:tx>
            <c:strRef>
              <c:f>'מגזר -מגדר - תחומים ++'!$E$57</c:f>
              <c:strCache>
                <c:ptCount val="1"/>
                <c:pt idx="0">
                  <c:v>בנים</c:v>
                </c:pt>
              </c:strCache>
            </c:strRef>
          </c:tx>
          <c:spPr>
            <a:pattFill prst="pct5">
              <a:fgClr>
                <a:srgbClr val="FFFFFF"/>
              </a:fgClr>
              <a:bgClr>
                <a:srgbClr val="003366"/>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++'!$G$56:$H$56</c:f>
              <c:strCache>
                <c:ptCount val="2"/>
                <c:pt idx="0">
                  <c:v>דוברי עברית</c:v>
                </c:pt>
                <c:pt idx="1">
                  <c:v>דוברי ערבית</c:v>
                </c:pt>
              </c:strCache>
            </c:strRef>
          </c:cat>
          <c:val>
            <c:numRef>
              <c:f>'מגזר -מגדר - תחומים ++'!$G$57:$H$57</c:f>
              <c:numCache>
                <c:formatCode>General</c:formatCode>
                <c:ptCount val="2"/>
                <c:pt idx="0">
                  <c:v>493</c:v>
                </c:pt>
                <c:pt idx="1">
                  <c:v>382</c:v>
                </c:pt>
              </c:numCache>
            </c:numRef>
          </c:val>
        </c:ser>
        <c:ser>
          <c:idx val="1"/>
          <c:order val="1"/>
          <c:tx>
            <c:strRef>
              <c:f>'מגזר -מגדר - תחומים ++'!$E$58</c:f>
              <c:strCache>
                <c:ptCount val="1"/>
                <c:pt idx="0">
                  <c:v>בנות</c:v>
                </c:pt>
              </c:strCache>
            </c:strRef>
          </c:tx>
          <c:spPr>
            <a:pattFill prst="pct90">
              <a:fgClr>
                <a:srgbClr val="800000"/>
              </a:fgClr>
              <a:bgClr>
                <a:srgbClr val="FFFFCC"/>
              </a:bgClr>
            </a:pattFill>
          </c:spPr>
          <c:invertIfNegative val="0"/>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'מגזר -מגדר - תחומים ++'!$G$56:$H$56</c:f>
              <c:strCache>
                <c:ptCount val="2"/>
                <c:pt idx="0">
                  <c:v>דוברי עברית</c:v>
                </c:pt>
                <c:pt idx="1">
                  <c:v>דוברי ערבית</c:v>
                </c:pt>
              </c:strCache>
            </c:strRef>
          </c:cat>
          <c:val>
            <c:numRef>
              <c:f>'מגזר -מגדר - תחומים ++'!$G$58:$H$58</c:f>
              <c:numCache>
                <c:formatCode>General</c:formatCode>
                <c:ptCount val="2"/>
                <c:pt idx="0">
                  <c:v>490</c:v>
                </c:pt>
                <c:pt idx="1">
                  <c:v>405</c:v>
                </c:pt>
              </c:numCache>
            </c:numRef>
          </c:val>
        </c:ser>
        <c:dLbls>
          <c:showLegendKey val="0"/>
          <c:showVal val="0"/>
          <c:showCatName val="0"/>
          <c:showSerName val="0"/>
          <c:showPercent val="0"/>
          <c:showBubbleSize val="0"/>
        </c:dLbls>
        <c:gapWidth val="55"/>
        <c:axId val="180029312"/>
        <c:axId val="180030848"/>
      </c:barChart>
      <c:catAx>
        <c:axId val="180029312"/>
        <c:scaling>
          <c:orientation val="minMax"/>
        </c:scaling>
        <c:delete val="0"/>
        <c:axPos val="b"/>
        <c:numFmt formatCode="0" sourceLinked="1"/>
        <c:majorTickMark val="out"/>
        <c:minorTickMark val="none"/>
        <c:tickLblPos val="high"/>
        <c:spPr>
          <a:ln>
            <a:solidFill>
              <a:srgbClr val="000000"/>
            </a:solidFill>
          </a:ln>
        </c:spPr>
        <c:txPr>
          <a:bodyPr/>
          <a:lstStyle/>
          <a:p>
            <a:pPr>
              <a:defRPr sz="1400" b="1"/>
            </a:pPr>
            <a:endParaRPr lang="he-IL"/>
          </a:p>
        </c:txPr>
        <c:crossAx val="180030848"/>
        <c:crosses val="autoZero"/>
        <c:auto val="1"/>
        <c:lblAlgn val="ctr"/>
        <c:lblOffset val="100"/>
        <c:noMultiLvlLbl val="0"/>
      </c:catAx>
      <c:valAx>
        <c:axId val="180030848"/>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80029312"/>
        <c:crosses val="autoZero"/>
        <c:crossBetween val="between"/>
        <c:majorUnit val="50"/>
      </c:valAx>
      <c:spPr>
        <a:solidFill>
          <a:schemeClr val="bg1">
            <a:lumMod val="95000"/>
          </a:schemeClr>
        </a:solidFill>
      </c:spPr>
    </c:plotArea>
    <c:legend>
      <c:legendPos val="b"/>
      <c:layout>
        <c:manualLayout>
          <c:xMode val="edge"/>
          <c:yMode val="edge"/>
          <c:x val="0.4307226388888889"/>
          <c:y val="0.9319291666666667"/>
          <c:w val="0.13855472222222223"/>
          <c:h val="6.807083333333333E-2"/>
        </c:manualLayout>
      </c:layout>
      <c:overlay val="0"/>
      <c:txPr>
        <a:bodyPr/>
        <a:lstStyle/>
        <a:p>
          <a:pPr>
            <a:defRPr sz="1400" b="1"/>
          </a:pPr>
          <a:endParaRPr lang="he-IL"/>
        </a:p>
      </c:txPr>
    </c:legend>
    <c:plotVisOnly val="1"/>
    <c:dispBlanksAs val="gap"/>
    <c:showDLblsOverMax val="0"/>
  </c:chart>
  <c:spPr>
    <a:ln>
      <a:solidFill>
        <a:srgbClr val="000000"/>
      </a:solidFill>
    </a:ln>
  </c:spPr>
  <c:txPr>
    <a:bodyPr/>
    <a:lstStyle/>
    <a:p>
      <a:pPr>
        <a:defRPr>
          <a:solidFill>
            <a:sysClr val="windowText" lastClr="000000"/>
          </a:solidFill>
        </a:defRPr>
      </a:pPr>
      <a:endParaRPr lang="he-IL"/>
    </a:p>
  </c:txPr>
  <c:externalData r:id="rId2">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'מגזר סוציו++'!$E$61</c:f>
          <c:strCache>
            <c:ptCount val="1"/>
            <c:pt idx="0">
              <c:v>מדעים-מגזר</c:v>
            </c:pt>
          </c:strCache>
        </c:strRef>
      </c:tx>
      <c:layout>
        <c:manualLayout>
          <c:xMode val="edge"/>
          <c:yMode val="edge"/>
          <c:x val="6.0164682539682645E-3"/>
          <c:y val="0.95250000000000001"/>
        </c:manualLayout>
      </c:layout>
      <c:overlay val="1"/>
      <c:txPr>
        <a:bodyPr/>
        <a:lstStyle/>
        <a:p>
          <a:pPr>
            <a:defRPr sz="1000">
              <a:solidFill>
                <a:srgbClr val="00AA50"/>
              </a:solidFill>
            </a:defRPr>
          </a:pPr>
          <a:endParaRPr lang="he-IL"/>
        </a:p>
      </c:txPr>
    </c:title>
    <c:autoTitleDeleted val="0"/>
    <c:plotArea>
      <c:layout>
        <c:manualLayout>
          <c:layoutTarget val="inner"/>
          <c:xMode val="edge"/>
          <c:yMode val="edge"/>
          <c:x val="0.10014592358921603"/>
          <c:y val="2.6124558977598373E-2"/>
          <c:w val="0.83857678571428573"/>
          <c:h val="0.76213888888888892"/>
        </c:manualLayout>
      </c:layout>
      <c:barChart>
        <c:barDir val="col"/>
        <c:grouping val="clustered"/>
        <c:varyColors val="0"/>
        <c:ser>
          <c:idx val="0"/>
          <c:order val="0"/>
          <c:tx>
            <c:strRef>
              <c:f>'מגזר סוציו++'!$G$3</c:f>
              <c:strCache>
                <c:ptCount val="1"/>
                <c:pt idx="0">
                  <c:v>נמוך </c:v>
                </c:pt>
              </c:strCache>
            </c:strRef>
          </c:tx>
          <c:spPr>
            <a:pattFill prst="pct75">
              <a:fgClr>
                <a:schemeClr val="accent4">
                  <a:lumMod val="75000"/>
                </a:schemeClr>
              </a:fgClr>
              <a:bgClr>
                <a:schemeClr val="accent4">
                  <a:lumMod val="60000"/>
                  <a:lumOff val="40000"/>
                </a:schemeClr>
              </a:bgClr>
            </a:pattFill>
            <a:ln>
              <a:solidFill>
                <a:schemeClr val="accent4">
                  <a:lumMod val="75000"/>
                </a:schemeClr>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0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סוציו++'!$E$70:$E$71</c:f>
              <c:strCache>
                <c:ptCount val="2"/>
                <c:pt idx="0">
                  <c:v>דוברי עברית</c:v>
                </c:pt>
                <c:pt idx="1">
                  <c:v>דוברי ערבית</c:v>
                </c:pt>
              </c:strCache>
            </c:strRef>
          </c:cat>
          <c:val>
            <c:numRef>
              <c:f>'מגזר סוציו++'!$G$70:$G$71</c:f>
              <c:numCache>
                <c:formatCode>General</c:formatCode>
                <c:ptCount val="2"/>
                <c:pt idx="0">
                  <c:v>444</c:v>
                </c:pt>
                <c:pt idx="1">
                  <c:v>383</c:v>
                </c:pt>
              </c:numCache>
            </c:numRef>
          </c:val>
        </c:ser>
        <c:ser>
          <c:idx val="1"/>
          <c:order val="1"/>
          <c:tx>
            <c:strRef>
              <c:f>'מגזר סוציו++'!$H$3</c:f>
              <c:strCache>
                <c:ptCount val="1"/>
                <c:pt idx="0">
                  <c:v>בינוני</c:v>
                </c:pt>
              </c:strCache>
            </c:strRef>
          </c:tx>
          <c:spPr>
            <a:pattFill prst="dotDmnd">
              <a:fgClr>
                <a:schemeClr val="tx1">
                  <a:lumMod val="65000"/>
                  <a:lumOff val="35000"/>
                </a:schemeClr>
              </a:fgClr>
              <a:bgClr>
                <a:schemeClr val="bg1">
                  <a:lumMod val="65000"/>
                </a:schemeClr>
              </a:bgClr>
            </a:pattFill>
            <a:ln>
              <a:noFill/>
            </a:ln>
          </c:spPr>
          <c:invertIfNegative val="0"/>
          <c:dPt>
            <c:idx val="0"/>
            <c:invertIfNegative val="0"/>
            <c:bubble3D val="0"/>
          </c:dPt>
          <c:dPt>
            <c:idx val="1"/>
            <c:invertIfNegative val="0"/>
            <c:bubble3D val="0"/>
          </c:dPt>
          <c:dPt>
            <c:idx val="3"/>
            <c:invertIfNegative val="0"/>
            <c:bubble3D val="0"/>
          </c:dPt>
          <c:dPt>
            <c:idx val="4"/>
            <c:invertIfNegative val="0"/>
            <c:bubble3D val="0"/>
          </c:dPt>
          <c:dLbls>
            <c:txPr>
              <a:bodyPr/>
              <a:lstStyle/>
              <a:p>
                <a:pPr>
                  <a:defRPr sz="1000" b="1">
                    <a:solidFill>
                      <a:sysClr val="windowText" lastClr="000000"/>
                    </a:solidFill>
                  </a:defRPr>
                </a:pPr>
                <a:endParaRPr lang="he-IL"/>
              </a:p>
            </c:txPr>
            <c:dLblPos val="inEnd"/>
            <c:showLegendKey val="0"/>
            <c:showVal val="1"/>
            <c:showCatName val="0"/>
            <c:showSerName val="0"/>
            <c:showPercent val="0"/>
            <c:showBubbleSize val="0"/>
            <c:showLeaderLines val="0"/>
          </c:dLbls>
          <c:cat>
            <c:strRef>
              <c:f>'מגזר סוציו++'!$E$70:$E$71</c:f>
              <c:strCache>
                <c:ptCount val="2"/>
                <c:pt idx="0">
                  <c:v>דוברי עברית</c:v>
                </c:pt>
                <c:pt idx="1">
                  <c:v>דוברי ערבית</c:v>
                </c:pt>
              </c:strCache>
            </c:strRef>
          </c:cat>
          <c:val>
            <c:numRef>
              <c:f>'מגזר סוציו++'!$H$70:$H$71</c:f>
              <c:numCache>
                <c:formatCode>General</c:formatCode>
                <c:ptCount val="2"/>
                <c:pt idx="0">
                  <c:v>488</c:v>
                </c:pt>
                <c:pt idx="1">
                  <c:v>396</c:v>
                </c:pt>
              </c:numCache>
            </c:numRef>
          </c:val>
        </c:ser>
        <c:ser>
          <c:idx val="2"/>
          <c:order val="2"/>
          <c:tx>
            <c:strRef>
              <c:f>'מגזר סוציו++'!$I$3</c:f>
              <c:strCache>
                <c:ptCount val="1"/>
                <c:pt idx="0">
                  <c:v>גבוה</c:v>
                </c:pt>
              </c:strCache>
            </c:strRef>
          </c:tx>
          <c:spPr>
            <a:pattFill prst="pct75">
              <a:fgClr>
                <a:schemeClr val="accent5">
                  <a:lumMod val="75000"/>
                </a:schemeClr>
              </a:fgClr>
              <a:bgClr>
                <a:schemeClr val="bg2">
                  <a:lumMod val="75000"/>
                </a:schemeClr>
              </a:bgClr>
            </a:pattFill>
            <a:ln>
              <a:solidFill>
                <a:schemeClr val="accent5">
                  <a:lumMod val="75000"/>
                </a:schemeClr>
              </a:solidFill>
            </a:ln>
          </c:spPr>
          <c:invertIfNegative val="0"/>
          <c:dPt>
            <c:idx val="0"/>
            <c:invertIfNegative val="0"/>
            <c:bubble3D val="0"/>
          </c:dPt>
          <c:dPt>
            <c:idx val="1"/>
            <c:invertIfNegative val="0"/>
            <c:bubble3D val="0"/>
          </c:dPt>
          <c:dLbls>
            <c:txPr>
              <a:bodyPr/>
              <a:lstStyle/>
              <a:p>
                <a:pPr>
                  <a:defRPr sz="1000" b="1">
                    <a:solidFill>
                      <a:schemeClr val="bg1">
                        <a:lumMod val="95000"/>
                      </a:schemeClr>
                    </a:solidFill>
                  </a:defRPr>
                </a:pPr>
                <a:endParaRPr lang="he-IL"/>
              </a:p>
            </c:txPr>
            <c:dLblPos val="inEnd"/>
            <c:showLegendKey val="0"/>
            <c:showVal val="1"/>
            <c:showCatName val="0"/>
            <c:showSerName val="0"/>
            <c:showPercent val="0"/>
            <c:showBubbleSize val="0"/>
            <c:showLeaderLines val="0"/>
          </c:dLbls>
          <c:cat>
            <c:strRef>
              <c:f>'מגזר סוציו++'!$E$70:$E$71</c:f>
              <c:strCache>
                <c:ptCount val="2"/>
                <c:pt idx="0">
                  <c:v>דוברי עברית</c:v>
                </c:pt>
                <c:pt idx="1">
                  <c:v>דוברי ערבית</c:v>
                </c:pt>
              </c:strCache>
            </c:strRef>
          </c:cat>
          <c:val>
            <c:numRef>
              <c:f>'מגזר סוציו++'!$I$70:$I$71</c:f>
              <c:numCache>
                <c:formatCode>General</c:formatCode>
                <c:ptCount val="2"/>
                <c:pt idx="0">
                  <c:v>539</c:v>
                </c:pt>
                <c:pt idx="1">
                  <c:v>432</c:v>
                </c:pt>
              </c:numCache>
            </c:numRef>
          </c:val>
        </c:ser>
        <c:dLbls>
          <c:showLegendKey val="0"/>
          <c:showVal val="0"/>
          <c:showCatName val="0"/>
          <c:showSerName val="0"/>
          <c:showPercent val="0"/>
          <c:showBubbleSize val="0"/>
        </c:dLbls>
        <c:gapWidth val="150"/>
        <c:axId val="180192000"/>
        <c:axId val="180193536"/>
      </c:barChart>
      <c:catAx>
        <c:axId val="180192000"/>
        <c:scaling>
          <c:orientation val="minMax"/>
        </c:scaling>
        <c:delete val="0"/>
        <c:axPos val="b"/>
        <c:numFmt formatCode="0" sourceLinked="1"/>
        <c:majorTickMark val="out"/>
        <c:minorTickMark val="none"/>
        <c:tickLblPos val="high"/>
        <c:spPr>
          <a:ln>
            <a:solidFill>
              <a:srgbClr val="000000"/>
            </a:solidFill>
          </a:ln>
        </c:spPr>
        <c:txPr>
          <a:bodyPr/>
          <a:lstStyle/>
          <a:p>
            <a:pPr>
              <a:defRPr sz="1400" b="1"/>
            </a:pPr>
            <a:endParaRPr lang="he-IL"/>
          </a:p>
        </c:txPr>
        <c:crossAx val="180193536"/>
        <c:crosses val="autoZero"/>
        <c:auto val="1"/>
        <c:lblAlgn val="ctr"/>
        <c:lblOffset val="100"/>
        <c:noMultiLvlLbl val="0"/>
      </c:catAx>
      <c:valAx>
        <c:axId val="180193536"/>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80192000"/>
        <c:crosses val="autoZero"/>
        <c:crossBetween val="between"/>
        <c:majorUnit val="50"/>
      </c:valAx>
      <c:spPr>
        <a:solidFill>
          <a:schemeClr val="bg1">
            <a:lumMod val="95000"/>
          </a:schemeClr>
        </a:solidFill>
      </c:spPr>
    </c:plotArea>
    <c:legend>
      <c:legendPos val="b"/>
      <c:layout>
        <c:manualLayout>
          <c:xMode val="edge"/>
          <c:yMode val="edge"/>
          <c:x val="0.2820131469232533"/>
          <c:y val="0.94639124287355991"/>
          <c:w val="0.56144922365264682"/>
          <c:h val="5.3608757126440081E-2"/>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'פיקוח+מגדר ++'!$H$44</c:f>
          <c:strCache>
            <c:ptCount val="1"/>
            <c:pt idx="0">
              <c:v>מדעים</c:v>
            </c:pt>
          </c:strCache>
        </c:strRef>
      </c:tx>
      <c:layout>
        <c:manualLayout>
          <c:xMode val="edge"/>
          <c:yMode val="edge"/>
          <c:x val="1.2129131421687092E-4"/>
          <c:y val="0.95350264112068361"/>
        </c:manualLayout>
      </c:layout>
      <c:overlay val="1"/>
      <c:txPr>
        <a:bodyPr/>
        <a:lstStyle/>
        <a:p>
          <a:pPr>
            <a:defRPr sz="1000">
              <a:solidFill>
                <a:srgbClr val="00AA50"/>
              </a:solidFill>
            </a:defRPr>
          </a:pPr>
          <a:endParaRPr lang="he-IL"/>
        </a:p>
      </c:txPr>
    </c:title>
    <c:autoTitleDeleted val="0"/>
    <c:plotArea>
      <c:layout>
        <c:manualLayout>
          <c:layoutTarget val="inner"/>
          <c:xMode val="edge"/>
          <c:yMode val="edge"/>
          <c:x val="8.0669305555555557E-2"/>
          <c:y val="2.7361357707879605E-2"/>
          <c:w val="0.82854525753088204"/>
          <c:h val="0.79912562704809831"/>
        </c:manualLayout>
      </c:layout>
      <c:barChart>
        <c:barDir val="col"/>
        <c:grouping val="clustered"/>
        <c:varyColors val="0"/>
        <c:ser>
          <c:idx val="0"/>
          <c:order val="0"/>
          <c:tx>
            <c:strRef>
              <c:f>'פיקוח+מגדר ++'!$I$4</c:f>
              <c:strCache>
                <c:ptCount val="1"/>
                <c:pt idx="0">
                  <c:v>בנים</c:v>
                </c:pt>
              </c:strCache>
            </c:strRef>
          </c:tx>
          <c:spPr>
            <a:pattFill prst="pct5">
              <a:fgClr>
                <a:srgbClr val="FFFFFF"/>
              </a:fgClr>
              <a:bgClr>
                <a:srgbClr val="003366"/>
              </a:bgClr>
            </a:pattFill>
          </c:spPr>
          <c:invertIfNegative val="0"/>
          <c:dPt>
            <c:idx val="2"/>
            <c:invertIfNegative val="0"/>
            <c:bubble3D val="0"/>
          </c:dPt>
          <c:dPt>
            <c:idx val="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'פיקוח+מגדר ++'!$G$45:$G$47</c:f>
              <c:strCache>
                <c:ptCount val="3"/>
                <c:pt idx="0">
                  <c:v>ממלכתי</c:v>
                </c:pt>
                <c:pt idx="1">
                  <c:v>ממלכתי-דתי</c:v>
                </c:pt>
                <c:pt idx="2">
                  <c:v>חרדי בנות</c:v>
                </c:pt>
              </c:strCache>
            </c:strRef>
          </c:cat>
          <c:val>
            <c:numRef>
              <c:f>'פיקוח+מגדר ++'!$I$45:$I$46</c:f>
              <c:numCache>
                <c:formatCode>General</c:formatCode>
                <c:ptCount val="2"/>
                <c:pt idx="0">
                  <c:v>511</c:v>
                </c:pt>
                <c:pt idx="1">
                  <c:v>492</c:v>
                </c:pt>
              </c:numCache>
            </c:numRef>
          </c:val>
        </c:ser>
        <c:ser>
          <c:idx val="1"/>
          <c:order val="1"/>
          <c:tx>
            <c:strRef>
              <c:f>'פיקוח+מגדר ++'!$J$4</c:f>
              <c:strCache>
                <c:ptCount val="1"/>
                <c:pt idx="0">
                  <c:v>בנות</c:v>
                </c:pt>
              </c:strCache>
            </c:strRef>
          </c:tx>
          <c:spPr>
            <a:pattFill prst="pct90">
              <a:fgClr>
                <a:srgbClr val="800000"/>
              </a:fgClr>
              <a:bgClr>
                <a:srgbClr val="FFFFCC"/>
              </a:bgClr>
            </a:pattFill>
          </c:spPr>
          <c:invertIfNegative val="0"/>
          <c:dLbls>
            <c:txPr>
              <a:bodyPr/>
              <a:lstStyle/>
              <a:p>
                <a:pPr algn="ctr">
                  <a:defRPr lang="he-IL" sz="1400" b="1" i="0" u="none" strike="noStrike" kern="1200" baseline="0">
                    <a:solidFill>
                      <a:schemeClr val="bg1"/>
                    </a:solidFill>
                    <a:latin typeface="+mn-lt"/>
                    <a:ea typeface="+mn-ea"/>
                    <a:cs typeface="+mn-cs"/>
                  </a:defRPr>
                </a:pPr>
                <a:endParaRPr lang="he-IL"/>
              </a:p>
            </c:txPr>
            <c:dLblPos val="inEnd"/>
            <c:showLegendKey val="0"/>
            <c:showVal val="1"/>
            <c:showCatName val="0"/>
            <c:showSerName val="0"/>
            <c:showPercent val="0"/>
            <c:showBubbleSize val="0"/>
            <c:showLeaderLines val="0"/>
          </c:dLbls>
          <c:cat>
            <c:strRef>
              <c:f>'פיקוח+מגדר ++'!$G$45:$G$47</c:f>
              <c:strCache>
                <c:ptCount val="3"/>
                <c:pt idx="0">
                  <c:v>ממלכתי</c:v>
                </c:pt>
                <c:pt idx="1">
                  <c:v>ממלכתי-דתי</c:v>
                </c:pt>
                <c:pt idx="2">
                  <c:v>חרדי בנות</c:v>
                </c:pt>
              </c:strCache>
            </c:strRef>
          </c:cat>
          <c:val>
            <c:numRef>
              <c:f>'פיקוח+מגדר ++'!$J$45:$J$47</c:f>
              <c:numCache>
                <c:formatCode>General</c:formatCode>
                <c:ptCount val="3"/>
                <c:pt idx="0">
                  <c:v>500</c:v>
                </c:pt>
                <c:pt idx="1">
                  <c:v>493</c:v>
                </c:pt>
                <c:pt idx="2">
                  <c:v>462</c:v>
                </c:pt>
              </c:numCache>
            </c:numRef>
          </c:val>
        </c:ser>
        <c:dLbls>
          <c:showLegendKey val="0"/>
          <c:showVal val="0"/>
          <c:showCatName val="0"/>
          <c:showSerName val="0"/>
          <c:showPercent val="0"/>
          <c:showBubbleSize val="0"/>
        </c:dLbls>
        <c:gapWidth val="234"/>
        <c:axId val="180144768"/>
        <c:axId val="180150656"/>
      </c:barChart>
      <c:catAx>
        <c:axId val="180144768"/>
        <c:scaling>
          <c:orientation val="minMax"/>
        </c:scaling>
        <c:delete val="0"/>
        <c:axPos val="b"/>
        <c:numFmt formatCode="General" sourceLinked="1"/>
        <c:majorTickMark val="out"/>
        <c:minorTickMark val="none"/>
        <c:tickLblPos val="high"/>
        <c:spPr>
          <a:ln>
            <a:solidFill>
              <a:srgbClr val="000000"/>
            </a:solidFill>
          </a:ln>
        </c:spPr>
        <c:txPr>
          <a:bodyPr/>
          <a:lstStyle/>
          <a:p>
            <a:pPr algn="ctr">
              <a:defRPr lang="he-IL" sz="1400" b="1" i="0" u="none" strike="noStrike" kern="1200" baseline="0">
                <a:solidFill>
                  <a:sysClr val="windowText" lastClr="000000"/>
                </a:solidFill>
                <a:latin typeface="+mn-lt"/>
                <a:ea typeface="+mn-ea"/>
                <a:cs typeface="+mn-cs"/>
              </a:defRPr>
            </a:pPr>
            <a:endParaRPr lang="he-IL"/>
          </a:p>
        </c:txPr>
        <c:crossAx val="180150656"/>
        <c:crosses val="autoZero"/>
        <c:auto val="1"/>
        <c:lblAlgn val="ctr"/>
        <c:lblOffset val="100"/>
        <c:noMultiLvlLbl val="0"/>
      </c:catAx>
      <c:valAx>
        <c:axId val="180150656"/>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80144768"/>
        <c:crosses val="autoZero"/>
        <c:crossBetween val="between"/>
        <c:majorUnit val="50"/>
      </c:valAx>
      <c:spPr>
        <a:solidFill>
          <a:schemeClr val="bg1">
            <a:lumMod val="95000"/>
          </a:schemeClr>
        </a:solidFill>
      </c:spPr>
    </c:plotArea>
    <c:legend>
      <c:legendPos val="b"/>
      <c:overlay val="0"/>
      <c:txPr>
        <a:bodyPr/>
        <a:lstStyle/>
        <a:p>
          <a:pPr>
            <a:defRPr sz="1400" b="1"/>
          </a:pPr>
          <a:endParaRPr lang="he-IL"/>
        </a:p>
      </c:txPr>
    </c:legend>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66291803506776"/>
          <c:y val="6.4805299411176534E-2"/>
          <c:w val="0.87679847618177431"/>
          <c:h val="0.55193508964953719"/>
        </c:manualLayout>
      </c:layout>
      <c:barChart>
        <c:barDir val="col"/>
        <c:grouping val="clustered"/>
        <c:varyColors val="0"/>
        <c:ser>
          <c:idx val="0"/>
          <c:order val="0"/>
          <c:spPr>
            <a:solidFill>
              <a:srgbClr val="95B3D7"/>
            </a:solidFill>
            <a:ln>
              <a:noFill/>
            </a:ln>
          </c:spPr>
          <c:invertIfNegative val="0"/>
          <c:dPt>
            <c:idx val="1"/>
            <c:invertIfNegative val="0"/>
            <c:bubble3D val="0"/>
          </c:dPt>
          <c:dPt>
            <c:idx val="4"/>
            <c:invertIfNegative val="0"/>
            <c:bubble3D val="0"/>
          </c:dPt>
          <c:dPt>
            <c:idx val="5"/>
            <c:invertIfNegative val="0"/>
            <c:bubble3D val="0"/>
          </c:dPt>
          <c:dPt>
            <c:idx val="7"/>
            <c:invertIfNegative val="0"/>
            <c:bubble3D val="0"/>
          </c:dPt>
          <c:dPt>
            <c:idx val="8"/>
            <c:invertIfNegative val="0"/>
            <c:bubble3D val="0"/>
            <c:spPr>
              <a:solidFill>
                <a:srgbClr val="0070C0"/>
              </a:solidFill>
              <a:ln>
                <a:noFill/>
              </a:ln>
            </c:spPr>
          </c:dPt>
          <c:dPt>
            <c:idx val="10"/>
            <c:invertIfNegative val="0"/>
            <c:bubble3D val="0"/>
          </c:dPt>
          <c:dPt>
            <c:idx val="12"/>
            <c:invertIfNegative val="0"/>
            <c:bubble3D val="0"/>
          </c:dPt>
          <c:dPt>
            <c:idx val="14"/>
            <c:invertIfNegative val="0"/>
            <c:bubble3D val="0"/>
            <c:spPr>
              <a:solidFill>
                <a:srgbClr val="95B3D7"/>
              </a:solidFill>
              <a:ln>
                <a:solidFill>
                  <a:schemeClr val="tx1"/>
                </a:solidFill>
              </a:ln>
            </c:spPr>
          </c:dPt>
          <c:dPt>
            <c:idx val="16"/>
            <c:invertIfNegative val="0"/>
            <c:bubble3D val="0"/>
            <c:spPr>
              <a:solidFill>
                <a:srgbClr val="95B3D7"/>
              </a:solidFill>
              <a:ln>
                <a:solidFill>
                  <a:schemeClr val="tx1"/>
                </a:solidFill>
              </a:ln>
            </c:spPr>
          </c:dPt>
          <c:dPt>
            <c:idx val="17"/>
            <c:invertIfNegative val="0"/>
            <c:bubble3D val="0"/>
          </c:dPt>
          <c:dPt>
            <c:idx val="21"/>
            <c:invertIfNegative val="0"/>
            <c:bubble3D val="0"/>
          </c:dPt>
          <c:dPt>
            <c:idx val="24"/>
            <c:invertIfNegative val="0"/>
            <c:bubble3D val="0"/>
          </c:dPt>
          <c:dPt>
            <c:idx val="26"/>
            <c:invertIfNegative val="0"/>
            <c:bubble3D val="0"/>
            <c:spPr>
              <a:solidFill>
                <a:srgbClr val="95B3D7"/>
              </a:solidFill>
              <a:ln>
                <a:solidFill>
                  <a:schemeClr val="tx1"/>
                </a:solidFill>
              </a:ln>
            </c:spPr>
          </c:dPt>
          <c:dPt>
            <c:idx val="28"/>
            <c:invertIfNegative val="0"/>
            <c:bubble3D val="0"/>
          </c:dPt>
          <c:dPt>
            <c:idx val="30"/>
            <c:invertIfNegative val="0"/>
            <c:bubble3D val="0"/>
          </c:dPt>
          <c:dPt>
            <c:idx val="33"/>
            <c:invertIfNegative val="0"/>
            <c:bubble3D val="0"/>
          </c:dPt>
          <c:dPt>
            <c:idx val="34"/>
            <c:invertIfNegative val="0"/>
            <c:bubble3D val="0"/>
          </c:dPt>
          <c:dPt>
            <c:idx val="36"/>
            <c:invertIfNegative val="0"/>
            <c:bubble3D val="0"/>
          </c:dPt>
          <c:dPt>
            <c:idx val="37"/>
            <c:invertIfNegative val="0"/>
            <c:bubble3D val="0"/>
          </c:dPt>
          <c:dPt>
            <c:idx val="39"/>
            <c:invertIfNegative val="0"/>
            <c:bubble3D val="0"/>
            <c:spPr>
              <a:solidFill>
                <a:srgbClr val="95B3D7"/>
              </a:solidFill>
              <a:ln>
                <a:solidFill>
                  <a:schemeClr val="tx1"/>
                </a:solidFill>
              </a:ln>
            </c:spPr>
          </c:dPt>
          <c:dPt>
            <c:idx val="44"/>
            <c:invertIfNegative val="0"/>
            <c:bubble3D val="0"/>
          </c:dPt>
          <c:dPt>
            <c:idx val="45"/>
            <c:invertIfNegative val="0"/>
            <c:bubble3D val="0"/>
          </c:dPt>
          <c:dPt>
            <c:idx val="52"/>
            <c:invertIfNegative val="0"/>
            <c:bubble3D val="0"/>
          </c:dPt>
          <c:dPt>
            <c:idx val="54"/>
            <c:invertIfNegative val="0"/>
            <c:bubble3D val="0"/>
            <c:spPr>
              <a:solidFill>
                <a:srgbClr val="95B3D7"/>
              </a:solidFill>
              <a:ln>
                <a:solidFill>
                  <a:schemeClr val="tx1"/>
                </a:solidFill>
              </a:ln>
            </c:spPr>
          </c:dPt>
          <c:dPt>
            <c:idx val="59"/>
            <c:invertIfNegative val="0"/>
            <c:bubble3D val="0"/>
          </c:dPt>
          <c:dPt>
            <c:idx val="61"/>
            <c:invertIfNegative val="0"/>
            <c:bubble3D val="0"/>
            <c:spPr>
              <a:solidFill>
                <a:srgbClr val="95B3D7"/>
              </a:solidFill>
              <a:ln>
                <a:solidFill>
                  <a:schemeClr val="tx1"/>
                </a:solidFill>
              </a:ln>
            </c:spPr>
          </c:dPt>
          <c:dPt>
            <c:idx val="62"/>
            <c:invertIfNegative val="0"/>
            <c:bubble3D val="0"/>
          </c:dPt>
          <c:dPt>
            <c:idx val="63"/>
            <c:invertIfNegative val="0"/>
            <c:bubble3D val="0"/>
            <c:spPr>
              <a:solidFill>
                <a:srgbClr val="95B3D7"/>
              </a:solidFill>
              <a:ln>
                <a:solidFill>
                  <a:schemeClr val="tx1"/>
                </a:solidFill>
              </a:ln>
            </c:spPr>
          </c:dPt>
          <c:dLbls>
            <c:dLbl>
              <c:idx val="7"/>
              <c:showLegendKey val="0"/>
              <c:showVal val="1"/>
              <c:showCatName val="0"/>
              <c:showSerName val="0"/>
              <c:showPercent val="0"/>
              <c:showBubbleSize val="0"/>
            </c:dLbl>
            <c:dLbl>
              <c:idx val="8"/>
              <c:layout/>
              <c:showLegendKey val="0"/>
              <c:showVal val="1"/>
              <c:showCatName val="0"/>
              <c:showSerName val="0"/>
              <c:showPercent val="0"/>
              <c:showBubbleSize val="0"/>
            </c:dLbl>
            <c:dLbl>
              <c:idx val="14"/>
              <c:layout/>
              <c:showLegendKey val="0"/>
              <c:showVal val="1"/>
              <c:showCatName val="0"/>
              <c:showSerName val="0"/>
              <c:showPercent val="0"/>
              <c:showBubbleSize val="0"/>
            </c:dLbl>
            <c:dLbl>
              <c:idx val="16"/>
              <c:layout/>
              <c:showLegendKey val="0"/>
              <c:showVal val="1"/>
              <c:showCatName val="0"/>
              <c:showSerName val="0"/>
              <c:showPercent val="0"/>
              <c:showBubbleSize val="0"/>
            </c:dLbl>
            <c:dLbl>
              <c:idx val="26"/>
              <c:layout/>
              <c:showLegendKey val="0"/>
              <c:showVal val="1"/>
              <c:showCatName val="0"/>
              <c:showSerName val="0"/>
              <c:showPercent val="0"/>
              <c:showBubbleSize val="0"/>
            </c:dLbl>
            <c:dLbl>
              <c:idx val="39"/>
              <c:layout/>
              <c:showLegendKey val="0"/>
              <c:showVal val="1"/>
              <c:showCatName val="0"/>
              <c:showSerName val="0"/>
              <c:showPercent val="0"/>
              <c:showBubbleSize val="0"/>
            </c:dLbl>
            <c:dLbl>
              <c:idx val="54"/>
              <c:layout/>
              <c:showLegendKey val="0"/>
              <c:showVal val="1"/>
              <c:showCatName val="0"/>
              <c:showSerName val="0"/>
              <c:showPercent val="0"/>
              <c:showBubbleSize val="0"/>
            </c:dLbl>
            <c:dLbl>
              <c:idx val="61"/>
              <c:layout/>
              <c:showLegendKey val="0"/>
              <c:showVal val="1"/>
              <c:showCatName val="0"/>
              <c:showSerName val="0"/>
              <c:showPercent val="0"/>
              <c:showBubbleSize val="0"/>
            </c:dLbl>
            <c:dLbl>
              <c:idx val="63"/>
              <c:layout>
                <c:manualLayout>
                  <c:x val="4.9449334289960682E-3"/>
                  <c:y val="-1.7067324060767494E-2"/>
                </c:manualLayout>
              </c:layout>
              <c:showLegendKey val="0"/>
              <c:showVal val="1"/>
              <c:showCatName val="0"/>
              <c:showSerName val="0"/>
              <c:showPercent val="0"/>
              <c:showBubbleSize val="0"/>
            </c:dLbl>
            <c:numFmt formatCode="#,##0.0" sourceLinked="0"/>
            <c:showLegendKey val="0"/>
            <c:showVal val="0"/>
            <c:showCatName val="0"/>
            <c:showSerName val="0"/>
            <c:showPercent val="0"/>
            <c:showBubbleSize val="0"/>
          </c:dLbls>
          <c:cat>
            <c:strRef>
              <c:f>M_change!$B$33:$B$97</c:f>
              <c:strCache>
                <c:ptCount val="65"/>
                <c:pt idx="0">
                  <c:v>קטאר</c:v>
                </c:pt>
                <c:pt idx="1">
                  <c:v>קזחסטן</c:v>
                </c:pt>
                <c:pt idx="2">
                  <c:v>מלזיה</c:v>
                </c:pt>
                <c:pt idx="3">
                  <c:v>איחוד האמירויות (ללא דובאי)</c:v>
                </c:pt>
                <c:pt idx="4">
                  <c:v>אלבניה</c:v>
                </c:pt>
                <c:pt idx="5">
                  <c:v>רומניה</c:v>
                </c:pt>
                <c:pt idx="6">
                  <c:v>בולגריה</c:v>
                </c:pt>
                <c:pt idx="8">
                  <c:v>ישראל</c:v>
                </c:pt>
                <c:pt idx="10">
                  <c:v>ברזיל</c:v>
                </c:pt>
                <c:pt idx="11">
                  <c:v>סינגפור</c:v>
                </c:pt>
                <c:pt idx="12">
                  <c:v>דובאי</c:v>
                </c:pt>
                <c:pt idx="13">
                  <c:v>טורקיה</c:v>
                </c:pt>
                <c:pt idx="14">
                  <c:v>מקסיקו</c:v>
                </c:pt>
                <c:pt idx="15">
                  <c:v>טוניסיה</c:v>
                </c:pt>
                <c:pt idx="16">
                  <c:v>פורטוגל</c:v>
                </c:pt>
                <c:pt idx="17">
                  <c:v>איטליה</c:v>
                </c:pt>
                <c:pt idx="18">
                  <c:v>פולין</c:v>
                </c:pt>
                <c:pt idx="19">
                  <c:v>סרביה</c:v>
                </c:pt>
                <c:pt idx="20">
                  <c:v>צ'ילה</c:v>
                </c:pt>
                <c:pt idx="21">
                  <c:v>טייוואן</c:v>
                </c:pt>
                <c:pt idx="22">
                  <c:v>מונטנגרו</c:v>
                </c:pt>
                <c:pt idx="23">
                  <c:v>גרמניה</c:v>
                </c:pt>
                <c:pt idx="24">
                  <c:v>הונג-קונג (סין)</c:v>
                </c:pt>
                <c:pt idx="25">
                  <c:v>ארגנטינה</c:v>
                </c:pt>
                <c:pt idx="26">
                  <c:v>קוריאה</c:v>
                </c:pt>
                <c:pt idx="27">
                  <c:v>יוון</c:v>
                </c:pt>
                <c:pt idx="28">
                  <c:v>קולומביה</c:v>
                </c:pt>
                <c:pt idx="29">
                  <c:v>רוסיה</c:v>
                </c:pt>
                <c:pt idx="30">
                  <c:v>תאילנד</c:v>
                </c:pt>
                <c:pt idx="31">
                  <c:v>מקאו (סין)</c:v>
                </c:pt>
                <c:pt idx="32">
                  <c:v>פרו</c:v>
                </c:pt>
                <c:pt idx="33">
                  <c:v>אסטוניה</c:v>
                </c:pt>
                <c:pt idx="34">
                  <c:v>אינדונסיה</c:v>
                </c:pt>
                <c:pt idx="35">
                  <c:v>קרואטיה</c:v>
                </c:pt>
                <c:pt idx="36">
                  <c:v>שווייץ</c:v>
                </c:pt>
                <c:pt idx="37">
                  <c:v>לטביה</c:v>
                </c:pt>
                <c:pt idx="38">
                  <c:v>יפן</c:v>
                </c:pt>
                <c:pt idx="39">
                  <c:v>ארצות הברית</c:v>
                </c:pt>
                <c:pt idx="40">
                  <c:v>ליכטנשטיין</c:v>
                </c:pt>
                <c:pt idx="41">
                  <c:v>ירדן</c:v>
                </c:pt>
                <c:pt idx="42">
                  <c:v>ספרד</c:v>
                </c:pt>
                <c:pt idx="43">
                  <c:v>אוסטריה</c:v>
                </c:pt>
                <c:pt idx="44">
                  <c:v>בריטניה</c:v>
                </c:pt>
                <c:pt idx="45">
                  <c:v>נורווגיה</c:v>
                </c:pt>
                <c:pt idx="46">
                  <c:v>לוקסמבורג</c:v>
                </c:pt>
                <c:pt idx="47">
                  <c:v>סלובניה</c:v>
                </c:pt>
                <c:pt idx="48">
                  <c:v>אירלנד</c:v>
                </c:pt>
                <c:pt idx="49">
                  <c:v>קוסטה ריקה</c:v>
                </c:pt>
                <c:pt idx="50">
                  <c:v>הונגריה</c:v>
                </c:pt>
                <c:pt idx="51">
                  <c:v>סלובקיה</c:v>
                </c:pt>
                <c:pt idx="52">
                  <c:v>אורוגוואי</c:v>
                </c:pt>
                <c:pt idx="53">
                  <c:v>ליטא</c:v>
                </c:pt>
                <c:pt idx="54">
                  <c:v>קנדה</c:v>
                </c:pt>
                <c:pt idx="55">
                  <c:v>צרפת</c:v>
                </c:pt>
                <c:pt idx="56">
                  <c:v>בלגיה</c:v>
                </c:pt>
                <c:pt idx="57">
                  <c:v>הולנד</c:v>
                </c:pt>
                <c:pt idx="58">
                  <c:v>דנמרק</c:v>
                </c:pt>
                <c:pt idx="59">
                  <c:v>איסלנד</c:v>
                </c:pt>
                <c:pt idx="60">
                  <c:v>אוסטרליה</c:v>
                </c:pt>
                <c:pt idx="61">
                  <c:v>ניו-זילנד</c:v>
                </c:pt>
                <c:pt idx="62">
                  <c:v>צ'כיה</c:v>
                </c:pt>
                <c:pt idx="63">
                  <c:v>פינלנד</c:v>
                </c:pt>
                <c:pt idx="64">
                  <c:v>שוודיה</c:v>
                </c:pt>
              </c:strCache>
            </c:strRef>
          </c:cat>
          <c:val>
            <c:numRef>
              <c:f>M_change!$C$33:$C$97</c:f>
              <c:numCache>
                <c:formatCode>0</c:formatCode>
                <c:ptCount val="65"/>
                <c:pt idx="0">
                  <c:v>9.2379024615170113</c:v>
                </c:pt>
                <c:pt idx="1">
                  <c:v>8.9712387986740829</c:v>
                </c:pt>
                <c:pt idx="2">
                  <c:v>8.1274215482178249</c:v>
                </c:pt>
                <c:pt idx="3">
                  <c:v>5.9485026310890268</c:v>
                </c:pt>
                <c:pt idx="4">
                  <c:v>5.6227589681957468</c:v>
                </c:pt>
                <c:pt idx="5">
                  <c:v>4.8998763618047523</c:v>
                </c:pt>
                <c:pt idx="6">
                  <c:v>4.2472322527105302</c:v>
                </c:pt>
                <c:pt idx="8">
                  <c:v>4.1640144942528101</c:v>
                </c:pt>
                <c:pt idx="10">
                  <c:v>4.0582862477369845</c:v>
                </c:pt>
                <c:pt idx="11">
                  <c:v>3.816524354191094</c:v>
                </c:pt>
                <c:pt idx="12">
                  <c:v>3.7381360592925135</c:v>
                </c:pt>
                <c:pt idx="13">
                  <c:v>3.2299286965268252</c:v>
                </c:pt>
                <c:pt idx="14">
                  <c:v>3.1198143515826144</c:v>
                </c:pt>
                <c:pt idx="15">
                  <c:v>3.0547699761195979</c:v>
                </c:pt>
                <c:pt idx="16">
                  <c:v>2.782547493628897</c:v>
                </c:pt>
                <c:pt idx="17">
                  <c:v>2.6983147242216559</c:v>
                </c:pt>
                <c:pt idx="18">
                  <c:v>2.5571978184099859</c:v>
                </c:pt>
                <c:pt idx="19">
                  <c:v>2.2485379213991488</c:v>
                </c:pt>
                <c:pt idx="20">
                  <c:v>1.8847272642542621</c:v>
                </c:pt>
                <c:pt idx="21">
                  <c:v>1.742469518229423</c:v>
                </c:pt>
                <c:pt idx="22">
                  <c:v>1.7195497841747429</c:v>
                </c:pt>
                <c:pt idx="23">
                  <c:v>1.3551156521130732</c:v>
                </c:pt>
                <c:pt idx="24">
                  <c:v>1.3200175989942979</c:v>
                </c:pt>
                <c:pt idx="25">
                  <c:v>1.1892439950032638</c:v>
                </c:pt>
                <c:pt idx="26">
                  <c:v>1.1096519337616384</c:v>
                </c:pt>
                <c:pt idx="27">
                  <c:v>1.0766707082984861</c:v>
                </c:pt>
                <c:pt idx="28">
                  <c:v>1.0682801184566952</c:v>
                </c:pt>
                <c:pt idx="29">
                  <c:v>1.0669426556587622</c:v>
                </c:pt>
                <c:pt idx="30">
                  <c:v>1.0416097862270735</c:v>
                </c:pt>
                <c:pt idx="31">
                  <c:v>1.0243769812040711</c:v>
                </c:pt>
                <c:pt idx="32">
                  <c:v>0.99842496255853974</c:v>
                </c:pt>
                <c:pt idx="33">
                  <c:v>0.86331296936364121</c:v>
                </c:pt>
                <c:pt idx="34">
                  <c:v>0.65249603540508017</c:v>
                </c:pt>
                <c:pt idx="35">
                  <c:v>0.63659725323971528</c:v>
                </c:pt>
                <c:pt idx="36">
                  <c:v>0.59071205905420143</c:v>
                </c:pt>
                <c:pt idx="37">
                  <c:v>0.46705397381216518</c:v>
                </c:pt>
                <c:pt idx="38">
                  <c:v>0.37183597020622949</c:v>
                </c:pt>
                <c:pt idx="39">
                  <c:v>0.30944339881962973</c:v>
                </c:pt>
                <c:pt idx="40">
                  <c:v>0.29663665718885524</c:v>
                </c:pt>
                <c:pt idx="41">
                  <c:v>0.23805224511629247</c:v>
                </c:pt>
                <c:pt idx="42">
                  <c:v>5.8839101417861375E-2</c:v>
                </c:pt>
                <c:pt idx="43">
                  <c:v>-5.3790646852834899E-3</c:v>
                </c:pt>
                <c:pt idx="44">
                  <c:v>-0.25925170040942402</c:v>
                </c:pt>
                <c:pt idx="45">
                  <c:v>-0.3074922710144663</c:v>
                </c:pt>
                <c:pt idx="46">
                  <c:v>-0.33945271644248509</c:v>
                </c:pt>
                <c:pt idx="47">
                  <c:v>-0.56274537025023574</c:v>
                </c:pt>
                <c:pt idx="48">
                  <c:v>-0.60843930144547809</c:v>
                </c:pt>
                <c:pt idx="49">
                  <c:v>-1.1927586286087799</c:v>
                </c:pt>
                <c:pt idx="50">
                  <c:v>-1.257498801052003</c:v>
                </c:pt>
                <c:pt idx="51">
                  <c:v>-1.3961790824129829</c:v>
                </c:pt>
                <c:pt idx="52">
                  <c:v>-1.3974824381062008</c:v>
                </c:pt>
                <c:pt idx="53">
                  <c:v>-1.4065065446899685</c:v>
                </c:pt>
                <c:pt idx="54">
                  <c:v>-1.4419391204787673</c:v>
                </c:pt>
                <c:pt idx="55">
                  <c:v>-1.5492946859034999</c:v>
                </c:pt>
                <c:pt idx="56">
                  <c:v>-1.6100204329673944</c:v>
                </c:pt>
                <c:pt idx="57">
                  <c:v>-1.6383559392545344</c:v>
                </c:pt>
                <c:pt idx="58">
                  <c:v>-1.7626376096461738</c:v>
                </c:pt>
                <c:pt idx="59">
                  <c:v>-2.1725910931831356</c:v>
                </c:pt>
                <c:pt idx="60">
                  <c:v>-2.2056363902848832</c:v>
                </c:pt>
                <c:pt idx="61">
                  <c:v>-2.4938961596220164</c:v>
                </c:pt>
                <c:pt idx="62">
                  <c:v>-2.5004714703172701</c:v>
                </c:pt>
                <c:pt idx="63">
                  <c:v>-2.838668746045617</c:v>
                </c:pt>
                <c:pt idx="64">
                  <c:v>-3.3171351695328362</c:v>
                </c:pt>
              </c:numCache>
            </c:numRef>
          </c:val>
        </c:ser>
        <c:dLbls>
          <c:showLegendKey val="0"/>
          <c:showVal val="0"/>
          <c:showCatName val="0"/>
          <c:showSerName val="0"/>
          <c:showPercent val="0"/>
          <c:showBubbleSize val="0"/>
        </c:dLbls>
        <c:gapWidth val="150"/>
        <c:axId val="175252608"/>
        <c:axId val="175254144"/>
      </c:barChart>
      <c:catAx>
        <c:axId val="175252608"/>
        <c:scaling>
          <c:orientation val="minMax"/>
        </c:scaling>
        <c:delete val="0"/>
        <c:axPos val="b"/>
        <c:majorTickMark val="out"/>
        <c:minorTickMark val="none"/>
        <c:tickLblPos val="low"/>
        <c:spPr>
          <a:ln>
            <a:solidFill>
              <a:schemeClr val="tx1">
                <a:shade val="95000"/>
                <a:satMod val="105000"/>
              </a:schemeClr>
            </a:solidFill>
          </a:ln>
        </c:spPr>
        <c:crossAx val="175254144"/>
        <c:crosses val="autoZero"/>
        <c:auto val="1"/>
        <c:lblAlgn val="ctr"/>
        <c:lblOffset val="100"/>
        <c:tickLblSkip val="1"/>
        <c:noMultiLvlLbl val="0"/>
      </c:catAx>
      <c:valAx>
        <c:axId val="175254144"/>
        <c:scaling>
          <c:orientation val="minMax"/>
          <c:max val="15"/>
          <c:min val="-15"/>
        </c:scaling>
        <c:delete val="0"/>
        <c:axPos val="l"/>
        <c:majorGridlines>
          <c:spPr>
            <a:ln>
              <a:solidFill>
                <a:srgbClr val="FFFFFF">
                  <a:lumMod val="65000"/>
                </a:srgbClr>
              </a:solidFill>
              <a:prstDash val="sysDash"/>
            </a:ln>
          </c:spPr>
        </c:majorGridlines>
        <c:title>
          <c:tx>
            <c:strRef>
              <c:f>M_change!$C$144</c:f>
              <c:strCache>
                <c:ptCount val="1"/>
                <c:pt idx="0">
                  <c:v>שינוי ממוצע לשנה 2003-2012</c:v>
                </c:pt>
              </c:strCache>
            </c:strRef>
          </c:tx>
          <c:layout>
            <c:manualLayout>
              <c:xMode val="edge"/>
              <c:yMode val="edge"/>
              <c:x val="2.1407877757172282E-3"/>
              <c:y val="0.19765908144865532"/>
            </c:manualLayout>
          </c:layout>
          <c:overlay val="0"/>
        </c:title>
        <c:numFmt formatCode="0" sourceLinked="0"/>
        <c:majorTickMark val="out"/>
        <c:minorTickMark val="none"/>
        <c:tickLblPos val="nextTo"/>
        <c:spPr>
          <a:ln>
            <a:solidFill>
              <a:schemeClr val="tx1">
                <a:shade val="95000"/>
                <a:satMod val="105000"/>
              </a:schemeClr>
            </a:solidFill>
          </a:ln>
        </c:spPr>
        <c:crossAx val="175252608"/>
        <c:crosses val="autoZero"/>
        <c:crossBetween val="between"/>
        <c:majorUnit val="5"/>
      </c:valAx>
      <c:spPr>
        <a:solidFill>
          <a:schemeClr val="bg1">
            <a:lumMod val="95000"/>
          </a:schemeClr>
        </a:solidFill>
      </c:spPr>
    </c:plotArea>
    <c:plotVisOnly val="1"/>
    <c:dispBlanksAs val="gap"/>
    <c:showDLblsOverMax val="0"/>
  </c:chart>
  <c:spPr>
    <a:ln>
      <a:solidFill>
        <a:srgbClr val="000000"/>
      </a:solidFill>
    </a:ln>
  </c:spPr>
  <c:txPr>
    <a:bodyPr/>
    <a:lstStyle/>
    <a:p>
      <a:pPr>
        <a:defRPr b="1"/>
      </a:pPr>
      <a:endParaRPr lang="he-IL"/>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5190528191275363E-2"/>
          <c:y val="4.8432695913010873E-2"/>
          <c:w val="0.75208209876543208"/>
          <c:h val="0.89085757575757574"/>
        </c:manualLayout>
      </c:layout>
      <c:barChart>
        <c:barDir val="col"/>
        <c:grouping val="stacked"/>
        <c:varyColors val="0"/>
        <c:ser>
          <c:idx val="0"/>
          <c:order val="0"/>
          <c:tx>
            <c:strRef>
              <c:f>M_prof_levels_all!$C$5</c:f>
              <c:strCache>
                <c:ptCount val="1"/>
                <c:pt idx="0">
                  <c:v>מתחת לרמה 1</c:v>
                </c:pt>
              </c:strCache>
            </c:strRef>
          </c:tx>
          <c:spPr>
            <a:solidFill>
              <a:srgbClr val="FF0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M_prof_levels_all!$B$122:$B$131</c:f>
              <c:strCache>
                <c:ptCount val="10"/>
                <c:pt idx="0">
                  <c:v>קוריאה</c:v>
                </c:pt>
                <c:pt idx="1">
                  <c:v>קנדה</c:v>
                </c:pt>
                <c:pt idx="2">
                  <c:v>פינלנד</c:v>
                </c:pt>
                <c:pt idx="3">
                  <c:v>ניו-זילנד</c:v>
                </c:pt>
                <c:pt idx="4">
                  <c:v>פורטוגל</c:v>
                </c:pt>
                <c:pt idx="5">
                  <c:v>ישראל</c:v>
                </c:pt>
                <c:pt idx="6">
                  <c:v>ארצות הברית</c:v>
                </c:pt>
                <c:pt idx="7">
                  <c:v>מקסיקו</c:v>
                </c:pt>
                <c:pt idx="9">
                  <c:v>OECD</c:v>
                </c:pt>
              </c:strCache>
            </c:strRef>
          </c:cat>
          <c:val>
            <c:numRef>
              <c:f>M_prof_levels_all!$C$122:$C$131</c:f>
              <c:numCache>
                <c:formatCode>0.0</c:formatCode>
                <c:ptCount val="10"/>
                <c:pt idx="0">
                  <c:v>2.7168691665885385</c:v>
                </c:pt>
                <c:pt idx="1">
                  <c:v>3.6356461926484918</c:v>
                </c:pt>
                <c:pt idx="2">
                  <c:v>3.3447757960083582</c:v>
                </c:pt>
                <c:pt idx="3">
                  <c:v>7.5194829983827516</c:v>
                </c:pt>
                <c:pt idx="4">
                  <c:v>8.8928190130374247</c:v>
                </c:pt>
                <c:pt idx="5">
                  <c:v>15.871854692693637</c:v>
                </c:pt>
                <c:pt idx="6">
                  <c:v>7.9560277534280406</c:v>
                </c:pt>
                <c:pt idx="7">
                  <c:v>22.827960178686105</c:v>
                </c:pt>
                <c:pt idx="9">
                  <c:v>8.0219341108537581</c:v>
                </c:pt>
              </c:numCache>
            </c:numRef>
          </c:val>
        </c:ser>
        <c:ser>
          <c:idx val="1"/>
          <c:order val="1"/>
          <c:tx>
            <c:strRef>
              <c:f>M_prof_levels_all!$E$5</c:f>
              <c:strCache>
                <c:ptCount val="1"/>
                <c:pt idx="0">
                  <c:v>רמה 1</c:v>
                </c:pt>
              </c:strCache>
            </c:strRef>
          </c:tx>
          <c:spPr>
            <a:solidFill>
              <a:srgbClr val="FF4D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M_prof_levels_all!$B$122:$B$131</c:f>
              <c:strCache>
                <c:ptCount val="10"/>
                <c:pt idx="0">
                  <c:v>קוריאה</c:v>
                </c:pt>
                <c:pt idx="1">
                  <c:v>קנדה</c:v>
                </c:pt>
                <c:pt idx="2">
                  <c:v>פינלנד</c:v>
                </c:pt>
                <c:pt idx="3">
                  <c:v>ניו-זילנד</c:v>
                </c:pt>
                <c:pt idx="4">
                  <c:v>פורטוגל</c:v>
                </c:pt>
                <c:pt idx="5">
                  <c:v>ישראל</c:v>
                </c:pt>
                <c:pt idx="6">
                  <c:v>ארצות הברית</c:v>
                </c:pt>
                <c:pt idx="7">
                  <c:v>מקסיקו</c:v>
                </c:pt>
                <c:pt idx="9">
                  <c:v>OECD</c:v>
                </c:pt>
              </c:strCache>
            </c:strRef>
          </c:cat>
          <c:val>
            <c:numRef>
              <c:f>M_prof_levels_all!$E$122:$E$131</c:f>
              <c:numCache>
                <c:formatCode>0.0</c:formatCode>
                <c:ptCount val="10"/>
                <c:pt idx="0">
                  <c:v>6.4162376453623837</c:v>
                </c:pt>
                <c:pt idx="1">
                  <c:v>10.192294768803512</c:v>
                </c:pt>
                <c:pt idx="2">
                  <c:v>8.9231072386942127</c:v>
                </c:pt>
                <c:pt idx="3">
                  <c:v>15.124601990850614</c:v>
                </c:pt>
                <c:pt idx="4">
                  <c:v>16.013259813783378</c:v>
                </c:pt>
                <c:pt idx="5">
                  <c:v>17.630320027840565</c:v>
                </c:pt>
                <c:pt idx="6">
                  <c:v>17.889860272265789</c:v>
                </c:pt>
                <c:pt idx="7">
                  <c:v>31.884238557924323</c:v>
                </c:pt>
                <c:pt idx="9">
                  <c:v>14.982851961105078</c:v>
                </c:pt>
              </c:numCache>
            </c:numRef>
          </c:val>
        </c:ser>
        <c:ser>
          <c:idx val="2"/>
          <c:order val="2"/>
          <c:tx>
            <c:strRef>
              <c:f>M_prof_levels_all!$G$5</c:f>
              <c:strCache>
                <c:ptCount val="1"/>
                <c:pt idx="0">
                  <c:v>רמה 2</c:v>
                </c:pt>
              </c:strCache>
            </c:strRef>
          </c:tx>
          <c:spPr>
            <a:solidFill>
              <a:srgbClr val="FFC0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M_prof_levels_all!$B$122:$B$131</c:f>
              <c:strCache>
                <c:ptCount val="10"/>
                <c:pt idx="0">
                  <c:v>קוריאה</c:v>
                </c:pt>
                <c:pt idx="1">
                  <c:v>קנדה</c:v>
                </c:pt>
                <c:pt idx="2">
                  <c:v>פינלנד</c:v>
                </c:pt>
                <c:pt idx="3">
                  <c:v>ניו-זילנד</c:v>
                </c:pt>
                <c:pt idx="4">
                  <c:v>פורטוגל</c:v>
                </c:pt>
                <c:pt idx="5">
                  <c:v>ישראל</c:v>
                </c:pt>
                <c:pt idx="6">
                  <c:v>ארצות הברית</c:v>
                </c:pt>
                <c:pt idx="7">
                  <c:v>מקסיקו</c:v>
                </c:pt>
                <c:pt idx="9">
                  <c:v>OECD</c:v>
                </c:pt>
              </c:strCache>
            </c:strRef>
          </c:cat>
          <c:val>
            <c:numRef>
              <c:f>M_prof_levels_all!$G$122:$G$131</c:f>
              <c:numCache>
                <c:formatCode>0.0</c:formatCode>
                <c:ptCount val="10"/>
                <c:pt idx="0">
                  <c:v>14.660503709111147</c:v>
                </c:pt>
                <c:pt idx="1">
                  <c:v>21.025914218423026</c:v>
                </c:pt>
                <c:pt idx="2">
                  <c:v>20.490648973628872</c:v>
                </c:pt>
                <c:pt idx="3">
                  <c:v>21.58914417775831</c:v>
                </c:pt>
                <c:pt idx="4">
                  <c:v>22.777921136962949</c:v>
                </c:pt>
                <c:pt idx="5">
                  <c:v>21.574530332598751</c:v>
                </c:pt>
                <c:pt idx="6">
                  <c:v>26.254628847876621</c:v>
                </c:pt>
                <c:pt idx="7">
                  <c:v>27.824249641056131</c:v>
                </c:pt>
                <c:pt idx="9">
                  <c:v>22.463233345251652</c:v>
                </c:pt>
              </c:numCache>
            </c:numRef>
          </c:val>
        </c:ser>
        <c:ser>
          <c:idx val="3"/>
          <c:order val="3"/>
          <c:tx>
            <c:strRef>
              <c:f>M_prof_levels_all!$I$5</c:f>
              <c:strCache>
                <c:ptCount val="1"/>
                <c:pt idx="0">
                  <c:v>רמה 3</c:v>
                </c:pt>
              </c:strCache>
            </c:strRef>
          </c:tx>
          <c:spPr>
            <a:solidFill>
              <a:srgbClr val="FFFF0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M_prof_levels_all!$B$122:$B$131</c:f>
              <c:strCache>
                <c:ptCount val="10"/>
                <c:pt idx="0">
                  <c:v>קוריאה</c:v>
                </c:pt>
                <c:pt idx="1">
                  <c:v>קנדה</c:v>
                </c:pt>
                <c:pt idx="2">
                  <c:v>פינלנד</c:v>
                </c:pt>
                <c:pt idx="3">
                  <c:v>ניו-זילנד</c:v>
                </c:pt>
                <c:pt idx="4">
                  <c:v>פורטוגל</c:v>
                </c:pt>
                <c:pt idx="5">
                  <c:v>ישראל</c:v>
                </c:pt>
                <c:pt idx="6">
                  <c:v>ארצות הברית</c:v>
                </c:pt>
                <c:pt idx="7">
                  <c:v>מקסיקו</c:v>
                </c:pt>
                <c:pt idx="9">
                  <c:v>OECD</c:v>
                </c:pt>
              </c:strCache>
            </c:strRef>
          </c:cat>
          <c:val>
            <c:numRef>
              <c:f>M_prof_levels_all!$I$122:$I$131</c:f>
              <c:numCache>
                <c:formatCode>0.0</c:formatCode>
                <c:ptCount val="10"/>
                <c:pt idx="0">
                  <c:v>21.413902101180607</c:v>
                </c:pt>
                <c:pt idx="1">
                  <c:v>26.355954237989156</c:v>
                </c:pt>
                <c:pt idx="2">
                  <c:v>28.8179017085826</c:v>
                </c:pt>
                <c:pt idx="3">
                  <c:v>22.69973570797362</c:v>
                </c:pt>
                <c:pt idx="4">
                  <c:v>24.021764177323849</c:v>
                </c:pt>
                <c:pt idx="5">
                  <c:v>20.956867089722369</c:v>
                </c:pt>
                <c:pt idx="6">
                  <c:v>23.340564000544845</c:v>
                </c:pt>
                <c:pt idx="7">
                  <c:v>13.128088988839048</c:v>
                </c:pt>
                <c:pt idx="9">
                  <c:v>23.738154173799749</c:v>
                </c:pt>
              </c:numCache>
            </c:numRef>
          </c:val>
        </c:ser>
        <c:ser>
          <c:idx val="4"/>
          <c:order val="4"/>
          <c:tx>
            <c:strRef>
              <c:f>M_prof_levels_all!$K$5</c:f>
              <c:strCache>
                <c:ptCount val="1"/>
                <c:pt idx="0">
                  <c:v>רמה 4</c:v>
                </c:pt>
              </c:strCache>
            </c:strRef>
          </c:tx>
          <c:spPr>
            <a:solidFill>
              <a:srgbClr val="92D05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M_prof_levels_all!$B$122:$B$131</c:f>
              <c:strCache>
                <c:ptCount val="10"/>
                <c:pt idx="0">
                  <c:v>קוריאה</c:v>
                </c:pt>
                <c:pt idx="1">
                  <c:v>קנדה</c:v>
                </c:pt>
                <c:pt idx="2">
                  <c:v>פינלנד</c:v>
                </c:pt>
                <c:pt idx="3">
                  <c:v>ניו-זילנד</c:v>
                </c:pt>
                <c:pt idx="4">
                  <c:v>פורטוגל</c:v>
                </c:pt>
                <c:pt idx="5">
                  <c:v>ישראל</c:v>
                </c:pt>
                <c:pt idx="6">
                  <c:v>ארצות הברית</c:v>
                </c:pt>
                <c:pt idx="7">
                  <c:v>מקסיקו</c:v>
                </c:pt>
                <c:pt idx="9">
                  <c:v>OECD</c:v>
                </c:pt>
              </c:strCache>
            </c:strRef>
          </c:cat>
          <c:val>
            <c:numRef>
              <c:f>M_prof_levels_all!$K$122:$K$131</c:f>
              <c:numCache>
                <c:formatCode>0.0</c:formatCode>
                <c:ptCount val="10"/>
                <c:pt idx="0">
                  <c:v>23.891083755494087</c:v>
                </c:pt>
                <c:pt idx="1">
                  <c:v>22.39312026588944</c:v>
                </c:pt>
                <c:pt idx="2">
                  <c:v>23.171460360826877</c:v>
                </c:pt>
                <c:pt idx="3">
                  <c:v>18.066223858125525</c:v>
                </c:pt>
                <c:pt idx="4">
                  <c:v>17.660411843050206</c:v>
                </c:pt>
                <c:pt idx="5">
                  <c:v>14.599312183402278</c:v>
                </c:pt>
                <c:pt idx="6">
                  <c:v>15.787217165672102</c:v>
                </c:pt>
                <c:pt idx="7">
                  <c:v>3.7079078243239381</c:v>
                </c:pt>
                <c:pt idx="9">
                  <c:v>18.152897505599569</c:v>
                </c:pt>
              </c:numCache>
            </c:numRef>
          </c:val>
        </c:ser>
        <c:ser>
          <c:idx val="5"/>
          <c:order val="5"/>
          <c:tx>
            <c:strRef>
              <c:f>M_prof_levels_all!$M$5</c:f>
              <c:strCache>
                <c:ptCount val="1"/>
                <c:pt idx="0">
                  <c:v>רמה 5</c:v>
                </c:pt>
              </c:strCache>
            </c:strRef>
          </c:tx>
          <c:spPr>
            <a:solidFill>
              <a:srgbClr val="00B050"/>
            </a:solidFill>
          </c:spPr>
          <c:invertIfNegative val="0"/>
          <c:dLbls>
            <c:numFmt formatCode="0&quot;%&quot;" sourceLinked="0"/>
            <c:txPr>
              <a:bodyPr/>
              <a:lstStyle/>
              <a:p>
                <a:pPr>
                  <a:defRPr sz="1200" b="1"/>
                </a:pPr>
                <a:endParaRPr lang="he-IL"/>
              </a:p>
            </c:txPr>
            <c:showLegendKey val="0"/>
            <c:showVal val="1"/>
            <c:showCatName val="0"/>
            <c:showSerName val="0"/>
            <c:showPercent val="0"/>
            <c:showBubbleSize val="0"/>
            <c:showLeaderLines val="0"/>
          </c:dLbls>
          <c:cat>
            <c:strRef>
              <c:f>M_prof_levels_all!$B$122:$B$131</c:f>
              <c:strCache>
                <c:ptCount val="10"/>
                <c:pt idx="0">
                  <c:v>קוריאה</c:v>
                </c:pt>
                <c:pt idx="1">
                  <c:v>קנדה</c:v>
                </c:pt>
                <c:pt idx="2">
                  <c:v>פינלנד</c:v>
                </c:pt>
                <c:pt idx="3">
                  <c:v>ניו-זילנד</c:v>
                </c:pt>
                <c:pt idx="4">
                  <c:v>פורטוגל</c:v>
                </c:pt>
                <c:pt idx="5">
                  <c:v>ישראל</c:v>
                </c:pt>
                <c:pt idx="6">
                  <c:v>ארצות הברית</c:v>
                </c:pt>
                <c:pt idx="7">
                  <c:v>מקסיקו</c:v>
                </c:pt>
                <c:pt idx="9">
                  <c:v>OECD</c:v>
                </c:pt>
              </c:strCache>
            </c:strRef>
          </c:cat>
          <c:val>
            <c:numRef>
              <c:f>M_prof_levels_all!$M$122:$M$131</c:f>
              <c:numCache>
                <c:formatCode>0.0</c:formatCode>
                <c:ptCount val="10"/>
                <c:pt idx="0">
                  <c:v>18.773511284156125</c:v>
                </c:pt>
                <c:pt idx="1">
                  <c:v>12.075286510977639</c:v>
                </c:pt>
                <c:pt idx="2">
                  <c:v>11.708006103001274</c:v>
                </c:pt>
                <c:pt idx="3">
                  <c:v>10.469820318044512</c:v>
                </c:pt>
                <c:pt idx="4">
                  <c:v>8.5148412421010899</c:v>
                </c:pt>
                <c:pt idx="5">
                  <c:v>7.1866170002362555</c:v>
                </c:pt>
                <c:pt idx="6">
                  <c:v>6.5805193772286508</c:v>
                </c:pt>
                <c:pt idx="7">
                  <c:v>0.59244731100401882</c:v>
                </c:pt>
                <c:pt idx="9">
                  <c:v>9.3354046976214171</c:v>
                </c:pt>
              </c:numCache>
            </c:numRef>
          </c:val>
        </c:ser>
        <c:ser>
          <c:idx val="6"/>
          <c:order val="6"/>
          <c:tx>
            <c:strRef>
              <c:f>M_prof_levels_all!$O$5</c:f>
              <c:strCache>
                <c:ptCount val="1"/>
                <c:pt idx="0">
                  <c:v>רמה 6</c:v>
                </c:pt>
              </c:strCache>
            </c:strRef>
          </c:tx>
          <c:spPr>
            <a:solidFill>
              <a:srgbClr val="008000"/>
            </a:solidFill>
          </c:spPr>
          <c:invertIfNegative val="0"/>
          <c:dLbls>
            <c:dLbl>
              <c:idx val="7"/>
              <c:delete val="1"/>
            </c:dLbl>
            <c:numFmt formatCode="0&quot;%&quot;" sourceLinked="0"/>
            <c:txPr>
              <a:bodyPr/>
              <a:lstStyle/>
              <a:p>
                <a:pPr>
                  <a:defRPr sz="1200" b="1">
                    <a:solidFill>
                      <a:schemeClr val="bg1"/>
                    </a:solidFill>
                  </a:defRPr>
                </a:pPr>
                <a:endParaRPr lang="he-IL"/>
              </a:p>
            </c:txPr>
            <c:showLegendKey val="0"/>
            <c:showVal val="1"/>
            <c:showCatName val="0"/>
            <c:showSerName val="0"/>
            <c:showPercent val="0"/>
            <c:showBubbleSize val="0"/>
            <c:showLeaderLines val="0"/>
          </c:dLbls>
          <c:cat>
            <c:strRef>
              <c:f>M_prof_levels_all!$B$122:$B$131</c:f>
              <c:strCache>
                <c:ptCount val="10"/>
                <c:pt idx="0">
                  <c:v>קוריאה</c:v>
                </c:pt>
                <c:pt idx="1">
                  <c:v>קנדה</c:v>
                </c:pt>
                <c:pt idx="2">
                  <c:v>פינלנד</c:v>
                </c:pt>
                <c:pt idx="3">
                  <c:v>ניו-זילנד</c:v>
                </c:pt>
                <c:pt idx="4">
                  <c:v>פורטוגל</c:v>
                </c:pt>
                <c:pt idx="5">
                  <c:v>ישראל</c:v>
                </c:pt>
                <c:pt idx="6">
                  <c:v>ארצות הברית</c:v>
                </c:pt>
                <c:pt idx="7">
                  <c:v>מקסיקו</c:v>
                </c:pt>
                <c:pt idx="9">
                  <c:v>OECD</c:v>
                </c:pt>
              </c:strCache>
            </c:strRef>
          </c:cat>
          <c:val>
            <c:numRef>
              <c:f>M_prof_levels_all!$O$122:$O$131</c:f>
              <c:numCache>
                <c:formatCode>0.0</c:formatCode>
                <c:ptCount val="10"/>
                <c:pt idx="0">
                  <c:v>12.12789233810711</c:v>
                </c:pt>
                <c:pt idx="1">
                  <c:v>4.3217838052687343</c:v>
                </c:pt>
                <c:pt idx="2">
                  <c:v>3.5440998192578044</c:v>
                </c:pt>
                <c:pt idx="3">
                  <c:v>4.5309909488646598</c:v>
                </c:pt>
                <c:pt idx="4">
                  <c:v>2.118982773741108</c:v>
                </c:pt>
                <c:pt idx="5">
                  <c:v>2.1804986735061389</c:v>
                </c:pt>
                <c:pt idx="6">
                  <c:v>2.1911825829839486</c:v>
                </c:pt>
                <c:pt idx="7">
                  <c:v>3.5107498166441646E-2</c:v>
                </c:pt>
                <c:pt idx="9">
                  <c:v>3.3055242057687799</c:v>
                </c:pt>
              </c:numCache>
            </c:numRef>
          </c:val>
        </c:ser>
        <c:dLbls>
          <c:showLegendKey val="0"/>
          <c:showVal val="0"/>
          <c:showCatName val="0"/>
          <c:showSerName val="0"/>
          <c:showPercent val="0"/>
          <c:showBubbleSize val="0"/>
        </c:dLbls>
        <c:gapWidth val="150"/>
        <c:overlap val="100"/>
        <c:axId val="175148032"/>
        <c:axId val="175158016"/>
      </c:barChart>
      <c:catAx>
        <c:axId val="175148032"/>
        <c:scaling>
          <c:orientation val="minMax"/>
        </c:scaling>
        <c:delete val="0"/>
        <c:axPos val="b"/>
        <c:numFmt formatCode="General" sourceLinked="1"/>
        <c:majorTickMark val="out"/>
        <c:minorTickMark val="none"/>
        <c:tickLblPos val="high"/>
        <c:spPr>
          <a:ln>
            <a:solidFill>
              <a:sysClr val="windowText" lastClr="000000"/>
            </a:solidFill>
          </a:ln>
        </c:spPr>
        <c:txPr>
          <a:bodyPr/>
          <a:lstStyle/>
          <a:p>
            <a:pPr>
              <a:defRPr sz="1400" b="1"/>
            </a:pPr>
            <a:endParaRPr lang="he-IL"/>
          </a:p>
        </c:txPr>
        <c:crossAx val="175158016"/>
        <c:crosses val="autoZero"/>
        <c:auto val="1"/>
        <c:lblAlgn val="ctr"/>
        <c:lblOffset val="100"/>
        <c:noMultiLvlLbl val="0"/>
      </c:catAx>
      <c:valAx>
        <c:axId val="175158016"/>
        <c:scaling>
          <c:orientation val="minMax"/>
          <c:max val="100"/>
          <c:min val="0"/>
        </c:scaling>
        <c:delete val="0"/>
        <c:axPos val="l"/>
        <c:numFmt formatCode="0&quot;%&quot;" sourceLinked="0"/>
        <c:majorTickMark val="out"/>
        <c:minorTickMark val="none"/>
        <c:tickLblPos val="nextTo"/>
        <c:spPr>
          <a:ln>
            <a:solidFill>
              <a:sysClr val="windowText" lastClr="000000"/>
            </a:solidFill>
          </a:ln>
        </c:spPr>
        <c:txPr>
          <a:bodyPr/>
          <a:lstStyle/>
          <a:p>
            <a:pPr>
              <a:defRPr sz="1400" b="1"/>
            </a:pPr>
            <a:endParaRPr lang="he-IL"/>
          </a:p>
        </c:txPr>
        <c:crossAx val="175148032"/>
        <c:crosses val="autoZero"/>
        <c:crossBetween val="between"/>
        <c:majorUnit val="20"/>
      </c:valAx>
      <c:spPr>
        <a:solidFill>
          <a:sysClr val="window" lastClr="FFFFFF">
            <a:lumMod val="95000"/>
          </a:sysClr>
        </a:solidFill>
      </c:spPr>
    </c:plotArea>
    <c:legend>
      <c:legendPos val="r"/>
      <c:layout>
        <c:manualLayout>
          <c:xMode val="edge"/>
          <c:yMode val="edge"/>
          <c:x val="0.86067158724997417"/>
          <c:y val="8.6101292446346164E-2"/>
          <c:w val="0.12433285697248556"/>
          <c:h val="0.90001261784550934"/>
        </c:manualLayout>
      </c:layout>
      <c:overlay val="0"/>
      <c:txPr>
        <a:bodyPr/>
        <a:lstStyle/>
        <a:p>
          <a:pPr>
            <a:defRPr sz="1400" b="1"/>
          </a:pPr>
          <a:endParaRPr lang="he-IL"/>
        </a:p>
      </c:txPr>
    </c:legend>
    <c:plotVisOnly val="1"/>
    <c:dispBlanksAs val="gap"/>
    <c:showDLblsOverMax val="0"/>
  </c:chart>
  <c:spPr>
    <a:ln>
      <a:solidFill>
        <a:srgbClr val="000000"/>
      </a:solid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a:solidFill>
                  <a:srgbClr val="7030A0"/>
                </a:solidFill>
              </a:rPr>
              <a:t>OECD=301</a:t>
            </a:r>
            <a:endParaRPr lang="he-IL" sz="1400">
              <a:solidFill>
                <a:srgbClr val="7030A0"/>
              </a:solidFill>
            </a:endParaRPr>
          </a:p>
        </c:rich>
      </c:tx>
      <c:layout>
        <c:manualLayout>
          <c:xMode val="edge"/>
          <c:yMode val="edge"/>
          <c:x val="0.87394105860109639"/>
          <c:y val="0.16016143708900069"/>
        </c:manualLayout>
      </c:layout>
      <c:overlay val="1"/>
    </c:title>
    <c:autoTitleDeleted val="0"/>
    <c:plotArea>
      <c:layout/>
      <c:barChart>
        <c:barDir val="col"/>
        <c:grouping val="clustered"/>
        <c:varyColors val="0"/>
        <c:ser>
          <c:idx val="0"/>
          <c:order val="0"/>
          <c:tx>
            <c:strRef>
              <c:f>M_variance_all!$E$5</c:f>
              <c:strCache>
                <c:ptCount val="1"/>
                <c:pt idx="0">
                  <c:v>פיזור</c:v>
                </c:pt>
              </c:strCache>
            </c:strRef>
          </c:tx>
          <c:spPr>
            <a:solidFill>
              <a:srgbClr val="95B3D7"/>
            </a:solidFill>
            <a:ln>
              <a:noFill/>
            </a:ln>
          </c:spPr>
          <c:invertIfNegative val="0"/>
          <c:dPt>
            <c:idx val="1"/>
            <c:invertIfNegative val="0"/>
            <c:bubble3D val="0"/>
            <c:spPr>
              <a:solidFill>
                <a:srgbClr val="0070C0"/>
              </a:solidFill>
              <a:ln>
                <a:noFill/>
              </a:ln>
            </c:spPr>
          </c:dPt>
          <c:dPt>
            <c:idx val="2"/>
            <c:invertIfNegative val="0"/>
            <c:bubble3D val="0"/>
            <c:spPr>
              <a:solidFill>
                <a:srgbClr val="0070C0"/>
              </a:solidFill>
              <a:ln>
                <a:noFill/>
              </a:ln>
            </c:spPr>
          </c:dPt>
          <c:dPt>
            <c:idx val="7"/>
            <c:invertIfNegative val="0"/>
            <c:bubble3D val="0"/>
          </c:dPt>
          <c:dPt>
            <c:idx val="8"/>
            <c:invertIfNegative val="0"/>
            <c:bubble3D val="0"/>
            <c:spPr>
              <a:solidFill>
                <a:srgbClr val="95B3D7"/>
              </a:solidFill>
              <a:ln>
                <a:solidFill>
                  <a:schemeClr val="tx1"/>
                </a:solidFill>
              </a:ln>
            </c:spPr>
          </c:dPt>
          <c:dPt>
            <c:idx val="9"/>
            <c:invertIfNegative val="0"/>
            <c:bubble3D val="0"/>
            <c:spPr>
              <a:solidFill>
                <a:srgbClr val="95B3D7"/>
              </a:solidFill>
              <a:ln>
                <a:solidFill>
                  <a:schemeClr val="tx1"/>
                </a:solidFill>
              </a:ln>
            </c:spPr>
          </c:dPt>
          <c:dPt>
            <c:idx val="10"/>
            <c:invertIfNegative val="0"/>
            <c:bubble3D val="0"/>
          </c:dPt>
          <c:dPt>
            <c:idx val="21"/>
            <c:invertIfNegative val="0"/>
            <c:bubble3D val="0"/>
          </c:dPt>
          <c:dPt>
            <c:idx val="23"/>
            <c:invertIfNegative val="0"/>
            <c:bubble3D val="0"/>
            <c:spPr>
              <a:solidFill>
                <a:srgbClr val="95B3D7"/>
              </a:solidFill>
              <a:ln>
                <a:solidFill>
                  <a:schemeClr val="tx1"/>
                </a:solidFill>
              </a:ln>
            </c:spPr>
          </c:dPt>
          <c:dPt>
            <c:idx val="24"/>
            <c:invertIfNegative val="0"/>
            <c:bubble3D val="0"/>
          </c:dPt>
          <c:dPt>
            <c:idx val="28"/>
            <c:invertIfNegative val="0"/>
            <c:bubble3D val="0"/>
          </c:dPt>
          <c:dPt>
            <c:idx val="34"/>
            <c:invertIfNegative val="0"/>
            <c:bubble3D val="0"/>
          </c:dPt>
          <c:dPt>
            <c:idx val="36"/>
            <c:invertIfNegative val="0"/>
            <c:bubble3D val="0"/>
            <c:spPr>
              <a:solidFill>
                <a:srgbClr val="95B3D7"/>
              </a:solidFill>
              <a:ln>
                <a:solidFill>
                  <a:schemeClr val="tx1"/>
                </a:solidFill>
              </a:ln>
            </c:spPr>
          </c:dPt>
          <c:dPt>
            <c:idx val="37"/>
            <c:invertIfNegative val="0"/>
            <c:bubble3D val="0"/>
          </c:dPt>
          <c:dPt>
            <c:idx val="38"/>
            <c:invertIfNegative val="0"/>
            <c:bubble3D val="0"/>
            <c:spPr>
              <a:solidFill>
                <a:srgbClr val="95B3D7"/>
              </a:solidFill>
              <a:ln>
                <a:solidFill>
                  <a:schemeClr val="tx1"/>
                </a:solidFill>
              </a:ln>
            </c:spPr>
          </c:dPt>
          <c:dPt>
            <c:idx val="39"/>
            <c:invertIfNegative val="0"/>
            <c:bubble3D val="0"/>
          </c:dPt>
          <c:dPt>
            <c:idx val="44"/>
            <c:invertIfNegative val="0"/>
            <c:bubble3D val="0"/>
          </c:dPt>
          <c:dPt>
            <c:idx val="46"/>
            <c:invertIfNegative val="0"/>
            <c:bubble3D val="0"/>
            <c:spPr>
              <a:solidFill>
                <a:srgbClr val="95B3D7"/>
              </a:solidFill>
              <a:ln>
                <a:solidFill>
                  <a:schemeClr val="tx1"/>
                </a:solidFill>
              </a:ln>
            </c:spPr>
          </c:dPt>
          <c:dPt>
            <c:idx val="47"/>
            <c:invertIfNegative val="0"/>
            <c:bubble3D val="0"/>
          </c:dPt>
          <c:dPt>
            <c:idx val="59"/>
            <c:invertIfNegative val="0"/>
            <c:bubble3D val="0"/>
          </c:dPt>
          <c:dPt>
            <c:idx val="61"/>
            <c:invertIfNegative val="0"/>
            <c:bubble3D val="0"/>
            <c:spPr>
              <a:solidFill>
                <a:srgbClr val="95B3D7"/>
              </a:solidFill>
              <a:ln>
                <a:solidFill>
                  <a:schemeClr val="tx1"/>
                </a:solidFill>
              </a:ln>
            </c:spPr>
          </c:dPt>
          <c:dPt>
            <c:idx val="62"/>
            <c:invertIfNegative val="0"/>
            <c:bubble3D val="0"/>
          </c:dPt>
          <c:dLbls>
            <c:dLbl>
              <c:idx val="2"/>
              <c:showLegendKey val="0"/>
              <c:showVal val="1"/>
              <c:showCatName val="0"/>
              <c:showSerName val="0"/>
              <c:showPercent val="0"/>
              <c:showBubbleSize val="0"/>
            </c:dLbl>
            <c:dLbl>
              <c:idx val="8"/>
              <c:layout>
                <c:manualLayout>
                  <c:x val="-7.9445627162547505E-3"/>
                  <c:y val="5.5990251524081101E-3"/>
                </c:manualLayout>
              </c:layout>
              <c:showLegendKey val="0"/>
              <c:showVal val="1"/>
              <c:showCatName val="0"/>
              <c:showSerName val="0"/>
              <c:showPercent val="0"/>
              <c:showBubbleSize val="0"/>
            </c:dLbl>
            <c:dLbl>
              <c:idx val="9"/>
              <c:layout>
                <c:manualLayout>
                  <c:x val="1.2711300346007601E-2"/>
                  <c:y val="2.799512576204055E-3"/>
                </c:manualLayout>
              </c:layout>
              <c:showLegendKey val="0"/>
              <c:showVal val="1"/>
              <c:showCatName val="0"/>
              <c:showSerName val="0"/>
              <c:showPercent val="0"/>
              <c:showBubbleSize val="0"/>
            </c:dLbl>
            <c:dLbl>
              <c:idx val="23"/>
              <c:showLegendKey val="0"/>
              <c:showVal val="1"/>
              <c:showCatName val="0"/>
              <c:showSerName val="0"/>
              <c:showPercent val="0"/>
              <c:showBubbleSize val="0"/>
            </c:dLbl>
            <c:dLbl>
              <c:idx val="36"/>
              <c:layout>
                <c:manualLayout>
                  <c:x val="-1.5889125432509501E-3"/>
                  <c:y val="0"/>
                </c:manualLayout>
              </c:layout>
              <c:showLegendKey val="0"/>
              <c:showVal val="1"/>
              <c:showCatName val="0"/>
              <c:showSerName val="0"/>
              <c:showPercent val="0"/>
              <c:showBubbleSize val="0"/>
            </c:dLbl>
            <c:dLbl>
              <c:idx val="38"/>
              <c:layout>
                <c:manualLayout>
                  <c:x val="4.7667376297528506E-3"/>
                  <c:y val="-2.799512576204055E-3"/>
                </c:manualLayout>
              </c:layout>
              <c:showLegendKey val="0"/>
              <c:showVal val="1"/>
              <c:showCatName val="0"/>
              <c:showSerName val="0"/>
              <c:showPercent val="0"/>
              <c:showBubbleSize val="0"/>
            </c:dLbl>
            <c:dLbl>
              <c:idx val="46"/>
              <c:layout>
                <c:manualLayout>
                  <c:x val="4.7667376297528506E-3"/>
                  <c:y val="8.3985377286121647E-3"/>
                </c:manualLayout>
              </c:layout>
              <c:showLegendKey val="0"/>
              <c:showVal val="1"/>
              <c:showCatName val="0"/>
              <c:showSerName val="0"/>
              <c:showPercent val="0"/>
              <c:showBubbleSize val="0"/>
            </c:dLbl>
            <c:dLbl>
              <c:idx val="61"/>
              <c:layout>
                <c:manualLayout>
                  <c:x val="-1.5889125432509501E-3"/>
                  <c:y val="5.5990251524081101E-3"/>
                </c:manualLayout>
              </c:layout>
              <c:showLegendKey val="0"/>
              <c:showVal val="1"/>
              <c:showCatName val="0"/>
              <c:showSerName val="0"/>
              <c:showPercent val="0"/>
              <c:showBubbleSize val="0"/>
            </c:dLbl>
            <c:txPr>
              <a:bodyPr/>
              <a:lstStyle/>
              <a:p>
                <a:pPr>
                  <a:defRPr sz="1200" b="1"/>
                </a:pPr>
                <a:endParaRPr lang="he-IL"/>
              </a:p>
            </c:txPr>
            <c:showLegendKey val="0"/>
            <c:showVal val="0"/>
            <c:showCatName val="0"/>
            <c:showSerName val="0"/>
            <c:showPercent val="0"/>
            <c:showBubbleSize val="0"/>
          </c:dLbls>
          <c:cat>
            <c:strRef>
              <c:f>M_variance_all!$B$6:$B$71</c:f>
              <c:strCache>
                <c:ptCount val="66"/>
                <c:pt idx="0">
                  <c:v>טייוואן</c:v>
                </c:pt>
                <c:pt idx="2">
                  <c:v>ישראל</c:v>
                </c:pt>
                <c:pt idx="4">
                  <c:v>סינגפור</c:v>
                </c:pt>
                <c:pt idx="5">
                  <c:v>בלגיה</c:v>
                </c:pt>
                <c:pt idx="6">
                  <c:v>סלובקיה</c:v>
                </c:pt>
                <c:pt idx="7">
                  <c:v>קטאר</c:v>
                </c:pt>
                <c:pt idx="8">
                  <c:v>ניו-זילנד</c:v>
                </c:pt>
                <c:pt idx="9">
                  <c:v>קוריאה</c:v>
                </c:pt>
                <c:pt idx="10">
                  <c:v>צרפת</c:v>
                </c:pt>
                <c:pt idx="11">
                  <c:v>הונג-קונג (סין)</c:v>
                </c:pt>
                <c:pt idx="12">
                  <c:v>אוסטרליה</c:v>
                </c:pt>
                <c:pt idx="13">
                  <c:v>גרמניה</c:v>
                </c:pt>
                <c:pt idx="14">
                  <c:v>בריטניה</c:v>
                </c:pt>
                <c:pt idx="15">
                  <c:v>ליכטנשטיין</c:v>
                </c:pt>
                <c:pt idx="16">
                  <c:v>לוקסמבורג</c:v>
                </c:pt>
                <c:pt idx="17">
                  <c:v>הונגריה</c:v>
                </c:pt>
                <c:pt idx="18">
                  <c:v>צ'כיה</c:v>
                </c:pt>
                <c:pt idx="19">
                  <c:v>יפן</c:v>
                </c:pt>
                <c:pt idx="20">
                  <c:v>קפריסין</c:v>
                </c:pt>
                <c:pt idx="21">
                  <c:v>שווייץ</c:v>
                </c:pt>
                <c:pt idx="22">
                  <c:v>בולגריה</c:v>
                </c:pt>
                <c:pt idx="23">
                  <c:v>פורטוגל</c:v>
                </c:pt>
                <c:pt idx="24">
                  <c:v>מקאו (סין)</c:v>
                </c:pt>
                <c:pt idx="25">
                  <c:v>איטליה</c:v>
                </c:pt>
                <c:pt idx="26">
                  <c:v>אלבניה</c:v>
                </c:pt>
                <c:pt idx="27">
                  <c:v>איסלנד</c:v>
                </c:pt>
                <c:pt idx="28">
                  <c:v>טורקיה</c:v>
                </c:pt>
                <c:pt idx="29">
                  <c:v>אוסטריה</c:v>
                </c:pt>
                <c:pt idx="30">
                  <c:v>סלובניה</c:v>
                </c:pt>
                <c:pt idx="31">
                  <c:v>שוודיה</c:v>
                </c:pt>
                <c:pt idx="32">
                  <c:v>הולנד</c:v>
                </c:pt>
                <c:pt idx="33">
                  <c:v>נורווגיה</c:v>
                </c:pt>
                <c:pt idx="34">
                  <c:v>פולין</c:v>
                </c:pt>
                <c:pt idx="35">
                  <c:v>סרביה</c:v>
                </c:pt>
                <c:pt idx="36">
                  <c:v>ארצות הברית</c:v>
                </c:pt>
                <c:pt idx="37">
                  <c:v>איחוד האמירויות</c:v>
                </c:pt>
                <c:pt idx="38">
                  <c:v>קנדה</c:v>
                </c:pt>
                <c:pt idx="39">
                  <c:v>ליטא</c:v>
                </c:pt>
                <c:pt idx="40">
                  <c:v>אורוגוואי</c:v>
                </c:pt>
                <c:pt idx="41">
                  <c:v>יוון</c:v>
                </c:pt>
                <c:pt idx="42">
                  <c:v>קרואטיה</c:v>
                </c:pt>
                <c:pt idx="43">
                  <c:v>ספרד</c:v>
                </c:pt>
                <c:pt idx="44">
                  <c:v>רוסיה</c:v>
                </c:pt>
                <c:pt idx="45">
                  <c:v>וייטנאם</c:v>
                </c:pt>
                <c:pt idx="46">
                  <c:v>פינלנד</c:v>
                </c:pt>
                <c:pt idx="47">
                  <c:v>אירלנד</c:v>
                </c:pt>
                <c:pt idx="48">
                  <c:v>פרו</c:v>
                </c:pt>
                <c:pt idx="49">
                  <c:v>תאילנד</c:v>
                </c:pt>
                <c:pt idx="50">
                  <c:v>דנמרק</c:v>
                </c:pt>
                <c:pt idx="51">
                  <c:v>מונטנגרו</c:v>
                </c:pt>
                <c:pt idx="52">
                  <c:v>אסטוניה</c:v>
                </c:pt>
                <c:pt idx="53">
                  <c:v>מלזיה</c:v>
                </c:pt>
                <c:pt idx="54">
                  <c:v>לטביה</c:v>
                </c:pt>
                <c:pt idx="55">
                  <c:v>רומניה</c:v>
                </c:pt>
                <c:pt idx="56">
                  <c:v>צ'ילה</c:v>
                </c:pt>
                <c:pt idx="57">
                  <c:v>טוניסיה</c:v>
                </c:pt>
                <c:pt idx="58">
                  <c:v>ברזיל</c:v>
                </c:pt>
                <c:pt idx="59">
                  <c:v>ירדן</c:v>
                </c:pt>
                <c:pt idx="60">
                  <c:v>ארגנטינה</c:v>
                </c:pt>
                <c:pt idx="61">
                  <c:v>מקסיקו</c:v>
                </c:pt>
                <c:pt idx="62">
                  <c:v>קולומביה</c:v>
                </c:pt>
                <c:pt idx="63">
                  <c:v>אינדונסיה</c:v>
                </c:pt>
                <c:pt idx="64">
                  <c:v>קזחסטן</c:v>
                </c:pt>
                <c:pt idx="65">
                  <c:v>קוסטה ריקה</c:v>
                </c:pt>
              </c:strCache>
            </c:strRef>
          </c:cat>
          <c:val>
            <c:numRef>
              <c:f>M_variance_all!$E$6:$E$71</c:f>
              <c:numCache>
                <c:formatCode>General</c:formatCode>
                <c:ptCount val="66"/>
                <c:pt idx="0" formatCode="0">
                  <c:v>374.93380000000002</c:v>
                </c:pt>
                <c:pt idx="2" formatCode="0">
                  <c:v>347.06342000000001</c:v>
                </c:pt>
                <c:pt idx="4" formatCode="0">
                  <c:v>344.38384000000002</c:v>
                </c:pt>
                <c:pt idx="5" formatCode="0">
                  <c:v>334.70948000000004</c:v>
                </c:pt>
                <c:pt idx="6" formatCode="0">
                  <c:v>333.55665999999997</c:v>
                </c:pt>
                <c:pt idx="7" formatCode="0">
                  <c:v>330.37858000000006</c:v>
                </c:pt>
                <c:pt idx="8" formatCode="0">
                  <c:v>324.56771999999995</c:v>
                </c:pt>
                <c:pt idx="9" formatCode="0">
                  <c:v>323.38369999999998</c:v>
                </c:pt>
                <c:pt idx="10" formatCode="0">
                  <c:v>321.49864000000008</c:v>
                </c:pt>
                <c:pt idx="11" formatCode="0">
                  <c:v>318.21156000000002</c:v>
                </c:pt>
                <c:pt idx="12" formatCode="0">
                  <c:v>315.11138</c:v>
                </c:pt>
                <c:pt idx="13" formatCode="0">
                  <c:v>313.80279999999999</c:v>
                </c:pt>
                <c:pt idx="14" formatCode="0">
                  <c:v>312.07353999999992</c:v>
                </c:pt>
                <c:pt idx="15" formatCode="0">
                  <c:v>310.15732000000003</c:v>
                </c:pt>
                <c:pt idx="16" formatCode="0">
                  <c:v>309.93925999999999</c:v>
                </c:pt>
                <c:pt idx="17" formatCode="0">
                  <c:v>309.93922000000003</c:v>
                </c:pt>
                <c:pt idx="18" formatCode="0">
                  <c:v>309.16032000000001</c:v>
                </c:pt>
                <c:pt idx="19" formatCode="0">
                  <c:v>308.67737999999997</c:v>
                </c:pt>
                <c:pt idx="20" formatCode="0">
                  <c:v>308.10095999999999</c:v>
                </c:pt>
                <c:pt idx="21" formatCode="0">
                  <c:v>307.55569999999994</c:v>
                </c:pt>
                <c:pt idx="22" formatCode="0">
                  <c:v>307.36872</c:v>
                </c:pt>
                <c:pt idx="23" formatCode="0">
                  <c:v>306.51193999999998</c:v>
                </c:pt>
                <c:pt idx="24" formatCode="0">
                  <c:v>306.18473999999998</c:v>
                </c:pt>
                <c:pt idx="25" formatCode="0">
                  <c:v>305.57721999999995</c:v>
                </c:pt>
                <c:pt idx="26" formatCode="0">
                  <c:v>303.87912000000006</c:v>
                </c:pt>
                <c:pt idx="27" formatCode="0">
                  <c:v>302.33678000000003</c:v>
                </c:pt>
                <c:pt idx="28" formatCode="0">
                  <c:v>301.66692000000006</c:v>
                </c:pt>
                <c:pt idx="29" formatCode="0">
                  <c:v>300.70103999999992</c:v>
                </c:pt>
                <c:pt idx="30" formatCode="0">
                  <c:v>298.31748000000005</c:v>
                </c:pt>
                <c:pt idx="31" formatCode="0">
                  <c:v>298.08382</c:v>
                </c:pt>
                <c:pt idx="32" formatCode="0">
                  <c:v>297.30486000000008</c:v>
                </c:pt>
                <c:pt idx="33" formatCode="0">
                  <c:v>296.71288000000004</c:v>
                </c:pt>
                <c:pt idx="34" formatCode="0">
                  <c:v>296.35455999999999</c:v>
                </c:pt>
                <c:pt idx="35" formatCode="0">
                  <c:v>296.22991999999994</c:v>
                </c:pt>
                <c:pt idx="36" formatCode="0">
                  <c:v>294.54743999999994</c:v>
                </c:pt>
                <c:pt idx="37" formatCode="0">
                  <c:v>293.69058000000001</c:v>
                </c:pt>
                <c:pt idx="38" formatCode="0">
                  <c:v>293.11416000000003</c:v>
                </c:pt>
                <c:pt idx="39" formatCode="0">
                  <c:v>292.89606000000003</c:v>
                </c:pt>
                <c:pt idx="40" formatCode="0">
                  <c:v>291.66536000000002</c:v>
                </c:pt>
                <c:pt idx="41" formatCode="0">
                  <c:v>289.35971999999998</c:v>
                </c:pt>
                <c:pt idx="42" formatCode="0">
                  <c:v>289.04813999999999</c:v>
                </c:pt>
                <c:pt idx="43" formatCode="0">
                  <c:v>286.86709999999994</c:v>
                </c:pt>
                <c:pt idx="44" formatCode="0">
                  <c:v>284.98208000000005</c:v>
                </c:pt>
                <c:pt idx="45" formatCode="0">
                  <c:v>283.06590000000006</c:v>
                </c:pt>
                <c:pt idx="46" formatCode="0">
                  <c:v>281.28995999999995</c:v>
                </c:pt>
                <c:pt idx="47" formatCode="0">
                  <c:v>280.26171999999997</c:v>
                </c:pt>
                <c:pt idx="48" formatCode="0">
                  <c:v>279.14005999999995</c:v>
                </c:pt>
                <c:pt idx="49" formatCode="0">
                  <c:v>272.78390000000002</c:v>
                </c:pt>
                <c:pt idx="50" formatCode="0">
                  <c:v>271.89596</c:v>
                </c:pt>
                <c:pt idx="51" formatCode="0">
                  <c:v>271.69342</c:v>
                </c:pt>
                <c:pt idx="52" formatCode="0">
                  <c:v>267.67411999999996</c:v>
                </c:pt>
                <c:pt idx="53" formatCode="0">
                  <c:v>267.14442000000003</c:v>
                </c:pt>
                <c:pt idx="54" formatCode="0">
                  <c:v>266.08507999999995</c:v>
                </c:pt>
                <c:pt idx="55" formatCode="0">
                  <c:v>266.05387999999994</c:v>
                </c:pt>
                <c:pt idx="56" formatCode="0">
                  <c:v>263.76383999999996</c:v>
                </c:pt>
                <c:pt idx="57" formatCode="0">
                  <c:v>256.37951999999996</c:v>
                </c:pt>
                <c:pt idx="58" formatCode="0">
                  <c:v>255.03973999999999</c:v>
                </c:pt>
                <c:pt idx="59" formatCode="0">
                  <c:v>251.86162000000007</c:v>
                </c:pt>
                <c:pt idx="60" formatCode="0">
                  <c:v>250.07007999999996</c:v>
                </c:pt>
                <c:pt idx="61" formatCode="0">
                  <c:v>244.75774000000001</c:v>
                </c:pt>
                <c:pt idx="62" formatCode="0">
                  <c:v>243.72952000000004</c:v>
                </c:pt>
                <c:pt idx="63" formatCode="0">
                  <c:v>234.67831999999999</c:v>
                </c:pt>
                <c:pt idx="64" formatCode="0">
                  <c:v>234.53812000000005</c:v>
                </c:pt>
                <c:pt idx="65" formatCode="0">
                  <c:v>224.30286000000001</c:v>
                </c:pt>
              </c:numCache>
            </c:numRef>
          </c:val>
        </c:ser>
        <c:dLbls>
          <c:showLegendKey val="0"/>
          <c:showVal val="0"/>
          <c:showCatName val="0"/>
          <c:showSerName val="0"/>
          <c:showPercent val="0"/>
          <c:showBubbleSize val="0"/>
        </c:dLbls>
        <c:gapWidth val="150"/>
        <c:axId val="175233280"/>
        <c:axId val="171593728"/>
      </c:barChart>
      <c:scatterChart>
        <c:scatterStyle val="smoothMarker"/>
        <c:varyColors val="0"/>
        <c:ser>
          <c:idx val="1"/>
          <c:order val="1"/>
          <c:tx>
            <c:strRef>
              <c:f>M_variance_all!$A$121</c:f>
              <c:strCache>
                <c:ptCount val="1"/>
                <c:pt idx="0">
                  <c:v>OECD</c:v>
                </c:pt>
              </c:strCache>
            </c:strRef>
          </c:tx>
          <c:spPr>
            <a:ln w="19050">
              <a:solidFill>
                <a:srgbClr val="7030A0"/>
              </a:solidFill>
            </a:ln>
          </c:spPr>
          <c:marker>
            <c:symbol val="none"/>
          </c:marker>
          <c:xVal>
            <c:numRef>
              <c:f>M_variance_all!$C$122:$C$123</c:f>
              <c:numCache>
                <c:formatCode>General</c:formatCode>
                <c:ptCount val="2"/>
                <c:pt idx="0">
                  <c:v>0</c:v>
                </c:pt>
                <c:pt idx="1">
                  <c:v>66.5</c:v>
                </c:pt>
              </c:numCache>
            </c:numRef>
          </c:xVal>
          <c:yVal>
            <c:numRef>
              <c:f>M_variance_all!$D$122:$D$123</c:f>
              <c:numCache>
                <c:formatCode>General</c:formatCode>
                <c:ptCount val="2"/>
                <c:pt idx="0">
                  <c:v>301</c:v>
                </c:pt>
                <c:pt idx="1">
                  <c:v>301</c:v>
                </c:pt>
              </c:numCache>
            </c:numRef>
          </c:yVal>
          <c:smooth val="1"/>
        </c:ser>
        <c:dLbls>
          <c:showLegendKey val="0"/>
          <c:showVal val="0"/>
          <c:showCatName val="0"/>
          <c:showSerName val="0"/>
          <c:showPercent val="0"/>
          <c:showBubbleSize val="0"/>
        </c:dLbls>
        <c:axId val="171597184"/>
        <c:axId val="171595648"/>
      </c:scatterChart>
      <c:catAx>
        <c:axId val="175233280"/>
        <c:scaling>
          <c:orientation val="minMax"/>
        </c:scaling>
        <c:delete val="0"/>
        <c:axPos val="b"/>
        <c:majorTickMark val="out"/>
        <c:minorTickMark val="none"/>
        <c:tickLblPos val="nextTo"/>
        <c:spPr>
          <a:ln>
            <a:solidFill>
              <a:schemeClr val="tx1">
                <a:shade val="95000"/>
                <a:satMod val="105000"/>
              </a:schemeClr>
            </a:solidFill>
          </a:ln>
        </c:spPr>
        <c:txPr>
          <a:bodyPr/>
          <a:lstStyle/>
          <a:p>
            <a:pPr>
              <a:defRPr sz="1000" b="1"/>
            </a:pPr>
            <a:endParaRPr lang="he-IL"/>
          </a:p>
        </c:txPr>
        <c:crossAx val="171593728"/>
        <c:crosses val="autoZero"/>
        <c:auto val="1"/>
        <c:lblAlgn val="ctr"/>
        <c:lblOffset val="100"/>
        <c:tickLblSkip val="1"/>
        <c:noMultiLvlLbl val="0"/>
      </c:catAx>
      <c:valAx>
        <c:axId val="171593728"/>
        <c:scaling>
          <c:orientation val="minMax"/>
        </c:scaling>
        <c:delete val="0"/>
        <c:axPos val="l"/>
        <c:majorGridlines>
          <c:spPr>
            <a:ln>
              <a:solidFill>
                <a:srgbClr val="FFFFFF">
                  <a:lumMod val="65000"/>
                </a:srgbClr>
              </a:solidFill>
              <a:prstDash val="sysDash"/>
            </a:ln>
          </c:spPr>
        </c:majorGridlines>
        <c:title>
          <c:tx>
            <c:strRef>
              <c:f>M_variance_all!$E$121</c:f>
              <c:strCache>
                <c:ptCount val="1"/>
                <c:pt idx="0">
                  <c:v>טווח ציונים במתמטיקה מאון 5-מאון 95</c:v>
                </c:pt>
              </c:strCache>
            </c:strRef>
          </c:tx>
          <c:layout>
            <c:manualLayout>
              <c:xMode val="edge"/>
              <c:yMode val="edge"/>
              <c:x val="5.5325434311102569E-3"/>
              <c:y val="0.16620022819334007"/>
            </c:manualLayout>
          </c:layout>
          <c:overlay val="0"/>
          <c:txPr>
            <a:bodyPr/>
            <a:lstStyle/>
            <a:p>
              <a:pPr>
                <a:defRPr sz="1200"/>
              </a:pPr>
              <a:endParaRPr lang="he-IL"/>
            </a:p>
          </c:txPr>
        </c:title>
        <c:numFmt formatCode="0" sourceLinked="1"/>
        <c:majorTickMark val="out"/>
        <c:minorTickMark val="none"/>
        <c:tickLblPos val="nextTo"/>
        <c:spPr>
          <a:ln>
            <a:solidFill>
              <a:schemeClr val="tx1">
                <a:shade val="95000"/>
                <a:satMod val="105000"/>
              </a:schemeClr>
            </a:solidFill>
          </a:ln>
        </c:spPr>
        <c:txPr>
          <a:bodyPr/>
          <a:lstStyle/>
          <a:p>
            <a:pPr>
              <a:defRPr sz="1400" b="1"/>
            </a:pPr>
            <a:endParaRPr lang="he-IL"/>
          </a:p>
        </c:txPr>
        <c:crossAx val="175233280"/>
        <c:crosses val="autoZero"/>
        <c:crossBetween val="between"/>
      </c:valAx>
      <c:valAx>
        <c:axId val="171595648"/>
        <c:scaling>
          <c:orientation val="minMax"/>
          <c:max val="400"/>
          <c:min val="0"/>
        </c:scaling>
        <c:delete val="0"/>
        <c:axPos val="r"/>
        <c:numFmt formatCode="General" sourceLinked="1"/>
        <c:majorTickMark val="none"/>
        <c:minorTickMark val="none"/>
        <c:tickLblPos val="none"/>
        <c:crossAx val="171597184"/>
        <c:crosses val="max"/>
        <c:crossBetween val="midCat"/>
      </c:valAx>
      <c:valAx>
        <c:axId val="171597184"/>
        <c:scaling>
          <c:orientation val="minMax"/>
        </c:scaling>
        <c:delete val="1"/>
        <c:axPos val="b"/>
        <c:numFmt formatCode="General" sourceLinked="1"/>
        <c:majorTickMark val="out"/>
        <c:minorTickMark val="none"/>
        <c:tickLblPos val="nextTo"/>
        <c:crossAx val="171595648"/>
        <c:crosses val="autoZero"/>
        <c:crossBetween val="midCat"/>
      </c:valAx>
      <c:spPr>
        <a:solidFill>
          <a:schemeClr val="bg1">
            <a:lumMod val="95000"/>
          </a:schemeClr>
        </a:solidFill>
      </c:spPr>
    </c:plotArea>
    <c:plotVisOnly val="1"/>
    <c:dispBlanksAs val="gap"/>
    <c:showDLblsOverMax val="0"/>
  </c:chart>
  <c:spPr>
    <a:ln>
      <a:solidFill>
        <a:srgbClr val="000000"/>
      </a:solidFill>
    </a:ln>
  </c:sp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'כלל + מגזר - תחומים ++'!$D$7</c:f>
          <c:strCache>
            <c:ptCount val="1"/>
            <c:pt idx="0">
              <c:v>מתמטיקה</c:v>
            </c:pt>
          </c:strCache>
        </c:strRef>
      </c:tx>
      <c:layout>
        <c:manualLayout>
          <c:xMode val="edge"/>
          <c:yMode val="edge"/>
          <c:x val="3.5537358463183003E-3"/>
          <c:y val="0.94137446954245907"/>
        </c:manualLayout>
      </c:layout>
      <c:overlay val="1"/>
      <c:txPr>
        <a:bodyPr/>
        <a:lstStyle/>
        <a:p>
          <a:pPr>
            <a:defRPr sz="1000">
              <a:solidFill>
                <a:srgbClr val="0070C0"/>
              </a:solidFill>
            </a:defRPr>
          </a:pPr>
          <a:endParaRPr lang="he-IL"/>
        </a:p>
      </c:txPr>
    </c:title>
    <c:autoTitleDeleted val="0"/>
    <c:plotArea>
      <c:layout>
        <c:manualLayout>
          <c:layoutTarget val="inner"/>
          <c:xMode val="edge"/>
          <c:yMode val="edge"/>
          <c:x val="8.0669250010169988E-2"/>
          <c:y val="9.5633415283606485E-2"/>
          <c:w val="0.87360263888888889"/>
          <c:h val="0.76591542947839275"/>
        </c:manualLayout>
      </c:layout>
      <c:barChart>
        <c:barDir val="col"/>
        <c:grouping val="clustered"/>
        <c:varyColors val="0"/>
        <c:ser>
          <c:idx val="0"/>
          <c:order val="0"/>
          <c:tx>
            <c:strRef>
              <c:f>'כלל + מגזר - תחומים ++'!$F$2</c:f>
              <c:strCache>
                <c:ptCount val="1"/>
                <c:pt idx="0">
                  <c:v>2012</c:v>
                </c:pt>
              </c:strCache>
            </c:strRef>
          </c:tx>
          <c:spPr>
            <a:pattFill prst="dashUpDiag">
              <a:fgClr>
                <a:schemeClr val="accent1"/>
              </a:fgClr>
              <a:bgClr>
                <a:schemeClr val="accent1">
                  <a:lumMod val="60000"/>
                  <a:lumOff val="40000"/>
                </a:schemeClr>
              </a:bgClr>
            </a:pattFill>
            <a:ln>
              <a:noFill/>
            </a:ln>
          </c:spPr>
          <c:invertIfNegative val="0"/>
          <c:dPt>
            <c:idx val="0"/>
            <c:invertIfNegative val="0"/>
            <c:bubble3D val="0"/>
            <c:spPr>
              <a:solidFill>
                <a:srgbClr val="343400"/>
              </a:solidFill>
              <a:ln>
                <a:noFill/>
              </a:ln>
            </c:spPr>
          </c:dPt>
          <c:dPt>
            <c:idx val="1"/>
            <c:invertIfNegative val="0"/>
            <c:bubble3D val="0"/>
            <c:spPr>
              <a:solidFill>
                <a:srgbClr val="7030A0"/>
              </a:solidFill>
              <a:ln>
                <a:noFill/>
              </a:ln>
            </c:spPr>
          </c:dPt>
          <c:dPt>
            <c:idx val="2"/>
            <c:invertIfNegative val="0"/>
            <c:bubble3D val="0"/>
            <c:spPr>
              <a:solidFill>
                <a:srgbClr val="343400"/>
              </a:solidFill>
              <a:ln>
                <a:noFill/>
              </a:ln>
            </c:spPr>
          </c:dPt>
          <c:dPt>
            <c:idx val="3"/>
            <c:invertIfNegative val="0"/>
            <c:bubble3D val="0"/>
            <c:spPr>
              <a:pattFill prst="pct5">
                <a:fgClr>
                  <a:srgbClr val="800000"/>
                </a:fgClr>
                <a:bgClr>
                  <a:srgbClr val="00B0F0"/>
                </a:bgClr>
              </a:pattFill>
              <a:ln>
                <a:noFill/>
              </a:ln>
            </c:spPr>
          </c:dPt>
          <c:dPt>
            <c:idx val="4"/>
            <c:invertIfNegative val="0"/>
            <c:bubble3D val="0"/>
            <c:spPr>
              <a:pattFill prst="pct5">
                <a:fgClr>
                  <a:srgbClr val="FFFFCC"/>
                </a:fgClr>
                <a:bgClr>
                  <a:srgbClr val="00B050"/>
                </a:bgClr>
              </a:pattFill>
              <a:ln>
                <a:noFill/>
              </a:ln>
            </c:spPr>
          </c:dPt>
          <c:dPt>
            <c:idx val="5"/>
            <c:invertIfNegative val="0"/>
            <c:bubble3D val="0"/>
          </c:dPt>
          <c:dPt>
            <c:idx val="6"/>
            <c:invertIfNegative val="0"/>
            <c:bubble3D val="0"/>
          </c:dPt>
          <c:dPt>
            <c:idx val="7"/>
            <c:invertIfNegative val="0"/>
            <c:bubble3D val="0"/>
          </c:dPt>
          <c:dPt>
            <c:idx val="8"/>
            <c:invertIfNegative val="0"/>
            <c:bubble3D val="0"/>
          </c:dPt>
          <c:dPt>
            <c:idx val="10"/>
            <c:invertIfNegative val="0"/>
            <c:bubble3D val="0"/>
          </c:dPt>
          <c:dPt>
            <c:idx val="11"/>
            <c:invertIfNegative val="0"/>
            <c:bubble3D val="0"/>
          </c:dPt>
          <c:dPt>
            <c:idx val="12"/>
            <c:invertIfNegative val="0"/>
            <c:bubble3D val="0"/>
          </c:dPt>
          <c:dPt>
            <c:idx val="13"/>
            <c:invertIfNegative val="0"/>
            <c:bubble3D val="0"/>
          </c:dPt>
          <c:dLbls>
            <c:txPr>
              <a:bodyPr/>
              <a:lstStyle/>
              <a:p>
                <a:pPr>
                  <a:defRPr sz="1400" b="1">
                    <a:solidFill>
                      <a:schemeClr val="bg1"/>
                    </a:solidFill>
                  </a:defRPr>
                </a:pPr>
                <a:endParaRPr lang="he-IL"/>
              </a:p>
            </c:txPr>
            <c:dLblPos val="inEnd"/>
            <c:showLegendKey val="0"/>
            <c:showVal val="1"/>
            <c:showCatName val="0"/>
            <c:showSerName val="0"/>
            <c:showPercent val="0"/>
            <c:showBubbleSize val="0"/>
            <c:showLeaderLines val="0"/>
          </c:dLbls>
          <c:cat>
            <c:strRef>
              <c:f>'כלל + מגזר - תחומים ++'!$C$3:$C$7</c:f>
              <c:strCache>
                <c:ptCount val="5"/>
                <c:pt idx="0">
                  <c:v>כלל ישראל</c:v>
                </c:pt>
                <c:pt idx="1">
                  <c:v>OECD</c:v>
                </c:pt>
                <c:pt idx="3">
                  <c:v>דוברי עברית</c:v>
                </c:pt>
                <c:pt idx="4">
                  <c:v>דוברי ערבית</c:v>
                </c:pt>
              </c:strCache>
            </c:strRef>
          </c:cat>
          <c:val>
            <c:numRef>
              <c:f>'כלל + מגזר - תחומים ++'!$F$3:$F$7</c:f>
              <c:numCache>
                <c:formatCode>General</c:formatCode>
                <c:ptCount val="5"/>
                <c:pt idx="0">
                  <c:v>466</c:v>
                </c:pt>
                <c:pt idx="1">
                  <c:v>494</c:v>
                </c:pt>
                <c:pt idx="3">
                  <c:v>489</c:v>
                </c:pt>
                <c:pt idx="4">
                  <c:v>388</c:v>
                </c:pt>
              </c:numCache>
            </c:numRef>
          </c:val>
        </c:ser>
        <c:dLbls>
          <c:showLegendKey val="0"/>
          <c:showVal val="0"/>
          <c:showCatName val="0"/>
          <c:showSerName val="0"/>
          <c:showPercent val="0"/>
          <c:showBubbleSize val="0"/>
        </c:dLbls>
        <c:gapWidth val="78"/>
        <c:overlap val="-49"/>
        <c:axId val="175072384"/>
        <c:axId val="175073920"/>
      </c:barChart>
      <c:catAx>
        <c:axId val="175072384"/>
        <c:scaling>
          <c:orientation val="minMax"/>
        </c:scaling>
        <c:delete val="0"/>
        <c:axPos val="b"/>
        <c:numFmt formatCode="General" sourceLinked="1"/>
        <c:majorTickMark val="out"/>
        <c:minorTickMark val="none"/>
        <c:tickLblPos val="high"/>
        <c:spPr>
          <a:ln>
            <a:solidFill>
              <a:srgbClr val="000000"/>
            </a:solidFill>
          </a:ln>
        </c:spPr>
        <c:txPr>
          <a:bodyPr/>
          <a:lstStyle/>
          <a:p>
            <a:pPr>
              <a:defRPr sz="1400" b="1"/>
            </a:pPr>
            <a:endParaRPr lang="he-IL"/>
          </a:p>
        </c:txPr>
        <c:crossAx val="175073920"/>
        <c:crosses val="autoZero"/>
        <c:auto val="1"/>
        <c:lblAlgn val="ctr"/>
        <c:lblOffset val="100"/>
        <c:noMultiLvlLbl val="0"/>
      </c:catAx>
      <c:valAx>
        <c:axId val="175073920"/>
        <c:scaling>
          <c:orientation val="minMax"/>
          <c:max val="600"/>
          <c:min val="300"/>
        </c:scaling>
        <c:delete val="0"/>
        <c:axPos val="l"/>
        <c:majorGridlines>
          <c:spPr>
            <a:ln>
              <a:solidFill>
                <a:schemeClr val="bg1">
                  <a:lumMod val="65000"/>
                </a:schemeClr>
              </a:solidFill>
              <a:prstDash val="sysDash"/>
            </a:ln>
          </c:spPr>
        </c:majorGridlines>
        <c:numFmt formatCode="General" sourceLinked="1"/>
        <c:majorTickMark val="out"/>
        <c:minorTickMark val="none"/>
        <c:tickLblPos val="nextTo"/>
        <c:spPr>
          <a:ln>
            <a:solidFill>
              <a:srgbClr val="000000"/>
            </a:solidFill>
          </a:ln>
        </c:spPr>
        <c:txPr>
          <a:bodyPr/>
          <a:lstStyle/>
          <a:p>
            <a:pPr>
              <a:defRPr sz="1400" b="1"/>
            </a:pPr>
            <a:endParaRPr lang="he-IL"/>
          </a:p>
        </c:txPr>
        <c:crossAx val="175072384"/>
        <c:crosses val="autoZero"/>
        <c:crossBetween val="between"/>
        <c:majorUnit val="50"/>
      </c:valAx>
      <c:spPr>
        <a:solidFill>
          <a:schemeClr val="bg1">
            <a:lumMod val="95000"/>
          </a:schemeClr>
        </a:solidFill>
      </c:spPr>
    </c:plotArea>
    <c:plotVisOnly val="1"/>
    <c:dispBlanksAs val="gap"/>
    <c:showDLblsOverMax val="0"/>
  </c:chart>
  <c:spPr>
    <a:ln>
      <a:solidFill>
        <a:srgbClr val="000000"/>
      </a:solidFill>
    </a:ln>
  </c:spPr>
  <c:txPr>
    <a:bodyPr/>
    <a:lstStyle/>
    <a:p>
      <a:pPr>
        <a:defRPr sz="1400">
          <a:solidFill>
            <a:sysClr val="windowText" lastClr="000000"/>
          </a:solidFill>
        </a:defRPr>
      </a:pPr>
      <a:endParaRPr lang="he-IL"/>
    </a:p>
  </c:txPr>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0.81864</cdr:x>
      <cdr:y>0.28152</cdr:y>
    </cdr:from>
    <cdr:to>
      <cdr:x>0.88021</cdr:x>
      <cdr:y>0.35926</cdr:y>
    </cdr:to>
    <cdr:sp macro="" textlink="">
      <cdr:nvSpPr>
        <cdr:cNvPr id="17" name="תיבת טקסט 2"/>
        <cdr:cNvSpPr txBox="1">
          <a:spLocks xmlns:a="http://schemas.openxmlformats.org/drawingml/2006/main" noChangeArrowheads="1"/>
        </cdr:cNvSpPr>
      </cdr:nvSpPr>
      <cdr:spPr bwMode="auto">
        <a:xfrm xmlns:a="http://schemas.openxmlformats.org/drawingml/2006/main" flipH="1">
          <a:off x="6528767" y="1114535"/>
          <a:ext cx="491029" cy="30777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spAutoFit/>
        </a:bodyPr>
        <a:lstStyle xmlns:a="http://schemas.openxmlformats.org/drawingml/2006/main"/>
        <a:p xmlns:a="http://schemas.openxmlformats.org/drawingml/2006/main">
          <a:pPr algn="ctr">
            <a:spcAft>
              <a:spcPts val="0"/>
            </a:spcAft>
          </a:pPr>
          <a:r>
            <a:rPr lang="en-US" sz="1400" b="1" dirty="0" smtClean="0">
              <a:solidFill>
                <a:srgbClr val="00AA50"/>
              </a:solidFill>
              <a:effectLst/>
              <a:latin typeface="Arial"/>
              <a:ea typeface="Times New Roman"/>
            </a:rPr>
            <a:t>+16</a:t>
          </a:r>
          <a:endParaRPr lang="en-US" sz="1400" dirty="0">
            <a:solidFill>
              <a:srgbClr val="00AA50"/>
            </a:solidFill>
            <a:effectLst/>
            <a:latin typeface="Times New Roman"/>
            <a:ea typeface="Times New Roman"/>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11.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12.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2.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3.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4.xml><?xml version="1.0" encoding="utf-8"?>
<c:userShapes xmlns:c="http://schemas.openxmlformats.org/drawingml/2006/chart">
  <cdr:relSizeAnchor xmlns:cdr="http://schemas.openxmlformats.org/drawingml/2006/chartDrawing">
    <cdr:from>
      <cdr:x>0.81102</cdr:x>
      <cdr:y>0.7467</cdr:y>
    </cdr:from>
    <cdr:to>
      <cdr:x>1</cdr:x>
      <cdr:y>1</cdr:y>
    </cdr:to>
    <cdr:sp macro="" textlink="">
      <cdr:nvSpPr>
        <cdr:cNvPr id="2" name="TextBox 1"/>
        <cdr:cNvSpPr txBox="1"/>
      </cdr:nvSpPr>
      <cdr:spPr>
        <a:xfrm xmlns:a="http://schemas.openxmlformats.org/drawingml/2006/main">
          <a:off x="3924300" y="2695575"/>
          <a:ext cx="914400" cy="914400"/>
        </a:xfrm>
        <a:prstGeom xmlns:a="http://schemas.openxmlformats.org/drawingml/2006/main" prst="rect">
          <a:avLst/>
        </a:prstGeom>
      </cdr:spPr>
      <cdr:txBody>
        <a:bodyPr xmlns:a="http://schemas.openxmlformats.org/drawingml/2006/main" vertOverflow="clip" wrap="none" rtlCol="1"/>
        <a:lstStyle xmlns:a="http://schemas.openxmlformats.org/drawingml/2006/main"/>
        <a:p xmlns:a="http://schemas.openxmlformats.org/drawingml/2006/main">
          <a:endParaRPr lang="he-IL" sz="1100"/>
        </a:p>
      </cdr:txBody>
    </cdr:sp>
  </cdr:relSizeAnchor>
  <cdr:relSizeAnchor xmlns:cdr="http://schemas.openxmlformats.org/drawingml/2006/chartDrawing">
    <cdr:from>
      <cdr:x>0.81102</cdr:x>
      <cdr:y>0.7467</cdr:y>
    </cdr:from>
    <cdr:to>
      <cdr:x>1</cdr:x>
      <cdr:y>1</cdr:y>
    </cdr:to>
    <cdr:sp macro="" textlink="">
      <cdr:nvSpPr>
        <cdr:cNvPr id="3" name="TextBox 2"/>
        <cdr:cNvSpPr txBox="1"/>
      </cdr:nvSpPr>
      <cdr:spPr>
        <a:xfrm xmlns:a="http://schemas.openxmlformats.org/drawingml/2006/main">
          <a:off x="4343400" y="2819401"/>
          <a:ext cx="914400" cy="914400"/>
        </a:xfrm>
        <a:prstGeom xmlns:a="http://schemas.openxmlformats.org/drawingml/2006/main" prst="rect">
          <a:avLst/>
        </a:prstGeom>
      </cdr:spPr>
      <cdr:txBody>
        <a:bodyPr xmlns:a="http://schemas.openxmlformats.org/drawingml/2006/main" vertOverflow="clip" wrap="none" rtlCol="1"/>
        <a:lstStyle xmlns:a="http://schemas.openxmlformats.org/drawingml/2006/main"/>
        <a:p xmlns:a="http://schemas.openxmlformats.org/drawingml/2006/main">
          <a:endParaRPr lang="he-IL" sz="1100"/>
        </a:p>
      </cdr:txBody>
    </cdr:sp>
  </cdr:relSizeAnchor>
</c:userShapes>
</file>

<file path=ppt/drawings/drawing5.xml><?xml version="1.0" encoding="utf-8"?>
<c:userShapes xmlns:c="http://schemas.openxmlformats.org/drawingml/2006/chart">
  <cdr:relSizeAnchor xmlns:cdr="http://schemas.openxmlformats.org/drawingml/2006/chartDrawing">
    <cdr:from>
      <cdr:x>0.81102</cdr:x>
      <cdr:y>0.7467</cdr:y>
    </cdr:from>
    <cdr:to>
      <cdr:x>1</cdr:x>
      <cdr:y>1</cdr:y>
    </cdr:to>
    <cdr:sp macro="" textlink="">
      <cdr:nvSpPr>
        <cdr:cNvPr id="2" name="TextBox 1"/>
        <cdr:cNvSpPr txBox="1"/>
      </cdr:nvSpPr>
      <cdr:spPr>
        <a:xfrm xmlns:a="http://schemas.openxmlformats.org/drawingml/2006/main">
          <a:off x="3924300" y="2695575"/>
          <a:ext cx="914400" cy="914400"/>
        </a:xfrm>
        <a:prstGeom xmlns:a="http://schemas.openxmlformats.org/drawingml/2006/main" prst="rect">
          <a:avLst/>
        </a:prstGeom>
      </cdr:spPr>
      <cdr:txBody>
        <a:bodyPr xmlns:a="http://schemas.openxmlformats.org/drawingml/2006/main" vertOverflow="clip" wrap="none" rtlCol="1"/>
        <a:lstStyle xmlns:a="http://schemas.openxmlformats.org/drawingml/2006/main"/>
        <a:p xmlns:a="http://schemas.openxmlformats.org/drawingml/2006/main">
          <a:endParaRPr lang="he-IL" sz="1100"/>
        </a:p>
      </cdr:txBody>
    </cdr:sp>
  </cdr:relSizeAnchor>
  <cdr:relSizeAnchor xmlns:cdr="http://schemas.openxmlformats.org/drawingml/2006/chartDrawing">
    <cdr:from>
      <cdr:x>0.81102</cdr:x>
      <cdr:y>0.7467</cdr:y>
    </cdr:from>
    <cdr:to>
      <cdr:x>1</cdr:x>
      <cdr:y>1</cdr:y>
    </cdr:to>
    <cdr:sp macro="" textlink="">
      <cdr:nvSpPr>
        <cdr:cNvPr id="3" name="TextBox 2"/>
        <cdr:cNvSpPr txBox="1"/>
      </cdr:nvSpPr>
      <cdr:spPr>
        <a:xfrm xmlns:a="http://schemas.openxmlformats.org/drawingml/2006/main">
          <a:off x="4343400" y="2819401"/>
          <a:ext cx="914400" cy="914400"/>
        </a:xfrm>
        <a:prstGeom xmlns:a="http://schemas.openxmlformats.org/drawingml/2006/main" prst="rect">
          <a:avLst/>
        </a:prstGeom>
      </cdr:spPr>
      <cdr:txBody>
        <a:bodyPr xmlns:a="http://schemas.openxmlformats.org/drawingml/2006/main" vertOverflow="clip" wrap="none" rtlCol="1"/>
        <a:lstStyle xmlns:a="http://schemas.openxmlformats.org/drawingml/2006/main"/>
        <a:p xmlns:a="http://schemas.openxmlformats.org/drawingml/2006/main">
          <a:endParaRPr lang="he-IL" sz="1100"/>
        </a:p>
      </cdr:txBody>
    </cdr:sp>
  </cdr:relSizeAnchor>
</c:userShapes>
</file>

<file path=ppt/drawings/drawing6.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7.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8.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drawings/drawing9.xml><?xml version="1.0" encoding="utf-8"?>
<c:userShapes xmlns:c="http://schemas.openxmlformats.org/drawingml/2006/chart">
  <cdr:relSizeAnchor xmlns:cdr="http://schemas.openxmlformats.org/drawingml/2006/chartDrawing">
    <cdr:from>
      <cdr:x>0.07673</cdr:x>
      <cdr:y>0.10363</cdr:y>
    </cdr:from>
    <cdr:to>
      <cdr:x>0.93266</cdr:x>
      <cdr:y>0.18962</cdr:y>
    </cdr:to>
    <cdr:sp macro="" textlink="">
      <cdr:nvSpPr>
        <cdr:cNvPr id="2" name="TextBox 1"/>
        <cdr:cNvSpPr txBox="1"/>
      </cdr:nvSpPr>
      <cdr:spPr>
        <a:xfrm xmlns:a="http://schemas.openxmlformats.org/drawingml/2006/main">
          <a:off x="552452" y="447677"/>
          <a:ext cx="6162675" cy="371475"/>
        </a:xfrm>
        <a:prstGeom xmlns:a="http://schemas.openxmlformats.org/drawingml/2006/main" prst="rect">
          <a:avLst/>
        </a:prstGeom>
      </cdr:spPr>
      <cdr:txBody>
        <a:bodyPr xmlns:a="http://schemas.openxmlformats.org/drawingml/2006/main" vertOverflow="clip" wrap="square" rtlCol="1"/>
        <a:lstStyle xmlns:a="http://schemas.openxmlformats.org/drawingml/2006/main"/>
        <a:p xmlns:a="http://schemas.openxmlformats.org/drawingml/2006/main">
          <a:endParaRPr lang="he-IL"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64612" y="0"/>
            <a:ext cx="2955290" cy="496570"/>
          </a:xfrm>
          <a:prstGeom prst="rect">
            <a:avLst/>
          </a:prstGeom>
        </p:spPr>
        <p:txBody>
          <a:bodyPr vert="horz" lIns="91704" tIns="45852" rIns="91704" bIns="45852" rtlCol="1"/>
          <a:lstStyle>
            <a:lvl1pPr algn="r">
              <a:defRPr sz="1200"/>
            </a:lvl1pPr>
          </a:lstStyle>
          <a:p>
            <a:endParaRPr lang="he-IL"/>
          </a:p>
        </p:txBody>
      </p:sp>
      <p:sp>
        <p:nvSpPr>
          <p:cNvPr id="4" name="מציין מיקום של כותרת תחתונה 3"/>
          <p:cNvSpPr>
            <a:spLocks noGrp="1"/>
          </p:cNvSpPr>
          <p:nvPr>
            <p:ph type="ftr" sz="quarter" idx="2"/>
          </p:nvPr>
        </p:nvSpPr>
        <p:spPr>
          <a:xfrm>
            <a:off x="3864612" y="9433107"/>
            <a:ext cx="2955290" cy="496570"/>
          </a:xfrm>
          <a:prstGeom prst="rect">
            <a:avLst/>
          </a:prstGeom>
        </p:spPr>
        <p:txBody>
          <a:bodyPr vert="horz" lIns="91704" tIns="45852" rIns="91704" bIns="45852"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80" y="9433107"/>
            <a:ext cx="2955290" cy="496570"/>
          </a:xfrm>
          <a:prstGeom prst="rect">
            <a:avLst/>
          </a:prstGeom>
        </p:spPr>
        <p:txBody>
          <a:bodyPr vert="horz" lIns="91704" tIns="45852" rIns="91704" bIns="45852" rtlCol="1" anchor="b"/>
          <a:lstStyle>
            <a:lvl1pPr algn="l">
              <a:defRPr sz="1200"/>
            </a:lvl1pPr>
          </a:lstStyle>
          <a:p>
            <a:fld id="{48A700A3-20AD-4C3E-8FB8-2B58F3FAEB16}" type="slidenum">
              <a:rPr lang="he-IL" smtClean="0"/>
              <a:t>‹#›</a:t>
            </a:fld>
            <a:endParaRPr lang="he-IL"/>
          </a:p>
        </p:txBody>
      </p:sp>
    </p:spTree>
    <p:extLst>
      <p:ext uri="{BB962C8B-B14F-4D97-AF65-F5344CB8AC3E}">
        <p14:creationId xmlns:p14="http://schemas.microsoft.com/office/powerpoint/2010/main" val="1185528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64612" y="0"/>
            <a:ext cx="2955290" cy="496570"/>
          </a:xfrm>
          <a:prstGeom prst="rect">
            <a:avLst/>
          </a:prstGeom>
        </p:spPr>
        <p:txBody>
          <a:bodyPr vert="horz" lIns="91704" tIns="45852" rIns="91704" bIns="45852" rtlCol="1"/>
          <a:lstStyle>
            <a:lvl1pPr algn="r">
              <a:defRPr sz="1200"/>
            </a:lvl1pPr>
          </a:lstStyle>
          <a:p>
            <a:endParaRPr lang="he-IL"/>
          </a:p>
        </p:txBody>
      </p:sp>
      <p:sp>
        <p:nvSpPr>
          <p:cNvPr id="3" name="מציין מיקום של תאריך 2"/>
          <p:cNvSpPr>
            <a:spLocks noGrp="1"/>
          </p:cNvSpPr>
          <p:nvPr>
            <p:ph type="dt" idx="1"/>
          </p:nvPr>
        </p:nvSpPr>
        <p:spPr>
          <a:xfrm>
            <a:off x="1580" y="0"/>
            <a:ext cx="2955290" cy="496570"/>
          </a:xfrm>
          <a:prstGeom prst="rect">
            <a:avLst/>
          </a:prstGeom>
        </p:spPr>
        <p:txBody>
          <a:bodyPr vert="horz" lIns="91704" tIns="45852" rIns="91704" bIns="45852" rtlCol="1"/>
          <a:lstStyle>
            <a:lvl1pPr algn="l">
              <a:defRPr sz="1200"/>
            </a:lvl1pPr>
          </a:lstStyle>
          <a:p>
            <a:fld id="{8D7208BB-FAAE-4F00-ADEC-1ACE62A75A25}" type="datetimeFigureOut">
              <a:rPr lang="he-IL" smtClean="0"/>
              <a:t>א'/טבת/תשע"ד</a:t>
            </a:fld>
            <a:endParaRPr lang="he-IL"/>
          </a:p>
        </p:txBody>
      </p:sp>
      <p:sp>
        <p:nvSpPr>
          <p:cNvPr id="4" name="מציין מיקום של תמונת שקופית 3"/>
          <p:cNvSpPr>
            <a:spLocks noGrp="1" noRot="1" noChangeAspect="1"/>
          </p:cNvSpPr>
          <p:nvPr>
            <p:ph type="sldImg" idx="2"/>
          </p:nvPr>
        </p:nvSpPr>
        <p:spPr>
          <a:xfrm>
            <a:off x="927100" y="744538"/>
            <a:ext cx="4965700" cy="3724275"/>
          </a:xfrm>
          <a:prstGeom prst="rect">
            <a:avLst/>
          </a:prstGeom>
          <a:noFill/>
          <a:ln w="12700">
            <a:solidFill>
              <a:prstClr val="black"/>
            </a:solidFill>
          </a:ln>
        </p:spPr>
        <p:txBody>
          <a:bodyPr vert="horz" lIns="91704" tIns="45852" rIns="91704" bIns="45852" rtlCol="1" anchor="ctr"/>
          <a:lstStyle/>
          <a:p>
            <a:endParaRPr lang="he-IL"/>
          </a:p>
        </p:txBody>
      </p:sp>
      <p:sp>
        <p:nvSpPr>
          <p:cNvPr id="5" name="מציין מיקום של הערות 4"/>
          <p:cNvSpPr>
            <a:spLocks noGrp="1"/>
          </p:cNvSpPr>
          <p:nvPr>
            <p:ph type="body" sz="quarter" idx="3"/>
          </p:nvPr>
        </p:nvSpPr>
        <p:spPr>
          <a:xfrm>
            <a:off x="681991" y="4717415"/>
            <a:ext cx="5455920" cy="4469130"/>
          </a:xfrm>
          <a:prstGeom prst="rect">
            <a:avLst/>
          </a:prstGeom>
        </p:spPr>
        <p:txBody>
          <a:bodyPr vert="horz" lIns="91704" tIns="45852" rIns="91704" bIns="45852"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64612" y="9433107"/>
            <a:ext cx="2955290" cy="496570"/>
          </a:xfrm>
          <a:prstGeom prst="rect">
            <a:avLst/>
          </a:prstGeom>
        </p:spPr>
        <p:txBody>
          <a:bodyPr vert="horz" lIns="91704" tIns="45852" rIns="91704" bIns="45852"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0" y="9433107"/>
            <a:ext cx="2955290" cy="496570"/>
          </a:xfrm>
          <a:prstGeom prst="rect">
            <a:avLst/>
          </a:prstGeom>
        </p:spPr>
        <p:txBody>
          <a:bodyPr vert="horz" lIns="91704" tIns="45852" rIns="91704" bIns="45852" rtlCol="1" anchor="b"/>
          <a:lstStyle>
            <a:lvl1pPr algn="l">
              <a:defRPr sz="1200"/>
            </a:lvl1pPr>
          </a:lstStyle>
          <a:p>
            <a:fld id="{3E067892-1618-4BDE-A8FC-ACA534C72B3D}" type="slidenum">
              <a:rPr lang="he-IL" smtClean="0"/>
              <a:t>‹#›</a:t>
            </a:fld>
            <a:endParaRPr lang="he-IL"/>
          </a:p>
        </p:txBody>
      </p:sp>
    </p:spTree>
    <p:extLst>
      <p:ext uri="{BB962C8B-B14F-4D97-AF65-F5344CB8AC3E}">
        <p14:creationId xmlns:p14="http://schemas.microsoft.com/office/powerpoint/2010/main" val="13101222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29785" eaLnBrk="0" hangingPunct="0">
              <a:defRPr sz="1200" b="1">
                <a:solidFill>
                  <a:schemeClr val="tx1"/>
                </a:solidFill>
                <a:latin typeface="Arial" pitchFamily="34" charset="0"/>
                <a:cs typeface="Arial" pitchFamily="34" charset="0"/>
              </a:defRPr>
            </a:lvl1pPr>
            <a:lvl2pPr marL="745102" indent="-286578" defTabSz="929785" eaLnBrk="0" hangingPunct="0">
              <a:defRPr sz="1200" b="1">
                <a:solidFill>
                  <a:schemeClr val="tx1"/>
                </a:solidFill>
                <a:latin typeface="Arial" pitchFamily="34" charset="0"/>
                <a:cs typeface="Arial" pitchFamily="34" charset="0"/>
              </a:defRPr>
            </a:lvl2pPr>
            <a:lvl3pPr marL="1146311" indent="-229262" defTabSz="929785" eaLnBrk="0" hangingPunct="0">
              <a:defRPr sz="1200" b="1">
                <a:solidFill>
                  <a:schemeClr val="tx1"/>
                </a:solidFill>
                <a:latin typeface="Arial" pitchFamily="34" charset="0"/>
                <a:cs typeface="Arial" pitchFamily="34" charset="0"/>
              </a:defRPr>
            </a:lvl3pPr>
            <a:lvl4pPr marL="1604836" indent="-229262" defTabSz="929785" eaLnBrk="0" hangingPunct="0">
              <a:defRPr sz="1200" b="1">
                <a:solidFill>
                  <a:schemeClr val="tx1"/>
                </a:solidFill>
                <a:latin typeface="Arial" pitchFamily="34" charset="0"/>
                <a:cs typeface="Arial" pitchFamily="34" charset="0"/>
              </a:defRPr>
            </a:lvl4pPr>
            <a:lvl5pPr marL="2063360" indent="-229262" defTabSz="929785" eaLnBrk="0" hangingPunct="0">
              <a:defRPr sz="1200" b="1">
                <a:solidFill>
                  <a:schemeClr val="tx1"/>
                </a:solidFill>
                <a:latin typeface="Arial" pitchFamily="34" charset="0"/>
                <a:cs typeface="Arial" pitchFamily="34" charset="0"/>
              </a:defRPr>
            </a:lvl5pPr>
            <a:lvl6pPr marL="2521885" indent="-229262" defTabSz="929785" eaLnBrk="0" fontAlgn="base" hangingPunct="0">
              <a:spcBef>
                <a:spcPct val="0"/>
              </a:spcBef>
              <a:spcAft>
                <a:spcPct val="0"/>
              </a:spcAft>
              <a:defRPr sz="1200" b="1">
                <a:solidFill>
                  <a:schemeClr val="tx1"/>
                </a:solidFill>
                <a:latin typeface="Arial" pitchFamily="34" charset="0"/>
                <a:cs typeface="Arial" pitchFamily="34" charset="0"/>
              </a:defRPr>
            </a:lvl6pPr>
            <a:lvl7pPr marL="2980409" indent="-229262" defTabSz="929785" eaLnBrk="0" fontAlgn="base" hangingPunct="0">
              <a:spcBef>
                <a:spcPct val="0"/>
              </a:spcBef>
              <a:spcAft>
                <a:spcPct val="0"/>
              </a:spcAft>
              <a:defRPr sz="1200" b="1">
                <a:solidFill>
                  <a:schemeClr val="tx1"/>
                </a:solidFill>
                <a:latin typeface="Arial" pitchFamily="34" charset="0"/>
                <a:cs typeface="Arial" pitchFamily="34" charset="0"/>
              </a:defRPr>
            </a:lvl7pPr>
            <a:lvl8pPr marL="3438934" indent="-229262" defTabSz="929785" eaLnBrk="0" fontAlgn="base" hangingPunct="0">
              <a:spcBef>
                <a:spcPct val="0"/>
              </a:spcBef>
              <a:spcAft>
                <a:spcPct val="0"/>
              </a:spcAft>
              <a:defRPr sz="1200" b="1">
                <a:solidFill>
                  <a:schemeClr val="tx1"/>
                </a:solidFill>
                <a:latin typeface="Arial" pitchFamily="34" charset="0"/>
                <a:cs typeface="Arial" pitchFamily="34" charset="0"/>
              </a:defRPr>
            </a:lvl8pPr>
            <a:lvl9pPr marL="3897459" indent="-229262" defTabSz="92978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CF1F36EB-52E5-4418-9CEB-361FB10DEB35}" type="slidenum">
              <a:rPr lang="he-IL" b="0">
                <a:solidFill>
                  <a:prstClr val="black"/>
                </a:solidFill>
              </a:rPr>
              <a:pPr eaLnBrk="1" hangingPunct="1"/>
              <a:t>1</a:t>
            </a:fld>
            <a:endParaRPr lang="en-US" b="0">
              <a:solidFill>
                <a:prstClr val="black"/>
              </a:solidFill>
            </a:endParaRPr>
          </a:p>
        </p:txBody>
      </p:sp>
      <p:sp>
        <p:nvSpPr>
          <p:cNvPr id="122883" name="Rectangle 7"/>
          <p:cNvSpPr txBox="1">
            <a:spLocks noGrp="1" noChangeArrowheads="1"/>
          </p:cNvSpPr>
          <p:nvPr/>
        </p:nvSpPr>
        <p:spPr bwMode="auto">
          <a:xfrm>
            <a:off x="1093" y="9432370"/>
            <a:ext cx="2956779"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70" tIns="46483" rIns="92970" bIns="46483"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C83FCD80-0F7A-4FE6-8989-D690C430921E}" type="slidenum">
              <a:rPr lang="he-IL" b="0" smtClean="0">
                <a:solidFill>
                  <a:prstClr val="black"/>
                </a:solidFill>
              </a:rPr>
              <a:pPr algn="l" eaLnBrk="1" fontAlgn="base" hangingPunct="1">
                <a:spcBef>
                  <a:spcPct val="0"/>
                </a:spcBef>
                <a:spcAft>
                  <a:spcPct val="0"/>
                </a:spcAft>
              </a:pPr>
              <a:t>1</a:t>
            </a:fld>
            <a:endParaRPr lang="en-US" b="0" smtClean="0">
              <a:solidFill>
                <a:prstClr val="black"/>
              </a:solidFill>
            </a:endParaRPr>
          </a:p>
        </p:txBody>
      </p:sp>
      <p:sp>
        <p:nvSpPr>
          <p:cNvPr id="122884" name="Rectangle 7"/>
          <p:cNvSpPr txBox="1">
            <a:spLocks noGrp="1" noChangeArrowheads="1"/>
          </p:cNvSpPr>
          <p:nvPr/>
        </p:nvSpPr>
        <p:spPr bwMode="auto">
          <a:xfrm>
            <a:off x="1093" y="9432370"/>
            <a:ext cx="2956779"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70" tIns="46483" rIns="92970" bIns="46483"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57F1D7C8-C538-47BA-913A-93667C2D75F7}" type="slidenum">
              <a:rPr lang="he-IL" b="0" smtClean="0">
                <a:solidFill>
                  <a:prstClr val="black"/>
                </a:solidFill>
              </a:rPr>
              <a:pPr algn="l" eaLnBrk="1" fontAlgn="base" hangingPunct="1">
                <a:spcBef>
                  <a:spcPct val="0"/>
                </a:spcBef>
                <a:spcAft>
                  <a:spcPct val="0"/>
                </a:spcAft>
              </a:pPr>
              <a:t>1</a:t>
            </a:fld>
            <a:endParaRPr lang="en-US" b="0" smtClean="0">
              <a:solidFill>
                <a:prstClr val="black"/>
              </a:solidFill>
            </a:endParaRPr>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10</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10</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10</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29785" eaLnBrk="0" hangingPunct="0">
              <a:defRPr sz="1200" b="1">
                <a:solidFill>
                  <a:schemeClr val="tx1"/>
                </a:solidFill>
                <a:latin typeface="Arial" pitchFamily="34" charset="0"/>
                <a:cs typeface="Arial" pitchFamily="34" charset="0"/>
              </a:defRPr>
            </a:lvl1pPr>
            <a:lvl2pPr marL="745102" indent="-286578" defTabSz="929785" eaLnBrk="0" hangingPunct="0">
              <a:defRPr sz="1200" b="1">
                <a:solidFill>
                  <a:schemeClr val="tx1"/>
                </a:solidFill>
                <a:latin typeface="Arial" pitchFamily="34" charset="0"/>
                <a:cs typeface="Arial" pitchFamily="34" charset="0"/>
              </a:defRPr>
            </a:lvl2pPr>
            <a:lvl3pPr marL="1146311" indent="-229262" defTabSz="929785" eaLnBrk="0" hangingPunct="0">
              <a:defRPr sz="1200" b="1">
                <a:solidFill>
                  <a:schemeClr val="tx1"/>
                </a:solidFill>
                <a:latin typeface="Arial" pitchFamily="34" charset="0"/>
                <a:cs typeface="Arial" pitchFamily="34" charset="0"/>
              </a:defRPr>
            </a:lvl3pPr>
            <a:lvl4pPr marL="1604836" indent="-229262" defTabSz="929785" eaLnBrk="0" hangingPunct="0">
              <a:defRPr sz="1200" b="1">
                <a:solidFill>
                  <a:schemeClr val="tx1"/>
                </a:solidFill>
                <a:latin typeface="Arial" pitchFamily="34" charset="0"/>
                <a:cs typeface="Arial" pitchFamily="34" charset="0"/>
              </a:defRPr>
            </a:lvl4pPr>
            <a:lvl5pPr marL="2063360" indent="-229262" defTabSz="929785" eaLnBrk="0" hangingPunct="0">
              <a:defRPr sz="1200" b="1">
                <a:solidFill>
                  <a:schemeClr val="tx1"/>
                </a:solidFill>
                <a:latin typeface="Arial" pitchFamily="34" charset="0"/>
                <a:cs typeface="Arial" pitchFamily="34" charset="0"/>
              </a:defRPr>
            </a:lvl5pPr>
            <a:lvl6pPr marL="2521885" indent="-229262" defTabSz="929785" eaLnBrk="0" fontAlgn="base" hangingPunct="0">
              <a:spcBef>
                <a:spcPct val="0"/>
              </a:spcBef>
              <a:spcAft>
                <a:spcPct val="0"/>
              </a:spcAft>
              <a:defRPr sz="1200" b="1">
                <a:solidFill>
                  <a:schemeClr val="tx1"/>
                </a:solidFill>
                <a:latin typeface="Arial" pitchFamily="34" charset="0"/>
                <a:cs typeface="Arial" pitchFamily="34" charset="0"/>
              </a:defRPr>
            </a:lvl6pPr>
            <a:lvl7pPr marL="2980409" indent="-229262" defTabSz="929785" eaLnBrk="0" fontAlgn="base" hangingPunct="0">
              <a:spcBef>
                <a:spcPct val="0"/>
              </a:spcBef>
              <a:spcAft>
                <a:spcPct val="0"/>
              </a:spcAft>
              <a:defRPr sz="1200" b="1">
                <a:solidFill>
                  <a:schemeClr val="tx1"/>
                </a:solidFill>
                <a:latin typeface="Arial" pitchFamily="34" charset="0"/>
                <a:cs typeface="Arial" pitchFamily="34" charset="0"/>
              </a:defRPr>
            </a:lvl7pPr>
            <a:lvl8pPr marL="3438934" indent="-229262" defTabSz="929785" eaLnBrk="0" fontAlgn="base" hangingPunct="0">
              <a:spcBef>
                <a:spcPct val="0"/>
              </a:spcBef>
              <a:spcAft>
                <a:spcPct val="0"/>
              </a:spcAft>
              <a:defRPr sz="1200" b="1">
                <a:solidFill>
                  <a:schemeClr val="tx1"/>
                </a:solidFill>
                <a:latin typeface="Arial" pitchFamily="34" charset="0"/>
                <a:cs typeface="Arial" pitchFamily="34" charset="0"/>
              </a:defRPr>
            </a:lvl8pPr>
            <a:lvl9pPr marL="3897459" indent="-229262" defTabSz="92978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CF1F36EB-52E5-4418-9CEB-361FB10DEB35}" type="slidenum">
              <a:rPr lang="he-IL" b="0">
                <a:solidFill>
                  <a:prstClr val="black"/>
                </a:solidFill>
              </a:rPr>
              <a:pPr eaLnBrk="1" hangingPunct="1"/>
              <a:t>100</a:t>
            </a:fld>
            <a:endParaRPr lang="en-US" b="0">
              <a:solidFill>
                <a:prstClr val="black"/>
              </a:solidFill>
            </a:endParaRPr>
          </a:p>
        </p:txBody>
      </p:sp>
      <p:sp>
        <p:nvSpPr>
          <p:cNvPr id="122883" name="Rectangle 7"/>
          <p:cNvSpPr txBox="1">
            <a:spLocks noGrp="1" noChangeArrowheads="1"/>
          </p:cNvSpPr>
          <p:nvPr/>
        </p:nvSpPr>
        <p:spPr bwMode="auto">
          <a:xfrm>
            <a:off x="1093" y="9432370"/>
            <a:ext cx="2956779"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70" tIns="46483" rIns="92970" bIns="46483"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C83FCD80-0F7A-4FE6-8989-D690C430921E}" type="slidenum">
              <a:rPr lang="he-IL" b="0" smtClean="0">
                <a:solidFill>
                  <a:prstClr val="black"/>
                </a:solidFill>
              </a:rPr>
              <a:pPr algn="l" eaLnBrk="1" fontAlgn="base" hangingPunct="1">
                <a:spcBef>
                  <a:spcPct val="0"/>
                </a:spcBef>
                <a:spcAft>
                  <a:spcPct val="0"/>
                </a:spcAft>
              </a:pPr>
              <a:t>100</a:t>
            </a:fld>
            <a:endParaRPr lang="en-US" b="0" smtClean="0">
              <a:solidFill>
                <a:prstClr val="black"/>
              </a:solidFill>
            </a:endParaRPr>
          </a:p>
        </p:txBody>
      </p:sp>
      <p:sp>
        <p:nvSpPr>
          <p:cNvPr id="122884" name="Rectangle 7"/>
          <p:cNvSpPr txBox="1">
            <a:spLocks noGrp="1" noChangeArrowheads="1"/>
          </p:cNvSpPr>
          <p:nvPr/>
        </p:nvSpPr>
        <p:spPr bwMode="auto">
          <a:xfrm>
            <a:off x="1093" y="9432370"/>
            <a:ext cx="2956779"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70" tIns="46483" rIns="92970" bIns="46483"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57F1D7C8-C538-47BA-913A-93667C2D75F7}" type="slidenum">
              <a:rPr lang="he-IL" b="0" smtClean="0">
                <a:solidFill>
                  <a:prstClr val="black"/>
                </a:solidFill>
              </a:rPr>
              <a:pPr algn="l" eaLnBrk="1" fontAlgn="base" hangingPunct="1">
                <a:spcBef>
                  <a:spcPct val="0"/>
                </a:spcBef>
                <a:spcAft>
                  <a:spcPct val="0"/>
                </a:spcAft>
              </a:pPr>
              <a:t>100</a:t>
            </a:fld>
            <a:endParaRPr lang="en-US" b="0" smtClean="0">
              <a:solidFill>
                <a:prstClr val="black"/>
              </a:solidFill>
            </a:endParaRPr>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11</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11</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11</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12</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12</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12</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13</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13</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13</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01683F75-A3A2-408D-AEF0-9FC9150079BD}" type="slidenum">
              <a:rPr lang="he-IL"/>
              <a:pPr>
                <a:defRPr/>
              </a:pPr>
              <a:t>14</a:t>
            </a:fld>
            <a:endParaRPr lang="en-US"/>
          </a:p>
        </p:txBody>
      </p:sp>
      <p:sp>
        <p:nvSpPr>
          <p:cNvPr id="98306"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1734537-998F-42C2-82F9-33081DD1C63C}" type="slidenum">
              <a:rPr lang="he-IL" altLang="he-IL" b="0"/>
              <a:pPr algn="l" eaLnBrk="1" hangingPunct="1"/>
              <a:t>14</a:t>
            </a:fld>
            <a:endParaRPr lang="en-US" altLang="he-IL" b="0"/>
          </a:p>
        </p:txBody>
      </p:sp>
      <p:sp>
        <p:nvSpPr>
          <p:cNvPr id="98307"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E082B35-49F0-4763-BEED-FA0DAA31C792}" type="slidenum">
              <a:rPr lang="he-IL" altLang="he-IL" b="0"/>
              <a:pPr algn="l" eaLnBrk="1" hangingPunct="1"/>
              <a:t>14</a:t>
            </a:fld>
            <a:endParaRPr lang="en-US" altLang="he-IL" b="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15</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15</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15</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16</a:t>
            </a:fld>
            <a:endParaRPr lang="he-IL"/>
          </a:p>
        </p:txBody>
      </p:sp>
    </p:spTree>
    <p:extLst>
      <p:ext uri="{BB962C8B-B14F-4D97-AF65-F5344CB8AC3E}">
        <p14:creationId xmlns:p14="http://schemas.microsoft.com/office/powerpoint/2010/main" val="1167130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17</a:t>
            </a:fld>
            <a:endParaRPr lang="he-IL"/>
          </a:p>
        </p:txBody>
      </p:sp>
    </p:spTree>
    <p:extLst>
      <p:ext uri="{BB962C8B-B14F-4D97-AF65-F5344CB8AC3E}">
        <p14:creationId xmlns:p14="http://schemas.microsoft.com/office/powerpoint/2010/main" val="1167130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18</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18</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18</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19</a:t>
            </a:fld>
            <a:endParaRPr lang="he-IL"/>
          </a:p>
        </p:txBody>
      </p:sp>
    </p:spTree>
    <p:extLst>
      <p:ext uri="{BB962C8B-B14F-4D97-AF65-F5344CB8AC3E}">
        <p14:creationId xmlns:p14="http://schemas.microsoft.com/office/powerpoint/2010/main" val="188845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20</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20</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20</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21</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21</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21</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22</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22</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22</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23</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23</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23</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24</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24</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24</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25</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26</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26</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26</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01683F75-A3A2-408D-AEF0-9FC9150079BD}" type="slidenum">
              <a:rPr lang="he-IL"/>
              <a:pPr>
                <a:defRPr/>
              </a:pPr>
              <a:t>27</a:t>
            </a:fld>
            <a:endParaRPr lang="en-US"/>
          </a:p>
        </p:txBody>
      </p:sp>
      <p:sp>
        <p:nvSpPr>
          <p:cNvPr id="98306"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1734537-998F-42C2-82F9-33081DD1C63C}" type="slidenum">
              <a:rPr lang="he-IL" altLang="he-IL" b="0"/>
              <a:pPr algn="l" eaLnBrk="1" hangingPunct="1"/>
              <a:t>27</a:t>
            </a:fld>
            <a:endParaRPr lang="en-US" altLang="he-IL" b="0"/>
          </a:p>
        </p:txBody>
      </p:sp>
      <p:sp>
        <p:nvSpPr>
          <p:cNvPr id="98307"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E082B35-49F0-4763-BEED-FA0DAA31C792}" type="slidenum">
              <a:rPr lang="he-IL" altLang="he-IL" b="0"/>
              <a:pPr algn="l" eaLnBrk="1" hangingPunct="1"/>
              <a:t>27</a:t>
            </a:fld>
            <a:endParaRPr lang="en-US" altLang="he-IL" b="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28</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28</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28</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29</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3</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3</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3</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30</a:t>
            </a:fld>
            <a:endParaRPr lang="he-IL"/>
          </a:p>
        </p:txBody>
      </p:sp>
    </p:spTree>
    <p:extLst>
      <p:ext uri="{BB962C8B-B14F-4D97-AF65-F5344CB8AC3E}">
        <p14:creationId xmlns:p14="http://schemas.microsoft.com/office/powerpoint/2010/main" val="188845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31</a:t>
            </a:fld>
            <a:endParaRPr lang="he-IL"/>
          </a:p>
        </p:txBody>
      </p:sp>
    </p:spTree>
    <p:extLst>
      <p:ext uri="{BB962C8B-B14F-4D97-AF65-F5344CB8AC3E}">
        <p14:creationId xmlns:p14="http://schemas.microsoft.com/office/powerpoint/2010/main" val="1447729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32</a:t>
            </a:fld>
            <a:endParaRPr lang="he-IL"/>
          </a:p>
        </p:txBody>
      </p:sp>
    </p:spTree>
    <p:extLst>
      <p:ext uri="{BB962C8B-B14F-4D97-AF65-F5344CB8AC3E}">
        <p14:creationId xmlns:p14="http://schemas.microsoft.com/office/powerpoint/2010/main" val="413576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33</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34</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35</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36</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37</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37</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37</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38</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38</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38</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39</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39</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39</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4</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4</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4</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40</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41</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42</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43</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44</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45</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45</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45</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01683F75-A3A2-408D-AEF0-9FC9150079BD}" type="slidenum">
              <a:rPr lang="he-IL"/>
              <a:pPr>
                <a:defRPr/>
              </a:pPr>
              <a:t>46</a:t>
            </a:fld>
            <a:endParaRPr lang="en-US"/>
          </a:p>
        </p:txBody>
      </p:sp>
      <p:sp>
        <p:nvSpPr>
          <p:cNvPr id="98306"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1734537-998F-42C2-82F9-33081DD1C63C}" type="slidenum">
              <a:rPr lang="he-IL" altLang="he-IL" b="0"/>
              <a:pPr algn="l" eaLnBrk="1" hangingPunct="1"/>
              <a:t>46</a:t>
            </a:fld>
            <a:endParaRPr lang="en-US" altLang="he-IL" b="0"/>
          </a:p>
        </p:txBody>
      </p:sp>
      <p:sp>
        <p:nvSpPr>
          <p:cNvPr id="98307"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E082B35-49F0-4763-BEED-FA0DAA31C792}" type="slidenum">
              <a:rPr lang="he-IL" altLang="he-IL" b="0"/>
              <a:pPr algn="l" eaLnBrk="1" hangingPunct="1"/>
              <a:t>46</a:t>
            </a:fld>
            <a:endParaRPr lang="en-US" altLang="he-IL" b="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47</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47</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47</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48</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49</a:t>
            </a:fld>
            <a:endParaRPr lang="he-IL"/>
          </a:p>
        </p:txBody>
      </p:sp>
    </p:spTree>
    <p:extLst>
      <p:ext uri="{BB962C8B-B14F-4D97-AF65-F5344CB8AC3E}">
        <p14:creationId xmlns:p14="http://schemas.microsoft.com/office/powerpoint/2010/main" val="41357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5</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5</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5</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50</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51</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52</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53</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54</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55</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56</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57</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57</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57</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58</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58</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58</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01683F75-A3A2-408D-AEF0-9FC9150079BD}" type="slidenum">
              <a:rPr lang="he-IL"/>
              <a:pPr>
                <a:defRPr/>
              </a:pPr>
              <a:t>59</a:t>
            </a:fld>
            <a:endParaRPr lang="en-US"/>
          </a:p>
        </p:txBody>
      </p:sp>
      <p:sp>
        <p:nvSpPr>
          <p:cNvPr id="98306"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1734537-998F-42C2-82F9-33081DD1C63C}" type="slidenum">
              <a:rPr lang="he-IL" altLang="he-IL" b="0"/>
              <a:pPr algn="l" eaLnBrk="1" hangingPunct="1"/>
              <a:t>59</a:t>
            </a:fld>
            <a:endParaRPr lang="en-US" altLang="he-IL" b="0"/>
          </a:p>
        </p:txBody>
      </p:sp>
      <p:sp>
        <p:nvSpPr>
          <p:cNvPr id="98307"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E082B35-49F0-4763-BEED-FA0DAA31C792}" type="slidenum">
              <a:rPr lang="he-IL" altLang="he-IL" b="0"/>
              <a:pPr algn="l" eaLnBrk="1" hangingPunct="1"/>
              <a:t>59</a:t>
            </a:fld>
            <a:endParaRPr lang="en-US" altLang="he-IL" b="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6</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6</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6</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60</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60</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60</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61</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62</a:t>
            </a:fld>
            <a:endParaRPr lang="he-IL"/>
          </a:p>
        </p:txBody>
      </p:sp>
    </p:spTree>
    <p:extLst>
      <p:ext uri="{BB962C8B-B14F-4D97-AF65-F5344CB8AC3E}">
        <p14:creationId xmlns:p14="http://schemas.microsoft.com/office/powerpoint/2010/main" val="18884537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63</a:t>
            </a:fld>
            <a:endParaRPr lang="he-IL"/>
          </a:p>
        </p:txBody>
      </p:sp>
    </p:spTree>
    <p:extLst>
      <p:ext uri="{BB962C8B-B14F-4D97-AF65-F5344CB8AC3E}">
        <p14:creationId xmlns:p14="http://schemas.microsoft.com/office/powerpoint/2010/main" val="14477294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64</a:t>
            </a:fld>
            <a:endParaRPr lang="he-IL"/>
          </a:p>
        </p:txBody>
      </p:sp>
    </p:spTree>
    <p:extLst>
      <p:ext uri="{BB962C8B-B14F-4D97-AF65-F5344CB8AC3E}">
        <p14:creationId xmlns:p14="http://schemas.microsoft.com/office/powerpoint/2010/main" val="4135763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65</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66</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67</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68</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69</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7</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7</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7</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70</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71</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72</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72</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72</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01683F75-A3A2-408D-AEF0-9FC9150079BD}" type="slidenum">
              <a:rPr lang="he-IL"/>
              <a:pPr>
                <a:defRPr/>
              </a:pPr>
              <a:t>73</a:t>
            </a:fld>
            <a:endParaRPr lang="en-US"/>
          </a:p>
        </p:txBody>
      </p:sp>
      <p:sp>
        <p:nvSpPr>
          <p:cNvPr id="98306"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1734537-998F-42C2-82F9-33081DD1C63C}" type="slidenum">
              <a:rPr lang="he-IL" altLang="he-IL" b="0"/>
              <a:pPr algn="l" eaLnBrk="1" hangingPunct="1"/>
              <a:t>73</a:t>
            </a:fld>
            <a:endParaRPr lang="en-US" altLang="he-IL" b="0"/>
          </a:p>
        </p:txBody>
      </p:sp>
      <p:sp>
        <p:nvSpPr>
          <p:cNvPr id="98307"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E082B35-49F0-4763-BEED-FA0DAA31C792}" type="slidenum">
              <a:rPr lang="he-IL" altLang="he-IL" b="0"/>
              <a:pPr algn="l" eaLnBrk="1" hangingPunct="1"/>
              <a:t>73</a:t>
            </a:fld>
            <a:endParaRPr lang="en-US" altLang="he-IL" b="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74</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74</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74</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75</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76</a:t>
            </a:fld>
            <a:endParaRPr lang="he-IL"/>
          </a:p>
        </p:txBody>
      </p:sp>
    </p:spTree>
    <p:extLst>
      <p:ext uri="{BB962C8B-B14F-4D97-AF65-F5344CB8AC3E}">
        <p14:creationId xmlns:p14="http://schemas.microsoft.com/office/powerpoint/2010/main" val="4135763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77</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78</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79</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8</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8</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8</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80</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81</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82</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83</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84</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84</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84</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85</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85</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85</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01683F75-A3A2-408D-AEF0-9FC9150079BD}" type="slidenum">
              <a:rPr lang="he-IL"/>
              <a:pPr>
                <a:defRPr/>
              </a:pPr>
              <a:t>86</a:t>
            </a:fld>
            <a:endParaRPr lang="en-US"/>
          </a:p>
        </p:txBody>
      </p:sp>
      <p:sp>
        <p:nvSpPr>
          <p:cNvPr id="98306"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1734537-998F-42C2-82F9-33081DD1C63C}" type="slidenum">
              <a:rPr lang="he-IL" altLang="he-IL" b="0"/>
              <a:pPr algn="l" eaLnBrk="1" hangingPunct="1"/>
              <a:t>86</a:t>
            </a:fld>
            <a:endParaRPr lang="en-US" altLang="he-IL" b="0"/>
          </a:p>
        </p:txBody>
      </p:sp>
      <p:sp>
        <p:nvSpPr>
          <p:cNvPr id="98307"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DE082B35-49F0-4763-BEED-FA0DAA31C792}" type="slidenum">
              <a:rPr lang="he-IL" altLang="he-IL" b="0"/>
              <a:pPr algn="l" eaLnBrk="1" hangingPunct="1"/>
              <a:t>86</a:t>
            </a:fld>
            <a:endParaRPr lang="en-US" altLang="he-IL" b="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87</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87</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87</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88</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89</a:t>
            </a:fld>
            <a:endParaRPr lang="he-IL"/>
          </a:p>
        </p:txBody>
      </p:sp>
    </p:spTree>
    <p:extLst>
      <p:ext uri="{BB962C8B-B14F-4D97-AF65-F5344CB8AC3E}">
        <p14:creationId xmlns:p14="http://schemas.microsoft.com/office/powerpoint/2010/main" val="188845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27005" eaLnBrk="0" hangingPunct="0">
              <a:defRPr sz="1200" b="1">
                <a:solidFill>
                  <a:schemeClr val="tx1"/>
                </a:solidFill>
                <a:latin typeface="Arial" pitchFamily="34" charset="0"/>
                <a:cs typeface="Arial" pitchFamily="34" charset="0"/>
              </a:defRPr>
            </a:lvl1pPr>
            <a:lvl2pPr marL="742874" indent="-285720" defTabSz="927005" eaLnBrk="0" hangingPunct="0">
              <a:defRPr sz="1200" b="1">
                <a:solidFill>
                  <a:schemeClr val="tx1"/>
                </a:solidFill>
                <a:latin typeface="Arial" pitchFamily="34" charset="0"/>
                <a:cs typeface="Arial" pitchFamily="34" charset="0"/>
              </a:defRPr>
            </a:lvl2pPr>
            <a:lvl3pPr marL="1142883" indent="-228576" defTabSz="927005" eaLnBrk="0" hangingPunct="0">
              <a:defRPr sz="1200" b="1">
                <a:solidFill>
                  <a:schemeClr val="tx1"/>
                </a:solidFill>
                <a:latin typeface="Arial" pitchFamily="34" charset="0"/>
                <a:cs typeface="Arial" pitchFamily="34" charset="0"/>
              </a:defRPr>
            </a:lvl3pPr>
            <a:lvl4pPr marL="1600036" indent="-228576" defTabSz="927005" eaLnBrk="0" hangingPunct="0">
              <a:defRPr sz="1200" b="1">
                <a:solidFill>
                  <a:schemeClr val="tx1"/>
                </a:solidFill>
                <a:latin typeface="Arial" pitchFamily="34" charset="0"/>
                <a:cs typeface="Arial" pitchFamily="34" charset="0"/>
              </a:defRPr>
            </a:lvl4pPr>
            <a:lvl5pPr marL="2057188" indent="-228576" defTabSz="927005" eaLnBrk="0" hangingPunct="0">
              <a:defRPr sz="1200" b="1">
                <a:solidFill>
                  <a:schemeClr val="tx1"/>
                </a:solidFill>
                <a:latin typeface="Arial" pitchFamily="34" charset="0"/>
                <a:cs typeface="Arial" pitchFamily="34" charset="0"/>
              </a:defRPr>
            </a:lvl5pPr>
            <a:lvl6pPr marL="2514342" indent="-228576" defTabSz="927005" eaLnBrk="0" fontAlgn="base" hangingPunct="0">
              <a:spcBef>
                <a:spcPct val="0"/>
              </a:spcBef>
              <a:spcAft>
                <a:spcPct val="0"/>
              </a:spcAft>
              <a:defRPr sz="1200" b="1">
                <a:solidFill>
                  <a:schemeClr val="tx1"/>
                </a:solidFill>
                <a:latin typeface="Arial" pitchFamily="34" charset="0"/>
                <a:cs typeface="Arial" pitchFamily="34" charset="0"/>
              </a:defRPr>
            </a:lvl6pPr>
            <a:lvl7pPr marL="2971495" indent="-228576" defTabSz="927005" eaLnBrk="0" fontAlgn="base" hangingPunct="0">
              <a:spcBef>
                <a:spcPct val="0"/>
              </a:spcBef>
              <a:spcAft>
                <a:spcPct val="0"/>
              </a:spcAft>
              <a:defRPr sz="1200" b="1">
                <a:solidFill>
                  <a:schemeClr val="tx1"/>
                </a:solidFill>
                <a:latin typeface="Arial" pitchFamily="34" charset="0"/>
                <a:cs typeface="Arial" pitchFamily="34" charset="0"/>
              </a:defRPr>
            </a:lvl7pPr>
            <a:lvl8pPr marL="3428648" indent="-228576" defTabSz="927005" eaLnBrk="0" fontAlgn="base" hangingPunct="0">
              <a:spcBef>
                <a:spcPct val="0"/>
              </a:spcBef>
              <a:spcAft>
                <a:spcPct val="0"/>
              </a:spcAft>
              <a:defRPr sz="1200" b="1">
                <a:solidFill>
                  <a:schemeClr val="tx1"/>
                </a:solidFill>
                <a:latin typeface="Arial" pitchFamily="34" charset="0"/>
                <a:cs typeface="Arial" pitchFamily="34" charset="0"/>
              </a:defRPr>
            </a:lvl8pPr>
            <a:lvl9pPr marL="3885800" indent="-228576" defTabSz="927005" eaLnBrk="0" fontAlgn="base" hangingPunct="0">
              <a:spcBef>
                <a:spcPct val="0"/>
              </a:spcBef>
              <a:spcAft>
                <a:spcPct val="0"/>
              </a:spcAft>
              <a:defRPr sz="1200" b="1">
                <a:solidFill>
                  <a:schemeClr val="tx1"/>
                </a:solidFill>
                <a:latin typeface="Arial" pitchFamily="34" charset="0"/>
                <a:cs typeface="Arial" pitchFamily="34" charset="0"/>
              </a:defRPr>
            </a:lvl9pPr>
          </a:lstStyle>
          <a:p>
            <a:pPr eaLnBrk="1" hangingPunct="1"/>
            <a:fld id="{05378A98-38C8-4B4E-BB71-55ACE90EE77B}" type="slidenum">
              <a:rPr lang="he-IL" b="0">
                <a:solidFill>
                  <a:prstClr val="black"/>
                </a:solidFill>
              </a:rPr>
              <a:pPr eaLnBrk="1" hangingPunct="1"/>
              <a:t>9</a:t>
            </a:fld>
            <a:endParaRPr lang="en-US" b="0">
              <a:solidFill>
                <a:prstClr val="black"/>
              </a:solidFill>
            </a:endParaRPr>
          </a:p>
        </p:txBody>
      </p:sp>
      <p:sp>
        <p:nvSpPr>
          <p:cNvPr id="123907"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1B0350F1-98F1-45F0-A4B6-C1F33BC85101}" type="slidenum">
              <a:rPr lang="he-IL" b="0" smtClean="0">
                <a:solidFill>
                  <a:prstClr val="black"/>
                </a:solidFill>
              </a:rPr>
              <a:pPr algn="l" eaLnBrk="1" fontAlgn="base" hangingPunct="1">
                <a:spcBef>
                  <a:spcPct val="0"/>
                </a:spcBef>
                <a:spcAft>
                  <a:spcPct val="0"/>
                </a:spcAft>
              </a:pPr>
              <a:t>9</a:t>
            </a:fld>
            <a:endParaRPr lang="en-US" b="0" smtClean="0">
              <a:solidFill>
                <a:prstClr val="black"/>
              </a:solidFill>
            </a:endParaRPr>
          </a:p>
        </p:txBody>
      </p:sp>
      <p:sp>
        <p:nvSpPr>
          <p:cNvPr id="123908" name="Rectangle 7"/>
          <p:cNvSpPr txBox="1">
            <a:spLocks noGrp="1" noChangeArrowheads="1"/>
          </p:cNvSpPr>
          <p:nvPr/>
        </p:nvSpPr>
        <p:spPr bwMode="auto">
          <a:xfrm>
            <a:off x="1091" y="9432370"/>
            <a:ext cx="2956780" cy="49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fontAlgn="base" hangingPunct="1">
              <a:spcBef>
                <a:spcPct val="0"/>
              </a:spcBef>
              <a:spcAft>
                <a:spcPct val="0"/>
              </a:spcAft>
            </a:pPr>
            <a:fld id="{6A1A5B79-38FF-4CCD-B6D1-85ECF6EB814C}" type="slidenum">
              <a:rPr lang="he-IL" b="0" smtClean="0">
                <a:solidFill>
                  <a:prstClr val="black"/>
                </a:solidFill>
              </a:rPr>
              <a:pPr algn="l" eaLnBrk="1" fontAlgn="base" hangingPunct="1">
                <a:spcBef>
                  <a:spcPct val="0"/>
                </a:spcBef>
                <a:spcAft>
                  <a:spcPct val="0"/>
                </a:spcAft>
              </a:pPr>
              <a:t>9</a:t>
            </a:fld>
            <a:endParaRPr lang="en-US" b="0" smtClean="0">
              <a:solidFill>
                <a:prstClr val="black"/>
              </a:solidFill>
            </a:endParaRPr>
          </a:p>
        </p:txBody>
      </p:sp>
      <p:sp>
        <p:nvSpPr>
          <p:cNvPr id="123909" name="Rectangle 2"/>
          <p:cNvSpPr>
            <a:spLocks noGrp="1" noRot="1" noChangeAspect="1" noChangeArrowheads="1" noTextEdit="1"/>
          </p:cNvSpPr>
          <p:nvPr>
            <p:ph type="sldImg"/>
          </p:nvPr>
        </p:nvSpPr>
        <p:spPr>
          <a:xfrm>
            <a:off x="931863" y="744538"/>
            <a:ext cx="4967287" cy="3725862"/>
          </a:xfrm>
          <a:ln/>
        </p:spPr>
      </p:sp>
      <p:sp>
        <p:nvSpPr>
          <p:cNvPr id="12391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90</a:t>
            </a:fld>
            <a:endParaRPr lang="he-IL"/>
          </a:p>
        </p:txBody>
      </p:sp>
    </p:spTree>
    <p:extLst>
      <p:ext uri="{BB962C8B-B14F-4D97-AF65-F5344CB8AC3E}">
        <p14:creationId xmlns:p14="http://schemas.microsoft.com/office/powerpoint/2010/main" val="144772943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91</a:t>
            </a:fld>
            <a:endParaRPr lang="he-IL"/>
          </a:p>
        </p:txBody>
      </p:sp>
    </p:spTree>
    <p:extLst>
      <p:ext uri="{BB962C8B-B14F-4D97-AF65-F5344CB8AC3E}">
        <p14:creationId xmlns:p14="http://schemas.microsoft.com/office/powerpoint/2010/main" val="4135763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92</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93</a:t>
            </a:fld>
            <a:endParaRPr lang="he-IL"/>
          </a:p>
        </p:txBody>
      </p:sp>
    </p:spTree>
    <p:extLst>
      <p:ext uri="{BB962C8B-B14F-4D97-AF65-F5344CB8AC3E}">
        <p14:creationId xmlns:p14="http://schemas.microsoft.com/office/powerpoint/2010/main" val="329106718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94</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95</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96</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97</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p:txBody>
      </p:sp>
      <p:sp>
        <p:nvSpPr>
          <p:cNvPr id="4" name="מציין מיקום של מספר שקופית 3"/>
          <p:cNvSpPr>
            <a:spLocks noGrp="1"/>
          </p:cNvSpPr>
          <p:nvPr>
            <p:ph type="sldNum" sz="quarter" idx="10"/>
          </p:nvPr>
        </p:nvSpPr>
        <p:spPr/>
        <p:txBody>
          <a:bodyPr/>
          <a:lstStyle/>
          <a:p>
            <a:fld id="{3E067892-1618-4BDE-A8FC-ACA534C72B3D}" type="slidenum">
              <a:rPr lang="he-IL" smtClean="0"/>
              <a:t>98</a:t>
            </a:fld>
            <a:endParaRPr lang="he-IL"/>
          </a:p>
        </p:txBody>
      </p:sp>
    </p:spTree>
    <p:extLst>
      <p:ext uri="{BB962C8B-B14F-4D97-AF65-F5344CB8AC3E}">
        <p14:creationId xmlns:p14="http://schemas.microsoft.com/office/powerpoint/2010/main" val="4603812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76B4EB43-BC01-4AE6-BB22-A4BA33DED134}" type="slidenum">
              <a:rPr lang="he-IL"/>
              <a:pPr>
                <a:defRPr/>
              </a:pPr>
              <a:t>99</a:t>
            </a:fld>
            <a:endParaRPr lang="en-US"/>
          </a:p>
        </p:txBody>
      </p:sp>
      <p:sp>
        <p:nvSpPr>
          <p:cNvPr id="91138"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E3DFD82F-EE83-4FB3-86D4-22826A4311B8}" type="slidenum">
              <a:rPr lang="he-IL" altLang="he-IL" b="0"/>
              <a:pPr algn="l" eaLnBrk="1" hangingPunct="1"/>
              <a:t>99</a:t>
            </a:fld>
            <a:endParaRPr lang="en-US" altLang="he-IL" b="0"/>
          </a:p>
        </p:txBody>
      </p:sp>
      <p:sp>
        <p:nvSpPr>
          <p:cNvPr id="91139" name="Rectangle 7"/>
          <p:cNvSpPr txBox="1">
            <a:spLocks noGrp="1" noChangeArrowheads="1"/>
          </p:cNvSpPr>
          <p:nvPr/>
        </p:nvSpPr>
        <p:spPr bwMode="auto">
          <a:xfrm>
            <a:off x="1091" y="9432744"/>
            <a:ext cx="2956780" cy="49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1" tIns="46344" rIns="92691" bIns="46344" anchor="b"/>
          <a:lstStyle>
            <a:lvl1pPr defTabSz="927100" eaLnBrk="0" hangingPunct="0">
              <a:defRPr sz="1200" b="1">
                <a:solidFill>
                  <a:schemeClr val="tx1"/>
                </a:solidFill>
                <a:latin typeface="Arial" pitchFamily="34" charset="0"/>
                <a:cs typeface="Arial" pitchFamily="34" charset="0"/>
              </a:defRPr>
            </a:lvl1pPr>
            <a:lvl2pPr marL="742950" indent="-285750" defTabSz="927100" eaLnBrk="0" hangingPunct="0">
              <a:defRPr sz="1200" b="1">
                <a:solidFill>
                  <a:schemeClr val="tx1"/>
                </a:solidFill>
                <a:latin typeface="Arial" pitchFamily="34" charset="0"/>
                <a:cs typeface="Arial" pitchFamily="34" charset="0"/>
              </a:defRPr>
            </a:lvl2pPr>
            <a:lvl3pPr marL="1143000" indent="-228600" defTabSz="927100" eaLnBrk="0" hangingPunct="0">
              <a:defRPr sz="1200" b="1">
                <a:solidFill>
                  <a:schemeClr val="tx1"/>
                </a:solidFill>
                <a:latin typeface="Arial" pitchFamily="34" charset="0"/>
                <a:cs typeface="Arial" pitchFamily="34" charset="0"/>
              </a:defRPr>
            </a:lvl3pPr>
            <a:lvl4pPr marL="1600200" indent="-228600" defTabSz="927100" eaLnBrk="0" hangingPunct="0">
              <a:defRPr sz="1200" b="1">
                <a:solidFill>
                  <a:schemeClr val="tx1"/>
                </a:solidFill>
                <a:latin typeface="Arial" pitchFamily="34" charset="0"/>
                <a:cs typeface="Arial" pitchFamily="34" charset="0"/>
              </a:defRPr>
            </a:lvl4pPr>
            <a:lvl5pPr marL="2057400" indent="-228600" defTabSz="927100" eaLnBrk="0" hangingPunct="0">
              <a:defRPr sz="1200" b="1">
                <a:solidFill>
                  <a:schemeClr val="tx1"/>
                </a:solidFill>
                <a:latin typeface="Arial" pitchFamily="34" charset="0"/>
                <a:cs typeface="Arial" pitchFamily="34" charset="0"/>
              </a:defRPr>
            </a:lvl5pPr>
            <a:lvl6pPr marL="25146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defTabSz="927100" eaLnBrk="0" fontAlgn="base" hangingPunct="0">
              <a:spcBef>
                <a:spcPct val="0"/>
              </a:spcBef>
              <a:spcAft>
                <a:spcPct val="0"/>
              </a:spcAft>
              <a:defRPr sz="1200" b="1">
                <a:solidFill>
                  <a:schemeClr val="tx1"/>
                </a:solidFill>
                <a:latin typeface="Arial" pitchFamily="34" charset="0"/>
                <a:cs typeface="Arial" pitchFamily="34" charset="0"/>
              </a:defRPr>
            </a:lvl9pPr>
          </a:lstStyle>
          <a:p>
            <a:pPr algn="l" eaLnBrk="1" hangingPunct="1"/>
            <a:fld id="{1F9B3E45-F641-4475-8379-5CA9BABCB381}" type="slidenum">
              <a:rPr lang="he-IL" altLang="he-IL" b="0"/>
              <a:pPr algn="l" eaLnBrk="1" hangingPunct="1"/>
              <a:t>99</a:t>
            </a:fld>
            <a:endParaRPr lang="en-US" altLang="he-IL" b="0"/>
          </a:p>
        </p:txBody>
      </p:sp>
      <p:sp>
        <p:nvSpPr>
          <p:cNvPr id="91140" name="Rectangle 2"/>
          <p:cNvSpPr>
            <a:spLocks noGrp="1" noRot="1" noChangeAspect="1" noChangeArrowheads="1" noTextEdit="1"/>
          </p:cNvSpPr>
          <p:nvPr>
            <p:ph type="sldImg"/>
          </p:nvPr>
        </p:nvSpPr>
        <p:spPr>
          <a:xfrm>
            <a:off x="931863" y="744538"/>
            <a:ext cx="4967287" cy="3724275"/>
          </a:xfrm>
          <a:ln/>
        </p:spPr>
      </p:sp>
      <p:sp>
        <p:nvSpPr>
          <p:cNvPr id="91141" name="Rectangle 3"/>
          <p:cNvSpPr>
            <a:spLocks noGrp="1" noChangeArrowheads="1"/>
          </p:cNvSpPr>
          <p:nvPr>
            <p:ph type="body" idx="1"/>
          </p:nvPr>
        </p:nvSpPr>
        <p:spPr>
          <a:noFill/>
        </p:spPr>
        <p:txBody>
          <a:bodyPr/>
          <a:lstStyle/>
          <a:p>
            <a:pPr eaLnBrk="1" hangingPunct="1"/>
            <a:endParaRPr lang="en-US" altLang="he-I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539552" y="1628800"/>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043608" y="3645024"/>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smtClean="0"/>
              <a:t>לחץ כדי לערוך סגנון כותרת משנה של תבנית בסיס</a:t>
            </a:r>
            <a:endParaRPr lang="he-IL"/>
          </a:p>
        </p:txBody>
      </p:sp>
    </p:spTree>
    <p:extLst>
      <p:ext uri="{BB962C8B-B14F-4D97-AF65-F5344CB8AC3E}">
        <p14:creationId xmlns:p14="http://schemas.microsoft.com/office/powerpoint/2010/main" val="4089233179"/>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Tree>
    <p:extLst>
      <p:ext uri="{BB962C8B-B14F-4D97-AF65-F5344CB8AC3E}">
        <p14:creationId xmlns:p14="http://schemas.microsoft.com/office/powerpoint/2010/main" val="873937693"/>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183313" y="-14288"/>
            <a:ext cx="2060575" cy="69040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0" y="-14288"/>
            <a:ext cx="6030913" cy="69040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Tree>
    <p:extLst>
      <p:ext uri="{BB962C8B-B14F-4D97-AF65-F5344CB8AC3E}">
        <p14:creationId xmlns:p14="http://schemas.microsoft.com/office/powerpoint/2010/main" val="35306223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כותרת וטבלה">
    <p:spTree>
      <p:nvGrpSpPr>
        <p:cNvPr id="1" name=""/>
        <p:cNvGrpSpPr/>
        <p:nvPr/>
      </p:nvGrpSpPr>
      <p:grpSpPr>
        <a:xfrm>
          <a:off x="0" y="0"/>
          <a:ext cx="0" cy="0"/>
          <a:chOff x="0" y="0"/>
          <a:chExt cx="0" cy="0"/>
        </a:xfrm>
      </p:grpSpPr>
      <p:sp>
        <p:nvSpPr>
          <p:cNvPr id="2" name="כותרת 1"/>
          <p:cNvSpPr>
            <a:spLocks noGrp="1"/>
          </p:cNvSpPr>
          <p:nvPr>
            <p:ph type="title"/>
          </p:nvPr>
        </p:nvSpPr>
        <p:spPr>
          <a:xfrm>
            <a:off x="0" y="-14288"/>
            <a:ext cx="8243888" cy="654051"/>
          </a:xfrm>
        </p:spPr>
        <p:txBody>
          <a:bodyPr/>
          <a:lstStyle/>
          <a:p>
            <a:r>
              <a:rPr lang="he-IL" smtClean="0"/>
              <a:t>לחץ כדי לערוך סגנון כותרת של תבנית בסיס</a:t>
            </a:r>
            <a:endParaRPr lang="he-IL"/>
          </a:p>
        </p:txBody>
      </p:sp>
      <p:sp>
        <p:nvSpPr>
          <p:cNvPr id="3" name="מציין מיקום של טבלה 2"/>
          <p:cNvSpPr>
            <a:spLocks noGrp="1"/>
          </p:cNvSpPr>
          <p:nvPr>
            <p:ph type="tbl" idx="1"/>
          </p:nvPr>
        </p:nvSpPr>
        <p:spPr>
          <a:xfrm>
            <a:off x="15875" y="620713"/>
            <a:ext cx="8156575" cy="6269037"/>
          </a:xfrm>
        </p:spPr>
        <p:txBody>
          <a:bodyPr/>
          <a:lstStyle/>
          <a:p>
            <a:pPr lvl="0"/>
            <a:endParaRPr lang="he-IL" noProof="0" smtClean="0"/>
          </a:p>
        </p:txBody>
      </p:sp>
    </p:spTree>
    <p:extLst>
      <p:ext uri="{BB962C8B-B14F-4D97-AF65-F5344CB8AC3E}">
        <p14:creationId xmlns:p14="http://schemas.microsoft.com/office/powerpoint/2010/main" val="331418360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0" y="-27384"/>
            <a:ext cx="8243888" cy="654051"/>
          </a:xfr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Tree>
    <p:extLst>
      <p:ext uri="{BB962C8B-B14F-4D97-AF65-F5344CB8AC3E}">
        <p14:creationId xmlns:p14="http://schemas.microsoft.com/office/powerpoint/2010/main" val="400719469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smtClean="0"/>
              <a:t>לחץ כדי לערוך סגנונות טקסט של תבנית בסיס</a:t>
            </a:r>
          </a:p>
        </p:txBody>
      </p:sp>
    </p:spTree>
    <p:extLst>
      <p:ext uri="{BB962C8B-B14F-4D97-AF65-F5344CB8AC3E}">
        <p14:creationId xmlns:p14="http://schemas.microsoft.com/office/powerpoint/2010/main" val="365862841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15875" y="620713"/>
            <a:ext cx="4002088" cy="626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170363" y="620713"/>
            <a:ext cx="4002087" cy="6269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Tree>
    <p:extLst>
      <p:ext uri="{BB962C8B-B14F-4D97-AF65-F5344CB8AC3E}">
        <p14:creationId xmlns:p14="http://schemas.microsoft.com/office/powerpoint/2010/main" val="17850276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Tree>
    <p:extLst>
      <p:ext uri="{BB962C8B-B14F-4D97-AF65-F5344CB8AC3E}">
        <p14:creationId xmlns:p14="http://schemas.microsoft.com/office/powerpoint/2010/main" val="13094465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Tree>
    <p:extLst>
      <p:ext uri="{BB962C8B-B14F-4D97-AF65-F5344CB8AC3E}">
        <p14:creationId xmlns:p14="http://schemas.microsoft.com/office/powerpoint/2010/main" val="6165790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0131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Tree>
    <p:extLst>
      <p:ext uri="{BB962C8B-B14F-4D97-AF65-F5344CB8AC3E}">
        <p14:creationId xmlns:p14="http://schemas.microsoft.com/office/powerpoint/2010/main" val="41874592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Tree>
    <p:extLst>
      <p:ext uri="{BB962C8B-B14F-4D97-AF65-F5344CB8AC3E}">
        <p14:creationId xmlns:p14="http://schemas.microsoft.com/office/powerpoint/2010/main" val="5806261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slide" Target="../slides/slide1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 Target="../slides/slide2.xml"/><Relationship Id="rId2" Type="http://schemas.openxmlformats.org/officeDocument/2006/relationships/slideLayout" Target="../slideLayouts/slideLayout2.xml"/><Relationship Id="rId16" Type="http://schemas.openxmlformats.org/officeDocument/2006/relationships/slide" Target="../slides/slide59.xml"/><Relationship Id="rId20" Type="http://schemas.openxmlformats.org/officeDocument/2006/relationships/slide" Target="../slides/slide7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46.xml"/><Relationship Id="rId10" Type="http://schemas.openxmlformats.org/officeDocument/2006/relationships/slideLayout" Target="../slideLayouts/slideLayout10.xml"/><Relationship Id="rId19" Type="http://schemas.openxmlformats.org/officeDocument/2006/relationships/slide" Target="../slides/slide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14288"/>
            <a:ext cx="8243888" cy="654051"/>
          </a:xfrm>
          <a:prstGeom prst="rect">
            <a:avLst/>
          </a:prstGeom>
          <a:noFill/>
          <a:ln w="9525">
            <a:solidFill>
              <a:srgbClr val="00B0F0"/>
            </a:solidFill>
            <a:round/>
            <a:headEnd/>
            <a:tailEnd/>
          </a:ln>
          <a:effectLst>
            <a:prstShdw prst="shdw17" dist="71842" dir="2700000">
              <a:schemeClr val="accent1">
                <a:gamma/>
                <a:shade val="60000"/>
                <a:invGamma/>
              </a:schemeClr>
            </a:prstShdw>
          </a:effectLst>
        </p:spPr>
        <p:txBody>
          <a:bodyPr anchor="ctr"/>
          <a:lstStyle/>
          <a:p>
            <a:pPr marL="0" lvl="0" algn="l" defTabSz="914400" latinLnBrk="0"/>
            <a:r>
              <a:rPr lang="he-IL" dirty="0" smtClean="0"/>
              <a:t>לחץ כדי לשנות סגנון כותרת שבסיס</a:t>
            </a:r>
            <a:endParaRPr lang="en-US" dirty="0" smtClean="0"/>
          </a:p>
        </p:txBody>
      </p:sp>
      <p:sp>
        <p:nvSpPr>
          <p:cNvPr id="2051" name="Rectangle 3"/>
          <p:cNvSpPr>
            <a:spLocks noChangeArrowheads="1"/>
          </p:cNvSpPr>
          <p:nvPr/>
        </p:nvSpPr>
        <p:spPr bwMode="auto">
          <a:xfrm>
            <a:off x="8237538" y="0"/>
            <a:ext cx="906462" cy="6858000"/>
          </a:xfrm>
          <a:prstGeom prst="rect">
            <a:avLst/>
          </a:prstGeom>
          <a:gradFill rotWithShape="1">
            <a:gsLst>
              <a:gs pos="0">
                <a:srgbClr val="00002F"/>
              </a:gs>
              <a:gs pos="100000">
                <a:srgbClr val="000066"/>
              </a:gs>
            </a:gsLst>
            <a:lin ang="0" scaled="1"/>
          </a:gradFill>
          <a:ln>
            <a:noFill/>
          </a:ln>
          <a:effectLst/>
          <a:extLst>
            <a:ext uri="{91240B29-F687-4F45-9708-019B960494DF}">
              <a14:hiddenLine xmlns:a14="http://schemas.microsoft.com/office/drawing/2010/main" w="12700">
                <a:solidFill>
                  <a:srgbClr val="7D8F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900" b="1" smtClean="0">
              <a:solidFill>
                <a:srgbClr val="FFFFFF"/>
              </a:solidFill>
            </a:endParaRPr>
          </a:p>
        </p:txBody>
      </p:sp>
      <p:sp>
        <p:nvSpPr>
          <p:cNvPr id="2052" name="Rectangle 4"/>
          <p:cNvSpPr>
            <a:spLocks noChangeArrowheads="1"/>
          </p:cNvSpPr>
          <p:nvPr/>
        </p:nvSpPr>
        <p:spPr bwMode="auto">
          <a:xfrm>
            <a:off x="8328025" y="5791200"/>
            <a:ext cx="822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lnSpc>
                <a:spcPct val="80000"/>
              </a:lnSpc>
              <a:spcBef>
                <a:spcPct val="0"/>
              </a:spcBef>
              <a:spcAft>
                <a:spcPct val="0"/>
              </a:spcAft>
            </a:pPr>
            <a:endParaRPr lang="he-IL" sz="3600" b="1" smtClean="0">
              <a:solidFill>
                <a:srgbClr val="CCECFF"/>
              </a:solidFill>
            </a:endParaRPr>
          </a:p>
        </p:txBody>
      </p:sp>
      <p:sp>
        <p:nvSpPr>
          <p:cNvPr id="2056" name="Rectangle 10"/>
          <p:cNvSpPr>
            <a:spLocks noChangeArrowheads="1"/>
          </p:cNvSpPr>
          <p:nvPr/>
        </p:nvSpPr>
        <p:spPr bwMode="auto">
          <a:xfrm>
            <a:off x="8304213" y="6597650"/>
            <a:ext cx="855662" cy="244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7D8F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0800" bIns="10800"/>
          <a:lstStyle/>
          <a:p>
            <a:pPr algn="l" rtl="0" eaLnBrk="0" fontAlgn="base" hangingPunct="0">
              <a:spcBef>
                <a:spcPct val="0"/>
              </a:spcBef>
              <a:spcAft>
                <a:spcPct val="0"/>
              </a:spcAft>
            </a:pPr>
            <a:r>
              <a:rPr lang="en-US" altLang="en-US" sz="1000" b="1" dirty="0" smtClean="0">
                <a:solidFill>
                  <a:srgbClr val="FFFFFF"/>
                </a:solidFill>
              </a:rPr>
              <a:t>© 2013 # </a:t>
            </a:r>
            <a:fld id="{D61DD360-1006-4E16-A2E2-D9BCD1C183E4}" type="slidenum">
              <a:rPr lang="he-IL" sz="1000" b="1" smtClean="0">
                <a:solidFill>
                  <a:srgbClr val="FFFFFF"/>
                </a:solidFill>
              </a:rPr>
              <a:pPr algn="l" rtl="0" eaLnBrk="0" fontAlgn="base" hangingPunct="0">
                <a:spcBef>
                  <a:spcPct val="0"/>
                </a:spcBef>
                <a:spcAft>
                  <a:spcPct val="0"/>
                </a:spcAft>
              </a:pPr>
              <a:t>‹#›</a:t>
            </a:fld>
            <a:endParaRPr lang="en-US" sz="1000" b="1" dirty="0" smtClean="0">
              <a:solidFill>
                <a:srgbClr val="FFFFFF"/>
              </a:solidFill>
            </a:endParaRPr>
          </a:p>
        </p:txBody>
      </p:sp>
      <p:sp>
        <p:nvSpPr>
          <p:cNvPr id="2060" name="Rectangle 21"/>
          <p:cNvSpPr>
            <a:spLocks noGrp="1" noChangeArrowheads="1"/>
          </p:cNvSpPr>
          <p:nvPr>
            <p:ph type="body" idx="1"/>
          </p:nvPr>
        </p:nvSpPr>
        <p:spPr bwMode="auto">
          <a:xfrm>
            <a:off x="15875" y="764704"/>
            <a:ext cx="8156575" cy="6125046"/>
          </a:xfrm>
          <a:prstGeom prst="rect">
            <a:avLst/>
          </a:prstGeom>
          <a:solidFill>
            <a:schemeClr val="tx1"/>
          </a:solidFill>
          <a:ln>
            <a:noFill/>
          </a:ln>
          <a:effectLst/>
          <a:extLs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he-IL" dirty="0" smtClean="0"/>
          </a:p>
          <a:p>
            <a:pPr lvl="0"/>
            <a:r>
              <a:rPr lang="he-IL" dirty="0" smtClean="0"/>
              <a:t>לחץ כדי לערוך סגנונות טקסט של תבנית בסיס</a:t>
            </a:r>
          </a:p>
          <a:p>
            <a:pPr lvl="1"/>
            <a:r>
              <a:rPr lang="he-IL" dirty="0" smtClean="0"/>
              <a:t>רמה שנייה</a:t>
            </a:r>
          </a:p>
          <a:p>
            <a:pPr lvl="2"/>
            <a:r>
              <a:rPr lang="he-IL" dirty="0" smtClean="0"/>
              <a:t>רמה שלישית</a:t>
            </a:r>
          </a:p>
          <a:p>
            <a:pPr lvl="0"/>
            <a:r>
              <a:rPr lang="he-IL" dirty="0" smtClean="0"/>
              <a:t>רמה רביעית</a:t>
            </a:r>
          </a:p>
          <a:p>
            <a:pPr lvl="1"/>
            <a:r>
              <a:rPr lang="he-IL" dirty="0" smtClean="0"/>
              <a:t>רמה חמישית</a:t>
            </a:r>
          </a:p>
        </p:txBody>
      </p:sp>
      <p:sp>
        <p:nvSpPr>
          <p:cNvPr id="2061" name="Rectangle 44"/>
          <p:cNvSpPr>
            <a:spLocks noChangeArrowheads="1"/>
          </p:cNvSpPr>
          <p:nvPr/>
        </p:nvSpPr>
        <p:spPr bwMode="auto">
          <a:xfrm>
            <a:off x="8302625" y="6064250"/>
            <a:ext cx="827088" cy="503238"/>
          </a:xfrm>
          <a:prstGeom prst="rect">
            <a:avLst/>
          </a:prstGeom>
          <a:noFill/>
          <a:ln>
            <a:noFill/>
          </a:ln>
          <a:effectLst/>
          <a:extLst>
            <a:ext uri="{909E8E84-426E-40DD-AFC4-6F175D3DCCD1}">
              <a14:hiddenFill xmlns:a14="http://schemas.microsoft.com/office/drawing/2010/main">
                <a:solidFill>
                  <a:srgbClr val="DDF2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fontAlgn="base">
              <a:lnSpc>
                <a:spcPct val="70000"/>
              </a:lnSpc>
              <a:spcBef>
                <a:spcPct val="0"/>
              </a:spcBef>
              <a:spcAft>
                <a:spcPct val="0"/>
              </a:spcAft>
            </a:pPr>
            <a:r>
              <a:rPr lang="he-IL" sz="1200" b="1" smtClean="0">
                <a:solidFill>
                  <a:srgbClr val="FFFFFF"/>
                </a:solidFill>
              </a:rPr>
              <a:t>רשות ארצית</a:t>
            </a:r>
            <a:r>
              <a:rPr lang="en-US" sz="1200" b="1" smtClean="0">
                <a:solidFill>
                  <a:srgbClr val="FFFFFF"/>
                </a:solidFill>
              </a:rPr>
              <a:t/>
            </a:r>
            <a:br>
              <a:rPr lang="en-US" sz="1200" b="1" smtClean="0">
                <a:solidFill>
                  <a:srgbClr val="FFFFFF"/>
                </a:solidFill>
              </a:rPr>
            </a:br>
            <a:r>
              <a:rPr lang="he-IL" sz="1200" b="1" smtClean="0">
                <a:solidFill>
                  <a:srgbClr val="FFFFFF"/>
                </a:solidFill>
              </a:rPr>
              <a:t>למדידה</a:t>
            </a:r>
            <a:r>
              <a:rPr lang="en-US" sz="1200" b="1" smtClean="0">
                <a:solidFill>
                  <a:srgbClr val="FFFFFF"/>
                </a:solidFill>
              </a:rPr>
              <a:t/>
            </a:r>
            <a:br>
              <a:rPr lang="en-US" sz="1200" b="1" smtClean="0">
                <a:solidFill>
                  <a:srgbClr val="FFFFFF"/>
                </a:solidFill>
              </a:rPr>
            </a:br>
            <a:r>
              <a:rPr lang="he-IL" sz="1200" b="1" smtClean="0">
                <a:solidFill>
                  <a:srgbClr val="FFFFFF"/>
                </a:solidFill>
              </a:rPr>
              <a:t>והערכה</a:t>
            </a:r>
            <a:r>
              <a:rPr lang="en-US" sz="1200" b="1" smtClean="0">
                <a:solidFill>
                  <a:srgbClr val="FFFFFF"/>
                </a:solidFill>
              </a:rPr>
              <a:t/>
            </a:r>
            <a:br>
              <a:rPr lang="en-US" sz="1200" b="1" smtClean="0">
                <a:solidFill>
                  <a:srgbClr val="FFFFFF"/>
                </a:solidFill>
              </a:rPr>
            </a:br>
            <a:r>
              <a:rPr lang="he-IL" sz="1200" b="1" smtClean="0">
                <a:solidFill>
                  <a:srgbClr val="FFFFFF"/>
                </a:solidFill>
              </a:rPr>
              <a:t>בחינוך</a:t>
            </a:r>
            <a:endParaRPr lang="en-US" sz="1200" b="1" smtClean="0">
              <a:solidFill>
                <a:srgbClr val="FFFFFF"/>
              </a:solidFill>
            </a:endParaRPr>
          </a:p>
        </p:txBody>
      </p:sp>
      <p:grpSp>
        <p:nvGrpSpPr>
          <p:cNvPr id="2062" name="Group 46"/>
          <p:cNvGrpSpPr>
            <a:grpSpLocks/>
          </p:cNvGrpSpPr>
          <p:nvPr/>
        </p:nvGrpSpPr>
        <p:grpSpPr bwMode="auto">
          <a:xfrm>
            <a:off x="8388350" y="5445125"/>
            <a:ext cx="647700" cy="619125"/>
            <a:chOff x="3198" y="3067"/>
            <a:chExt cx="408" cy="468"/>
          </a:xfrm>
        </p:grpSpPr>
        <p:sp>
          <p:nvSpPr>
            <p:cNvPr id="2070" name="Rectangle 47"/>
            <p:cNvSpPr>
              <a:spLocks noChangeArrowheads="1"/>
            </p:cNvSpPr>
            <p:nvPr/>
          </p:nvSpPr>
          <p:spPr bwMode="auto">
            <a:xfrm>
              <a:off x="3198" y="3203"/>
              <a:ext cx="408" cy="18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he-IL" sz="1200" b="1" smtClean="0">
                  <a:solidFill>
                    <a:srgbClr val="FFFFFF"/>
                  </a:solidFill>
                </a:rPr>
                <a:t>ראמ"ה</a:t>
              </a:r>
              <a:endParaRPr lang="en-US" sz="1200" b="1" smtClean="0">
                <a:solidFill>
                  <a:srgbClr val="FFFFFF"/>
                </a:solidFill>
              </a:endParaRPr>
            </a:p>
          </p:txBody>
        </p:sp>
        <p:grpSp>
          <p:nvGrpSpPr>
            <p:cNvPr id="2071" name="Group 48"/>
            <p:cNvGrpSpPr>
              <a:grpSpLocks/>
            </p:cNvGrpSpPr>
            <p:nvPr/>
          </p:nvGrpSpPr>
          <p:grpSpPr bwMode="auto">
            <a:xfrm>
              <a:off x="3198" y="3067"/>
              <a:ext cx="408" cy="468"/>
              <a:chOff x="2154" y="1706"/>
              <a:chExt cx="907" cy="877"/>
            </a:xfrm>
          </p:grpSpPr>
          <p:sp>
            <p:nvSpPr>
              <p:cNvPr id="2072" name="AutoShape 49"/>
              <p:cNvSpPr>
                <a:spLocks noChangeArrowheads="1"/>
              </p:cNvSpPr>
              <p:nvPr/>
            </p:nvSpPr>
            <p:spPr bwMode="auto">
              <a:xfrm>
                <a:off x="2635" y="1769"/>
                <a:ext cx="426" cy="814"/>
              </a:xfrm>
              <a:prstGeom prst="curvedLeftArrow">
                <a:avLst>
                  <a:gd name="adj1" fmla="val 38216"/>
                  <a:gd name="adj2" fmla="val 76432"/>
                  <a:gd name="adj3" fmla="val 33333"/>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lnSpc>
                    <a:spcPct val="80000"/>
                  </a:lnSpc>
                  <a:spcBef>
                    <a:spcPct val="0"/>
                  </a:spcBef>
                  <a:spcAft>
                    <a:spcPct val="0"/>
                  </a:spcAft>
                </a:pPr>
                <a:endParaRPr lang="he-IL" sz="3600" b="1" smtClean="0">
                  <a:solidFill>
                    <a:srgbClr val="CCECFF"/>
                  </a:solidFill>
                </a:endParaRPr>
              </a:p>
            </p:txBody>
          </p:sp>
          <p:sp>
            <p:nvSpPr>
              <p:cNvPr id="2073" name="AutoShape 50"/>
              <p:cNvSpPr>
                <a:spLocks noChangeArrowheads="1"/>
              </p:cNvSpPr>
              <p:nvPr/>
            </p:nvSpPr>
            <p:spPr bwMode="auto">
              <a:xfrm rot="10633304">
                <a:off x="2154" y="1706"/>
                <a:ext cx="426" cy="814"/>
              </a:xfrm>
              <a:prstGeom prst="curvedLeftArrow">
                <a:avLst>
                  <a:gd name="adj1" fmla="val 38216"/>
                  <a:gd name="adj2" fmla="val 76432"/>
                  <a:gd name="adj3" fmla="val 33333"/>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lnSpc>
                    <a:spcPct val="80000"/>
                  </a:lnSpc>
                  <a:spcBef>
                    <a:spcPct val="0"/>
                  </a:spcBef>
                  <a:spcAft>
                    <a:spcPct val="0"/>
                  </a:spcAft>
                </a:pPr>
                <a:endParaRPr lang="he-IL" sz="3600" b="1" smtClean="0">
                  <a:solidFill>
                    <a:srgbClr val="CCECFF"/>
                  </a:solidFill>
                </a:endParaRPr>
              </a:p>
            </p:txBody>
          </p:sp>
        </p:grpSp>
      </p:grpSp>
      <p:sp>
        <p:nvSpPr>
          <p:cNvPr id="1039" name="Text Box 70"/>
          <p:cNvSpPr txBox="1">
            <a:spLocks noChangeArrowheads="1"/>
          </p:cNvSpPr>
          <p:nvPr/>
        </p:nvSpPr>
        <p:spPr bwMode="auto">
          <a:xfrm>
            <a:off x="1042988" y="1268413"/>
            <a:ext cx="63373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bg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b="1">
                <a:solidFill>
                  <a:schemeClr val="tx1"/>
                </a:solidFill>
                <a:latin typeface="Arial" pitchFamily="34" charset="0"/>
                <a:cs typeface="Arial" pitchFamily="34" charset="0"/>
              </a:defRPr>
            </a:lvl1pPr>
            <a:lvl2pPr marL="742950" indent="-285750" eaLnBrk="0" hangingPunct="0">
              <a:defRPr sz="1200" b="1">
                <a:solidFill>
                  <a:schemeClr val="tx1"/>
                </a:solidFill>
                <a:latin typeface="Arial" pitchFamily="34" charset="0"/>
                <a:cs typeface="Arial" pitchFamily="34" charset="0"/>
              </a:defRPr>
            </a:lvl2pPr>
            <a:lvl3pPr marL="1143000" indent="-228600" eaLnBrk="0" hangingPunct="0">
              <a:defRPr sz="1200" b="1">
                <a:solidFill>
                  <a:schemeClr val="tx1"/>
                </a:solidFill>
                <a:latin typeface="Arial" pitchFamily="34" charset="0"/>
                <a:cs typeface="Arial" pitchFamily="34" charset="0"/>
              </a:defRPr>
            </a:lvl3pPr>
            <a:lvl4pPr marL="1600200" indent="-228600" eaLnBrk="0" hangingPunct="0">
              <a:defRPr sz="1200" b="1">
                <a:solidFill>
                  <a:schemeClr val="tx1"/>
                </a:solidFill>
                <a:latin typeface="Arial" pitchFamily="34" charset="0"/>
                <a:cs typeface="Arial" pitchFamily="34" charset="0"/>
              </a:defRPr>
            </a:lvl4pPr>
            <a:lvl5pPr marL="2057400" indent="-228600" eaLnBrk="0" hangingPunct="0">
              <a:defRPr sz="1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eaLnBrk="1" fontAlgn="base" hangingPunct="1">
              <a:spcBef>
                <a:spcPct val="50000"/>
              </a:spcBef>
              <a:spcAft>
                <a:spcPct val="0"/>
              </a:spcAft>
              <a:defRPr/>
            </a:pPr>
            <a:r>
              <a:rPr lang="he-IL" sz="8000" b="0" err="1" smtClean="0">
                <a:solidFill>
                  <a:srgbClr val="FFFFFF"/>
                </a:solidFill>
              </a:rPr>
              <a:t>טיוטא</a:t>
            </a:r>
            <a:endParaRPr lang="en-US" sz="8000" b="0" smtClean="0">
              <a:solidFill>
                <a:srgbClr val="FFFFFF"/>
              </a:solidFill>
            </a:endParaRPr>
          </a:p>
        </p:txBody>
      </p:sp>
      <p:sp>
        <p:nvSpPr>
          <p:cNvPr id="2068" name="AutoShape 128">
            <a:hlinkClick r:id="rId14" action="ppaction://hlinksldjump" highlightClick="1"/>
          </p:cNvPr>
          <p:cNvSpPr>
            <a:spLocks noChangeArrowheads="1"/>
          </p:cNvSpPr>
          <p:nvPr/>
        </p:nvSpPr>
        <p:spPr bwMode="auto">
          <a:xfrm>
            <a:off x="8237538" y="1884681"/>
            <a:ext cx="882650" cy="540000"/>
          </a:xfrm>
          <a:prstGeom prst="actionButtonBlank">
            <a:avLst/>
          </a:prstGeom>
          <a:noFill/>
          <a:ln>
            <a:noFill/>
          </a:ln>
          <a:effectLst/>
          <a:extLst/>
        </p:spPr>
        <p:txBody>
          <a:bodyPr lIns="0" rIns="0" anchor="ctr"/>
          <a:lstStyle/>
          <a:p>
            <a:pPr algn="ctr" rtl="1" fontAlgn="base">
              <a:lnSpc>
                <a:spcPct val="70000"/>
              </a:lnSpc>
              <a:spcBef>
                <a:spcPct val="0"/>
              </a:spcBef>
              <a:spcAft>
                <a:spcPct val="0"/>
              </a:spcAft>
            </a:pPr>
            <a:r>
              <a:rPr lang="he-IL" sz="1200" b="1" dirty="0" smtClean="0">
                <a:solidFill>
                  <a:schemeClr val="tx1"/>
                </a:solidFill>
                <a:latin typeface="Arial Narrow" pitchFamily="34" charset="0"/>
              </a:rPr>
              <a:t>אוריינות</a:t>
            </a:r>
            <a:r>
              <a:rPr lang="he-IL" sz="1200" b="1" baseline="0" dirty="0" smtClean="0">
                <a:solidFill>
                  <a:schemeClr val="tx1"/>
                </a:solidFill>
                <a:latin typeface="Arial Narrow" pitchFamily="34" charset="0"/>
              </a:rPr>
              <a:t> מתמטיקה מודפס</a:t>
            </a:r>
            <a:endParaRPr lang="en-US" sz="1200" b="1" dirty="0" smtClean="0">
              <a:solidFill>
                <a:schemeClr val="tx1"/>
              </a:solidFill>
              <a:latin typeface="Arial Narrow" pitchFamily="34" charset="0"/>
            </a:endParaRPr>
          </a:p>
        </p:txBody>
      </p:sp>
      <p:sp>
        <p:nvSpPr>
          <p:cNvPr id="32" name="AutoShape 128">
            <a:hlinkClick r:id="rId15" action="ppaction://hlinksldjump" highlightClick="1"/>
          </p:cNvPr>
          <p:cNvSpPr>
            <a:spLocks noChangeArrowheads="1"/>
          </p:cNvSpPr>
          <p:nvPr userDrawn="1"/>
        </p:nvSpPr>
        <p:spPr bwMode="auto">
          <a:xfrm>
            <a:off x="8253413" y="2559664"/>
            <a:ext cx="882650" cy="540000"/>
          </a:xfrm>
          <a:prstGeom prst="actionButtonBlank">
            <a:avLst/>
          </a:prstGeom>
          <a:noFill/>
          <a:ln>
            <a:noFill/>
          </a:ln>
          <a:effectLst/>
          <a:extLst/>
        </p:spPr>
        <p:txBody>
          <a:bodyPr lIns="0" rIns="0" anchor="ctr"/>
          <a:lstStyle/>
          <a:p>
            <a:pPr algn="ctr" rtl="1" fontAlgn="base">
              <a:lnSpc>
                <a:spcPct val="70000"/>
              </a:lnSpc>
              <a:spcBef>
                <a:spcPct val="0"/>
              </a:spcBef>
              <a:spcAft>
                <a:spcPct val="0"/>
              </a:spcAft>
            </a:pPr>
            <a:r>
              <a:rPr lang="he-IL" sz="1200" b="1" dirty="0" smtClean="0">
                <a:solidFill>
                  <a:schemeClr val="tx1"/>
                </a:solidFill>
                <a:latin typeface="Arial Narrow" pitchFamily="34" charset="0"/>
              </a:rPr>
              <a:t>אוריינות מתמטיקה</a:t>
            </a:r>
            <a:r>
              <a:rPr lang="he-IL" sz="1200" b="1" baseline="0" dirty="0" smtClean="0">
                <a:solidFill>
                  <a:schemeClr val="tx1"/>
                </a:solidFill>
                <a:latin typeface="Arial Narrow" pitchFamily="34" charset="0"/>
              </a:rPr>
              <a:t> ממוחשב</a:t>
            </a:r>
            <a:endParaRPr lang="en-US" sz="1200" b="1" dirty="0" smtClean="0">
              <a:solidFill>
                <a:schemeClr val="tx1"/>
              </a:solidFill>
              <a:latin typeface="Arial Narrow" pitchFamily="34" charset="0"/>
            </a:endParaRPr>
          </a:p>
        </p:txBody>
      </p:sp>
      <p:sp>
        <p:nvSpPr>
          <p:cNvPr id="33" name="AutoShape 128">
            <a:hlinkClick r:id="rId16" action="ppaction://hlinksldjump" highlightClick="1"/>
          </p:cNvPr>
          <p:cNvSpPr>
            <a:spLocks noChangeArrowheads="1"/>
          </p:cNvSpPr>
          <p:nvPr userDrawn="1"/>
        </p:nvSpPr>
        <p:spPr bwMode="auto">
          <a:xfrm>
            <a:off x="8261452" y="3231008"/>
            <a:ext cx="847051" cy="540000"/>
          </a:xfrm>
          <a:prstGeom prst="actionButtonBlank">
            <a:avLst/>
          </a:prstGeom>
          <a:noFill/>
          <a:ln>
            <a:noFill/>
          </a:ln>
          <a:effectLst/>
          <a:extLst/>
        </p:spPr>
        <p:txBody>
          <a:bodyPr lIns="0" rIns="0" anchor="ctr"/>
          <a:lstStyle/>
          <a:p>
            <a:pPr algn="ctr" rtl="1" fontAlgn="base">
              <a:lnSpc>
                <a:spcPct val="70000"/>
              </a:lnSpc>
              <a:spcBef>
                <a:spcPct val="0"/>
              </a:spcBef>
              <a:spcAft>
                <a:spcPct val="0"/>
              </a:spcAft>
            </a:pPr>
            <a:r>
              <a:rPr lang="he-IL" sz="1200" b="1" dirty="0" smtClean="0">
                <a:solidFill>
                  <a:schemeClr val="tx1"/>
                </a:solidFill>
                <a:latin typeface="Arial Narrow" pitchFamily="34" charset="0"/>
              </a:rPr>
              <a:t>אוריינות</a:t>
            </a:r>
            <a:r>
              <a:rPr lang="he-IL" sz="1200" b="1" baseline="0" dirty="0" smtClean="0">
                <a:solidFill>
                  <a:schemeClr val="tx1"/>
                </a:solidFill>
                <a:latin typeface="Arial Narrow" pitchFamily="34" charset="0"/>
              </a:rPr>
              <a:t> קריאה </a:t>
            </a:r>
          </a:p>
          <a:p>
            <a:pPr algn="ctr" rtl="1" fontAlgn="base">
              <a:lnSpc>
                <a:spcPct val="70000"/>
              </a:lnSpc>
              <a:spcBef>
                <a:spcPct val="0"/>
              </a:spcBef>
              <a:spcAft>
                <a:spcPct val="0"/>
              </a:spcAft>
            </a:pPr>
            <a:r>
              <a:rPr lang="he-IL" sz="1200" b="1" baseline="0" dirty="0" smtClean="0">
                <a:solidFill>
                  <a:schemeClr val="tx1"/>
                </a:solidFill>
                <a:latin typeface="Arial Narrow" pitchFamily="34" charset="0"/>
              </a:rPr>
              <a:t>מודפס</a:t>
            </a:r>
            <a:endParaRPr lang="en-US" sz="1200" b="1" dirty="0" smtClean="0">
              <a:solidFill>
                <a:schemeClr val="tx1"/>
              </a:solidFill>
              <a:latin typeface="Arial Narrow" pitchFamily="34" charset="0"/>
            </a:endParaRPr>
          </a:p>
        </p:txBody>
      </p:sp>
      <p:sp>
        <p:nvSpPr>
          <p:cNvPr id="35" name="AutoShape 111">
            <a:hlinkClick r:id="rId17" action="ppaction://hlinksldjump" highlightClick="1"/>
          </p:cNvPr>
          <p:cNvSpPr>
            <a:spLocks noChangeArrowheads="1"/>
          </p:cNvSpPr>
          <p:nvPr userDrawn="1"/>
        </p:nvSpPr>
        <p:spPr bwMode="auto">
          <a:xfrm>
            <a:off x="8243887" y="663182"/>
            <a:ext cx="885825" cy="540000"/>
          </a:xfrm>
          <a:prstGeom prst="actionButtonBlank">
            <a:avLst/>
          </a:prstGeom>
          <a:noFill/>
          <a:ln>
            <a:noFill/>
          </a:ln>
          <a:effectLst/>
          <a:extLst/>
        </p:spPr>
        <p:txBody>
          <a:bodyPr lIns="0" rIns="0" anchor="ctr"/>
          <a:lstStyle/>
          <a:p>
            <a:pPr algn="ctr" rtl="1" fontAlgn="base">
              <a:lnSpc>
                <a:spcPct val="70000"/>
              </a:lnSpc>
              <a:spcBef>
                <a:spcPct val="0"/>
              </a:spcBef>
              <a:spcAft>
                <a:spcPct val="0"/>
              </a:spcAft>
            </a:pPr>
            <a:r>
              <a:rPr lang="he-IL" sz="1200" b="1" dirty="0" smtClean="0">
                <a:solidFill>
                  <a:schemeClr val="tx1"/>
                </a:solidFill>
                <a:latin typeface="Arial Narrow" pitchFamily="34" charset="0"/>
              </a:rPr>
              <a:t>הקדמה</a:t>
            </a:r>
            <a:endParaRPr lang="en-US" sz="1200" b="1" dirty="0" smtClean="0">
              <a:solidFill>
                <a:schemeClr val="tx1"/>
              </a:solidFill>
              <a:latin typeface="Arial Narrow" pitchFamily="34" charset="0"/>
            </a:endParaRPr>
          </a:p>
        </p:txBody>
      </p:sp>
      <p:sp>
        <p:nvSpPr>
          <p:cNvPr id="36" name="AutoShape 128">
            <a:hlinkClick r:id="rId18" action="ppaction://hlinksldjump" highlightClick="1"/>
          </p:cNvPr>
          <p:cNvSpPr>
            <a:spLocks noChangeArrowheads="1"/>
          </p:cNvSpPr>
          <p:nvPr userDrawn="1"/>
        </p:nvSpPr>
        <p:spPr bwMode="auto">
          <a:xfrm>
            <a:off x="8243652" y="1124744"/>
            <a:ext cx="882650" cy="655637"/>
          </a:xfrm>
          <a:prstGeom prst="actionButtonBlank">
            <a:avLst/>
          </a:prstGeom>
          <a:noFill/>
          <a:ln>
            <a:noFill/>
          </a:ln>
          <a:effectLst/>
          <a:extLst/>
        </p:spPr>
        <p:txBody>
          <a:bodyPr lIns="0" rIns="0" anchor="ctr"/>
          <a:lstStyle/>
          <a:p>
            <a:pPr algn="ctr" rtl="1" fontAlgn="base">
              <a:lnSpc>
                <a:spcPct val="70000"/>
              </a:lnSpc>
              <a:spcBef>
                <a:spcPct val="0"/>
              </a:spcBef>
              <a:spcAft>
                <a:spcPct val="0"/>
              </a:spcAft>
            </a:pPr>
            <a:r>
              <a:rPr lang="he-IL" sz="1200" b="1" dirty="0" smtClean="0">
                <a:solidFill>
                  <a:schemeClr val="tx1"/>
                </a:solidFill>
                <a:latin typeface="Arial Narrow" pitchFamily="34" charset="0"/>
              </a:rPr>
              <a:t>ממצאים עיקריים ומגמות </a:t>
            </a:r>
          </a:p>
          <a:p>
            <a:pPr algn="ctr" rtl="1" fontAlgn="base">
              <a:lnSpc>
                <a:spcPct val="70000"/>
              </a:lnSpc>
              <a:spcBef>
                <a:spcPct val="0"/>
              </a:spcBef>
              <a:spcAft>
                <a:spcPct val="0"/>
              </a:spcAft>
            </a:pPr>
            <a:r>
              <a:rPr lang="he-IL" sz="1200" b="1" dirty="0" smtClean="0">
                <a:solidFill>
                  <a:schemeClr val="tx1"/>
                </a:solidFill>
                <a:latin typeface="Arial Narrow" pitchFamily="34" charset="0"/>
              </a:rPr>
              <a:t>לאורך זמן</a:t>
            </a:r>
            <a:endParaRPr lang="en-US" sz="1200" b="1" dirty="0" smtClean="0">
              <a:solidFill>
                <a:schemeClr val="tx1"/>
              </a:solidFill>
              <a:latin typeface="Arial Narrow" pitchFamily="34" charset="0"/>
            </a:endParaRPr>
          </a:p>
        </p:txBody>
      </p:sp>
      <p:sp>
        <p:nvSpPr>
          <p:cNvPr id="37" name="AutoShape 113">
            <a:hlinkClick r:id="rId19" action="ppaction://hlinksldjump" highlightClick="1"/>
          </p:cNvPr>
          <p:cNvSpPr>
            <a:spLocks noChangeArrowheads="1"/>
          </p:cNvSpPr>
          <p:nvPr userDrawn="1"/>
        </p:nvSpPr>
        <p:spPr bwMode="auto">
          <a:xfrm>
            <a:off x="8261452" y="4581128"/>
            <a:ext cx="882650" cy="540000"/>
          </a:xfrm>
          <a:prstGeom prst="actionButtonBlank">
            <a:avLst/>
          </a:prstGeom>
          <a:noFill/>
          <a:ln>
            <a:noFill/>
          </a:ln>
          <a:effectLst/>
          <a:extLst/>
        </p:spPr>
        <p:txBody>
          <a:bodyPr lIns="0" rIns="0" anchor="ctr"/>
          <a:lstStyle/>
          <a:p>
            <a:pPr algn="ctr" rtl="1" fontAlgn="base">
              <a:lnSpc>
                <a:spcPct val="70000"/>
              </a:lnSpc>
              <a:spcBef>
                <a:spcPct val="0"/>
              </a:spcBef>
              <a:spcAft>
                <a:spcPct val="0"/>
              </a:spcAft>
            </a:pPr>
            <a:r>
              <a:rPr lang="he-IL" sz="1200" b="1" dirty="0" smtClean="0">
                <a:solidFill>
                  <a:schemeClr val="tx1"/>
                </a:solidFill>
                <a:latin typeface="Arial Narrow" pitchFamily="34" charset="0"/>
              </a:rPr>
              <a:t>אוריינות מדעים</a:t>
            </a:r>
            <a:endParaRPr lang="en-US" sz="1200" b="1" dirty="0" smtClean="0">
              <a:solidFill>
                <a:schemeClr val="tx1"/>
              </a:solidFill>
              <a:latin typeface="Arial Narrow" pitchFamily="34" charset="0"/>
            </a:endParaRPr>
          </a:p>
        </p:txBody>
      </p:sp>
      <p:sp>
        <p:nvSpPr>
          <p:cNvPr id="22" name="AutoShape 128">
            <a:hlinkClick r:id="rId20" action="ppaction://hlinksldjump" highlightClick="1"/>
          </p:cNvPr>
          <p:cNvSpPr>
            <a:spLocks noChangeArrowheads="1"/>
          </p:cNvSpPr>
          <p:nvPr userDrawn="1"/>
        </p:nvSpPr>
        <p:spPr bwMode="auto">
          <a:xfrm>
            <a:off x="8267243" y="3923408"/>
            <a:ext cx="847051" cy="540000"/>
          </a:xfrm>
          <a:prstGeom prst="actionButtonBlank">
            <a:avLst/>
          </a:prstGeom>
          <a:noFill/>
          <a:ln>
            <a:noFill/>
          </a:ln>
          <a:effectLst/>
          <a:extLst/>
        </p:spPr>
        <p:txBody>
          <a:bodyPr lIns="0" rIns="0" anchor="ctr"/>
          <a:lstStyle/>
          <a:p>
            <a:pPr algn="ctr" rtl="1" fontAlgn="base">
              <a:lnSpc>
                <a:spcPct val="70000"/>
              </a:lnSpc>
              <a:spcBef>
                <a:spcPct val="0"/>
              </a:spcBef>
              <a:spcAft>
                <a:spcPct val="0"/>
              </a:spcAft>
            </a:pPr>
            <a:r>
              <a:rPr lang="he-IL" sz="1200" b="1" dirty="0" smtClean="0">
                <a:solidFill>
                  <a:schemeClr val="tx1"/>
                </a:solidFill>
                <a:latin typeface="Arial Narrow" pitchFamily="34" charset="0"/>
              </a:rPr>
              <a:t>אוריינות</a:t>
            </a:r>
            <a:r>
              <a:rPr lang="he-IL" sz="1200" b="1" baseline="0" dirty="0" smtClean="0">
                <a:solidFill>
                  <a:schemeClr val="tx1"/>
                </a:solidFill>
                <a:latin typeface="Arial Narrow" pitchFamily="34" charset="0"/>
              </a:rPr>
              <a:t> קריאה </a:t>
            </a:r>
          </a:p>
          <a:p>
            <a:pPr algn="ctr" rtl="1" fontAlgn="base">
              <a:lnSpc>
                <a:spcPct val="70000"/>
              </a:lnSpc>
              <a:spcBef>
                <a:spcPct val="0"/>
              </a:spcBef>
              <a:spcAft>
                <a:spcPct val="0"/>
              </a:spcAft>
            </a:pPr>
            <a:r>
              <a:rPr lang="he-IL" sz="1200" b="1" baseline="0" dirty="0" smtClean="0">
                <a:solidFill>
                  <a:schemeClr val="tx1"/>
                </a:solidFill>
                <a:latin typeface="Arial Narrow" pitchFamily="34" charset="0"/>
              </a:rPr>
              <a:t>דיגיטלית</a:t>
            </a:r>
            <a:endParaRPr lang="en-US" sz="1200" b="1" dirty="0" smtClean="0">
              <a:solidFill>
                <a:schemeClr val="tx1"/>
              </a:solidFill>
              <a:latin typeface="Arial Narrow" pitchFamily="34" charset="0"/>
            </a:endParaRPr>
          </a:p>
        </p:txBody>
      </p:sp>
    </p:spTree>
    <p:extLst>
      <p:ext uri="{BB962C8B-B14F-4D97-AF65-F5344CB8AC3E}">
        <p14:creationId xmlns:p14="http://schemas.microsoft.com/office/powerpoint/2010/main" val="19656427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iming>
    <p:tnLst>
      <p:par>
        <p:cTn id="1" dur="indefinite" restart="never" nodeType="tmRoot"/>
      </p:par>
    </p:tnLst>
  </p:timing>
  <p:txStyles>
    <p:titleStyle>
      <a:lvl1pPr algn="ctr" rtl="0" eaLnBrk="0" fontAlgn="base" hangingPunct="0">
        <a:lnSpc>
          <a:spcPct val="80000"/>
        </a:lnSpc>
        <a:spcBef>
          <a:spcPct val="0"/>
        </a:spcBef>
        <a:spcAft>
          <a:spcPct val="0"/>
        </a:spcAft>
        <a:defRPr lang="en-US" sz="3600" b="1" kern="1200" dirty="0" smtClean="0">
          <a:solidFill>
            <a:schemeClr val="tx1"/>
          </a:solidFill>
          <a:latin typeface="+mn-lt"/>
          <a:ea typeface="+mn-ea"/>
          <a:cs typeface="+mn-cs"/>
        </a:defRPr>
      </a:lvl1pPr>
      <a:lvl2pPr algn="ctr" rtl="0" eaLnBrk="0" fontAlgn="base" hangingPunct="0">
        <a:lnSpc>
          <a:spcPct val="80000"/>
        </a:lnSpc>
        <a:spcBef>
          <a:spcPct val="0"/>
        </a:spcBef>
        <a:spcAft>
          <a:spcPct val="0"/>
        </a:spcAft>
        <a:defRPr sz="3600" b="1">
          <a:solidFill>
            <a:schemeClr val="tx1"/>
          </a:solidFill>
          <a:latin typeface="Arial" charset="0"/>
          <a:cs typeface="Arial" charset="0"/>
        </a:defRPr>
      </a:lvl2pPr>
      <a:lvl3pPr algn="ctr" rtl="0" eaLnBrk="0" fontAlgn="base" hangingPunct="0">
        <a:lnSpc>
          <a:spcPct val="80000"/>
        </a:lnSpc>
        <a:spcBef>
          <a:spcPct val="0"/>
        </a:spcBef>
        <a:spcAft>
          <a:spcPct val="0"/>
        </a:spcAft>
        <a:defRPr sz="3600" b="1">
          <a:solidFill>
            <a:schemeClr val="tx1"/>
          </a:solidFill>
          <a:latin typeface="Arial" charset="0"/>
          <a:cs typeface="Arial" charset="0"/>
        </a:defRPr>
      </a:lvl3pPr>
      <a:lvl4pPr algn="ctr" rtl="0" eaLnBrk="0" fontAlgn="base" hangingPunct="0">
        <a:lnSpc>
          <a:spcPct val="80000"/>
        </a:lnSpc>
        <a:spcBef>
          <a:spcPct val="0"/>
        </a:spcBef>
        <a:spcAft>
          <a:spcPct val="0"/>
        </a:spcAft>
        <a:defRPr sz="3600" b="1">
          <a:solidFill>
            <a:schemeClr val="tx1"/>
          </a:solidFill>
          <a:latin typeface="Arial" charset="0"/>
          <a:cs typeface="Arial" charset="0"/>
        </a:defRPr>
      </a:lvl4pPr>
      <a:lvl5pPr algn="ctr" rtl="0" eaLnBrk="0" fontAlgn="base" hangingPunct="0">
        <a:lnSpc>
          <a:spcPct val="80000"/>
        </a:lnSpc>
        <a:spcBef>
          <a:spcPct val="0"/>
        </a:spcBef>
        <a:spcAft>
          <a:spcPct val="0"/>
        </a:spcAft>
        <a:defRPr sz="3600" b="1">
          <a:solidFill>
            <a:schemeClr val="tx1"/>
          </a:solidFill>
          <a:latin typeface="Arial" charset="0"/>
          <a:cs typeface="Arial" charset="0"/>
        </a:defRPr>
      </a:lvl5pPr>
      <a:lvl6pPr marL="457200" algn="ctr" rtl="0" eaLnBrk="0" fontAlgn="base" hangingPunct="0">
        <a:lnSpc>
          <a:spcPct val="80000"/>
        </a:lnSpc>
        <a:spcBef>
          <a:spcPct val="0"/>
        </a:spcBef>
        <a:spcAft>
          <a:spcPct val="0"/>
        </a:spcAft>
        <a:defRPr sz="3600" b="1">
          <a:solidFill>
            <a:schemeClr val="tx1"/>
          </a:solidFill>
          <a:latin typeface="Arial" charset="0"/>
          <a:cs typeface="Arial" charset="0"/>
        </a:defRPr>
      </a:lvl6pPr>
      <a:lvl7pPr marL="914400" algn="ctr" rtl="0" eaLnBrk="0" fontAlgn="base" hangingPunct="0">
        <a:lnSpc>
          <a:spcPct val="80000"/>
        </a:lnSpc>
        <a:spcBef>
          <a:spcPct val="0"/>
        </a:spcBef>
        <a:spcAft>
          <a:spcPct val="0"/>
        </a:spcAft>
        <a:defRPr sz="3600" b="1">
          <a:solidFill>
            <a:schemeClr val="tx1"/>
          </a:solidFill>
          <a:latin typeface="Arial" charset="0"/>
          <a:cs typeface="Arial" charset="0"/>
        </a:defRPr>
      </a:lvl7pPr>
      <a:lvl8pPr marL="1371600" algn="ctr" rtl="0" eaLnBrk="0" fontAlgn="base" hangingPunct="0">
        <a:lnSpc>
          <a:spcPct val="80000"/>
        </a:lnSpc>
        <a:spcBef>
          <a:spcPct val="0"/>
        </a:spcBef>
        <a:spcAft>
          <a:spcPct val="0"/>
        </a:spcAft>
        <a:defRPr sz="3600" b="1">
          <a:solidFill>
            <a:schemeClr val="tx1"/>
          </a:solidFill>
          <a:latin typeface="Arial" charset="0"/>
          <a:cs typeface="Arial" charset="0"/>
        </a:defRPr>
      </a:lvl8pPr>
      <a:lvl9pPr marL="1828800" algn="ctr" rtl="0" eaLnBrk="0" fontAlgn="base" hangingPunct="0">
        <a:lnSpc>
          <a:spcPct val="80000"/>
        </a:lnSpc>
        <a:spcBef>
          <a:spcPct val="0"/>
        </a:spcBef>
        <a:spcAft>
          <a:spcPct val="0"/>
        </a:spcAft>
        <a:defRPr sz="3600" b="1">
          <a:solidFill>
            <a:schemeClr val="tx1"/>
          </a:solidFill>
          <a:latin typeface="Arial" charset="0"/>
          <a:cs typeface="Arial" charset="0"/>
        </a:defRPr>
      </a:lvl9pPr>
    </p:titleStyle>
    <p:bodyStyle>
      <a:lvl1pPr marL="514350" indent="-342900" algn="r" rtl="1" eaLnBrk="0" fontAlgn="base" hangingPunct="0">
        <a:lnSpc>
          <a:spcPct val="90000"/>
        </a:lnSpc>
        <a:spcBef>
          <a:spcPct val="75000"/>
        </a:spcBef>
        <a:spcAft>
          <a:spcPct val="0"/>
        </a:spcAft>
        <a:buFont typeface="Wingdings" pitchFamily="2" charset="2"/>
        <a:buChar char="§"/>
        <a:defRPr sz="2800" b="1">
          <a:solidFill>
            <a:schemeClr val="bg1"/>
          </a:solidFill>
          <a:latin typeface="+mn-lt"/>
          <a:ea typeface="+mn-ea"/>
          <a:cs typeface="+mn-cs"/>
        </a:defRPr>
      </a:lvl1pPr>
      <a:lvl2pPr marL="1143000" indent="-285750" algn="r" rtl="1" eaLnBrk="0" fontAlgn="base" hangingPunct="0">
        <a:lnSpc>
          <a:spcPct val="90000"/>
        </a:lnSpc>
        <a:spcBef>
          <a:spcPct val="50000"/>
        </a:spcBef>
        <a:spcAft>
          <a:spcPct val="0"/>
        </a:spcAft>
        <a:buFont typeface="Wingdings" pitchFamily="2" charset="2"/>
        <a:buChar char="ú"/>
        <a:defRPr sz="2400">
          <a:solidFill>
            <a:schemeClr val="bg1"/>
          </a:solidFill>
          <a:latin typeface="+mn-lt"/>
          <a:cs typeface="+mn-cs"/>
        </a:defRPr>
      </a:lvl2pPr>
      <a:lvl3pPr marL="1485900" indent="-228600" algn="r" rtl="1" eaLnBrk="0" fontAlgn="base" hangingPunct="0">
        <a:lnSpc>
          <a:spcPct val="90000"/>
        </a:lnSpc>
        <a:spcBef>
          <a:spcPct val="50000"/>
        </a:spcBef>
        <a:spcAft>
          <a:spcPct val="0"/>
        </a:spcAft>
        <a:buChar char="•"/>
        <a:defRPr sz="2000">
          <a:solidFill>
            <a:schemeClr val="bg1"/>
          </a:solidFill>
          <a:latin typeface="+mn-lt"/>
          <a:cs typeface="+mn-cs"/>
        </a:defRPr>
      </a:lvl3pPr>
      <a:lvl4pPr marL="1828800" indent="-228600" algn="r" rtl="1" eaLnBrk="0" fontAlgn="base" hangingPunct="0">
        <a:lnSpc>
          <a:spcPct val="90000"/>
        </a:lnSpc>
        <a:spcBef>
          <a:spcPct val="50000"/>
        </a:spcBef>
        <a:spcAft>
          <a:spcPct val="0"/>
        </a:spcAft>
        <a:buSzPct val="60000"/>
        <a:buChar char="o"/>
        <a:defRPr>
          <a:solidFill>
            <a:schemeClr val="bg1"/>
          </a:solidFill>
          <a:latin typeface="+mn-lt"/>
          <a:cs typeface="+mn-cs"/>
        </a:defRPr>
      </a:lvl4pPr>
      <a:lvl5pPr marL="2171700" indent="-228600" algn="r" rtl="1" eaLnBrk="0" fontAlgn="base" hangingPunct="0">
        <a:lnSpc>
          <a:spcPct val="90000"/>
        </a:lnSpc>
        <a:spcBef>
          <a:spcPct val="50000"/>
        </a:spcBef>
        <a:spcAft>
          <a:spcPct val="0"/>
        </a:spcAft>
        <a:buChar char="»"/>
        <a:defRPr>
          <a:solidFill>
            <a:schemeClr val="bg1"/>
          </a:solidFill>
          <a:latin typeface="+mn-lt"/>
          <a:cs typeface="+mn-cs"/>
        </a:defRPr>
      </a:lvl5pPr>
      <a:lvl6pPr marL="2628900" indent="-228600" algn="r" rtl="1" eaLnBrk="0" fontAlgn="base" hangingPunct="0">
        <a:lnSpc>
          <a:spcPct val="90000"/>
        </a:lnSpc>
        <a:spcBef>
          <a:spcPct val="50000"/>
        </a:spcBef>
        <a:spcAft>
          <a:spcPct val="0"/>
        </a:spcAft>
        <a:buChar char="»"/>
        <a:defRPr>
          <a:solidFill>
            <a:schemeClr val="bg1"/>
          </a:solidFill>
          <a:latin typeface="+mn-lt"/>
          <a:cs typeface="+mn-cs"/>
        </a:defRPr>
      </a:lvl6pPr>
      <a:lvl7pPr marL="3086100" indent="-228600" algn="r" rtl="1" eaLnBrk="0" fontAlgn="base" hangingPunct="0">
        <a:lnSpc>
          <a:spcPct val="90000"/>
        </a:lnSpc>
        <a:spcBef>
          <a:spcPct val="50000"/>
        </a:spcBef>
        <a:spcAft>
          <a:spcPct val="0"/>
        </a:spcAft>
        <a:buChar char="»"/>
        <a:defRPr>
          <a:solidFill>
            <a:schemeClr val="bg1"/>
          </a:solidFill>
          <a:latin typeface="+mn-lt"/>
          <a:cs typeface="+mn-cs"/>
        </a:defRPr>
      </a:lvl7pPr>
      <a:lvl8pPr marL="3543300" indent="-228600" algn="r" rtl="1" eaLnBrk="0" fontAlgn="base" hangingPunct="0">
        <a:lnSpc>
          <a:spcPct val="90000"/>
        </a:lnSpc>
        <a:spcBef>
          <a:spcPct val="50000"/>
        </a:spcBef>
        <a:spcAft>
          <a:spcPct val="0"/>
        </a:spcAft>
        <a:buChar char="»"/>
        <a:defRPr>
          <a:solidFill>
            <a:schemeClr val="bg1"/>
          </a:solidFill>
          <a:latin typeface="+mn-lt"/>
          <a:cs typeface="+mn-cs"/>
        </a:defRPr>
      </a:lvl8pPr>
      <a:lvl9pPr marL="4000500" indent="-228600" algn="r" rtl="1" eaLnBrk="0" fontAlgn="base" hangingPunct="0">
        <a:lnSpc>
          <a:spcPct val="90000"/>
        </a:lnSpc>
        <a:spcBef>
          <a:spcPct val="50000"/>
        </a:spcBef>
        <a:spcAft>
          <a:spcPct val="0"/>
        </a:spcAft>
        <a:buChar char="»"/>
        <a:defRPr>
          <a:solidFill>
            <a:schemeClr val="bg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761635"/>
            <a:ext cx="9144000" cy="2683590"/>
          </a:xfrm>
          <a:prstGeom prst="rect">
            <a:avLst/>
          </a:prstGeom>
          <a:gradFill rotWithShape="1">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17410" name="AutoShape 2"/>
          <p:cNvSpPr>
            <a:spLocks noGrp="1" noChangeArrowheads="1"/>
          </p:cNvSpPr>
          <p:nvPr>
            <p:ph type="ctrTitle"/>
          </p:nvPr>
        </p:nvSpPr>
        <p:spPr>
          <a:xfrm>
            <a:off x="683568" y="4797152"/>
            <a:ext cx="7273429" cy="1800498"/>
          </a:xfrm>
          <a:prstGeom prst="roundRect">
            <a:avLst>
              <a:gd name="adj" fmla="val 16667"/>
            </a:avLst>
          </a:prstGeom>
          <a:noFill/>
          <a:ln>
            <a:noFill/>
            <a:round/>
            <a:headEnd type="none" w="med" len="med"/>
            <a:tailEnd type="none" w="med" len="med"/>
          </a:ln>
          <a:extLst>
            <a:ext uri="{909E8E84-426E-40DD-AFC4-6F175D3DCCD1}">
              <a14:hiddenFill xmlns:a14="http://schemas.microsoft.com/office/drawing/2010/main">
                <a:gradFill rotWithShape="1">
                  <a:gsLst>
                    <a:gs pos="0">
                      <a:schemeClr val="accent1"/>
                    </a:gs>
                    <a:gs pos="100000">
                      <a:schemeClr val="bg1"/>
                    </a:gs>
                  </a:gsLst>
                  <a:lin ang="5400000" scaled="1"/>
                </a:gradFill>
              </a14:hiddenFill>
            </a:ext>
          </a:extLst>
        </p:spPr>
        <p:txBody>
          <a:bodyPr/>
          <a:lstStyle/>
          <a:p>
            <a:pPr rtl="1"/>
            <a: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en-US" sz="2400" dirty="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en-US" sz="2400" dirty="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en-US"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en-US"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en-US" sz="2400" dirty="0" smtClean="0">
                <a:solidFill>
                  <a:schemeClr val="bg1"/>
                </a:solidFill>
                <a:latin typeface="Arial Narrow" pitchFamily="34" charset="0"/>
              </a:rPr>
              <a:t>3.12.2013</a:t>
            </a:r>
            <a:r>
              <a:rPr lang="he-IL" sz="2400" dirty="0" smtClean="0">
                <a:solidFill>
                  <a:schemeClr val="bg1"/>
                </a:solidFill>
                <a:latin typeface="Arial Narrow" pitchFamily="34" charset="0"/>
              </a:rPr>
              <a:t>, ל' כסלו תשע"ד</a:t>
            </a:r>
            <a:r>
              <a:rPr lang="en-US"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en-US"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he-IL" sz="2400" dirty="0" smtClean="0">
                <a:solidFill>
                  <a:schemeClr val="bg1"/>
                </a:solidFill>
                <a:latin typeface="Arial Narrow" pitchFamily="34" charset="0"/>
              </a:rPr>
              <a:t>הרשות הארצית למדידה והערכה בחינוך</a:t>
            </a:r>
            <a:r>
              <a:rPr lang="en-US" sz="2400" dirty="0" smtClean="0">
                <a:solidFill>
                  <a:schemeClr val="bg1"/>
                </a:solidFill>
                <a:latin typeface="Arial Narrow" pitchFamily="34" charset="0"/>
              </a:rPr>
              <a:t/>
            </a:r>
            <a:br>
              <a:rPr lang="en-US" sz="2400" dirty="0" smtClean="0">
                <a:solidFill>
                  <a:schemeClr val="bg1"/>
                </a:solidFill>
                <a:latin typeface="Arial Narrow" pitchFamily="34" charset="0"/>
              </a:rPr>
            </a:br>
            <a:r>
              <a:rPr lang="en-US" sz="2400" dirty="0">
                <a:solidFill>
                  <a:schemeClr val="bg1"/>
                </a:solidFill>
                <a:latin typeface="Arial Narrow" pitchFamily="34" charset="0"/>
              </a:rPr>
              <a:t>http://cms.education.gov.il/educationcms/units/rama</a:t>
            </a:r>
            <a:r>
              <a:rPr lang="en-US" sz="2400" dirty="0" smtClean="0">
                <a:solidFill>
                  <a:schemeClr val="accent5">
                    <a:lumMod val="60000"/>
                    <a:lumOff val="40000"/>
                  </a:schemeClr>
                </a:solidFill>
                <a:effectLst>
                  <a:outerShdw blurRad="38100" dist="38100" dir="2700000" algn="tl">
                    <a:srgbClr val="000000">
                      <a:alpha val="43137"/>
                    </a:srgbClr>
                  </a:outerShdw>
                </a:effectLst>
              </a:rPr>
              <a:t/>
            </a:r>
            <a:br>
              <a:rPr lang="en-US" sz="2400" dirty="0" smtClean="0">
                <a:solidFill>
                  <a:schemeClr val="accent5">
                    <a:lumMod val="60000"/>
                    <a:lumOff val="40000"/>
                  </a:schemeClr>
                </a:solidFill>
                <a:effectLst>
                  <a:outerShdw blurRad="38100" dist="38100" dir="2700000" algn="tl">
                    <a:srgbClr val="000000">
                      <a:alpha val="43137"/>
                    </a:srgbClr>
                  </a:outerShdw>
                </a:effectLst>
              </a:rPr>
            </a:br>
            <a:endParaRPr lang="en-US"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endParaRPr>
          </a:p>
        </p:txBody>
      </p:sp>
      <p:sp>
        <p:nvSpPr>
          <p:cNvPr id="17411" name="Rectangle 19"/>
          <p:cNvSpPr>
            <a:spLocks noChangeArrowheads="1"/>
          </p:cNvSpPr>
          <p:nvPr/>
        </p:nvSpPr>
        <p:spPr bwMode="auto">
          <a:xfrm>
            <a:off x="0" y="5876925"/>
            <a:ext cx="82438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fontAlgn="base">
              <a:spcBef>
                <a:spcPct val="0"/>
              </a:spcBef>
              <a:spcAft>
                <a:spcPct val="0"/>
              </a:spcAft>
            </a:pPr>
            <a:endParaRPr lang="en-US" sz="2400" b="1" smtClean="0">
              <a:solidFill>
                <a:srgbClr val="000066"/>
              </a:solidFill>
            </a:endParaRPr>
          </a:p>
        </p:txBody>
      </p:sp>
      <p:sp>
        <p:nvSpPr>
          <p:cNvPr id="631831" name="AutoShape 23"/>
          <p:cNvSpPr>
            <a:spLocks noChangeArrowheads="1"/>
          </p:cNvSpPr>
          <p:nvPr/>
        </p:nvSpPr>
        <p:spPr bwMode="auto">
          <a:xfrm>
            <a:off x="0" y="692696"/>
            <a:ext cx="9144000" cy="3815830"/>
          </a:xfrm>
          <a:prstGeom prst="roundRect">
            <a:avLst>
              <a:gd name="adj" fmla="val 16667"/>
            </a:avLst>
          </a:prstGeom>
          <a:noFill/>
          <a:ln w="9525">
            <a:noFill/>
            <a:round/>
            <a:headEnd/>
            <a:tailEnd/>
          </a:ln>
          <a:effectLst>
            <a:prstShdw prst="shdw17" dist="71842" dir="2700000">
              <a:schemeClr val="accent1">
                <a:gamma/>
                <a:shade val="60000"/>
                <a:invGamma/>
              </a:schemeClr>
            </a:prstShdw>
          </a:effectLst>
        </p:spPr>
        <p:txBody>
          <a:bodyPr anchor="ctr"/>
          <a:lstStyle/>
          <a:p>
            <a:pPr algn="r" eaLnBrk="0" fontAlgn="base" hangingPunct="0">
              <a:lnSpc>
                <a:spcPct val="80000"/>
              </a:lnSpc>
              <a:spcBef>
                <a:spcPct val="0"/>
              </a:spcBef>
              <a:spcAft>
                <a:spcPct val="0"/>
              </a:spcAft>
              <a:defRPr/>
            </a:pPr>
            <a:endParaRPr lang="en-US" sz="3200" b="1" dirty="0">
              <a:solidFill>
                <a:srgbClr val="FF9900"/>
              </a:solidFill>
              <a:effectLst>
                <a:outerShdw blurRad="38100" dist="38100" dir="2700000" algn="tl">
                  <a:srgbClr val="000000">
                    <a:alpha val="43137"/>
                  </a:srgbClr>
                </a:outerShdw>
              </a:effectLst>
            </a:endParaRPr>
          </a:p>
          <a:p>
            <a:pPr algn="r" eaLnBrk="0" fontAlgn="base" hangingPunct="0">
              <a:lnSpc>
                <a:spcPct val="80000"/>
              </a:lnSpc>
              <a:spcBef>
                <a:spcPct val="0"/>
              </a:spcBef>
              <a:spcAft>
                <a:spcPct val="0"/>
              </a:spcAft>
              <a:defRPr/>
            </a:pPr>
            <a:endParaRPr lang="en-US" sz="3200" b="1" dirty="0">
              <a:solidFill>
                <a:srgbClr val="FF9900"/>
              </a:solidFill>
              <a:effectLst>
                <a:outerShdw blurRad="38100" dist="38100" dir="2700000" algn="tl">
                  <a:srgbClr val="000000">
                    <a:alpha val="43137"/>
                  </a:srgbClr>
                </a:outerShdw>
              </a:effectLst>
            </a:endParaRPr>
          </a:p>
          <a:p>
            <a:pPr algn="r" eaLnBrk="0" fontAlgn="base" hangingPunct="0">
              <a:lnSpc>
                <a:spcPct val="80000"/>
              </a:lnSpc>
              <a:spcBef>
                <a:spcPct val="0"/>
              </a:spcBef>
              <a:spcAft>
                <a:spcPct val="0"/>
              </a:spcAft>
              <a:defRPr/>
            </a:pPr>
            <a:endParaRPr lang="en-US" sz="3200" b="1" dirty="0">
              <a:solidFill>
                <a:srgbClr val="FF9900"/>
              </a:solidFill>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en-US" sz="6600" b="1" dirty="0" smtClean="0">
              <a:solidFill>
                <a:srgbClr val="B21EA0"/>
              </a:solidFill>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he-IL" sz="4800" b="1" dirty="0" smtClean="0">
              <a:solidFill>
                <a:srgbClr val="FF9933"/>
              </a:solidFill>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he-IL" sz="5400" b="1" dirty="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he-IL" sz="5400" b="1" dirty="0" smtClean="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r>
              <a:rPr lang="he-IL" sz="4800" b="1" dirty="0" smtClean="0">
                <a:effectLst>
                  <a:outerShdw blurRad="38100" dist="38100" dir="2700000" algn="tl">
                    <a:srgbClr val="000000">
                      <a:alpha val="43137"/>
                    </a:srgbClr>
                  </a:outerShdw>
                </a:effectLst>
              </a:rPr>
              <a:t>פיזה 2012</a:t>
            </a:r>
          </a:p>
          <a:p>
            <a:pPr algn="ctr" eaLnBrk="0" fontAlgn="base" hangingPunct="0">
              <a:lnSpc>
                <a:spcPct val="80000"/>
              </a:lnSpc>
              <a:spcBef>
                <a:spcPct val="0"/>
              </a:spcBef>
              <a:spcAft>
                <a:spcPct val="0"/>
              </a:spcAft>
              <a:defRPr/>
            </a:pPr>
            <a:r>
              <a:rPr lang="he-IL" sz="4800" b="1" dirty="0" smtClean="0">
                <a:effectLst>
                  <a:outerShdw blurRad="38100" dist="38100" dir="2700000" algn="tl">
                    <a:srgbClr val="000000">
                      <a:alpha val="43137"/>
                    </a:srgbClr>
                  </a:outerShdw>
                </a:effectLst>
              </a:rPr>
              <a:t>הישגי ישראל</a:t>
            </a:r>
            <a:endParaRPr lang="he-IL" sz="4800" b="1" dirty="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r>
              <a:rPr lang="he-IL" sz="4800" b="1" dirty="0">
                <a:effectLst>
                  <a:outerShdw blurRad="38100" dist="38100" dir="2700000" algn="tl">
                    <a:srgbClr val="000000">
                      <a:alpha val="43137"/>
                    </a:srgbClr>
                  </a:outerShdw>
                </a:effectLst>
              </a:rPr>
              <a:t>במבט </a:t>
            </a:r>
            <a:r>
              <a:rPr lang="he-IL" sz="4800" b="1" dirty="0" smtClean="0">
                <a:effectLst>
                  <a:outerShdw blurRad="38100" dist="38100" dir="2700000" algn="tl">
                    <a:srgbClr val="000000">
                      <a:alpha val="43137"/>
                    </a:srgbClr>
                  </a:outerShdw>
                </a:effectLst>
              </a:rPr>
              <a:t>בין-לאומי ופנים-ישראלי</a:t>
            </a:r>
            <a:endParaRPr lang="he-IL" sz="5400" b="1" dirty="0" smtClean="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r>
              <a:rPr lang="he-IL" sz="3200" b="1" dirty="0" smtClean="0">
                <a:effectLst>
                  <a:outerShdw blurRad="38100" dist="38100" dir="2700000" algn="tl">
                    <a:srgbClr val="000000">
                      <a:alpha val="43137"/>
                    </a:srgbClr>
                  </a:outerShdw>
                </a:effectLst>
              </a:rPr>
              <a:t>ממצאים ראשוניים</a:t>
            </a:r>
            <a:r>
              <a:rPr lang="he-IL" sz="4800" b="1" dirty="0" smtClean="0">
                <a:solidFill>
                  <a:srgbClr val="FF9933"/>
                </a:solidFill>
                <a:effectLst>
                  <a:outerShdw blurRad="38100" dist="38100" dir="2700000" algn="tl">
                    <a:srgbClr val="000000">
                      <a:alpha val="43137"/>
                    </a:srgbClr>
                  </a:outerShdw>
                </a:effectLst>
              </a:rPr>
              <a:t/>
            </a:r>
            <a:br>
              <a:rPr lang="he-IL" sz="4800" b="1" dirty="0" smtClean="0">
                <a:solidFill>
                  <a:srgbClr val="FF9933"/>
                </a:solidFill>
                <a:effectLst>
                  <a:outerShdw blurRad="38100" dist="38100" dir="2700000" algn="tl">
                    <a:srgbClr val="000000">
                      <a:alpha val="43137"/>
                    </a:srgbClr>
                  </a:outerShdw>
                </a:effectLst>
              </a:rPr>
            </a:br>
            <a:endParaRPr lang="en-US" sz="4800" b="1" dirty="0">
              <a:solidFill>
                <a:srgbClr val="FF9933"/>
              </a:solidFill>
              <a:effectLst>
                <a:outerShdw blurRad="38100" dist="38100" dir="2700000" algn="tl">
                  <a:srgbClr val="000000">
                    <a:alpha val="43137"/>
                  </a:srgbClr>
                </a:outerShdw>
              </a:effectLst>
            </a:endParaRPr>
          </a:p>
        </p:txBody>
      </p:sp>
      <p:pic>
        <p:nvPicPr>
          <p:cNvPr id="1026" name="Picture 2" descr="http://www.carrickferguscollege.co.uk/wp-content/uploads/2009/11/pisa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16632"/>
            <a:ext cx="1584176" cy="251356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8392615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89"/>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מחקר פיזה 2012 בישראל – משתתפים וחומרי ההערכה</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0" y="692696"/>
            <a:ext cx="8172450" cy="6165304"/>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r>
              <a:rPr lang="he-IL" sz="2400" b="1" dirty="0" smtClean="0">
                <a:solidFill>
                  <a:schemeClr val="bg1"/>
                </a:solidFill>
              </a:rPr>
              <a:t>במחקר 2012 </a:t>
            </a:r>
            <a:r>
              <a:rPr lang="he-IL" sz="2400" b="1" dirty="0">
                <a:solidFill>
                  <a:schemeClr val="bg1"/>
                </a:solidFill>
              </a:rPr>
              <a:t>השתתפו </a:t>
            </a:r>
            <a:r>
              <a:rPr lang="he-IL" sz="2400" b="1" dirty="0" smtClean="0">
                <a:solidFill>
                  <a:schemeClr val="bg1"/>
                </a:solidFill>
              </a:rPr>
              <a:t>5,055 </a:t>
            </a:r>
            <a:r>
              <a:rPr lang="he-IL" sz="2400" b="1" dirty="0">
                <a:solidFill>
                  <a:schemeClr val="bg1"/>
                </a:solidFill>
              </a:rPr>
              <a:t>תלמידים* </a:t>
            </a:r>
            <a:r>
              <a:rPr lang="he-IL" sz="2400" b="1" dirty="0" smtClean="0">
                <a:solidFill>
                  <a:schemeClr val="bg1"/>
                </a:solidFill>
              </a:rPr>
              <a:t>מ-172 </a:t>
            </a:r>
            <a:r>
              <a:rPr lang="he-IL" sz="2400" b="1" dirty="0">
                <a:solidFill>
                  <a:schemeClr val="bg1"/>
                </a:solidFill>
              </a:rPr>
              <a:t>בתי ספר. זהו מדגם מייצג של כלל מגזרי האוכלוסייה </a:t>
            </a:r>
            <a:r>
              <a:rPr lang="he-IL" sz="2400" b="1" dirty="0" smtClean="0">
                <a:solidFill>
                  <a:schemeClr val="bg1"/>
                </a:solidFill>
              </a:rPr>
              <a:t>בישראל (למעט הבנים בבתי ספר חרדים)</a:t>
            </a:r>
          </a:p>
          <a:p>
            <a:pPr marL="514350" indent="-342900" eaLnBrk="0" hangingPunct="0">
              <a:lnSpc>
                <a:spcPts val="2500"/>
              </a:lnSpc>
              <a:spcBef>
                <a:spcPts val="1800"/>
              </a:spcBef>
              <a:buFont typeface="Wingdings" pitchFamily="2" charset="2"/>
              <a:buChar char="§"/>
              <a:defRPr/>
            </a:pPr>
            <a:r>
              <a:rPr lang="he-IL" sz="2400" b="1" dirty="0">
                <a:solidFill>
                  <a:schemeClr val="bg1"/>
                </a:solidFill>
              </a:rPr>
              <a:t>בישראל השתתפו 92% מבתי-הספר שנדגמו </a:t>
            </a:r>
            <a:r>
              <a:rPr lang="he-IL" sz="2400" b="1" dirty="0" smtClean="0">
                <a:solidFill>
                  <a:schemeClr val="bg1"/>
                </a:solidFill>
              </a:rPr>
              <a:t>ו-90% מן התלמידים שנדגמו. שיעורים אלו עומדים בקריטריונים שנקבעו על ידי מארגני פיזה</a:t>
            </a:r>
          </a:p>
          <a:p>
            <a:pPr marL="514350" indent="-342900" eaLnBrk="0" hangingPunct="0">
              <a:lnSpc>
                <a:spcPts val="2500"/>
              </a:lnSpc>
              <a:spcBef>
                <a:spcPts val="1800"/>
              </a:spcBef>
              <a:buFont typeface="Wingdings" pitchFamily="2" charset="2"/>
              <a:buChar char="§"/>
              <a:defRPr/>
            </a:pPr>
            <a:r>
              <a:rPr lang="he-IL" sz="2400" b="1" dirty="0" smtClean="0">
                <a:solidFill>
                  <a:schemeClr val="bg1"/>
                </a:solidFill>
              </a:rPr>
              <a:t>חומרי ההערכה העיקריים היו: מבחני ההישגים במתמטיקה, קריאה ומדעים; שאלון לתלמיד; שאלון למנהל בית ספר</a:t>
            </a:r>
          </a:p>
          <a:p>
            <a:pPr marL="514350" indent="-342900" eaLnBrk="0" hangingPunct="0">
              <a:lnSpc>
                <a:spcPts val="2500"/>
              </a:lnSpc>
              <a:spcBef>
                <a:spcPts val="1800"/>
              </a:spcBef>
              <a:buFont typeface="Wingdings" pitchFamily="2" charset="2"/>
              <a:buChar char="§"/>
              <a:defRPr/>
            </a:pPr>
            <a:r>
              <a:rPr lang="he-IL" sz="2400" b="1" dirty="0" smtClean="0">
                <a:solidFill>
                  <a:schemeClr val="bg1"/>
                </a:solidFill>
              </a:rPr>
              <a:t>חומרי ההערכה המשניים היו: המבחן באוריינות כלכלית; המבחנים הממוחשבים במתמטיקה, פתרון בעיות וקריאה דיגיטלית</a:t>
            </a:r>
          </a:p>
          <a:p>
            <a:pPr marL="171450" eaLnBrk="0" hangingPunct="0">
              <a:lnSpc>
                <a:spcPts val="2500"/>
              </a:lnSpc>
              <a:spcBef>
                <a:spcPts val="1800"/>
              </a:spcBef>
              <a:defRPr/>
            </a:pPr>
            <a:r>
              <a:rPr lang="he-IL" sz="2400" b="1" u="sng" dirty="0" smtClean="0">
                <a:solidFill>
                  <a:schemeClr val="bg1"/>
                </a:solidFill>
              </a:rPr>
              <a:t>מחקר 2012 היה הפעם הראשונה שבה השתתפה ישראל במבחני פיזה ממוחשבים</a:t>
            </a:r>
          </a:p>
        </p:txBody>
      </p:sp>
      <p:sp>
        <p:nvSpPr>
          <p:cNvPr id="7" name="TextBox 6"/>
          <p:cNvSpPr txBox="1"/>
          <p:nvPr/>
        </p:nvSpPr>
        <p:spPr>
          <a:xfrm>
            <a:off x="325951" y="6513061"/>
            <a:ext cx="7848922" cy="307777"/>
          </a:xfrm>
          <a:prstGeom prst="rect">
            <a:avLst/>
          </a:prstGeom>
          <a:noFill/>
        </p:spPr>
        <p:txBody>
          <a:bodyPr wrap="square" rtlCol="1">
            <a:spAutoFit/>
          </a:bodyPr>
          <a:lstStyle/>
          <a:p>
            <a:r>
              <a:rPr lang="he-IL" sz="1400" b="1" dirty="0" smtClean="0">
                <a:solidFill>
                  <a:schemeClr val="bg1"/>
                </a:solidFill>
              </a:rPr>
              <a:t>*כ-1,000 תלמידים נוספים השתתפו במבחן באוריינות כלכלית  </a:t>
            </a:r>
            <a:endParaRPr lang="he-IL" sz="1400" b="1" dirty="0">
              <a:solidFill>
                <a:schemeClr val="bg1"/>
              </a:solidFill>
            </a:endParaRPr>
          </a:p>
        </p:txBody>
      </p:sp>
    </p:spTree>
    <p:extLst>
      <p:ext uri="{BB962C8B-B14F-4D97-AF65-F5344CB8AC3E}">
        <p14:creationId xmlns:p14="http://schemas.microsoft.com/office/powerpoint/2010/main" val="1122383843"/>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761635"/>
            <a:ext cx="9144000" cy="2683590"/>
          </a:xfrm>
          <a:prstGeom prst="rect">
            <a:avLst/>
          </a:prstGeom>
          <a:gradFill rotWithShape="1">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200" b="1" i="0" u="none" strike="noStrike" cap="none" normalizeH="0" baseline="0" smtClean="0">
              <a:ln>
                <a:noFill/>
              </a:ln>
              <a:solidFill>
                <a:srgbClr val="CCECFF"/>
              </a:solidFill>
              <a:effectLst/>
              <a:latin typeface="Arial" charset="0"/>
              <a:cs typeface="Arial" charset="0"/>
            </a:endParaRPr>
          </a:p>
        </p:txBody>
      </p:sp>
      <p:sp>
        <p:nvSpPr>
          <p:cNvPr id="17410" name="AutoShape 2"/>
          <p:cNvSpPr>
            <a:spLocks noGrp="1" noChangeArrowheads="1"/>
          </p:cNvSpPr>
          <p:nvPr>
            <p:ph type="ctrTitle"/>
          </p:nvPr>
        </p:nvSpPr>
        <p:spPr>
          <a:xfrm>
            <a:off x="683568" y="4797152"/>
            <a:ext cx="7273429" cy="1800498"/>
          </a:xfrm>
          <a:prstGeom prst="roundRect">
            <a:avLst>
              <a:gd name="adj" fmla="val 16667"/>
            </a:avLst>
          </a:prstGeom>
          <a:noFill/>
          <a:ln>
            <a:noFill/>
            <a:round/>
            <a:headEnd type="none" w="med" len="med"/>
            <a:tailEnd type="none" w="med" len="med"/>
          </a:ln>
          <a:extLst>
            <a:ext uri="{909E8E84-426E-40DD-AFC4-6F175D3DCCD1}">
              <a14:hiddenFill xmlns:a14="http://schemas.microsoft.com/office/drawing/2010/main">
                <a:gradFill rotWithShape="1">
                  <a:gsLst>
                    <a:gs pos="0">
                      <a:schemeClr val="accent1"/>
                    </a:gs>
                    <a:gs pos="100000">
                      <a:schemeClr val="bg1"/>
                    </a:gs>
                  </a:gsLst>
                  <a:lin ang="5400000" scaled="1"/>
                </a:gradFill>
              </a14:hiddenFill>
            </a:ext>
          </a:extLst>
        </p:spPr>
        <p:txBody>
          <a:bodyPr/>
          <a:lstStyle/>
          <a:p>
            <a:pPr rtl="1"/>
            <a:r>
              <a:rPr lang="he-IL" sz="28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he-IL" sz="28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he-IL" sz="32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כ"ז כסלו תשע"ג</a:t>
            </a:r>
            <a:r>
              <a:rPr lang="he-IL" sz="28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11.12.2012</a:t>
            </a:r>
            <a:r>
              <a:rPr lang="en-US" sz="28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en-US" sz="28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he-IL" sz="20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cs typeface="Guttman Yad-Brush" pitchFamily="2" charset="-79"/>
              </a:rPr>
              <a:t/>
            </a:r>
            <a:br>
              <a:rPr lang="he-IL" sz="20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cs typeface="Guttman Yad-Brush" pitchFamily="2" charset="-79"/>
              </a:rPr>
            </a:br>
            <a: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t/>
            </a:r>
            <a:br>
              <a:rPr lang="he-IL" sz="24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rPr>
            </a:br>
            <a:r>
              <a:rPr lang="he-IL" sz="2800" dirty="0" smtClean="0">
                <a:solidFill>
                  <a:schemeClr val="bg1"/>
                </a:solidFill>
                <a:latin typeface="Arial Narrow" pitchFamily="34" charset="0"/>
              </a:rPr>
              <a:t>הרשות הארצית למדידה והערכה בחינוך</a:t>
            </a:r>
            <a:r>
              <a:rPr lang="en-US" sz="2800" dirty="0" smtClean="0">
                <a:solidFill>
                  <a:schemeClr val="bg1"/>
                </a:solidFill>
                <a:latin typeface="Arial Narrow" pitchFamily="34" charset="0"/>
              </a:rPr>
              <a:t/>
            </a:r>
            <a:br>
              <a:rPr lang="en-US" sz="2800" dirty="0" smtClean="0">
                <a:solidFill>
                  <a:schemeClr val="bg1"/>
                </a:solidFill>
                <a:latin typeface="Arial Narrow" pitchFamily="34" charset="0"/>
              </a:rPr>
            </a:br>
            <a:r>
              <a:rPr lang="en-US" sz="2400" dirty="0" smtClean="0">
                <a:solidFill>
                  <a:schemeClr val="bg1"/>
                </a:solidFill>
              </a:rPr>
              <a:t>http://rama.education.gov.il</a:t>
            </a:r>
            <a:r>
              <a:rPr lang="en-US" sz="3200" dirty="0" smtClean="0">
                <a:solidFill>
                  <a:schemeClr val="accent5">
                    <a:lumMod val="60000"/>
                    <a:lumOff val="40000"/>
                  </a:schemeClr>
                </a:solidFill>
                <a:effectLst>
                  <a:outerShdw blurRad="38100" dist="38100" dir="2700000" algn="tl">
                    <a:srgbClr val="000000">
                      <a:alpha val="43137"/>
                    </a:srgbClr>
                  </a:outerShdw>
                </a:effectLst>
              </a:rPr>
              <a:t/>
            </a:r>
            <a:br>
              <a:rPr lang="en-US" sz="3200" dirty="0" smtClean="0">
                <a:solidFill>
                  <a:schemeClr val="accent5">
                    <a:lumMod val="60000"/>
                    <a:lumOff val="40000"/>
                  </a:schemeClr>
                </a:solidFill>
                <a:effectLst>
                  <a:outerShdw blurRad="38100" dist="38100" dir="2700000" algn="tl">
                    <a:srgbClr val="000000">
                      <a:alpha val="43137"/>
                    </a:srgbClr>
                  </a:outerShdw>
                </a:effectLst>
              </a:rPr>
            </a:br>
            <a:endParaRPr lang="en-US" sz="2800" dirty="0" smtClean="0">
              <a:solidFill>
                <a:schemeClr val="accent5">
                  <a:lumMod val="60000"/>
                  <a:lumOff val="40000"/>
                </a:schemeClr>
              </a:solidFill>
              <a:effectLst>
                <a:outerShdw blurRad="38100" dist="38100" dir="2700000" algn="tl">
                  <a:srgbClr val="000000">
                    <a:alpha val="43137"/>
                  </a:srgbClr>
                </a:outerShdw>
              </a:effectLst>
              <a:latin typeface="Arial Narrow" pitchFamily="34" charset="0"/>
            </a:endParaRPr>
          </a:p>
        </p:txBody>
      </p:sp>
      <p:sp>
        <p:nvSpPr>
          <p:cNvPr id="17411" name="Rectangle 19"/>
          <p:cNvSpPr>
            <a:spLocks noChangeArrowheads="1"/>
          </p:cNvSpPr>
          <p:nvPr/>
        </p:nvSpPr>
        <p:spPr bwMode="auto">
          <a:xfrm>
            <a:off x="0" y="5876925"/>
            <a:ext cx="82438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fontAlgn="base">
              <a:spcBef>
                <a:spcPct val="0"/>
              </a:spcBef>
              <a:spcAft>
                <a:spcPct val="0"/>
              </a:spcAft>
            </a:pPr>
            <a:endParaRPr lang="en-US" sz="2400" b="1" smtClean="0">
              <a:solidFill>
                <a:srgbClr val="000066"/>
              </a:solidFill>
            </a:endParaRPr>
          </a:p>
        </p:txBody>
      </p:sp>
      <p:sp>
        <p:nvSpPr>
          <p:cNvPr id="631831" name="AutoShape 23"/>
          <p:cNvSpPr>
            <a:spLocks noChangeArrowheads="1"/>
          </p:cNvSpPr>
          <p:nvPr/>
        </p:nvSpPr>
        <p:spPr bwMode="auto">
          <a:xfrm>
            <a:off x="0" y="692696"/>
            <a:ext cx="9144000" cy="3815830"/>
          </a:xfrm>
          <a:prstGeom prst="roundRect">
            <a:avLst>
              <a:gd name="adj" fmla="val 16667"/>
            </a:avLst>
          </a:prstGeom>
          <a:noFill/>
          <a:ln w="9525">
            <a:noFill/>
            <a:round/>
            <a:headEnd/>
            <a:tailEnd/>
          </a:ln>
          <a:effectLst>
            <a:prstShdw prst="shdw17" dist="71842" dir="2700000">
              <a:schemeClr val="accent1">
                <a:gamma/>
                <a:shade val="60000"/>
                <a:invGamma/>
              </a:schemeClr>
            </a:prstShdw>
          </a:effectLst>
        </p:spPr>
        <p:txBody>
          <a:bodyPr anchor="ctr"/>
          <a:lstStyle/>
          <a:p>
            <a:pPr algn="r" eaLnBrk="0" fontAlgn="base" hangingPunct="0">
              <a:lnSpc>
                <a:spcPct val="80000"/>
              </a:lnSpc>
              <a:spcBef>
                <a:spcPct val="0"/>
              </a:spcBef>
              <a:spcAft>
                <a:spcPct val="0"/>
              </a:spcAft>
              <a:defRPr/>
            </a:pPr>
            <a:endParaRPr lang="en-US" sz="3200" b="1" dirty="0">
              <a:solidFill>
                <a:srgbClr val="FF9900"/>
              </a:solidFill>
              <a:effectLst>
                <a:outerShdw blurRad="38100" dist="38100" dir="2700000" algn="tl">
                  <a:srgbClr val="000000">
                    <a:alpha val="43137"/>
                  </a:srgbClr>
                </a:outerShdw>
              </a:effectLst>
            </a:endParaRPr>
          </a:p>
          <a:p>
            <a:pPr algn="r" eaLnBrk="0" fontAlgn="base" hangingPunct="0">
              <a:lnSpc>
                <a:spcPct val="80000"/>
              </a:lnSpc>
              <a:spcBef>
                <a:spcPct val="0"/>
              </a:spcBef>
              <a:spcAft>
                <a:spcPct val="0"/>
              </a:spcAft>
              <a:defRPr/>
            </a:pPr>
            <a:endParaRPr lang="en-US" sz="3200" b="1" dirty="0">
              <a:solidFill>
                <a:srgbClr val="FF9900"/>
              </a:solidFill>
              <a:effectLst>
                <a:outerShdw blurRad="38100" dist="38100" dir="2700000" algn="tl">
                  <a:srgbClr val="000000">
                    <a:alpha val="43137"/>
                  </a:srgbClr>
                </a:outerShdw>
              </a:effectLst>
            </a:endParaRPr>
          </a:p>
          <a:p>
            <a:pPr algn="r" eaLnBrk="0" fontAlgn="base" hangingPunct="0">
              <a:lnSpc>
                <a:spcPct val="80000"/>
              </a:lnSpc>
              <a:spcBef>
                <a:spcPct val="0"/>
              </a:spcBef>
              <a:spcAft>
                <a:spcPct val="0"/>
              </a:spcAft>
              <a:defRPr/>
            </a:pPr>
            <a:endParaRPr lang="en-US" sz="3200" b="1" dirty="0">
              <a:solidFill>
                <a:srgbClr val="FF9900"/>
              </a:solidFill>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en-US" sz="6600" b="1" dirty="0" smtClean="0">
              <a:solidFill>
                <a:srgbClr val="B21EA0"/>
              </a:solidFill>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he-IL" sz="4800" b="1" dirty="0" smtClean="0">
              <a:solidFill>
                <a:srgbClr val="FF9933"/>
              </a:solidFill>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he-IL" sz="5400" b="1" dirty="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endParaRPr lang="he-IL" sz="5400" b="1" dirty="0" smtClean="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r>
              <a:rPr lang="he-IL" sz="5400" b="1" dirty="0" smtClean="0">
                <a:effectLst>
                  <a:outerShdw blurRad="38100" dist="38100" dir="2700000" algn="tl">
                    <a:srgbClr val="000000">
                      <a:alpha val="43137"/>
                    </a:srgbClr>
                  </a:outerShdw>
                </a:effectLst>
              </a:rPr>
              <a:t>הישגי ישראל</a:t>
            </a:r>
            <a:endParaRPr lang="he-IL" sz="5400" b="1" dirty="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r>
              <a:rPr lang="he-IL" sz="5400" b="1" dirty="0">
                <a:effectLst>
                  <a:outerShdw blurRad="38100" dist="38100" dir="2700000" algn="tl">
                    <a:srgbClr val="000000">
                      <a:alpha val="43137"/>
                    </a:srgbClr>
                  </a:outerShdw>
                </a:effectLst>
              </a:rPr>
              <a:t>במבט </a:t>
            </a:r>
            <a:r>
              <a:rPr lang="he-IL" sz="5400" b="1" dirty="0" smtClean="0">
                <a:effectLst>
                  <a:outerShdw blurRad="38100" dist="38100" dir="2700000" algn="tl">
                    <a:srgbClr val="000000">
                      <a:alpha val="43137"/>
                    </a:srgbClr>
                  </a:outerShdw>
                </a:effectLst>
              </a:rPr>
              <a:t>בין-לאומי ופנים-ישראלי</a:t>
            </a:r>
            <a:endParaRPr lang="he-IL" sz="5400" b="1" dirty="0">
              <a:effectLst>
                <a:outerShdw blurRad="38100" dist="38100" dir="2700000" algn="tl">
                  <a:srgbClr val="000000">
                    <a:alpha val="43137"/>
                  </a:srgbClr>
                </a:outerShdw>
              </a:effectLst>
            </a:endParaRPr>
          </a:p>
          <a:p>
            <a:pPr algn="ctr" eaLnBrk="0" fontAlgn="base" hangingPunct="0">
              <a:lnSpc>
                <a:spcPct val="80000"/>
              </a:lnSpc>
              <a:spcBef>
                <a:spcPct val="0"/>
              </a:spcBef>
              <a:spcAft>
                <a:spcPct val="0"/>
              </a:spcAft>
              <a:defRPr/>
            </a:pPr>
            <a:r>
              <a:rPr lang="he-IL" sz="4800" b="1" dirty="0">
                <a:solidFill>
                  <a:srgbClr val="FF9933"/>
                </a:solidFill>
                <a:effectLst>
                  <a:outerShdw blurRad="38100" dist="38100" dir="2700000" algn="tl">
                    <a:srgbClr val="000000">
                      <a:alpha val="43137"/>
                    </a:srgbClr>
                  </a:outerShdw>
                </a:effectLst>
              </a:rPr>
              <a:t/>
            </a:r>
            <a:br>
              <a:rPr lang="he-IL" sz="4800" b="1" dirty="0">
                <a:solidFill>
                  <a:srgbClr val="FF9933"/>
                </a:solidFill>
                <a:effectLst>
                  <a:outerShdw blurRad="38100" dist="38100" dir="2700000" algn="tl">
                    <a:srgbClr val="000000">
                      <a:alpha val="43137"/>
                    </a:srgbClr>
                  </a:outerShdw>
                </a:effectLst>
              </a:rPr>
            </a:br>
            <a:r>
              <a:rPr lang="he-IL" sz="4800" b="1" dirty="0">
                <a:solidFill>
                  <a:srgbClr val="FF9933"/>
                </a:solidFill>
                <a:effectLst>
                  <a:outerShdw blurRad="38100" dist="38100" dir="2700000" algn="tl">
                    <a:srgbClr val="000000">
                      <a:alpha val="43137"/>
                    </a:srgbClr>
                  </a:outerShdw>
                </a:effectLst>
              </a:rPr>
              <a:t/>
            </a:r>
            <a:br>
              <a:rPr lang="he-IL" sz="4800" b="1" dirty="0">
                <a:solidFill>
                  <a:srgbClr val="FF9933"/>
                </a:solidFill>
                <a:effectLst>
                  <a:outerShdw blurRad="38100" dist="38100" dir="2700000" algn="tl">
                    <a:srgbClr val="000000">
                      <a:alpha val="43137"/>
                    </a:srgbClr>
                  </a:outerShdw>
                </a:effectLst>
              </a:rPr>
            </a:br>
            <a:r>
              <a:rPr lang="he-IL" sz="4800" b="1" dirty="0">
                <a:solidFill>
                  <a:srgbClr val="FF9933"/>
                </a:solidFill>
                <a:effectLst>
                  <a:outerShdw blurRad="38100" dist="38100" dir="2700000" algn="tl">
                    <a:srgbClr val="000000">
                      <a:alpha val="43137"/>
                    </a:srgbClr>
                  </a:outerShdw>
                </a:effectLst>
              </a:rPr>
              <a:t> </a:t>
            </a:r>
            <a:endParaRPr lang="en-US" sz="4800" b="1" dirty="0">
              <a:solidFill>
                <a:srgbClr val="FF9933"/>
              </a:solidFill>
              <a:effectLst>
                <a:outerShdw blurRad="38100" dist="38100" dir="2700000" algn="tl">
                  <a:srgbClr val="000000">
                    <a:alpha val="43137"/>
                  </a:srgbClr>
                </a:outerShdw>
              </a:effectLst>
            </a:endParaRPr>
          </a:p>
        </p:txBody>
      </p:sp>
      <p:sp>
        <p:nvSpPr>
          <p:cNvPr id="3" name="Rectangle 2"/>
          <p:cNvSpPr/>
          <p:nvPr/>
        </p:nvSpPr>
        <p:spPr bwMode="auto">
          <a:xfrm>
            <a:off x="0" y="4508526"/>
            <a:ext cx="9144000" cy="2349474"/>
          </a:xfrm>
          <a:prstGeom prst="rect">
            <a:avLst/>
          </a:prstGeom>
          <a:gradFill rotWithShape="1">
            <a:gsLst>
              <a:gs pos="0">
                <a:schemeClr val="accent1"/>
              </a:gs>
              <a:gs pos="50000">
                <a:schemeClr val="accent1">
                  <a:gamma/>
                  <a:shade val="46275"/>
                  <a:invGamma/>
                </a:schemeClr>
              </a:gs>
              <a:gs pos="100000">
                <a:schemeClr val="accent1"/>
              </a:gs>
            </a:gsLst>
            <a:lin ang="5400000" scaled="1"/>
          </a:gradFill>
          <a:ln>
            <a:noFill/>
          </a:ln>
          <a:effectLst>
            <a:prstShdw prst="shdw17" dist="71842" dir="2700000">
              <a:schemeClr val="accent1">
                <a:gamma/>
                <a:shade val="60000"/>
                <a:invGamma/>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1" anchor="ctr" anchorCtr="0" compatLnSpc="1">
            <a:prstTxWarp prst="textNoShape">
              <a:avLst/>
            </a:prstTxWarp>
          </a:bodyPr>
          <a:lstStyle/>
          <a:p>
            <a:pPr marL="0" marR="0" indent="0" algn="ctr" defTabSz="914400" eaLnBrk="0" fontAlgn="base" latinLnBrk="0" hangingPunct="0">
              <a:lnSpc>
                <a:spcPct val="80000"/>
              </a:lnSpc>
              <a:spcBef>
                <a:spcPct val="0"/>
              </a:spcBef>
              <a:spcAft>
                <a:spcPct val="0"/>
              </a:spcAft>
              <a:buClrTx/>
              <a:buSzTx/>
              <a:buFontTx/>
              <a:buNone/>
              <a:tabLst/>
            </a:pPr>
            <a:r>
              <a:rPr kumimoji="0" lang="he-IL" sz="13800" b="1" i="0" u="none" strike="noStrike" cap="none" normalizeH="0" baseline="0" dirty="0" smtClean="0">
                <a:ln>
                  <a:noFill/>
                </a:ln>
                <a:solidFill>
                  <a:srgbClr val="CCECFF"/>
                </a:solidFill>
                <a:effectLst/>
                <a:latin typeface="Arial" charset="0"/>
                <a:cs typeface="Arial" charset="0"/>
              </a:rPr>
              <a:t>תודה רבה!</a:t>
            </a:r>
          </a:p>
        </p:txBody>
      </p:sp>
      <p:pic>
        <p:nvPicPr>
          <p:cNvPr id="9" name="Picture 2" descr="http://www.carrickferguscollege.co.uk/wp-content/uploads/2009/11/pisa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16632"/>
            <a:ext cx="1584176" cy="251356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6171863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89"/>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מחקר פיזה 2012 בישראל - הליך</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0" y="642938"/>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171450" eaLnBrk="0" hangingPunct="0">
              <a:lnSpc>
                <a:spcPts val="2500"/>
              </a:lnSpc>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400" b="1" dirty="0" smtClean="0">
                <a:solidFill>
                  <a:schemeClr val="bg1"/>
                </a:solidFill>
              </a:rPr>
              <a:t>מחקר פיזה 2012 נערך בישראל בחודשים מרץ-אפריל 2012 (כשנה לפני מועד זה נערך גם מחקר חלוץ/פיילוט)</a:t>
            </a:r>
            <a:endParaRPr lang="he-IL" sz="2400" b="1" dirty="0">
              <a:solidFill>
                <a:schemeClr val="bg1"/>
              </a:solidFill>
            </a:endParaRPr>
          </a:p>
          <a:p>
            <a:pPr marL="514350" indent="-342900" eaLnBrk="0" hangingPunct="0">
              <a:lnSpc>
                <a:spcPts val="2500"/>
              </a:lnSpc>
              <a:spcBef>
                <a:spcPts val="1800"/>
              </a:spcBef>
              <a:buFont typeface="Wingdings" pitchFamily="2" charset="2"/>
              <a:buChar char="§"/>
              <a:defRPr/>
            </a:pPr>
            <a:r>
              <a:rPr lang="he-IL" sz="2400" b="1" dirty="0" smtClean="0">
                <a:solidFill>
                  <a:schemeClr val="bg1"/>
                </a:solidFill>
              </a:rPr>
              <a:t>לתלמידים ניתנו מבחנים במתמטיקה, קריאה ומדעים. </a:t>
            </a:r>
            <a:r>
              <a:rPr lang="en-US" sz="2400" b="1" dirty="0" smtClean="0">
                <a:solidFill>
                  <a:schemeClr val="bg1"/>
                </a:solidFill>
              </a:rPr>
              <a:t/>
            </a:r>
            <a:br>
              <a:rPr lang="en-US" sz="2400" b="1" dirty="0" smtClean="0">
                <a:solidFill>
                  <a:schemeClr val="bg1"/>
                </a:solidFill>
              </a:rPr>
            </a:br>
            <a:r>
              <a:rPr lang="he-IL" sz="2400" b="1" dirty="0" smtClean="0">
                <a:solidFill>
                  <a:schemeClr val="bg1"/>
                </a:solidFill>
              </a:rPr>
              <a:t>חלק זה נמשך 120 דקות</a:t>
            </a:r>
          </a:p>
          <a:p>
            <a:pPr marL="514350" indent="-342900" eaLnBrk="0" hangingPunct="0">
              <a:lnSpc>
                <a:spcPts val="2500"/>
              </a:lnSpc>
              <a:spcBef>
                <a:spcPts val="1800"/>
              </a:spcBef>
              <a:buFont typeface="Wingdings" pitchFamily="2" charset="2"/>
              <a:buChar char="§"/>
              <a:defRPr/>
            </a:pPr>
            <a:r>
              <a:rPr lang="he-IL" sz="2400" b="1" dirty="0" smtClean="0">
                <a:solidFill>
                  <a:schemeClr val="bg1"/>
                </a:solidFill>
              </a:rPr>
              <a:t>לאחר מכן ניתנו לכל הנבחנים שאלון לתלמיד. חלק זה נמשך 30 דקות</a:t>
            </a:r>
          </a:p>
          <a:p>
            <a:pPr marL="514350" indent="-342900" eaLnBrk="0" hangingPunct="0">
              <a:lnSpc>
                <a:spcPts val="2500"/>
              </a:lnSpc>
              <a:spcBef>
                <a:spcPts val="1800"/>
              </a:spcBef>
              <a:buFont typeface="Wingdings" pitchFamily="2" charset="2"/>
              <a:buChar char="§"/>
              <a:defRPr/>
            </a:pPr>
            <a:r>
              <a:rPr lang="he-IL" sz="2400" b="1" dirty="0" smtClean="0">
                <a:solidFill>
                  <a:schemeClr val="bg1"/>
                </a:solidFill>
              </a:rPr>
              <a:t>כמחצית מן הנבחנים המשיכו לאחר מכן למבחנים הממוחשבים במתמטיקה, פתרון בעיות וקריאה דיגיטלית. חלק זה נמשך 40 דקות</a:t>
            </a:r>
          </a:p>
          <a:p>
            <a:pPr marL="514350" indent="-342900" eaLnBrk="0" hangingPunct="0">
              <a:lnSpc>
                <a:spcPts val="2500"/>
              </a:lnSpc>
              <a:spcBef>
                <a:spcPts val="1800"/>
              </a:spcBef>
              <a:buFont typeface="Wingdings" pitchFamily="2" charset="2"/>
              <a:buChar char="§"/>
              <a:defRPr/>
            </a:pPr>
            <a:r>
              <a:rPr lang="he-IL" sz="2400" b="1" dirty="0" smtClean="0">
                <a:solidFill>
                  <a:schemeClr val="bg1"/>
                </a:solidFill>
              </a:rPr>
              <a:t>למנהלי בתי הספר ניתן שאלון לבית ספר </a:t>
            </a:r>
            <a:r>
              <a:rPr lang="he-IL" sz="2400" b="1" dirty="0" smtClean="0">
                <a:solidFill>
                  <a:schemeClr val="bg1"/>
                </a:solidFill>
                <a:latin typeface="Arial" pitchFamily="34" charset="0"/>
                <a:cs typeface="Arial" pitchFamily="34" charset="0"/>
              </a:rPr>
              <a:t>הבודק </a:t>
            </a:r>
            <a:r>
              <a:rPr lang="he-IL" sz="2400" b="1" dirty="0">
                <a:solidFill>
                  <a:schemeClr val="bg1"/>
                </a:solidFill>
                <a:latin typeface="Arial" pitchFamily="34" charset="0"/>
                <a:cs typeface="Arial" pitchFamily="34" charset="0"/>
              </a:rPr>
              <a:t>נושאים הקשורים להיבטים ארגוניים ופדגוגיים של </a:t>
            </a:r>
            <a:r>
              <a:rPr lang="he-IL" sz="2400" b="1" dirty="0" smtClean="0">
                <a:solidFill>
                  <a:schemeClr val="bg1"/>
                </a:solidFill>
                <a:latin typeface="Arial" pitchFamily="34" charset="0"/>
                <a:cs typeface="Arial" pitchFamily="34" charset="0"/>
              </a:rPr>
              <a:t>בית-הספר</a:t>
            </a:r>
            <a:endParaRPr lang="he-IL" sz="2400" b="1" dirty="0">
              <a:solidFill>
                <a:schemeClr val="bg1"/>
              </a:solidFill>
            </a:endParaRPr>
          </a:p>
          <a:p>
            <a:pPr marL="514350" indent="-342900" eaLnBrk="0" hangingPunct="0">
              <a:lnSpc>
                <a:spcPts val="2500"/>
              </a:lnSpc>
              <a:spcBef>
                <a:spcPts val="1800"/>
              </a:spcBef>
              <a:buFont typeface="Wingdings" pitchFamily="2" charset="2"/>
              <a:buChar char="§"/>
              <a:defRPr/>
            </a:pPr>
            <a:endParaRPr lang="he-IL" sz="2400" b="1" dirty="0">
              <a:solidFill>
                <a:schemeClr val="bg1"/>
              </a:solidFill>
            </a:endParaRPr>
          </a:p>
          <a:p>
            <a:pPr marL="514350" indent="-342900" rtl="0" eaLnBrk="0" hangingPunct="0">
              <a:lnSpc>
                <a:spcPts val="2500"/>
              </a:lnSpc>
              <a:defRPr/>
            </a:pPr>
            <a:endParaRPr lang="he-IL" b="1" dirty="0"/>
          </a:p>
        </p:txBody>
      </p:sp>
    </p:spTree>
    <p:extLst>
      <p:ext uri="{BB962C8B-B14F-4D97-AF65-F5344CB8AC3E}">
        <p14:creationId xmlns:p14="http://schemas.microsoft.com/office/powerpoint/2010/main" val="322676902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מחקר פיזה </a:t>
            </a:r>
            <a:r>
              <a:rPr lang="he-IL" sz="2400" dirty="0" smtClean="0">
                <a:solidFill>
                  <a:schemeClr val="tx1"/>
                </a:solidFill>
                <a:effectLst>
                  <a:outerShdw blurRad="38100" dist="38100" dir="2700000" algn="tl">
                    <a:srgbClr val="000000">
                      <a:alpha val="43137"/>
                    </a:srgbClr>
                  </a:outerShdw>
                </a:effectLst>
              </a:rPr>
              <a:t>2012 </a:t>
            </a:r>
            <a:r>
              <a:rPr lang="he-IL" sz="2800" dirty="0" smtClean="0">
                <a:solidFill>
                  <a:schemeClr val="tx1"/>
                </a:solidFill>
                <a:effectLst>
                  <a:outerShdw blurRad="38100" dist="38100" dir="2700000" algn="tl">
                    <a:srgbClr val="000000">
                      <a:alpha val="43137"/>
                    </a:srgbClr>
                  </a:outerShdw>
                </a:effectLst>
              </a:rPr>
              <a:t>בישראל – מה יוצג במצגת זו?</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0" y="692150"/>
            <a:ext cx="8172450" cy="616585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lvl1pPr marL="514350" indent="-342900" eaLnBrk="0" hangingPunct="0">
              <a:defRPr sz="1200" b="1">
                <a:solidFill>
                  <a:schemeClr val="tx1"/>
                </a:solidFill>
                <a:latin typeface="Arial" pitchFamily="34" charset="0"/>
                <a:cs typeface="Arial" pitchFamily="34" charset="0"/>
              </a:defRPr>
            </a:lvl1pPr>
            <a:lvl2pPr marL="742950" indent="-285750" eaLnBrk="0" hangingPunct="0">
              <a:defRPr sz="1200" b="1">
                <a:solidFill>
                  <a:schemeClr val="tx1"/>
                </a:solidFill>
                <a:latin typeface="Arial" pitchFamily="34" charset="0"/>
                <a:cs typeface="Arial" pitchFamily="34" charset="0"/>
              </a:defRPr>
            </a:lvl2pPr>
            <a:lvl3pPr marL="514350" indent="-342900" eaLnBrk="0" hangingPunct="0">
              <a:defRPr sz="1200" b="1">
                <a:solidFill>
                  <a:schemeClr val="tx1"/>
                </a:solidFill>
                <a:latin typeface="Arial" pitchFamily="34" charset="0"/>
                <a:cs typeface="Arial" pitchFamily="34" charset="0"/>
              </a:defRPr>
            </a:lvl3pPr>
            <a:lvl4pPr marL="1600200" indent="-228600" eaLnBrk="0" hangingPunct="0">
              <a:defRPr sz="1200" b="1">
                <a:solidFill>
                  <a:schemeClr val="tx1"/>
                </a:solidFill>
                <a:latin typeface="Arial" pitchFamily="34" charset="0"/>
                <a:cs typeface="Arial" pitchFamily="34" charset="0"/>
              </a:defRPr>
            </a:lvl4pPr>
            <a:lvl5pPr marL="2057400" indent="-228600" eaLnBrk="0" hangingPunct="0">
              <a:defRPr sz="1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cs typeface="Arial" pitchFamily="34" charset="0"/>
              </a:defRPr>
            </a:lvl9pPr>
          </a:lstStyle>
          <a:p>
            <a:pPr lvl="2">
              <a:lnSpc>
                <a:spcPct val="110000"/>
              </a:lnSpc>
              <a:spcBef>
                <a:spcPts val="1800"/>
              </a:spcBef>
              <a:buFont typeface="Wingdings" pitchFamily="2" charset="2"/>
              <a:buChar char="§"/>
            </a:pPr>
            <a:r>
              <a:rPr lang="he-IL" altLang="he-IL" sz="2600" dirty="0" smtClean="0">
                <a:solidFill>
                  <a:schemeClr val="bg1"/>
                </a:solidFill>
              </a:rPr>
              <a:t>במצגת </a:t>
            </a:r>
            <a:r>
              <a:rPr lang="he-IL" altLang="he-IL" sz="2600" dirty="0">
                <a:solidFill>
                  <a:schemeClr val="bg1"/>
                </a:solidFill>
              </a:rPr>
              <a:t>זו יוצגו </a:t>
            </a:r>
            <a:r>
              <a:rPr lang="he-IL" altLang="he-IL" sz="2600" dirty="0" smtClean="0">
                <a:solidFill>
                  <a:schemeClr val="bg1"/>
                </a:solidFill>
              </a:rPr>
              <a:t>הישגי </a:t>
            </a:r>
            <a:r>
              <a:rPr lang="he-IL" altLang="he-IL" sz="2600" dirty="0">
                <a:solidFill>
                  <a:schemeClr val="bg1"/>
                </a:solidFill>
              </a:rPr>
              <a:t>ישראל במתמטיקה, קריאה ומדעים. כמו כן, יוצגו ההישגים במבחנים הממוחשבים במתמטיקה ובקריאה </a:t>
            </a:r>
            <a:r>
              <a:rPr lang="he-IL" altLang="he-IL" sz="2600" dirty="0" smtClean="0">
                <a:solidFill>
                  <a:schemeClr val="bg1"/>
                </a:solidFill>
              </a:rPr>
              <a:t>דיגיטלית, כדלהלן:</a:t>
            </a:r>
          </a:p>
          <a:p>
            <a:pPr marL="745200" lvl="3">
              <a:lnSpc>
                <a:spcPct val="110000"/>
              </a:lnSpc>
              <a:spcBef>
                <a:spcPts val="1800"/>
              </a:spcBef>
              <a:buFont typeface="Wingdings" pitchFamily="2" charset="2"/>
              <a:buChar char="§"/>
            </a:pPr>
            <a:r>
              <a:rPr lang="he-IL" altLang="he-IL" sz="2400" dirty="0" smtClean="0">
                <a:solidFill>
                  <a:schemeClr val="bg1"/>
                </a:solidFill>
              </a:rPr>
              <a:t>ממצאים עיקריים ומגמות לאורך זמן</a:t>
            </a:r>
          </a:p>
          <a:p>
            <a:pPr marL="745200" lvl="3">
              <a:lnSpc>
                <a:spcPct val="110000"/>
              </a:lnSpc>
              <a:spcBef>
                <a:spcPts val="1800"/>
              </a:spcBef>
              <a:buFont typeface="Wingdings" pitchFamily="2" charset="2"/>
              <a:buChar char="§"/>
            </a:pPr>
            <a:r>
              <a:rPr lang="he-IL" altLang="he-IL" sz="2400" dirty="0" smtClean="0">
                <a:solidFill>
                  <a:schemeClr val="bg1"/>
                </a:solidFill>
              </a:rPr>
              <a:t>במבט</a:t>
            </a:r>
            <a:r>
              <a:rPr lang="he-IL" altLang="he-IL" sz="2400" b="0" dirty="0" smtClean="0">
                <a:solidFill>
                  <a:schemeClr val="bg1"/>
                </a:solidFill>
              </a:rPr>
              <a:t> </a:t>
            </a:r>
            <a:r>
              <a:rPr lang="he-IL" altLang="he-IL" sz="2400" dirty="0" smtClean="0">
                <a:solidFill>
                  <a:schemeClr val="bg1"/>
                </a:solidFill>
              </a:rPr>
              <a:t>בין-לאומי:</a:t>
            </a:r>
            <a:r>
              <a:rPr lang="he-IL" altLang="he-IL" sz="2400" b="0" dirty="0" smtClean="0">
                <a:solidFill>
                  <a:schemeClr val="bg1"/>
                </a:solidFill>
              </a:rPr>
              <a:t> </a:t>
            </a:r>
            <a:r>
              <a:rPr lang="he-IL" altLang="he-IL" sz="2400" dirty="0" smtClean="0">
                <a:solidFill>
                  <a:schemeClr val="bg1"/>
                </a:solidFill>
              </a:rPr>
              <a:t>בהשוואה </a:t>
            </a:r>
            <a:r>
              <a:rPr lang="he-IL" altLang="he-IL" sz="2400" dirty="0">
                <a:solidFill>
                  <a:schemeClr val="bg1"/>
                </a:solidFill>
              </a:rPr>
              <a:t>לממוצע </a:t>
            </a:r>
            <a:r>
              <a:rPr lang="he-IL" altLang="he-IL" sz="2400" dirty="0" smtClean="0">
                <a:solidFill>
                  <a:schemeClr val="bg1"/>
                </a:solidFill>
              </a:rPr>
              <a:t>ה</a:t>
            </a:r>
            <a:r>
              <a:rPr lang="en-US" altLang="he-IL" sz="2400" dirty="0" smtClean="0">
                <a:solidFill>
                  <a:schemeClr val="bg1"/>
                </a:solidFill>
              </a:rPr>
              <a:t>OECD-</a:t>
            </a:r>
            <a:r>
              <a:rPr lang="he-IL" altLang="he-IL" sz="2400" dirty="0" smtClean="0">
                <a:solidFill>
                  <a:schemeClr val="bg1"/>
                </a:solidFill>
              </a:rPr>
              <a:t> </a:t>
            </a:r>
            <a:r>
              <a:rPr lang="he-IL" altLang="he-IL" sz="2400" dirty="0">
                <a:solidFill>
                  <a:schemeClr val="bg1"/>
                </a:solidFill>
              </a:rPr>
              <a:t>ובהשוואה למספר </a:t>
            </a:r>
            <a:r>
              <a:rPr lang="he-IL" altLang="he-IL" sz="2400" dirty="0" smtClean="0">
                <a:solidFill>
                  <a:schemeClr val="bg1"/>
                </a:solidFill>
              </a:rPr>
              <a:t>מדינות השוואה</a:t>
            </a:r>
          </a:p>
          <a:p>
            <a:pPr marL="745200" lvl="3">
              <a:lnSpc>
                <a:spcPct val="110000"/>
              </a:lnSpc>
              <a:spcBef>
                <a:spcPts val="1800"/>
              </a:spcBef>
              <a:buFont typeface="Wingdings" pitchFamily="2" charset="2"/>
              <a:buChar char="§"/>
            </a:pPr>
            <a:r>
              <a:rPr lang="he-IL" altLang="he-IL" sz="2400" dirty="0" smtClean="0">
                <a:solidFill>
                  <a:schemeClr val="bg1"/>
                </a:solidFill>
              </a:rPr>
              <a:t>במבט </a:t>
            </a:r>
            <a:r>
              <a:rPr lang="he-IL" altLang="he-IL" sz="2400" dirty="0">
                <a:solidFill>
                  <a:schemeClr val="bg1"/>
                </a:solidFill>
              </a:rPr>
              <a:t>פנים </a:t>
            </a:r>
            <a:r>
              <a:rPr lang="he-IL" altLang="he-IL" sz="2400" dirty="0" smtClean="0">
                <a:solidFill>
                  <a:schemeClr val="bg1"/>
                </a:solidFill>
              </a:rPr>
              <a:t>ישראלי: לפי </a:t>
            </a:r>
            <a:r>
              <a:rPr lang="he-IL" altLang="he-IL" sz="2400" dirty="0">
                <a:solidFill>
                  <a:schemeClr val="bg1"/>
                </a:solidFill>
              </a:rPr>
              <a:t>מגזרי שפה, </a:t>
            </a:r>
            <a:r>
              <a:rPr lang="he-IL" altLang="he-IL" sz="2400" dirty="0" smtClean="0">
                <a:solidFill>
                  <a:schemeClr val="bg1"/>
                </a:solidFill>
              </a:rPr>
              <a:t>מגדר</a:t>
            </a:r>
            <a:r>
              <a:rPr lang="he-IL" altLang="he-IL" sz="2400" dirty="0">
                <a:solidFill>
                  <a:schemeClr val="bg1"/>
                </a:solidFill>
              </a:rPr>
              <a:t>, רקע חברתי כלכלי </a:t>
            </a:r>
            <a:r>
              <a:rPr lang="he-IL" altLang="he-IL" sz="2400" dirty="0" smtClean="0">
                <a:solidFill>
                  <a:schemeClr val="bg1"/>
                </a:solidFill>
              </a:rPr>
              <a:t>וסוג הפיקוח</a:t>
            </a:r>
          </a:p>
          <a:p>
            <a:pPr marL="514800" lvl="3">
              <a:lnSpc>
                <a:spcPct val="110000"/>
              </a:lnSpc>
              <a:spcBef>
                <a:spcPts val="1800"/>
              </a:spcBef>
              <a:buFont typeface="Wingdings" pitchFamily="2" charset="2"/>
              <a:buChar char="§"/>
            </a:pPr>
            <a:r>
              <a:rPr lang="he-IL" altLang="he-IL" sz="2600" dirty="0" smtClean="0">
                <a:solidFill>
                  <a:schemeClr val="bg1"/>
                </a:solidFill>
              </a:rPr>
              <a:t>במצגת זו </a:t>
            </a:r>
            <a:r>
              <a:rPr lang="he-IL" altLang="he-IL" sz="2600" u="sng" dirty="0" smtClean="0">
                <a:solidFill>
                  <a:schemeClr val="bg1"/>
                </a:solidFill>
              </a:rPr>
              <a:t>לא יוצגו</a:t>
            </a:r>
            <a:r>
              <a:rPr lang="he-IL" altLang="he-IL" sz="2600" dirty="0" smtClean="0">
                <a:solidFill>
                  <a:schemeClr val="bg1"/>
                </a:solidFill>
              </a:rPr>
              <a:t> ההישגים באוריינות כלכלית ובמבחן הממוחשב בפתרון בעיות. ממצאים אלו יוצגו על ה-</a:t>
            </a:r>
            <a:r>
              <a:rPr lang="en-US" altLang="he-IL" sz="2600" dirty="0" smtClean="0">
                <a:solidFill>
                  <a:schemeClr val="bg1"/>
                </a:solidFill>
              </a:rPr>
              <a:t>OECD</a:t>
            </a:r>
            <a:r>
              <a:rPr lang="he-IL" altLang="he-IL" sz="2600" dirty="0" smtClean="0">
                <a:solidFill>
                  <a:schemeClr val="bg1"/>
                </a:solidFill>
              </a:rPr>
              <a:t> במהלך שנת 2014  </a:t>
            </a:r>
            <a:endParaRPr lang="he-IL" altLang="he-IL" sz="2600" dirty="0">
              <a:solidFill>
                <a:schemeClr val="bg1"/>
              </a:solidFill>
            </a:endParaRPr>
          </a:p>
          <a:p>
            <a:pPr lvl="2">
              <a:lnSpc>
                <a:spcPct val="25000"/>
              </a:lnSpc>
              <a:spcBef>
                <a:spcPts val="1800"/>
              </a:spcBef>
              <a:buFont typeface="Wingdings" pitchFamily="2" charset="2"/>
              <a:buNone/>
            </a:pPr>
            <a:endParaRPr lang="he-IL" altLang="he-IL" dirty="0">
              <a:solidFill>
                <a:schemeClr val="bg1"/>
              </a:solidFill>
            </a:endParaRPr>
          </a:p>
          <a:p>
            <a:pPr lvl="2">
              <a:lnSpc>
                <a:spcPct val="25000"/>
              </a:lnSpc>
              <a:spcBef>
                <a:spcPts val="1800"/>
              </a:spcBef>
              <a:buFont typeface="Wingdings" pitchFamily="2" charset="2"/>
              <a:buNone/>
            </a:pPr>
            <a:endParaRPr lang="he-IL" altLang="he-IL" sz="1000" dirty="0">
              <a:solidFill>
                <a:schemeClr val="bg1"/>
              </a:solidFill>
            </a:endParaRPr>
          </a:p>
        </p:txBody>
      </p:sp>
    </p:spTree>
    <p:extLst>
      <p:ext uri="{BB962C8B-B14F-4D97-AF65-F5344CB8AC3E}">
        <p14:creationId xmlns:p14="http://schemas.microsoft.com/office/powerpoint/2010/main" val="427581551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89"/>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מחקר פיזה </a:t>
            </a:r>
            <a:r>
              <a:rPr lang="he-IL" sz="2400" dirty="0" smtClean="0">
                <a:solidFill>
                  <a:schemeClr val="tx1"/>
                </a:solidFill>
                <a:effectLst>
                  <a:outerShdw blurRad="38100" dist="38100" dir="2700000" algn="tl">
                    <a:srgbClr val="000000">
                      <a:alpha val="43137"/>
                    </a:srgbClr>
                  </a:outerShdw>
                </a:effectLst>
              </a:rPr>
              <a:t>2012 </a:t>
            </a:r>
            <a:r>
              <a:rPr lang="he-IL" sz="2800" dirty="0" smtClean="0">
                <a:solidFill>
                  <a:schemeClr val="tx1"/>
                </a:solidFill>
                <a:effectLst>
                  <a:outerShdw blurRad="38100" dist="38100" dir="2700000" algn="tl">
                    <a:srgbClr val="000000">
                      <a:alpha val="43137"/>
                    </a:srgbClr>
                  </a:outerShdw>
                </a:effectLst>
              </a:rPr>
              <a:t>בישראל – מדינות ההשוואה</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0" y="692150"/>
            <a:ext cx="8172450" cy="616585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lvl1pPr marL="514350" indent="-342900" eaLnBrk="0" hangingPunct="0">
              <a:defRPr sz="1200" b="1">
                <a:solidFill>
                  <a:schemeClr val="tx1"/>
                </a:solidFill>
                <a:latin typeface="Arial" pitchFamily="34" charset="0"/>
                <a:cs typeface="Arial" pitchFamily="34" charset="0"/>
              </a:defRPr>
            </a:lvl1pPr>
            <a:lvl2pPr marL="742950" indent="-285750" eaLnBrk="0" hangingPunct="0">
              <a:defRPr sz="1200" b="1">
                <a:solidFill>
                  <a:schemeClr val="tx1"/>
                </a:solidFill>
                <a:latin typeface="Arial" pitchFamily="34" charset="0"/>
                <a:cs typeface="Arial" pitchFamily="34" charset="0"/>
              </a:defRPr>
            </a:lvl2pPr>
            <a:lvl3pPr marL="514350" indent="-342900" eaLnBrk="0" hangingPunct="0">
              <a:defRPr sz="1200" b="1">
                <a:solidFill>
                  <a:schemeClr val="tx1"/>
                </a:solidFill>
                <a:latin typeface="Arial" pitchFamily="34" charset="0"/>
                <a:cs typeface="Arial" pitchFamily="34" charset="0"/>
              </a:defRPr>
            </a:lvl3pPr>
            <a:lvl4pPr marL="1600200" indent="-228600" eaLnBrk="0" hangingPunct="0">
              <a:defRPr sz="1200" b="1">
                <a:solidFill>
                  <a:schemeClr val="tx1"/>
                </a:solidFill>
                <a:latin typeface="Arial" pitchFamily="34" charset="0"/>
                <a:cs typeface="Arial" pitchFamily="34" charset="0"/>
              </a:defRPr>
            </a:lvl4pPr>
            <a:lvl5pPr marL="2057400" indent="-228600" eaLnBrk="0" hangingPunct="0">
              <a:defRPr sz="1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cs typeface="Arial" pitchFamily="34" charset="0"/>
              </a:defRPr>
            </a:lvl9pPr>
          </a:lstStyle>
          <a:p>
            <a:pPr lvl="2">
              <a:lnSpc>
                <a:spcPct val="110000"/>
              </a:lnSpc>
              <a:spcBef>
                <a:spcPts val="1200"/>
              </a:spcBef>
              <a:buFont typeface="Wingdings" pitchFamily="2" charset="2"/>
              <a:buChar char="§"/>
            </a:pPr>
            <a:r>
              <a:rPr lang="he-IL" altLang="he-IL" sz="2600" dirty="0" smtClean="0">
                <a:solidFill>
                  <a:schemeClr val="bg1"/>
                </a:solidFill>
              </a:rPr>
              <a:t>שבע מדינות נבחרו כמדינות השוואה:</a:t>
            </a:r>
          </a:p>
          <a:p>
            <a:pPr marL="745200" lvl="3">
              <a:lnSpc>
                <a:spcPct val="110000"/>
              </a:lnSpc>
              <a:spcBef>
                <a:spcPts val="1200"/>
              </a:spcBef>
              <a:buFont typeface="Wingdings" pitchFamily="2" charset="2"/>
              <a:buChar char="§"/>
            </a:pPr>
            <a:r>
              <a:rPr lang="he-IL" altLang="he-IL" sz="2400" dirty="0" smtClean="0">
                <a:solidFill>
                  <a:srgbClr val="C00000"/>
                </a:solidFill>
              </a:rPr>
              <a:t>פורטוגל</a:t>
            </a:r>
            <a:r>
              <a:rPr lang="he-IL" altLang="he-IL" sz="2400" dirty="0" smtClean="0">
                <a:solidFill>
                  <a:schemeClr val="bg1"/>
                </a:solidFill>
              </a:rPr>
              <a:t>: מדינה עם תל"ג לנפש הדומה לזה של ישראל</a:t>
            </a:r>
          </a:p>
          <a:p>
            <a:pPr marL="745200" lvl="3">
              <a:lnSpc>
                <a:spcPct val="110000"/>
              </a:lnSpc>
              <a:spcBef>
                <a:spcPts val="1200"/>
              </a:spcBef>
              <a:buFont typeface="Wingdings" pitchFamily="2" charset="2"/>
              <a:buChar char="§"/>
            </a:pPr>
            <a:r>
              <a:rPr lang="he-IL" altLang="he-IL" sz="2400" dirty="0" smtClean="0">
                <a:solidFill>
                  <a:srgbClr val="C00000"/>
                </a:solidFill>
              </a:rPr>
              <a:t>קנדה ופינלנד</a:t>
            </a:r>
            <a:r>
              <a:rPr lang="he-IL" altLang="he-IL" sz="2400" dirty="0" smtClean="0">
                <a:solidFill>
                  <a:schemeClr val="bg1"/>
                </a:solidFill>
              </a:rPr>
              <a:t>:</a:t>
            </a:r>
            <a:r>
              <a:rPr lang="he-IL" altLang="he-IL" sz="2400" b="0" dirty="0" smtClean="0">
                <a:solidFill>
                  <a:schemeClr val="bg1"/>
                </a:solidFill>
              </a:rPr>
              <a:t> </a:t>
            </a:r>
            <a:r>
              <a:rPr lang="he-IL" altLang="he-IL" sz="2400" dirty="0" smtClean="0">
                <a:solidFill>
                  <a:schemeClr val="bg1"/>
                </a:solidFill>
              </a:rPr>
              <a:t>מדינות גבוהות במדרג ההישגים בפיזה ובמתן שירותים חברתיים</a:t>
            </a:r>
          </a:p>
          <a:p>
            <a:pPr marL="745200" lvl="3">
              <a:lnSpc>
                <a:spcPct val="110000"/>
              </a:lnSpc>
              <a:spcBef>
                <a:spcPts val="1200"/>
              </a:spcBef>
              <a:buFont typeface="Wingdings" pitchFamily="2" charset="2"/>
              <a:buChar char="§"/>
            </a:pPr>
            <a:r>
              <a:rPr lang="he-IL" altLang="he-IL" sz="2400" dirty="0" smtClean="0">
                <a:solidFill>
                  <a:srgbClr val="C00000"/>
                </a:solidFill>
              </a:rPr>
              <a:t>ארצות הברית</a:t>
            </a:r>
            <a:r>
              <a:rPr lang="he-IL" altLang="he-IL" sz="2400" dirty="0" smtClean="0">
                <a:solidFill>
                  <a:schemeClr val="bg1"/>
                </a:solidFill>
              </a:rPr>
              <a:t>: מדינת השוואה פופולרית בשיח הציבורי, אשר בדומה לישראל מאופיינת בהגירה</a:t>
            </a:r>
          </a:p>
          <a:p>
            <a:pPr marL="745200" lvl="3">
              <a:lnSpc>
                <a:spcPct val="110000"/>
              </a:lnSpc>
              <a:spcBef>
                <a:spcPts val="1200"/>
              </a:spcBef>
              <a:buFont typeface="Wingdings" pitchFamily="2" charset="2"/>
              <a:buChar char="§"/>
            </a:pPr>
            <a:r>
              <a:rPr lang="he-IL" altLang="he-IL" sz="2400" dirty="0" smtClean="0">
                <a:solidFill>
                  <a:srgbClr val="C00000"/>
                </a:solidFill>
              </a:rPr>
              <a:t>ניו זילנד</a:t>
            </a:r>
            <a:r>
              <a:rPr lang="he-IL" altLang="he-IL" sz="2400" dirty="0" smtClean="0">
                <a:solidFill>
                  <a:schemeClr val="bg1"/>
                </a:solidFill>
              </a:rPr>
              <a:t>: מדינה מאופיינת בהגירה, ודומה לישראל בפיזור הציונים הגדול  </a:t>
            </a:r>
            <a:r>
              <a:rPr lang="he-IL" altLang="he-IL" sz="2600" dirty="0" smtClean="0">
                <a:solidFill>
                  <a:schemeClr val="bg1"/>
                </a:solidFill>
              </a:rPr>
              <a:t> </a:t>
            </a:r>
          </a:p>
          <a:p>
            <a:pPr marL="745200" lvl="3">
              <a:lnSpc>
                <a:spcPct val="110000"/>
              </a:lnSpc>
              <a:spcBef>
                <a:spcPts val="1200"/>
              </a:spcBef>
              <a:buFont typeface="Wingdings" pitchFamily="2" charset="2"/>
              <a:buChar char="§"/>
            </a:pPr>
            <a:r>
              <a:rPr lang="he-IL" altLang="he-IL" sz="2400" dirty="0" smtClean="0">
                <a:solidFill>
                  <a:srgbClr val="C00000"/>
                </a:solidFill>
              </a:rPr>
              <a:t>דרום-קוריאה</a:t>
            </a:r>
            <a:r>
              <a:rPr lang="he-IL" altLang="he-IL" sz="2400" dirty="0" smtClean="0">
                <a:solidFill>
                  <a:schemeClr val="bg1"/>
                </a:solidFill>
              </a:rPr>
              <a:t>: מייצגת את קבוצת מדינות במזרח אסיה המאופיינות בגידול כלכלי מרשים ונחשבות מרכז תעשיות עתירות ידע</a:t>
            </a:r>
          </a:p>
          <a:p>
            <a:pPr marL="745200" lvl="3">
              <a:lnSpc>
                <a:spcPct val="110000"/>
              </a:lnSpc>
              <a:spcBef>
                <a:spcPts val="1200"/>
              </a:spcBef>
              <a:buFont typeface="Wingdings" pitchFamily="2" charset="2"/>
              <a:buChar char="§"/>
            </a:pPr>
            <a:r>
              <a:rPr lang="he-IL" altLang="he-IL" sz="2400" dirty="0">
                <a:solidFill>
                  <a:srgbClr val="C00000"/>
                </a:solidFill>
              </a:rPr>
              <a:t>מקסיקו</a:t>
            </a:r>
            <a:r>
              <a:rPr lang="he-IL" altLang="he-IL" sz="2400" dirty="0" smtClean="0">
                <a:solidFill>
                  <a:schemeClr val="bg1"/>
                </a:solidFill>
              </a:rPr>
              <a:t>: מדינת </a:t>
            </a:r>
            <a:r>
              <a:rPr lang="en-US" altLang="he-IL" sz="2400" dirty="0" smtClean="0">
                <a:solidFill>
                  <a:schemeClr val="bg1"/>
                </a:solidFill>
              </a:rPr>
              <a:t>OECD</a:t>
            </a:r>
            <a:r>
              <a:rPr lang="he-IL" altLang="he-IL" sz="2400" dirty="0" smtClean="0">
                <a:solidFill>
                  <a:schemeClr val="bg1"/>
                </a:solidFill>
              </a:rPr>
              <a:t> בעלת הישגים נמוכים במיוחד </a:t>
            </a:r>
            <a:endParaRPr lang="he-IL" altLang="he-IL" dirty="0">
              <a:solidFill>
                <a:schemeClr val="bg1"/>
              </a:solidFill>
            </a:endParaRPr>
          </a:p>
          <a:p>
            <a:pPr lvl="2">
              <a:lnSpc>
                <a:spcPct val="25000"/>
              </a:lnSpc>
              <a:spcBef>
                <a:spcPts val="1800"/>
              </a:spcBef>
              <a:buFont typeface="Wingdings" pitchFamily="2" charset="2"/>
              <a:buNone/>
            </a:pPr>
            <a:endParaRPr lang="he-IL" altLang="he-IL" sz="1000" dirty="0">
              <a:solidFill>
                <a:schemeClr val="bg1"/>
              </a:solidFill>
            </a:endParaRPr>
          </a:p>
        </p:txBody>
      </p:sp>
    </p:spTree>
    <p:extLst>
      <p:ext uri="{BB962C8B-B14F-4D97-AF65-F5344CB8AC3E}">
        <p14:creationId xmlns:p14="http://schemas.microsoft.com/office/powerpoint/2010/main" val="145523569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0" y="692150"/>
            <a:ext cx="8243888" cy="6165850"/>
          </a:xfrm>
        </p:spPr>
        <p:txBody>
          <a:bodyPr/>
          <a:lstStyle/>
          <a:p>
            <a:pPr>
              <a:buFont typeface="Wingdings" pitchFamily="2" charset="2"/>
              <a:buNone/>
            </a:pPr>
            <a:r>
              <a:rPr lang="he-IL" altLang="he-IL" sz="2400" dirty="0" smtClean="0">
                <a:solidFill>
                  <a:schemeClr val="accent2"/>
                </a:solidFill>
                <a:latin typeface="Arial Narrow" pitchFamily="34" charset="0"/>
              </a:rPr>
              <a:t/>
            </a:r>
            <a:br>
              <a:rPr lang="he-IL" altLang="he-IL" sz="2400" dirty="0" smtClean="0">
                <a:solidFill>
                  <a:schemeClr val="accent2"/>
                </a:solidFill>
                <a:latin typeface="Arial Narrow" pitchFamily="34" charset="0"/>
              </a:rPr>
            </a:br>
            <a:endParaRPr lang="he-IL" altLang="he-IL" sz="2400" dirty="0" smtClean="0">
              <a:solidFill>
                <a:schemeClr val="accent2"/>
              </a:solidFill>
              <a:latin typeface="Arial Narrow" pitchFamily="34" charset="0"/>
            </a:endParaRPr>
          </a:p>
          <a:p>
            <a:pPr>
              <a:buFont typeface="Wingdings" pitchFamily="2" charset="2"/>
              <a:buNone/>
            </a:pPr>
            <a:endParaRPr lang="he-IL" altLang="he-IL" sz="2400" dirty="0" smtClean="0">
              <a:solidFill>
                <a:schemeClr val="accent2"/>
              </a:solidFill>
              <a:latin typeface="Arial Narrow" pitchFamily="34" charset="0"/>
            </a:endParaRPr>
          </a:p>
          <a:p>
            <a:pPr>
              <a:buFont typeface="Wingdings" pitchFamily="2" charset="2"/>
              <a:buNone/>
            </a:pPr>
            <a:r>
              <a:rPr lang="he-IL" altLang="he-IL" sz="2400" dirty="0" smtClean="0">
                <a:solidFill>
                  <a:schemeClr val="accent2"/>
                </a:solidFill>
                <a:latin typeface="Arial Narrow" pitchFamily="34" charset="0"/>
              </a:rPr>
              <a:t>    </a:t>
            </a:r>
            <a:endParaRPr lang="he-IL" altLang="he-IL" sz="2000" dirty="0" smtClean="0">
              <a:solidFill>
                <a:schemeClr val="accent1"/>
              </a:solidFill>
              <a:latin typeface="Arial Narrow" pitchFamily="34" charset="0"/>
            </a:endParaRPr>
          </a:p>
          <a:p>
            <a:pPr>
              <a:buFont typeface="Wingdings" pitchFamily="2" charset="2"/>
              <a:buNone/>
            </a:pPr>
            <a:r>
              <a:rPr lang="he-IL" altLang="he-IL" sz="2000" dirty="0" smtClean="0">
                <a:solidFill>
                  <a:schemeClr val="accent1"/>
                </a:solidFill>
                <a:latin typeface="Arial Narrow" pitchFamily="34" charset="0"/>
              </a:rPr>
              <a:t>                                      </a:t>
            </a:r>
          </a:p>
          <a:p>
            <a:pPr>
              <a:buFont typeface="Wingdings" pitchFamily="2" charset="2"/>
              <a:buNone/>
            </a:pPr>
            <a:endParaRPr lang="he-IL" altLang="he-IL" sz="2000" dirty="0" smtClean="0">
              <a:solidFill>
                <a:schemeClr val="accent1"/>
              </a:solidFill>
              <a:latin typeface="Arial Narrow" pitchFamily="34" charset="0"/>
            </a:endParaRPr>
          </a:p>
          <a:p>
            <a:pPr>
              <a:buFont typeface="Wingdings" pitchFamily="2" charset="2"/>
              <a:buNone/>
            </a:pPr>
            <a:endParaRPr lang="he-IL" altLang="he-IL" sz="2000" dirty="0" smtClean="0">
              <a:solidFill>
                <a:schemeClr val="accent1"/>
              </a:solidFill>
              <a:latin typeface="Arial Narrow" pitchFamily="34" charset="0"/>
            </a:endParaRPr>
          </a:p>
          <a:p>
            <a:pPr>
              <a:buFont typeface="Wingdings" pitchFamily="2" charset="2"/>
              <a:buNone/>
            </a:pPr>
            <a:endParaRPr lang="he-IL" altLang="he-IL" sz="2000" dirty="0" smtClean="0">
              <a:solidFill>
                <a:schemeClr val="accent1"/>
              </a:solidFill>
              <a:latin typeface="Arial Narrow" pitchFamily="34" charset="0"/>
            </a:endParaRPr>
          </a:p>
          <a:p>
            <a:pPr>
              <a:buFont typeface="Wingdings" pitchFamily="2" charset="2"/>
              <a:buNone/>
            </a:pPr>
            <a:r>
              <a:rPr lang="he-IL" altLang="he-IL" sz="3200" dirty="0" smtClean="0">
                <a:latin typeface="Arial Narrow" pitchFamily="34" charset="0"/>
              </a:rPr>
              <a:t>                     </a:t>
            </a:r>
            <a:endParaRPr lang="en-US" altLang="he-IL" sz="2400" dirty="0" smtClean="0">
              <a:latin typeface="Arial Narrow" pitchFamily="34" charset="0"/>
            </a:endParaRPr>
          </a:p>
        </p:txBody>
      </p:sp>
      <p:sp>
        <p:nvSpPr>
          <p:cNvPr id="2788356" name="AutoShape 4"/>
          <p:cNvSpPr>
            <a:spLocks noChangeArrowheads="1"/>
          </p:cNvSpPr>
          <p:nvPr/>
        </p:nvSpPr>
        <p:spPr bwMode="auto">
          <a:xfrm>
            <a:off x="428625" y="1143000"/>
            <a:ext cx="7489825" cy="4751388"/>
          </a:xfrm>
          <a:prstGeom prst="roundRect">
            <a:avLst>
              <a:gd name="adj" fmla="val 16667"/>
            </a:avLst>
          </a:prstGeom>
          <a:gradFill rotWithShape="1">
            <a:gsLst>
              <a:gs pos="0">
                <a:schemeClr val="accent1"/>
              </a:gs>
              <a:gs pos="50000">
                <a:schemeClr val="accent1">
                  <a:gamma/>
                  <a:shade val="46275"/>
                  <a:invGamma/>
                </a:schemeClr>
              </a:gs>
              <a:gs pos="100000">
                <a:schemeClr val="accent1"/>
              </a:gs>
            </a:gsLst>
            <a:lin ang="5400000" scaled="1"/>
          </a:gradFill>
          <a:ln w="9525">
            <a:noFill/>
            <a:round/>
            <a:headEnd/>
            <a:tailEnd/>
          </a:ln>
          <a:effectLst>
            <a:prstShdw prst="shdw17" dist="71842" dir="2700000">
              <a:schemeClr val="accent1">
                <a:gamma/>
                <a:shade val="60000"/>
                <a:invGamma/>
              </a:schemeClr>
            </a:prstShdw>
          </a:effectLst>
        </p:spPr>
        <p:txBody>
          <a:bodyPr anchor="ctr"/>
          <a:lstStyle/>
          <a:p>
            <a:pPr algn="ctr" eaLnBrk="0" hangingPunct="0">
              <a:lnSpc>
                <a:spcPct val="80000"/>
              </a:lnSpc>
              <a:defRPr/>
            </a:pPr>
            <a:r>
              <a:rPr lang="he-IL" sz="5400" b="1" dirty="0" smtClean="0">
                <a:solidFill>
                  <a:srgbClr val="FFFFCC"/>
                </a:solidFill>
                <a:effectLst>
                  <a:outerShdw blurRad="38100" dist="38100" dir="2700000" algn="tl">
                    <a:srgbClr val="000000">
                      <a:alpha val="43137"/>
                    </a:srgbClr>
                  </a:outerShdw>
                </a:effectLst>
                <a:latin typeface="Arial Narrow" pitchFamily="34" charset="0"/>
              </a:rPr>
              <a:t>פיזה 2012 </a:t>
            </a:r>
          </a:p>
          <a:p>
            <a:pPr algn="ctr" eaLnBrk="0" hangingPunct="0">
              <a:lnSpc>
                <a:spcPct val="80000"/>
              </a:lnSpc>
              <a:defRPr/>
            </a:pPr>
            <a:r>
              <a:rPr lang="he-IL" sz="5400" b="1" dirty="0" smtClean="0">
                <a:solidFill>
                  <a:srgbClr val="FFFFCC"/>
                </a:solidFill>
                <a:effectLst>
                  <a:outerShdw blurRad="38100" dist="38100" dir="2700000" algn="tl">
                    <a:srgbClr val="000000">
                      <a:alpha val="43137"/>
                    </a:srgbClr>
                  </a:outerShdw>
                </a:effectLst>
                <a:latin typeface="Arial Narrow" pitchFamily="34" charset="0"/>
              </a:rPr>
              <a:t>ממצאים עיקריים </a:t>
            </a:r>
          </a:p>
          <a:p>
            <a:pPr algn="ctr" eaLnBrk="0" hangingPunct="0">
              <a:lnSpc>
                <a:spcPct val="80000"/>
              </a:lnSpc>
              <a:defRPr/>
            </a:pPr>
            <a:r>
              <a:rPr lang="he-IL" sz="5400" b="1" dirty="0" smtClean="0">
                <a:solidFill>
                  <a:srgbClr val="FFFFCC"/>
                </a:solidFill>
                <a:effectLst>
                  <a:outerShdw blurRad="38100" dist="38100" dir="2700000" algn="tl">
                    <a:srgbClr val="000000">
                      <a:alpha val="43137"/>
                    </a:srgbClr>
                  </a:outerShdw>
                </a:effectLst>
                <a:latin typeface="Arial Narrow" pitchFamily="34" charset="0"/>
              </a:rPr>
              <a:t>ומגמות לאורך זמן</a:t>
            </a:r>
            <a:endParaRPr lang="he-IL" sz="5400" b="1" dirty="0">
              <a:solidFill>
                <a:srgbClr val="FFFFCC"/>
              </a:solidFill>
              <a:effectLst>
                <a:outerShdw blurRad="38100" dist="38100" dir="2700000" algn="tl">
                  <a:srgbClr val="000000">
                    <a:alpha val="43137"/>
                  </a:srgbClr>
                </a:outerShdw>
              </a:effectLst>
              <a:latin typeface="Arial Narrow" pitchFamily="34" charset="0"/>
            </a:endParaRPr>
          </a:p>
          <a:p>
            <a:pPr algn="ctr" eaLnBrk="0" hangingPunct="0">
              <a:lnSpc>
                <a:spcPct val="80000"/>
              </a:lnSpc>
              <a:defRPr/>
            </a:pPr>
            <a:r>
              <a:rPr lang="he-IL" sz="3200" b="1" dirty="0">
                <a:effectLst>
                  <a:outerShdw blurRad="38100" dist="38100" dir="2700000" algn="tl">
                    <a:srgbClr val="000000">
                      <a:alpha val="43137"/>
                    </a:srgbClr>
                  </a:outerShdw>
                </a:effectLst>
                <a:latin typeface="Arial Narrow" pitchFamily="34" charset="0"/>
              </a:rPr>
              <a:t/>
            </a:r>
            <a:br>
              <a:rPr lang="he-IL" sz="3200" b="1" dirty="0">
                <a:effectLst>
                  <a:outerShdw blurRad="38100" dist="38100" dir="2700000" algn="tl">
                    <a:srgbClr val="000000">
                      <a:alpha val="43137"/>
                    </a:srgbClr>
                  </a:outerShdw>
                </a:effectLst>
                <a:latin typeface="Arial Narrow" pitchFamily="34" charset="0"/>
              </a:rPr>
            </a:br>
            <a:endParaRPr lang="en-US" sz="32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819939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30600"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ממצאים עיקריים</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56504" y="764704"/>
            <a:ext cx="8172450" cy="5904656"/>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171450" eaLnBrk="0" hangingPunct="0">
              <a:lnSpc>
                <a:spcPts val="2500"/>
              </a:lnSpc>
              <a:defRPr/>
            </a:pPr>
            <a:r>
              <a:rPr lang="he-IL" sz="2400" b="1" dirty="0" smtClean="0">
                <a:solidFill>
                  <a:schemeClr val="bg1"/>
                </a:solidFill>
              </a:rPr>
              <a:t>מנתוני מחקר פיזה 2012 עולים שלושה ממצאים עיקריים:</a:t>
            </a:r>
          </a:p>
          <a:p>
            <a:pPr marL="514350" indent="-342900" eaLnBrk="0" hangingPunct="0">
              <a:lnSpc>
                <a:spcPts val="2500"/>
              </a:lnSpc>
              <a:buFont typeface="Wingdings" pitchFamily="2" charset="2"/>
              <a:buChar char="§"/>
              <a:defRPr/>
            </a:pPr>
            <a:endParaRPr lang="he-IL" sz="2400" b="1" dirty="0">
              <a:solidFill>
                <a:schemeClr val="bg1"/>
              </a:solidFill>
            </a:endParaRPr>
          </a:p>
          <a:p>
            <a:pPr marL="514350" indent="-342900" eaLnBrk="0" hangingPunct="0">
              <a:lnSpc>
                <a:spcPts val="2500"/>
              </a:lnSpc>
              <a:buFont typeface="Wingdings" pitchFamily="2" charset="2"/>
              <a:buChar char="§"/>
              <a:defRPr/>
            </a:pPr>
            <a:r>
              <a:rPr lang="he-IL" sz="2400" b="1" dirty="0" smtClean="0">
                <a:solidFill>
                  <a:srgbClr val="C00000"/>
                </a:solidFill>
              </a:rPr>
              <a:t>מגמות לאורך שנים</a:t>
            </a:r>
            <a:r>
              <a:rPr lang="he-IL" sz="2400" b="1" dirty="0" smtClean="0">
                <a:solidFill>
                  <a:schemeClr val="bg1"/>
                </a:solidFill>
              </a:rPr>
              <a:t>: הישגי ישראל משתפרים עם השנים. מגמה זו באה לידי ביטוי  בכל שלושת תחומי האוריינות: מתמטיקה, קריאה ומדעים, ומציבה את ישראל בין המדינות בעלות השיפור הגדול ביותר.</a:t>
            </a:r>
          </a:p>
          <a:p>
            <a:pPr marL="514350" indent="-342900" eaLnBrk="0" hangingPunct="0">
              <a:lnSpc>
                <a:spcPts val="2500"/>
              </a:lnSpc>
              <a:buFont typeface="Wingdings" pitchFamily="2" charset="2"/>
              <a:buChar char="§"/>
              <a:defRPr/>
            </a:pPr>
            <a:endParaRPr lang="he-IL" sz="2400" b="1" dirty="0">
              <a:solidFill>
                <a:schemeClr val="bg1"/>
              </a:solidFill>
            </a:endParaRPr>
          </a:p>
          <a:p>
            <a:pPr marL="514350" indent="-342900" eaLnBrk="0" hangingPunct="0">
              <a:lnSpc>
                <a:spcPts val="2500"/>
              </a:lnSpc>
              <a:buFont typeface="Wingdings" pitchFamily="2" charset="2"/>
              <a:buChar char="§"/>
              <a:defRPr/>
            </a:pPr>
            <a:r>
              <a:rPr lang="he-IL" sz="2400" b="1" dirty="0" smtClean="0">
                <a:solidFill>
                  <a:srgbClr val="C00000"/>
                </a:solidFill>
              </a:rPr>
              <a:t>השוואה למדינות </a:t>
            </a:r>
            <a:r>
              <a:rPr lang="en-US" sz="2400" b="1" dirty="0" smtClean="0">
                <a:solidFill>
                  <a:srgbClr val="C00000"/>
                </a:solidFill>
              </a:rPr>
              <a:t>OECD</a:t>
            </a:r>
            <a:r>
              <a:rPr lang="he-IL" sz="2400" b="1" dirty="0" smtClean="0">
                <a:solidFill>
                  <a:schemeClr val="bg1"/>
                </a:solidFill>
              </a:rPr>
              <a:t>: בכל התחומים שנבדקו הישגי ישראל נמוכים מממוצע מדינות ה-</a:t>
            </a:r>
            <a:r>
              <a:rPr lang="en-US" sz="2400" b="1" dirty="0" smtClean="0">
                <a:solidFill>
                  <a:schemeClr val="bg1"/>
                </a:solidFill>
              </a:rPr>
              <a:t>OECD</a:t>
            </a:r>
            <a:r>
              <a:rPr lang="he-IL" sz="2400" b="1" dirty="0" smtClean="0">
                <a:solidFill>
                  <a:schemeClr val="bg1"/>
                </a:solidFill>
              </a:rPr>
              <a:t>. </a:t>
            </a:r>
            <a:r>
              <a:rPr lang="en-US" sz="2400" b="1" dirty="0" smtClean="0">
                <a:solidFill>
                  <a:schemeClr val="bg1"/>
                </a:solidFill>
              </a:rPr>
              <a:t/>
            </a:r>
            <a:br>
              <a:rPr lang="en-US" sz="2400" b="1" dirty="0" smtClean="0">
                <a:solidFill>
                  <a:schemeClr val="bg1"/>
                </a:solidFill>
              </a:rPr>
            </a:br>
            <a:r>
              <a:rPr lang="he-IL" sz="2400" b="1" dirty="0" smtClean="0">
                <a:solidFill>
                  <a:schemeClr val="bg1"/>
                </a:solidFill>
              </a:rPr>
              <a:t>בקריאה ההישגים טובים יחסית וקרובים לממוצע ה-</a:t>
            </a:r>
            <a:r>
              <a:rPr lang="en-US" sz="2400" b="1" dirty="0" smtClean="0">
                <a:solidFill>
                  <a:schemeClr val="bg1"/>
                </a:solidFill>
              </a:rPr>
              <a:t>OECD</a:t>
            </a:r>
            <a:r>
              <a:rPr lang="he-IL" sz="2400" b="1" dirty="0" smtClean="0">
                <a:solidFill>
                  <a:schemeClr val="bg1"/>
                </a:solidFill>
              </a:rPr>
              <a:t>, ואילו בתחומים האחרים הפערים גדולים יותר.</a:t>
            </a:r>
          </a:p>
          <a:p>
            <a:pPr marL="171450" eaLnBrk="0" hangingPunct="0">
              <a:lnSpc>
                <a:spcPts val="2500"/>
              </a:lnSpc>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400" b="1" dirty="0" smtClean="0">
                <a:solidFill>
                  <a:srgbClr val="C00000"/>
                </a:solidFill>
              </a:rPr>
              <a:t>שונות ופערים בהישגים</a:t>
            </a:r>
            <a:r>
              <a:rPr lang="he-IL" sz="2400" b="1" dirty="0" smtClean="0">
                <a:solidFill>
                  <a:schemeClr val="bg1"/>
                </a:solidFill>
              </a:rPr>
              <a:t>: בכל תחומי האוריינות פיזור הציונים בישראל הוא מהגדולים בעולם.</a:t>
            </a:r>
            <a:r>
              <a:rPr lang="en-US" sz="2400" b="1" dirty="0" smtClean="0">
                <a:solidFill>
                  <a:schemeClr val="bg1"/>
                </a:solidFill>
              </a:rPr>
              <a:t/>
            </a:r>
            <a:br>
              <a:rPr lang="en-US" sz="2400" b="1" dirty="0" smtClean="0">
                <a:solidFill>
                  <a:schemeClr val="bg1"/>
                </a:solidFill>
              </a:rPr>
            </a:br>
            <a:r>
              <a:rPr lang="he-IL" sz="2400" b="1" dirty="0" smtClean="0">
                <a:solidFill>
                  <a:schemeClr val="bg1"/>
                </a:solidFill>
              </a:rPr>
              <a:t>קיימים פערים גדולים מאד בין דוברי העברית לדוברי הערבית, וכן קיימים פערים בהישגיהם של תלמידים מרמות שונות של רקע חברתי-תרבותי-כלכלי - ככל שהרקע גבוה יותר כך ההישגים גבוהים יותר</a:t>
            </a:r>
          </a:p>
          <a:p>
            <a:pPr marL="514350" indent="-342900" eaLnBrk="0" hangingPunct="0">
              <a:lnSpc>
                <a:spcPts val="2500"/>
              </a:lnSpc>
              <a:buFont typeface="Wingdings" pitchFamily="2" charset="2"/>
              <a:buChar char="§"/>
              <a:defRPr/>
            </a:pPr>
            <a:endParaRPr lang="he-IL" sz="2400" b="1" dirty="0" smtClean="0">
              <a:solidFill>
                <a:schemeClr val="bg1"/>
              </a:solidFill>
            </a:endParaRPr>
          </a:p>
        </p:txBody>
      </p:sp>
    </p:spTree>
    <p:extLst>
      <p:ext uri="{BB962C8B-B14F-4D97-AF65-F5344CB8AC3E}">
        <p14:creationId xmlns:p14="http://schemas.microsoft.com/office/powerpoint/2010/main" val="6973393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20" y="-27384"/>
            <a:ext cx="8243888" cy="655200"/>
          </a:xfrm>
          <a:prstGeom prst="rect">
            <a:avLst/>
          </a:prstGeom>
          <a:solidFill>
            <a:srgbClr val="0033CC"/>
          </a:solidFill>
          <a:ln w="9525">
            <a:noFill/>
            <a:round/>
            <a:headEnd/>
            <a:tailEnd/>
          </a:ln>
          <a:effectLst/>
          <a:extLst/>
        </p:spPr>
        <p:txBody>
          <a:bodyPr anchor="ctr"/>
          <a:lstStyle>
            <a:defPPr>
              <a:defRPr lang="he-IL"/>
            </a:defPPr>
            <a:lvl1pPr algn="l" rtl="0" eaLnBrk="0" fontAlgn="base" hangingPunct="0">
              <a:lnSpc>
                <a:spcPct val="80000"/>
              </a:lnSpc>
              <a:spcBef>
                <a:spcPct val="0"/>
              </a:spcBef>
              <a:spcAft>
                <a:spcPct val="0"/>
              </a:spcAft>
              <a:defRPr sz="3600" b="1">
                <a:solidFill>
                  <a:srgbClr val="FF9900"/>
                </a:solidFill>
              </a:defRPr>
            </a:lvl1pPr>
          </a:lstStyle>
          <a:p>
            <a:pPr algn="ctr" rtl="1"/>
            <a:r>
              <a:rPr lang="he-IL" sz="2800" dirty="0">
                <a:solidFill>
                  <a:schemeClr val="tx1"/>
                </a:solidFill>
                <a:effectLst>
                  <a:outerShdw blurRad="38100" dist="38100" dir="2700000" algn="tl">
                    <a:srgbClr val="000000">
                      <a:alpha val="43137"/>
                    </a:srgbClr>
                  </a:outerShdw>
                </a:effectLst>
              </a:rPr>
              <a:t>השינויים בהישגי ישראל לאורך </a:t>
            </a:r>
            <a:r>
              <a:rPr lang="he-IL" sz="2800" dirty="0" smtClean="0">
                <a:solidFill>
                  <a:schemeClr val="tx1"/>
                </a:solidFill>
                <a:effectLst>
                  <a:outerShdw blurRad="38100" dist="38100" dir="2700000" algn="tl">
                    <a:srgbClr val="000000">
                      <a:alpha val="43137"/>
                    </a:srgbClr>
                  </a:outerShdw>
                </a:effectLst>
              </a:rPr>
              <a:t>שנים</a:t>
            </a:r>
            <a:endParaRPr lang="en-US" sz="3200" dirty="0">
              <a:solidFill>
                <a:schemeClr val="tx1"/>
              </a:solidFill>
            </a:endParaRPr>
          </a:p>
        </p:txBody>
      </p:sp>
      <p:sp>
        <p:nvSpPr>
          <p:cNvPr id="24" name="מלבן 23"/>
          <p:cNvSpPr/>
          <p:nvPr/>
        </p:nvSpPr>
        <p:spPr>
          <a:xfrm>
            <a:off x="-1" y="4797152"/>
            <a:ext cx="8244407" cy="1938992"/>
          </a:xfrm>
          <a:prstGeom prst="rect">
            <a:avLst/>
          </a:prstGeom>
          <a:solidFill>
            <a:srgbClr val="EEEFF9"/>
          </a:solidFill>
        </p:spPr>
        <p:txBody>
          <a:bodyPr wrap="square">
            <a:spAutoFit/>
          </a:bodyPr>
          <a:lstStyle/>
          <a:p>
            <a:pPr marL="285750" indent="-285750">
              <a:buFont typeface="Wingdings" pitchFamily="2" charset="2"/>
              <a:buChar char="§"/>
            </a:pPr>
            <a:r>
              <a:rPr lang="he-IL" sz="2000" b="1" dirty="0" smtClean="0">
                <a:solidFill>
                  <a:schemeClr val="bg1"/>
                </a:solidFill>
              </a:rPr>
              <a:t>בסיכום </a:t>
            </a:r>
            <a:r>
              <a:rPr lang="he-IL" sz="2000" b="1" dirty="0">
                <a:solidFill>
                  <a:schemeClr val="bg1"/>
                </a:solidFill>
              </a:rPr>
              <a:t>עשור של השתתפות במחקר פיזה, </a:t>
            </a:r>
            <a:r>
              <a:rPr lang="he-IL" sz="2000" b="1" dirty="0" smtClean="0">
                <a:solidFill>
                  <a:schemeClr val="bg1"/>
                </a:solidFill>
              </a:rPr>
              <a:t>הישגי ישראל משתפרים לאורך השנים</a:t>
            </a:r>
          </a:p>
          <a:p>
            <a:pPr marL="285750" indent="-285750">
              <a:buFont typeface="Wingdings" pitchFamily="2" charset="2"/>
              <a:buChar char="§"/>
            </a:pPr>
            <a:r>
              <a:rPr lang="he-IL" sz="2000" b="1" dirty="0" smtClean="0">
                <a:solidFill>
                  <a:schemeClr val="bg1"/>
                </a:solidFill>
              </a:rPr>
              <a:t>בשלושת התחומים ניכרת עלייה בהישגים, ותוצאות מחקר 2012 מחזקות מגמה זו </a:t>
            </a:r>
            <a:endParaRPr lang="he-IL" sz="2000" b="1" dirty="0">
              <a:solidFill>
                <a:schemeClr val="bg1"/>
              </a:solidFill>
            </a:endParaRPr>
          </a:p>
          <a:p>
            <a:pPr marL="285750" indent="-285750">
              <a:buFont typeface="Wingdings" pitchFamily="2" charset="2"/>
              <a:buChar char="§"/>
            </a:pPr>
            <a:r>
              <a:rPr lang="he-IL" sz="2000" b="1" dirty="0" smtClean="0">
                <a:solidFill>
                  <a:schemeClr val="bg1"/>
                </a:solidFill>
              </a:rPr>
              <a:t>מגמת השיפור באה </a:t>
            </a:r>
            <a:r>
              <a:rPr lang="he-IL" sz="2000" b="1" dirty="0">
                <a:solidFill>
                  <a:schemeClr val="bg1"/>
                </a:solidFill>
              </a:rPr>
              <a:t>לידי ביטוי בכל </a:t>
            </a:r>
            <a:r>
              <a:rPr lang="he-IL" sz="2000" b="1" dirty="0" smtClean="0">
                <a:solidFill>
                  <a:schemeClr val="bg1"/>
                </a:solidFill>
              </a:rPr>
              <a:t>תחומי האוריינות, </a:t>
            </a:r>
            <a:r>
              <a:rPr lang="he-IL" sz="2000" b="1" dirty="0">
                <a:solidFill>
                  <a:schemeClr val="bg1"/>
                </a:solidFill>
              </a:rPr>
              <a:t>ומציבה את ישראל בין </a:t>
            </a:r>
            <a:r>
              <a:rPr lang="he-IL" sz="2000" b="1" dirty="0" smtClean="0">
                <a:solidFill>
                  <a:schemeClr val="bg1"/>
                </a:solidFill>
              </a:rPr>
              <a:t>המדינות </a:t>
            </a:r>
            <a:r>
              <a:rPr lang="he-IL" sz="2000" b="1" dirty="0">
                <a:solidFill>
                  <a:schemeClr val="bg1"/>
                </a:solidFill>
              </a:rPr>
              <a:t>בעלות השיפור הגדול </a:t>
            </a:r>
            <a:r>
              <a:rPr lang="he-IL" sz="2000" b="1" dirty="0" smtClean="0">
                <a:solidFill>
                  <a:schemeClr val="bg1"/>
                </a:solidFill>
              </a:rPr>
              <a:t>ביותר</a:t>
            </a:r>
            <a:endParaRPr lang="he-IL" sz="2000" b="1" dirty="0">
              <a:solidFill>
                <a:schemeClr val="bg1"/>
              </a:solidFill>
            </a:endParaRPr>
          </a:p>
        </p:txBody>
      </p:sp>
      <p:grpSp>
        <p:nvGrpSpPr>
          <p:cNvPr id="2054" name="קבוצה 2053"/>
          <p:cNvGrpSpPr/>
          <p:nvPr/>
        </p:nvGrpSpPr>
        <p:grpSpPr>
          <a:xfrm>
            <a:off x="179512" y="694144"/>
            <a:ext cx="7975138" cy="3958992"/>
            <a:chOff x="89754" y="694144"/>
            <a:chExt cx="8064896" cy="4097328"/>
          </a:xfrm>
        </p:grpSpPr>
        <p:graphicFrame>
          <p:nvGraphicFramePr>
            <p:cNvPr id="26" name="תרשים 25"/>
            <p:cNvGraphicFramePr>
              <a:graphicFrameLocks/>
            </p:cNvGraphicFramePr>
            <p:nvPr>
              <p:extLst>
                <p:ext uri="{D42A27DB-BD31-4B8C-83A1-F6EECF244321}">
                  <p14:modId xmlns:p14="http://schemas.microsoft.com/office/powerpoint/2010/main" val="2734180989"/>
                </p:ext>
              </p:extLst>
            </p:nvPr>
          </p:nvGraphicFramePr>
          <p:xfrm>
            <a:off x="89754" y="694144"/>
            <a:ext cx="8064896" cy="4097328"/>
          </p:xfrm>
          <a:graphic>
            <a:graphicData uri="http://schemas.openxmlformats.org/drawingml/2006/chart">
              <c:chart xmlns:c="http://schemas.openxmlformats.org/drawingml/2006/chart" xmlns:r="http://schemas.openxmlformats.org/officeDocument/2006/relationships" r:id="rId3"/>
            </a:graphicData>
          </a:graphic>
        </p:graphicFrame>
        <p:grpSp>
          <p:nvGrpSpPr>
            <p:cNvPr id="2053" name="קבוצה 2052"/>
            <p:cNvGrpSpPr/>
            <p:nvPr/>
          </p:nvGrpSpPr>
          <p:grpSpPr>
            <a:xfrm>
              <a:off x="1043608" y="1916832"/>
              <a:ext cx="6768752" cy="2596644"/>
              <a:chOff x="1043608" y="1916832"/>
              <a:chExt cx="6768752" cy="2596644"/>
            </a:xfrm>
          </p:grpSpPr>
          <p:grpSp>
            <p:nvGrpSpPr>
              <p:cNvPr id="2049" name="קבוצה 2048"/>
              <p:cNvGrpSpPr/>
              <p:nvPr/>
            </p:nvGrpSpPr>
            <p:grpSpPr>
              <a:xfrm>
                <a:off x="1043608" y="4216732"/>
                <a:ext cx="6768752" cy="296744"/>
                <a:chOff x="1043608" y="4216732"/>
                <a:chExt cx="6768752" cy="296744"/>
              </a:xfrm>
            </p:grpSpPr>
            <p:sp>
              <p:nvSpPr>
                <p:cNvPr id="4" name="TextBox 3"/>
                <p:cNvSpPr txBox="1"/>
                <p:nvPr/>
              </p:nvSpPr>
              <p:spPr>
                <a:xfrm>
                  <a:off x="3491880" y="4221088"/>
                  <a:ext cx="2016224" cy="292388"/>
                </a:xfrm>
                <a:prstGeom prst="rect">
                  <a:avLst/>
                </a:prstGeom>
                <a:noFill/>
              </p:spPr>
              <p:txBody>
                <a:bodyPr wrap="square" rtlCol="1">
                  <a:spAutoFit/>
                </a:bodyPr>
                <a:lstStyle/>
                <a:p>
                  <a:pPr algn="l" rtl="0"/>
                  <a:r>
                    <a:rPr lang="en-US" sz="1300" b="1" dirty="0" smtClean="0">
                      <a:solidFill>
                        <a:schemeClr val="bg2"/>
                      </a:solidFill>
                    </a:rPr>
                    <a:t>2002 2006 2009 2012</a:t>
                  </a:r>
                  <a:endParaRPr lang="he-IL" sz="1300" b="1" dirty="0">
                    <a:solidFill>
                      <a:schemeClr val="bg2"/>
                    </a:solidFill>
                  </a:endParaRPr>
                </a:p>
              </p:txBody>
            </p:sp>
            <p:sp>
              <p:nvSpPr>
                <p:cNvPr id="27" name="TextBox 26"/>
                <p:cNvSpPr txBox="1"/>
                <p:nvPr/>
              </p:nvSpPr>
              <p:spPr>
                <a:xfrm>
                  <a:off x="6372200" y="4221088"/>
                  <a:ext cx="1440160" cy="292388"/>
                </a:xfrm>
                <a:prstGeom prst="rect">
                  <a:avLst/>
                </a:prstGeom>
                <a:noFill/>
              </p:spPr>
              <p:txBody>
                <a:bodyPr wrap="square" rtlCol="1">
                  <a:spAutoFit/>
                </a:bodyPr>
                <a:lstStyle/>
                <a:p>
                  <a:pPr algn="l" rtl="0"/>
                  <a:r>
                    <a:rPr lang="en-US" sz="1300" b="1" dirty="0" smtClean="0">
                      <a:solidFill>
                        <a:schemeClr val="bg2"/>
                      </a:solidFill>
                    </a:rPr>
                    <a:t>2006 2009 2012</a:t>
                  </a:r>
                  <a:endParaRPr lang="he-IL" sz="1300" b="1" dirty="0">
                    <a:solidFill>
                      <a:schemeClr val="bg2"/>
                    </a:solidFill>
                  </a:endParaRPr>
                </a:p>
              </p:txBody>
            </p:sp>
            <p:sp>
              <p:nvSpPr>
                <p:cNvPr id="28" name="TextBox 27"/>
                <p:cNvSpPr txBox="1"/>
                <p:nvPr/>
              </p:nvSpPr>
              <p:spPr>
                <a:xfrm>
                  <a:off x="1043608" y="4216732"/>
                  <a:ext cx="1440160" cy="292388"/>
                </a:xfrm>
                <a:prstGeom prst="rect">
                  <a:avLst/>
                </a:prstGeom>
                <a:noFill/>
              </p:spPr>
              <p:txBody>
                <a:bodyPr wrap="square" rtlCol="1">
                  <a:spAutoFit/>
                </a:bodyPr>
                <a:lstStyle/>
                <a:p>
                  <a:pPr algn="l" rtl="0"/>
                  <a:r>
                    <a:rPr lang="en-US" sz="1300" b="1" dirty="0" smtClean="0">
                      <a:solidFill>
                        <a:schemeClr val="bg2"/>
                      </a:solidFill>
                    </a:rPr>
                    <a:t>2006 2009 2012</a:t>
                  </a:r>
                  <a:endParaRPr lang="he-IL" sz="1300" b="1" dirty="0">
                    <a:solidFill>
                      <a:schemeClr val="bg2"/>
                    </a:solidFill>
                  </a:endParaRPr>
                </a:p>
              </p:txBody>
            </p:sp>
          </p:grpSp>
          <p:grpSp>
            <p:nvGrpSpPr>
              <p:cNvPr id="2052" name="קבוצה 2051"/>
              <p:cNvGrpSpPr/>
              <p:nvPr/>
            </p:nvGrpSpPr>
            <p:grpSpPr>
              <a:xfrm>
                <a:off x="1259632" y="1916832"/>
                <a:ext cx="6217743" cy="576064"/>
                <a:chOff x="1259632" y="1916832"/>
                <a:chExt cx="6217743" cy="576064"/>
              </a:xfrm>
            </p:grpSpPr>
            <p:cxnSp>
              <p:nvCxnSpPr>
                <p:cNvPr id="35" name="מחבר חץ ישר 34"/>
                <p:cNvCxnSpPr/>
                <p:nvPr/>
              </p:nvCxnSpPr>
              <p:spPr>
                <a:xfrm flipV="1">
                  <a:off x="6570595" y="2060848"/>
                  <a:ext cx="906780" cy="365125"/>
                </a:xfrm>
                <a:prstGeom prst="straightConnector1">
                  <a:avLst/>
                </a:prstGeom>
                <a:ln w="19050">
                  <a:solidFill>
                    <a:srgbClr val="00AA50"/>
                  </a:solidFill>
                  <a:tailEnd type="arrow"/>
                </a:ln>
              </p:spPr>
              <p:style>
                <a:lnRef idx="1">
                  <a:schemeClr val="accent1"/>
                </a:lnRef>
                <a:fillRef idx="0">
                  <a:schemeClr val="accent1"/>
                </a:fillRef>
                <a:effectRef idx="0">
                  <a:schemeClr val="accent1"/>
                </a:effectRef>
                <a:fontRef idx="minor">
                  <a:schemeClr val="tx1"/>
                </a:fontRef>
              </p:style>
            </p:cxnSp>
            <p:grpSp>
              <p:nvGrpSpPr>
                <p:cNvPr id="2050" name="קבוצה 2049"/>
                <p:cNvGrpSpPr/>
                <p:nvPr/>
              </p:nvGrpSpPr>
              <p:grpSpPr>
                <a:xfrm>
                  <a:off x="1259632" y="2060848"/>
                  <a:ext cx="906780" cy="432048"/>
                  <a:chOff x="1259632" y="2060848"/>
                  <a:chExt cx="906780" cy="432048"/>
                </a:xfrm>
              </p:grpSpPr>
              <p:cxnSp>
                <p:nvCxnSpPr>
                  <p:cNvPr id="34" name="מחבר חץ ישר 33"/>
                  <p:cNvCxnSpPr/>
                  <p:nvPr/>
                </p:nvCxnSpPr>
                <p:spPr>
                  <a:xfrm flipV="1">
                    <a:off x="1259632" y="2127771"/>
                    <a:ext cx="906780" cy="36512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6" name="תיבת טקסט 2"/>
                  <p:cNvSpPr txBox="1">
                    <a:spLocks noChangeArrowheads="1"/>
                  </p:cNvSpPr>
                  <p:nvPr/>
                </p:nvSpPr>
                <p:spPr bwMode="auto">
                  <a:xfrm flipH="1">
                    <a:off x="1325622" y="2060848"/>
                    <a:ext cx="496570" cy="318531"/>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400" b="1" dirty="0">
                        <a:solidFill>
                          <a:srgbClr val="0070C0"/>
                        </a:solidFill>
                        <a:effectLst/>
                        <a:latin typeface="Arial"/>
                        <a:ea typeface="Times New Roman"/>
                      </a:rPr>
                      <a:t>+</a:t>
                    </a:r>
                    <a:r>
                      <a:rPr lang="en-US" sz="1400" b="1" dirty="0" smtClean="0">
                        <a:solidFill>
                          <a:srgbClr val="0070C0"/>
                        </a:solidFill>
                        <a:effectLst/>
                        <a:latin typeface="Arial"/>
                        <a:ea typeface="Times New Roman"/>
                      </a:rPr>
                      <a:t>24</a:t>
                    </a:r>
                    <a:endParaRPr lang="en-US" sz="1400" dirty="0">
                      <a:effectLst/>
                      <a:latin typeface="Times New Roman"/>
                      <a:ea typeface="Times New Roman"/>
                    </a:endParaRPr>
                  </a:p>
                </p:txBody>
              </p:sp>
            </p:grpSp>
            <p:grpSp>
              <p:nvGrpSpPr>
                <p:cNvPr id="2051" name="קבוצה 2050"/>
                <p:cNvGrpSpPr/>
                <p:nvPr/>
              </p:nvGrpSpPr>
              <p:grpSpPr>
                <a:xfrm>
                  <a:off x="3779912" y="1916832"/>
                  <a:ext cx="1368152" cy="576064"/>
                  <a:chOff x="3779912" y="1916832"/>
                  <a:chExt cx="1368152" cy="576064"/>
                </a:xfrm>
              </p:grpSpPr>
              <p:cxnSp>
                <p:nvCxnSpPr>
                  <p:cNvPr id="31" name="מחבר חץ ישר 30"/>
                  <p:cNvCxnSpPr/>
                  <p:nvPr/>
                </p:nvCxnSpPr>
                <p:spPr>
                  <a:xfrm flipV="1">
                    <a:off x="3779912" y="1916832"/>
                    <a:ext cx="1368152" cy="576064"/>
                  </a:xfrm>
                  <a:prstGeom prst="straightConnector1">
                    <a:avLst/>
                  </a:prstGeom>
                  <a:ln w="190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37" name="תיבת טקסט 2"/>
                  <p:cNvSpPr txBox="1">
                    <a:spLocks noChangeArrowheads="1"/>
                  </p:cNvSpPr>
                  <p:nvPr/>
                </p:nvSpPr>
                <p:spPr bwMode="auto">
                  <a:xfrm flipH="1">
                    <a:off x="4007553" y="1973882"/>
                    <a:ext cx="496570" cy="318531"/>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400" b="1" dirty="0" smtClean="0">
                        <a:solidFill>
                          <a:srgbClr val="FF6600"/>
                        </a:solidFill>
                        <a:effectLst/>
                        <a:latin typeface="Arial"/>
                        <a:ea typeface="Times New Roman"/>
                      </a:rPr>
                      <a:t>+34</a:t>
                    </a:r>
                    <a:endParaRPr lang="en-US" sz="1400" dirty="0">
                      <a:effectLst/>
                      <a:latin typeface="Times New Roman"/>
                      <a:ea typeface="Times New Roman"/>
                    </a:endParaRPr>
                  </a:p>
                </p:txBody>
              </p:sp>
            </p:grpSp>
          </p:grpSp>
        </p:grpSp>
      </p:grpSp>
    </p:spTree>
    <p:extLst>
      <p:ext uri="{BB962C8B-B14F-4D97-AF65-F5344CB8AC3E}">
        <p14:creationId xmlns:p14="http://schemas.microsoft.com/office/powerpoint/2010/main" val="226571041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20" y="-27384"/>
            <a:ext cx="8243888" cy="655200"/>
          </a:xfrm>
          <a:prstGeom prst="rect">
            <a:avLst/>
          </a:prstGeom>
          <a:solidFill>
            <a:srgbClr val="0033CC"/>
          </a:solidFill>
          <a:ln w="9525">
            <a:noFill/>
            <a:round/>
            <a:headEnd/>
            <a:tailEnd/>
          </a:ln>
          <a:effectLst/>
          <a:extLst/>
        </p:spPr>
        <p:txBody>
          <a:bodyPr anchor="ctr"/>
          <a:lstStyle>
            <a:defPPr>
              <a:defRPr lang="he-IL"/>
            </a:defPPr>
            <a:lvl1pPr algn="l" rtl="0" eaLnBrk="0" fontAlgn="base" hangingPunct="0">
              <a:lnSpc>
                <a:spcPct val="80000"/>
              </a:lnSpc>
              <a:spcBef>
                <a:spcPct val="0"/>
              </a:spcBef>
              <a:spcAft>
                <a:spcPct val="0"/>
              </a:spcAft>
              <a:defRPr sz="3600" b="1">
                <a:solidFill>
                  <a:srgbClr val="FF9900"/>
                </a:solidFill>
              </a:defRPr>
            </a:lvl1pPr>
          </a:lstStyle>
          <a:p>
            <a:pPr algn="ctr" rtl="1"/>
            <a:r>
              <a:rPr lang="he-IL" sz="2800" dirty="0">
                <a:solidFill>
                  <a:schemeClr val="tx1"/>
                </a:solidFill>
                <a:effectLst>
                  <a:outerShdw blurRad="38100" dist="38100" dir="2700000" algn="tl">
                    <a:srgbClr val="000000">
                      <a:alpha val="43137"/>
                    </a:srgbClr>
                  </a:outerShdw>
                </a:effectLst>
              </a:rPr>
              <a:t>השינויים בהישגי </a:t>
            </a:r>
            <a:r>
              <a:rPr lang="he-IL" sz="2800" dirty="0" smtClean="0">
                <a:solidFill>
                  <a:schemeClr val="tx1"/>
                </a:solidFill>
                <a:effectLst>
                  <a:outerShdw blurRad="38100" dist="38100" dir="2700000" algn="tl">
                    <a:srgbClr val="000000">
                      <a:alpha val="43137"/>
                    </a:srgbClr>
                  </a:outerShdw>
                </a:effectLst>
              </a:rPr>
              <a:t>ישראל </a:t>
            </a:r>
            <a:r>
              <a:rPr lang="he-IL" sz="2800" dirty="0">
                <a:solidFill>
                  <a:schemeClr val="tx1"/>
                </a:solidFill>
                <a:effectLst>
                  <a:outerShdw blurRad="38100" dist="38100" dir="2700000" algn="tl">
                    <a:srgbClr val="000000">
                      <a:alpha val="43137"/>
                    </a:srgbClr>
                  </a:outerShdw>
                </a:effectLst>
              </a:rPr>
              <a:t>לאורך </a:t>
            </a:r>
            <a:r>
              <a:rPr lang="he-IL" sz="2800" dirty="0" smtClean="0">
                <a:solidFill>
                  <a:schemeClr val="tx1"/>
                </a:solidFill>
                <a:effectLst>
                  <a:outerShdw blurRad="38100" dist="38100" dir="2700000" algn="tl">
                    <a:srgbClr val="000000">
                      <a:alpha val="43137"/>
                    </a:srgbClr>
                  </a:outerShdw>
                </a:effectLst>
              </a:rPr>
              <a:t>שנים</a:t>
            </a:r>
            <a:endParaRPr lang="en-US" sz="3200" dirty="0">
              <a:solidFill>
                <a:schemeClr val="tx1"/>
              </a:solidFill>
            </a:endParaRPr>
          </a:p>
        </p:txBody>
      </p:sp>
      <p:sp>
        <p:nvSpPr>
          <p:cNvPr id="24" name="מלבן 23"/>
          <p:cNvSpPr/>
          <p:nvPr/>
        </p:nvSpPr>
        <p:spPr>
          <a:xfrm>
            <a:off x="5508105" y="2780928"/>
            <a:ext cx="2592288" cy="2246769"/>
          </a:xfrm>
          <a:prstGeom prst="rect">
            <a:avLst/>
          </a:prstGeom>
          <a:solidFill>
            <a:srgbClr val="EEEFF9"/>
          </a:solidFill>
        </p:spPr>
        <p:txBody>
          <a:bodyPr wrap="square">
            <a:spAutoFit/>
          </a:bodyPr>
          <a:lstStyle/>
          <a:p>
            <a:pPr marL="285750" indent="-285750">
              <a:buFont typeface="Wingdings" pitchFamily="2" charset="2"/>
              <a:buChar char="§"/>
            </a:pPr>
            <a:r>
              <a:rPr lang="he-IL" sz="2000" b="1" dirty="0" smtClean="0">
                <a:solidFill>
                  <a:schemeClr val="bg1"/>
                </a:solidFill>
              </a:rPr>
              <a:t>ככלל, השיפור לאורך השנים נרשם הן בקרב דוברי העברית והן בקרב דוברי הערבית </a:t>
            </a:r>
            <a:r>
              <a:rPr lang="en-US" sz="2000" b="1" dirty="0" smtClean="0">
                <a:solidFill>
                  <a:schemeClr val="bg1"/>
                </a:solidFill>
              </a:rPr>
              <a:t/>
            </a:r>
            <a:br>
              <a:rPr lang="en-US" sz="2000" b="1" dirty="0" smtClean="0">
                <a:solidFill>
                  <a:schemeClr val="bg1"/>
                </a:solidFill>
              </a:rPr>
            </a:br>
            <a:r>
              <a:rPr lang="he-IL" sz="2000" b="1" dirty="0" smtClean="0">
                <a:solidFill>
                  <a:schemeClr val="bg1"/>
                </a:solidFill>
              </a:rPr>
              <a:t>(למעט מדעים בקרב דוברי ערבית)</a:t>
            </a:r>
          </a:p>
        </p:txBody>
      </p:sp>
      <p:sp>
        <p:nvSpPr>
          <p:cNvPr id="8" name="TextBox 7"/>
          <p:cNvSpPr txBox="1"/>
          <p:nvPr/>
        </p:nvSpPr>
        <p:spPr>
          <a:xfrm>
            <a:off x="3851920" y="3326795"/>
            <a:ext cx="1152128" cy="246221"/>
          </a:xfrm>
          <a:prstGeom prst="rect">
            <a:avLst/>
          </a:prstGeom>
          <a:noFill/>
        </p:spPr>
        <p:txBody>
          <a:bodyPr wrap="square" rtlCol="1">
            <a:spAutoFit/>
          </a:bodyPr>
          <a:lstStyle/>
          <a:p>
            <a:pPr algn="l" rtl="0"/>
            <a:r>
              <a:rPr lang="en-US" sz="1000" b="1" dirty="0" smtClean="0">
                <a:solidFill>
                  <a:schemeClr val="bg2"/>
                </a:solidFill>
              </a:rPr>
              <a:t>2006 2009 2012</a:t>
            </a:r>
            <a:endParaRPr lang="he-IL" sz="1000" b="1" dirty="0">
              <a:solidFill>
                <a:schemeClr val="bg2"/>
              </a:solidFill>
            </a:endParaRPr>
          </a:p>
        </p:txBody>
      </p:sp>
      <p:sp>
        <p:nvSpPr>
          <p:cNvPr id="9" name="TextBox 8"/>
          <p:cNvSpPr txBox="1"/>
          <p:nvPr/>
        </p:nvSpPr>
        <p:spPr>
          <a:xfrm>
            <a:off x="683568" y="3326795"/>
            <a:ext cx="1152128" cy="246221"/>
          </a:xfrm>
          <a:prstGeom prst="rect">
            <a:avLst/>
          </a:prstGeom>
          <a:noFill/>
        </p:spPr>
        <p:txBody>
          <a:bodyPr wrap="square" rtlCol="1">
            <a:spAutoFit/>
          </a:bodyPr>
          <a:lstStyle/>
          <a:p>
            <a:pPr algn="l" rtl="0"/>
            <a:r>
              <a:rPr lang="en-US" sz="1000" b="1" dirty="0" smtClean="0">
                <a:solidFill>
                  <a:schemeClr val="bg2"/>
                </a:solidFill>
              </a:rPr>
              <a:t>2006 2009 2012</a:t>
            </a:r>
            <a:endParaRPr lang="he-IL" sz="1000" b="1" dirty="0">
              <a:solidFill>
                <a:schemeClr val="bg2"/>
              </a:solidFill>
            </a:endParaRPr>
          </a:p>
        </p:txBody>
      </p:sp>
      <p:sp>
        <p:nvSpPr>
          <p:cNvPr id="10" name="TextBox 9"/>
          <p:cNvSpPr txBox="1"/>
          <p:nvPr/>
        </p:nvSpPr>
        <p:spPr>
          <a:xfrm>
            <a:off x="2123728" y="3333001"/>
            <a:ext cx="1584176" cy="253916"/>
          </a:xfrm>
          <a:prstGeom prst="rect">
            <a:avLst/>
          </a:prstGeom>
          <a:noFill/>
        </p:spPr>
        <p:txBody>
          <a:bodyPr wrap="square" rtlCol="1">
            <a:spAutoFit/>
          </a:bodyPr>
          <a:lstStyle/>
          <a:p>
            <a:pPr algn="l" rtl="0"/>
            <a:r>
              <a:rPr lang="en-US" sz="1000" b="1" dirty="0" smtClean="0">
                <a:solidFill>
                  <a:schemeClr val="bg2"/>
                </a:solidFill>
              </a:rPr>
              <a:t>2002 2006 2009 2012</a:t>
            </a:r>
            <a:endParaRPr lang="he-IL" sz="1000" b="1" dirty="0">
              <a:solidFill>
                <a:schemeClr val="bg2"/>
              </a:solidFill>
            </a:endParaRPr>
          </a:p>
        </p:txBody>
      </p:sp>
      <p:sp>
        <p:nvSpPr>
          <p:cNvPr id="11" name="TextBox 10"/>
          <p:cNvSpPr txBox="1"/>
          <p:nvPr/>
        </p:nvSpPr>
        <p:spPr>
          <a:xfrm>
            <a:off x="3923928" y="6309320"/>
            <a:ext cx="1152128" cy="246221"/>
          </a:xfrm>
          <a:prstGeom prst="rect">
            <a:avLst/>
          </a:prstGeom>
          <a:noFill/>
        </p:spPr>
        <p:txBody>
          <a:bodyPr wrap="square" rtlCol="1">
            <a:spAutoFit/>
          </a:bodyPr>
          <a:lstStyle/>
          <a:p>
            <a:pPr algn="l" rtl="0"/>
            <a:r>
              <a:rPr lang="en-US" sz="1000" b="1" dirty="0" smtClean="0">
                <a:solidFill>
                  <a:schemeClr val="bg2"/>
                </a:solidFill>
              </a:rPr>
              <a:t>2006 2009 2012</a:t>
            </a:r>
            <a:endParaRPr lang="he-IL" sz="1000" b="1" dirty="0">
              <a:solidFill>
                <a:schemeClr val="bg2"/>
              </a:solidFill>
            </a:endParaRPr>
          </a:p>
        </p:txBody>
      </p:sp>
      <p:sp>
        <p:nvSpPr>
          <p:cNvPr id="12" name="TextBox 11"/>
          <p:cNvSpPr txBox="1"/>
          <p:nvPr/>
        </p:nvSpPr>
        <p:spPr>
          <a:xfrm>
            <a:off x="2123728" y="6309320"/>
            <a:ext cx="1584176" cy="253916"/>
          </a:xfrm>
          <a:prstGeom prst="rect">
            <a:avLst/>
          </a:prstGeom>
          <a:noFill/>
        </p:spPr>
        <p:txBody>
          <a:bodyPr wrap="square" rtlCol="1">
            <a:spAutoFit/>
          </a:bodyPr>
          <a:lstStyle/>
          <a:p>
            <a:pPr algn="l" rtl="0"/>
            <a:r>
              <a:rPr lang="en-US" sz="1000" b="1" dirty="0" smtClean="0">
                <a:solidFill>
                  <a:schemeClr val="bg2"/>
                </a:solidFill>
              </a:rPr>
              <a:t>2002 2006 2009 2012</a:t>
            </a:r>
            <a:endParaRPr lang="he-IL" sz="1000" b="1" dirty="0">
              <a:solidFill>
                <a:schemeClr val="bg2"/>
              </a:solidFill>
            </a:endParaRPr>
          </a:p>
        </p:txBody>
      </p:sp>
      <p:sp>
        <p:nvSpPr>
          <p:cNvPr id="13" name="TextBox 12"/>
          <p:cNvSpPr txBox="1"/>
          <p:nvPr/>
        </p:nvSpPr>
        <p:spPr>
          <a:xfrm>
            <a:off x="678841" y="6319765"/>
            <a:ext cx="1152128" cy="246221"/>
          </a:xfrm>
          <a:prstGeom prst="rect">
            <a:avLst/>
          </a:prstGeom>
          <a:noFill/>
        </p:spPr>
        <p:txBody>
          <a:bodyPr wrap="square" rtlCol="1">
            <a:spAutoFit/>
          </a:bodyPr>
          <a:lstStyle/>
          <a:p>
            <a:pPr algn="l" rtl="0"/>
            <a:r>
              <a:rPr lang="en-US" sz="1000" b="1" dirty="0" smtClean="0">
                <a:solidFill>
                  <a:schemeClr val="bg2"/>
                </a:solidFill>
              </a:rPr>
              <a:t>2006 2009 2012</a:t>
            </a:r>
            <a:endParaRPr lang="he-IL" sz="1000" b="1" dirty="0">
              <a:solidFill>
                <a:schemeClr val="bg2"/>
              </a:solidFill>
            </a:endParaRPr>
          </a:p>
        </p:txBody>
      </p:sp>
      <p:grpSp>
        <p:nvGrpSpPr>
          <p:cNvPr id="19" name="קבוצה 18"/>
          <p:cNvGrpSpPr/>
          <p:nvPr/>
        </p:nvGrpSpPr>
        <p:grpSpPr>
          <a:xfrm>
            <a:off x="251520" y="692696"/>
            <a:ext cx="4968552" cy="2975849"/>
            <a:chOff x="251520" y="692696"/>
            <a:chExt cx="4968552" cy="2975849"/>
          </a:xfrm>
        </p:grpSpPr>
        <p:graphicFrame>
          <p:nvGraphicFramePr>
            <p:cNvPr id="6" name="תרשים 5"/>
            <p:cNvGraphicFramePr>
              <a:graphicFrameLocks/>
            </p:cNvGraphicFramePr>
            <p:nvPr>
              <p:extLst>
                <p:ext uri="{D42A27DB-BD31-4B8C-83A1-F6EECF244321}">
                  <p14:modId xmlns:p14="http://schemas.microsoft.com/office/powerpoint/2010/main" val="1278381052"/>
                </p:ext>
              </p:extLst>
            </p:nvPr>
          </p:nvGraphicFramePr>
          <p:xfrm>
            <a:off x="251520" y="692696"/>
            <a:ext cx="4968552" cy="2975849"/>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מחבר חץ ישר 13"/>
            <p:cNvCxnSpPr/>
            <p:nvPr/>
          </p:nvCxnSpPr>
          <p:spPr>
            <a:xfrm flipV="1">
              <a:off x="4122464" y="1628800"/>
              <a:ext cx="593552" cy="216024"/>
            </a:xfrm>
            <a:prstGeom prst="straightConnector1">
              <a:avLst/>
            </a:prstGeom>
            <a:ln w="19050">
              <a:solidFill>
                <a:srgbClr val="00AA50"/>
              </a:solidFill>
              <a:tailEnd type="arrow"/>
            </a:ln>
          </p:spPr>
          <p:style>
            <a:lnRef idx="1">
              <a:schemeClr val="accent1"/>
            </a:lnRef>
            <a:fillRef idx="0">
              <a:schemeClr val="accent1"/>
            </a:fillRef>
            <a:effectRef idx="0">
              <a:schemeClr val="accent1"/>
            </a:effectRef>
            <a:fontRef idx="minor">
              <a:schemeClr val="tx1"/>
            </a:fontRef>
          </p:style>
        </p:cxnSp>
        <p:cxnSp>
          <p:nvCxnSpPr>
            <p:cNvPr id="21" name="מחבר חץ ישר 20"/>
            <p:cNvCxnSpPr/>
            <p:nvPr/>
          </p:nvCxnSpPr>
          <p:spPr>
            <a:xfrm flipV="1">
              <a:off x="2411760" y="1556792"/>
              <a:ext cx="792088" cy="288032"/>
            </a:xfrm>
            <a:prstGeom prst="straightConnector1">
              <a:avLst/>
            </a:prstGeom>
            <a:ln w="19050">
              <a:solidFill>
                <a:srgbClr val="F44611"/>
              </a:solidFill>
              <a:tailEnd type="arrow"/>
            </a:ln>
          </p:spPr>
          <p:style>
            <a:lnRef idx="1">
              <a:schemeClr val="accent1"/>
            </a:lnRef>
            <a:fillRef idx="0">
              <a:schemeClr val="accent1"/>
            </a:fillRef>
            <a:effectRef idx="0">
              <a:schemeClr val="accent1"/>
            </a:effectRef>
            <a:fontRef idx="minor">
              <a:schemeClr val="tx1"/>
            </a:fontRef>
          </p:style>
        </p:cxnSp>
        <p:cxnSp>
          <p:nvCxnSpPr>
            <p:cNvPr id="25" name="מחבר חץ ישר 24"/>
            <p:cNvCxnSpPr/>
            <p:nvPr/>
          </p:nvCxnSpPr>
          <p:spPr>
            <a:xfrm flipV="1">
              <a:off x="899592" y="1702333"/>
              <a:ext cx="593552" cy="21602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תיבת טקסט 2"/>
            <p:cNvSpPr txBox="1">
              <a:spLocks noChangeArrowheads="1"/>
            </p:cNvSpPr>
            <p:nvPr/>
          </p:nvSpPr>
          <p:spPr bwMode="auto">
            <a:xfrm flipH="1">
              <a:off x="827584" y="1579205"/>
              <a:ext cx="496570" cy="276999"/>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200" b="1" dirty="0">
                  <a:solidFill>
                    <a:srgbClr val="0070C0"/>
                  </a:solidFill>
                  <a:effectLst/>
                  <a:latin typeface="Arial"/>
                  <a:ea typeface="Times New Roman"/>
                </a:rPr>
                <a:t>+29</a:t>
              </a:r>
              <a:endParaRPr lang="en-US" sz="2000" dirty="0">
                <a:effectLst/>
                <a:latin typeface="Times New Roman"/>
                <a:ea typeface="Times New Roman"/>
              </a:endParaRPr>
            </a:p>
          </p:txBody>
        </p:sp>
        <p:sp>
          <p:nvSpPr>
            <p:cNvPr id="28" name="תיבת טקסט 2"/>
            <p:cNvSpPr txBox="1">
              <a:spLocks noChangeArrowheads="1"/>
            </p:cNvSpPr>
            <p:nvPr/>
          </p:nvSpPr>
          <p:spPr bwMode="auto">
            <a:xfrm flipH="1">
              <a:off x="2406130" y="1465039"/>
              <a:ext cx="496570" cy="307777"/>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400" b="1" dirty="0">
                  <a:solidFill>
                    <a:srgbClr val="FF6600"/>
                  </a:solidFill>
                  <a:effectLst/>
                  <a:latin typeface="Arial"/>
                  <a:ea typeface="Times New Roman"/>
                </a:rPr>
                <a:t>+45</a:t>
              </a:r>
              <a:endParaRPr lang="en-US" sz="1400" dirty="0">
                <a:effectLst/>
                <a:latin typeface="Times New Roman"/>
                <a:ea typeface="Times New Roman"/>
              </a:endParaRPr>
            </a:p>
          </p:txBody>
        </p:sp>
        <p:sp>
          <p:nvSpPr>
            <p:cNvPr id="29" name="תיבת טקסט 2"/>
            <p:cNvSpPr txBox="1">
              <a:spLocks noChangeArrowheads="1"/>
            </p:cNvSpPr>
            <p:nvPr/>
          </p:nvSpPr>
          <p:spPr bwMode="auto">
            <a:xfrm flipH="1">
              <a:off x="3995936" y="1484784"/>
              <a:ext cx="496570" cy="307777"/>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400" b="1" dirty="0">
                  <a:solidFill>
                    <a:srgbClr val="00AA50"/>
                  </a:solidFill>
                  <a:effectLst/>
                  <a:latin typeface="Arial"/>
                  <a:ea typeface="Times New Roman"/>
                </a:rPr>
                <a:t>+25</a:t>
              </a:r>
              <a:endParaRPr lang="en-US" sz="1400" dirty="0">
                <a:effectLst/>
                <a:latin typeface="Times New Roman"/>
                <a:ea typeface="Times New Roman"/>
              </a:endParaRPr>
            </a:p>
          </p:txBody>
        </p:sp>
      </p:grpSp>
      <p:grpSp>
        <p:nvGrpSpPr>
          <p:cNvPr id="20" name="קבוצה 19"/>
          <p:cNvGrpSpPr/>
          <p:nvPr/>
        </p:nvGrpSpPr>
        <p:grpSpPr>
          <a:xfrm>
            <a:off x="251520" y="3717032"/>
            <a:ext cx="4968552" cy="2925542"/>
            <a:chOff x="251520" y="3717032"/>
            <a:chExt cx="4968552" cy="2925542"/>
          </a:xfrm>
        </p:grpSpPr>
        <p:graphicFrame>
          <p:nvGraphicFramePr>
            <p:cNvPr id="7" name="תרשים 6"/>
            <p:cNvGraphicFramePr>
              <a:graphicFrameLocks/>
            </p:cNvGraphicFramePr>
            <p:nvPr>
              <p:extLst>
                <p:ext uri="{D42A27DB-BD31-4B8C-83A1-F6EECF244321}">
                  <p14:modId xmlns:p14="http://schemas.microsoft.com/office/powerpoint/2010/main" val="1368137565"/>
                </p:ext>
              </p:extLst>
            </p:nvPr>
          </p:nvGraphicFramePr>
          <p:xfrm>
            <a:off x="251520" y="3717032"/>
            <a:ext cx="4968552" cy="2925542"/>
          </p:xfrm>
          <a:graphic>
            <a:graphicData uri="http://schemas.openxmlformats.org/drawingml/2006/chart">
              <c:chart xmlns:c="http://schemas.openxmlformats.org/drawingml/2006/chart" xmlns:r="http://schemas.openxmlformats.org/officeDocument/2006/relationships" r:id="rId4"/>
            </a:graphicData>
          </a:graphic>
        </p:graphicFrame>
        <p:cxnSp>
          <p:nvCxnSpPr>
            <p:cNvPr id="18" name="מחבר חץ ישר 17"/>
            <p:cNvCxnSpPr/>
            <p:nvPr/>
          </p:nvCxnSpPr>
          <p:spPr>
            <a:xfrm>
              <a:off x="4131208" y="5373216"/>
              <a:ext cx="593552" cy="144016"/>
            </a:xfrm>
            <a:prstGeom prst="straightConnector1">
              <a:avLst/>
            </a:prstGeom>
            <a:ln w="19050">
              <a:solidFill>
                <a:srgbClr val="00AA50"/>
              </a:solidFill>
              <a:tailEnd type="arrow"/>
            </a:ln>
          </p:spPr>
          <p:style>
            <a:lnRef idx="1">
              <a:schemeClr val="accent1"/>
            </a:lnRef>
            <a:fillRef idx="0">
              <a:schemeClr val="accent1"/>
            </a:fillRef>
            <a:effectRef idx="0">
              <a:schemeClr val="accent1"/>
            </a:effectRef>
            <a:fontRef idx="minor">
              <a:schemeClr val="tx1"/>
            </a:fontRef>
          </p:style>
        </p:cxnSp>
        <p:cxnSp>
          <p:nvCxnSpPr>
            <p:cNvPr id="23" name="מחבר חץ ישר 22"/>
            <p:cNvCxnSpPr/>
            <p:nvPr/>
          </p:nvCxnSpPr>
          <p:spPr>
            <a:xfrm flipV="1">
              <a:off x="2411760" y="5301208"/>
              <a:ext cx="792088" cy="288032"/>
            </a:xfrm>
            <a:prstGeom prst="straightConnector1">
              <a:avLst/>
            </a:prstGeom>
            <a:ln w="19050">
              <a:solidFill>
                <a:srgbClr val="F44611"/>
              </a:solidFill>
              <a:tailEnd type="arrow"/>
            </a:ln>
          </p:spPr>
          <p:style>
            <a:lnRef idx="1">
              <a:schemeClr val="accent1"/>
            </a:lnRef>
            <a:fillRef idx="0">
              <a:schemeClr val="accent1"/>
            </a:fillRef>
            <a:effectRef idx="0">
              <a:schemeClr val="accent1"/>
            </a:effectRef>
            <a:fontRef idx="minor">
              <a:schemeClr val="tx1"/>
            </a:fontRef>
          </p:style>
        </p:cxnSp>
        <p:cxnSp>
          <p:nvCxnSpPr>
            <p:cNvPr id="26" name="מחבר חץ ישר 25"/>
            <p:cNvCxnSpPr/>
            <p:nvPr/>
          </p:nvCxnSpPr>
          <p:spPr>
            <a:xfrm flipV="1">
              <a:off x="962856" y="5423894"/>
              <a:ext cx="593552" cy="21602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0" name="תיבת טקסט 2"/>
            <p:cNvSpPr txBox="1">
              <a:spLocks noChangeArrowheads="1"/>
            </p:cNvSpPr>
            <p:nvPr/>
          </p:nvSpPr>
          <p:spPr bwMode="auto">
            <a:xfrm flipH="1">
              <a:off x="899592" y="5229200"/>
              <a:ext cx="497205" cy="307777"/>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400" b="1" dirty="0">
                  <a:solidFill>
                    <a:srgbClr val="0070C0"/>
                  </a:solidFill>
                  <a:effectLst/>
                  <a:latin typeface="Arial"/>
                  <a:ea typeface="Times New Roman"/>
                </a:rPr>
                <a:t>+16</a:t>
              </a:r>
              <a:endParaRPr lang="en-US" sz="1400" dirty="0">
                <a:effectLst/>
                <a:latin typeface="Times New Roman"/>
                <a:ea typeface="Times New Roman"/>
              </a:endParaRPr>
            </a:p>
          </p:txBody>
        </p:sp>
        <p:sp>
          <p:nvSpPr>
            <p:cNvPr id="31" name="תיבת טקסט 2"/>
            <p:cNvSpPr txBox="1">
              <a:spLocks noChangeArrowheads="1"/>
            </p:cNvSpPr>
            <p:nvPr/>
          </p:nvSpPr>
          <p:spPr bwMode="auto">
            <a:xfrm flipH="1">
              <a:off x="2411760" y="5209455"/>
              <a:ext cx="497205" cy="307777"/>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400" b="1" dirty="0" smtClean="0">
                  <a:solidFill>
                    <a:srgbClr val="FF6600"/>
                  </a:solidFill>
                  <a:effectLst/>
                  <a:latin typeface="Arial"/>
                  <a:ea typeface="Times New Roman"/>
                </a:rPr>
                <a:t>+23</a:t>
              </a:r>
              <a:endParaRPr lang="en-US" sz="1400" dirty="0">
                <a:solidFill>
                  <a:srgbClr val="FF6600"/>
                </a:solidFill>
                <a:effectLst/>
                <a:latin typeface="Times New Roman"/>
                <a:ea typeface="Times New Roman"/>
              </a:endParaRPr>
            </a:p>
          </p:txBody>
        </p:sp>
        <p:sp>
          <p:nvSpPr>
            <p:cNvPr id="32" name="תיבת טקסט 2"/>
            <p:cNvSpPr txBox="1">
              <a:spLocks noChangeArrowheads="1"/>
            </p:cNvSpPr>
            <p:nvPr/>
          </p:nvSpPr>
          <p:spPr bwMode="auto">
            <a:xfrm flipH="1">
              <a:off x="4209803" y="5198178"/>
              <a:ext cx="497205" cy="307777"/>
            </a:xfrm>
            <a:prstGeom prst="rect">
              <a:avLst/>
            </a:prstGeom>
            <a:noFill/>
            <a:ln w="9525">
              <a:noFill/>
              <a:miter lim="800000"/>
              <a:headEnd/>
              <a:tailEnd/>
            </a:ln>
          </p:spPr>
          <p:txBody>
            <a:bodyPr rot="0" vert="horz" wrap="square" lIns="91440" tIns="45720" rIns="91440" bIns="45720" anchor="t" anchorCtr="0">
              <a:spAutoFit/>
            </a:bodyPr>
            <a:lstStyle/>
            <a:p>
              <a:pPr algn="ctr">
                <a:spcAft>
                  <a:spcPts val="0"/>
                </a:spcAft>
              </a:pPr>
              <a:r>
                <a:rPr lang="en-US" sz="1400" b="1" dirty="0" smtClean="0">
                  <a:solidFill>
                    <a:srgbClr val="00B050"/>
                  </a:solidFill>
                  <a:effectLst/>
                  <a:latin typeface="Arial"/>
                  <a:ea typeface="Times New Roman"/>
                </a:rPr>
                <a:t>-9</a:t>
              </a:r>
              <a:endParaRPr lang="en-US" sz="1400" dirty="0">
                <a:solidFill>
                  <a:srgbClr val="00B050"/>
                </a:solidFill>
                <a:effectLst/>
                <a:latin typeface="Times New Roman"/>
                <a:ea typeface="Times New Roman"/>
              </a:endParaRPr>
            </a:p>
          </p:txBody>
        </p:sp>
      </p:grpSp>
    </p:spTree>
    <p:extLst>
      <p:ext uri="{BB962C8B-B14F-4D97-AF65-F5344CB8AC3E}">
        <p14:creationId xmlns:p14="http://schemas.microsoft.com/office/powerpoint/2010/main" val="743874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effectLst>
                  <a:outerShdw blurRad="38100" dist="38100" dir="2700000" algn="tl">
                    <a:srgbClr val="000000">
                      <a:alpha val="43137"/>
                    </a:srgbClr>
                  </a:outerShdw>
                </a:effectLst>
              </a:rPr>
              <a:t>השינויים בהישגי ישראל לאורך </a:t>
            </a:r>
            <a:r>
              <a:rPr lang="he-IL" sz="2800" dirty="0" smtClean="0">
                <a:effectLst>
                  <a:outerShdw blurRad="38100" dist="38100" dir="2700000" algn="tl">
                    <a:srgbClr val="000000">
                      <a:alpha val="43137"/>
                    </a:srgbClr>
                  </a:outerShdw>
                </a:effectLst>
              </a:rPr>
              <a:t>השנים</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0" y="692696"/>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r>
              <a:rPr lang="he-IL" sz="2800" b="1" dirty="0" smtClean="0">
                <a:solidFill>
                  <a:schemeClr val="bg1"/>
                </a:solidFill>
              </a:rPr>
              <a:t>מגמת השיפור באה לידי ביטוי באומדן </a:t>
            </a:r>
            <a:r>
              <a:rPr lang="he-IL" sz="2800" b="1" dirty="0">
                <a:solidFill>
                  <a:schemeClr val="bg1"/>
                </a:solidFill>
              </a:rPr>
              <a:t>ה</a:t>
            </a:r>
            <a:r>
              <a:rPr lang="he-IL" sz="2800" b="1" dirty="0" smtClean="0">
                <a:solidFill>
                  <a:schemeClr val="bg1"/>
                </a:solidFill>
              </a:rPr>
              <a:t>שינוי הממוצע לשנה המחושב על ידי ה-</a:t>
            </a:r>
            <a:r>
              <a:rPr lang="en-US" sz="2800" b="1" dirty="0" smtClean="0">
                <a:solidFill>
                  <a:schemeClr val="bg1"/>
                </a:solidFill>
              </a:rPr>
              <a:t>OECD</a:t>
            </a:r>
            <a:endParaRPr lang="he-IL" sz="2800" b="1" dirty="0" smtClean="0">
              <a:solidFill>
                <a:schemeClr val="bg1"/>
              </a:solidFill>
            </a:endParaRPr>
          </a:p>
          <a:p>
            <a:pPr marL="171450" eaLnBrk="0" hangingPunct="0">
              <a:lnSpc>
                <a:spcPts val="2500"/>
              </a:lnSpc>
              <a:defRPr/>
            </a:pPr>
            <a:endParaRPr lang="he-IL" sz="2800" b="1" dirty="0" smtClean="0">
              <a:solidFill>
                <a:schemeClr val="bg1"/>
              </a:solidFill>
            </a:endParaRPr>
          </a:p>
          <a:p>
            <a:pPr marL="514350" indent="-342900" eaLnBrk="0" hangingPunct="0">
              <a:lnSpc>
                <a:spcPts val="2500"/>
              </a:lnSpc>
              <a:buFont typeface="Wingdings" pitchFamily="2" charset="2"/>
              <a:buChar char="§"/>
              <a:defRPr/>
            </a:pPr>
            <a:r>
              <a:rPr lang="he-IL" sz="2800" b="1" dirty="0" smtClean="0">
                <a:solidFill>
                  <a:schemeClr val="bg1"/>
                </a:solidFill>
              </a:rPr>
              <a:t>אומדן השינוי השנתי: במתמטיקה 4.2 נקודות לשנה, בקריאה 3.7 נקודות לשנה ובמדעים 2.8 נקודות לשנה</a:t>
            </a:r>
          </a:p>
          <a:p>
            <a:pPr marL="514350" indent="-342900" eaLnBrk="0" hangingPunct="0">
              <a:lnSpc>
                <a:spcPts val="2500"/>
              </a:lnSpc>
              <a:buFont typeface="Wingdings" pitchFamily="2" charset="2"/>
              <a:buChar char="§"/>
              <a:defRPr/>
            </a:pPr>
            <a:endParaRPr lang="he-IL" sz="2800" b="1" dirty="0" smtClean="0">
              <a:solidFill>
                <a:schemeClr val="bg1"/>
              </a:solidFill>
            </a:endParaRPr>
          </a:p>
          <a:p>
            <a:pPr marL="514350" indent="-342900" eaLnBrk="0" hangingPunct="0">
              <a:lnSpc>
                <a:spcPts val="2500"/>
              </a:lnSpc>
              <a:buFont typeface="Wingdings" pitchFamily="2" charset="2"/>
              <a:buChar char="§"/>
              <a:defRPr/>
            </a:pPr>
            <a:r>
              <a:rPr lang="he-IL" sz="2800" b="1" dirty="0" smtClean="0">
                <a:solidFill>
                  <a:schemeClr val="bg1"/>
                </a:solidFill>
              </a:rPr>
              <a:t>השיפור מתבטא הן בציונים הממוצעים והן בשיעורים ברמות הבקיאות:</a:t>
            </a:r>
          </a:p>
          <a:p>
            <a:pPr marL="514350" indent="-342900" eaLnBrk="0" hangingPunct="0">
              <a:lnSpc>
                <a:spcPts val="2500"/>
              </a:lnSpc>
              <a:buFont typeface="Wingdings" pitchFamily="2" charset="2"/>
              <a:buChar char="§"/>
              <a:defRPr/>
            </a:pPr>
            <a:endParaRPr lang="he-IL" sz="2800" b="1" dirty="0" smtClean="0">
              <a:solidFill>
                <a:schemeClr val="bg1"/>
              </a:solidFill>
            </a:endParaRPr>
          </a:p>
          <a:p>
            <a:pPr marL="971550" lvl="1" indent="-342900" eaLnBrk="0" hangingPunct="0">
              <a:lnSpc>
                <a:spcPts val="2500"/>
              </a:lnSpc>
              <a:buFont typeface="Wingdings" pitchFamily="2" charset="2"/>
              <a:buChar char="§"/>
              <a:defRPr/>
            </a:pPr>
            <a:r>
              <a:rPr lang="he-IL" sz="2800" b="1" dirty="0" smtClean="0">
                <a:solidFill>
                  <a:schemeClr val="bg1"/>
                </a:solidFill>
              </a:rPr>
              <a:t>ירידה בשיעורי התלמידים ברמות הבקיאות הנמוכות</a:t>
            </a:r>
          </a:p>
          <a:p>
            <a:pPr marL="971550" lvl="1" indent="-342900" eaLnBrk="0" hangingPunct="0">
              <a:lnSpc>
                <a:spcPts val="2500"/>
              </a:lnSpc>
              <a:buFont typeface="Wingdings" pitchFamily="2" charset="2"/>
              <a:buChar char="§"/>
              <a:defRPr/>
            </a:pPr>
            <a:r>
              <a:rPr lang="he-IL" sz="2800" b="1" dirty="0" smtClean="0">
                <a:solidFill>
                  <a:schemeClr val="bg1"/>
                </a:solidFill>
              </a:rPr>
              <a:t>עלייה </a:t>
            </a:r>
            <a:r>
              <a:rPr lang="he-IL" sz="2800" b="1" dirty="0">
                <a:solidFill>
                  <a:schemeClr val="bg1"/>
                </a:solidFill>
              </a:rPr>
              <a:t>בשיעורי התלמידים ברמות הבקיאות </a:t>
            </a:r>
            <a:r>
              <a:rPr lang="he-IL" sz="2800" b="1" dirty="0" smtClean="0">
                <a:solidFill>
                  <a:schemeClr val="bg1"/>
                </a:solidFill>
              </a:rPr>
              <a:t>הגבוהות</a:t>
            </a:r>
          </a:p>
        </p:txBody>
      </p:sp>
    </p:spTree>
    <p:extLst>
      <p:ext uri="{BB962C8B-B14F-4D97-AF65-F5344CB8AC3E}">
        <p14:creationId xmlns:p14="http://schemas.microsoft.com/office/powerpoint/2010/main" val="201890104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20" y="0"/>
            <a:ext cx="8243888"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tabLst>
                <a:tab pos="4572000" algn="l"/>
              </a:tabLst>
              <a:defRPr/>
            </a:pPr>
            <a:r>
              <a:rPr lang="he-IL" sz="2800" dirty="0">
                <a:effectLst>
                  <a:outerShdw blurRad="38100" dist="38100" dir="2700000" algn="tl">
                    <a:srgbClr val="000000">
                      <a:alpha val="43137"/>
                    </a:srgbClr>
                  </a:outerShdw>
                </a:effectLst>
              </a:rPr>
              <a:t>השינויים בהישגי ישראל </a:t>
            </a:r>
            <a:r>
              <a:rPr lang="he-IL" sz="2800" dirty="0" smtClean="0">
                <a:effectLst>
                  <a:outerShdw blurRad="38100" dist="38100" dir="2700000" algn="tl">
                    <a:srgbClr val="000000">
                      <a:alpha val="43137"/>
                    </a:srgbClr>
                  </a:outerShdw>
                </a:effectLst>
              </a:rPr>
              <a:t>לאורך שנים - מתמטיקה</a:t>
            </a:r>
            <a:endParaRPr lang="en-US" sz="2800" dirty="0">
              <a:latin typeface="Arial"/>
              <a:cs typeface="Arial"/>
            </a:endParaRPr>
          </a:p>
        </p:txBody>
      </p:sp>
      <p:sp>
        <p:nvSpPr>
          <p:cNvPr id="4" name="TextBox 3"/>
          <p:cNvSpPr txBox="1"/>
          <p:nvPr/>
        </p:nvSpPr>
        <p:spPr>
          <a:xfrm>
            <a:off x="-168" y="5673442"/>
            <a:ext cx="8208000" cy="70788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במתמטיקה לדוגמה, אומדן השינוי הממוצע לשנה בישראל עומד על  4.2 </a:t>
            </a:r>
            <a:r>
              <a:rPr lang="he-IL" sz="2000" b="1" dirty="0" err="1" smtClean="0">
                <a:solidFill>
                  <a:schemeClr val="bg1"/>
                </a:solidFill>
              </a:rPr>
              <a:t>נק</a:t>
            </a:r>
            <a:r>
              <a:rPr lang="he-IL" sz="2000" b="1" dirty="0" smtClean="0">
                <a:solidFill>
                  <a:schemeClr val="bg1"/>
                </a:solidFill>
              </a:rPr>
              <a:t>', מה שמציב את ישראל במקום השמיני מבחינת גודל השיפור</a:t>
            </a:r>
            <a:endParaRPr lang="he-IL" sz="2000" b="1" dirty="0">
              <a:solidFill>
                <a:schemeClr val="bg1"/>
              </a:solidFill>
            </a:endParaRPr>
          </a:p>
        </p:txBody>
      </p:sp>
      <p:graphicFrame>
        <p:nvGraphicFramePr>
          <p:cNvPr id="7" name="תרשים 6"/>
          <p:cNvGraphicFramePr>
            <a:graphicFrameLocks/>
          </p:cNvGraphicFramePr>
          <p:nvPr>
            <p:extLst>
              <p:ext uri="{D42A27DB-BD31-4B8C-83A1-F6EECF244321}">
                <p14:modId xmlns:p14="http://schemas.microsoft.com/office/powerpoint/2010/main" val="420130375"/>
              </p:ext>
            </p:extLst>
          </p:nvPr>
        </p:nvGraphicFramePr>
        <p:xfrm>
          <a:off x="323528" y="836712"/>
          <a:ext cx="7704856" cy="446449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835696" y="908720"/>
            <a:ext cx="288032" cy="4247317"/>
          </a:xfrm>
          <a:prstGeom prst="rect">
            <a:avLst/>
          </a:prstGeom>
          <a:noFill/>
          <a:ln w="19050">
            <a:solidFill>
              <a:srgbClr val="0070C0"/>
            </a:solidFill>
          </a:ln>
        </p:spPr>
        <p:txBody>
          <a:bodyPr wrap="square" rtlCol="1">
            <a:spAutoFit/>
          </a:bodyPr>
          <a:lstStyle/>
          <a:p>
            <a:endParaRPr lang="he-IL" dirty="0" smtClean="0"/>
          </a:p>
          <a:p>
            <a:endParaRPr lang="he-IL" dirty="0"/>
          </a:p>
          <a:p>
            <a:endParaRPr lang="he-IL" dirty="0" smtClean="0"/>
          </a:p>
          <a:p>
            <a:endParaRPr lang="he-IL" dirty="0"/>
          </a:p>
          <a:p>
            <a:endParaRPr lang="he-IL" dirty="0" smtClean="0"/>
          </a:p>
          <a:p>
            <a:endParaRPr lang="he-IL" dirty="0"/>
          </a:p>
          <a:p>
            <a:endParaRPr lang="he-IL" dirty="0" smtClean="0"/>
          </a:p>
          <a:p>
            <a:endParaRPr lang="he-IL" dirty="0"/>
          </a:p>
          <a:p>
            <a:endParaRPr lang="he-IL" dirty="0" smtClean="0"/>
          </a:p>
          <a:p>
            <a:endParaRPr lang="he-IL" dirty="0"/>
          </a:p>
          <a:p>
            <a:endParaRPr lang="he-IL" dirty="0" smtClean="0"/>
          </a:p>
          <a:p>
            <a:endParaRPr lang="he-IL" dirty="0"/>
          </a:p>
          <a:p>
            <a:endParaRPr lang="he-IL" dirty="0" smtClean="0"/>
          </a:p>
          <a:p>
            <a:endParaRPr lang="he-IL" dirty="0"/>
          </a:p>
          <a:p>
            <a:endParaRPr lang="he-IL" dirty="0"/>
          </a:p>
        </p:txBody>
      </p:sp>
    </p:spTree>
    <p:extLst>
      <p:ext uri="{BB962C8B-B14F-4D97-AF65-F5344CB8AC3E}">
        <p14:creationId xmlns:p14="http://schemas.microsoft.com/office/powerpoint/2010/main" val="6706804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מחקרים בין-לאומיים בחינוך</a:t>
            </a:r>
            <a:endParaRPr lang="he-IL" sz="3200" dirty="0">
              <a:solidFill>
                <a:schemeClr val="tx1"/>
              </a:solidFill>
              <a:effectLst>
                <a:outerShdw blurRad="38100" dist="38100" dir="2700000" algn="tl">
                  <a:srgbClr val="000000">
                    <a:alpha val="43137"/>
                  </a:srgbClr>
                </a:outerShdw>
              </a:effectLst>
            </a:endParaRPr>
          </a:p>
        </p:txBody>
      </p:sp>
      <p:sp>
        <p:nvSpPr>
          <p:cNvPr id="7" name="Rectangle 6"/>
          <p:cNvSpPr>
            <a:spLocks noChangeArrowheads="1"/>
          </p:cNvSpPr>
          <p:nvPr/>
        </p:nvSpPr>
        <p:spPr bwMode="auto">
          <a:xfrm>
            <a:off x="227884" y="836712"/>
            <a:ext cx="7812088" cy="5616624"/>
          </a:xfrm>
          <a:prstGeom prst="rect">
            <a:avLst/>
          </a:prstGeom>
          <a:noFill/>
          <a:ln w="9525">
            <a:noFill/>
            <a:miter lim="800000"/>
            <a:headEnd/>
            <a:tailEnd/>
          </a:ln>
          <a:effectLst>
            <a:prstShdw prst="shdw17" dist="17961" dir="2700000">
              <a:schemeClr val="accent1">
                <a:gamma/>
                <a:shade val="60000"/>
                <a:invGamma/>
              </a:schemeClr>
            </a:prstShdw>
          </a:effectLst>
        </p:spPr>
        <p:txBody>
          <a:bodyPr/>
          <a:lstStyle/>
          <a:p>
            <a:pPr marL="514350" indent="-342900" eaLnBrk="0" hangingPunct="0">
              <a:lnSpc>
                <a:spcPct val="90000"/>
              </a:lnSpc>
              <a:spcBef>
                <a:spcPts val="1200"/>
              </a:spcBef>
              <a:buFont typeface="Wingdings" pitchFamily="2" charset="2"/>
              <a:buChar char="§"/>
              <a:defRPr/>
            </a:pPr>
            <a:r>
              <a:rPr lang="he-IL" sz="2400" b="1" dirty="0">
                <a:solidFill>
                  <a:srgbClr val="002060"/>
                </a:solidFill>
              </a:rPr>
              <a:t>מטרת המחקרים הבין-לאומיים בתחום החינוך היא לבדוק </a:t>
            </a:r>
            <a:r>
              <a:rPr lang="he-IL" sz="2400" b="1" dirty="0" smtClean="0">
                <a:solidFill>
                  <a:srgbClr val="002060"/>
                </a:solidFill>
              </a:rPr>
              <a:t>ידע ואוריינות </a:t>
            </a:r>
            <a:r>
              <a:rPr lang="he-IL" sz="2400" b="1" dirty="0">
                <a:solidFill>
                  <a:srgbClr val="002060"/>
                </a:solidFill>
              </a:rPr>
              <a:t>של תלמידים בתחומים </a:t>
            </a:r>
            <a:r>
              <a:rPr lang="he-IL" sz="2400" b="1" dirty="0" smtClean="0">
                <a:solidFill>
                  <a:srgbClr val="002060"/>
                </a:solidFill>
              </a:rPr>
              <a:t>שונים לפי תקנים בין-לאומיים </a:t>
            </a:r>
          </a:p>
          <a:p>
            <a:pPr marL="514350" indent="-342900" eaLnBrk="0" hangingPunct="0">
              <a:lnSpc>
                <a:spcPct val="90000"/>
              </a:lnSpc>
              <a:spcBef>
                <a:spcPts val="1200"/>
              </a:spcBef>
              <a:buFont typeface="Wingdings" pitchFamily="2" charset="2"/>
              <a:buChar char="§"/>
              <a:defRPr/>
            </a:pPr>
            <a:r>
              <a:rPr lang="he-IL" sz="2400" b="1" dirty="0" smtClean="0">
                <a:solidFill>
                  <a:srgbClr val="002060"/>
                </a:solidFill>
              </a:rPr>
              <a:t>מחקרים אלו מאפשרים, בין השאר:</a:t>
            </a:r>
          </a:p>
          <a:p>
            <a:pPr marL="971550" lvl="1" indent="-342900" eaLnBrk="0" hangingPunct="0">
              <a:lnSpc>
                <a:spcPct val="80000"/>
              </a:lnSpc>
              <a:spcBef>
                <a:spcPts val="1200"/>
              </a:spcBef>
              <a:buFont typeface="Wingdings" pitchFamily="2" charset="2"/>
              <a:buChar char="§"/>
              <a:defRPr/>
            </a:pPr>
            <a:r>
              <a:rPr lang="he-IL" sz="2400" b="1" dirty="0" smtClean="0">
                <a:solidFill>
                  <a:srgbClr val="002060"/>
                </a:solidFill>
              </a:rPr>
              <a:t>מתן תמונה השוואתית בין-לאומית, הן נקודתית והן מבחינת מגמות שינוי לאורך שנים</a:t>
            </a:r>
          </a:p>
          <a:p>
            <a:pPr marL="971550" lvl="1" indent="-342900" eaLnBrk="0" hangingPunct="0">
              <a:lnSpc>
                <a:spcPct val="80000"/>
              </a:lnSpc>
              <a:spcBef>
                <a:spcPts val="1200"/>
              </a:spcBef>
              <a:buFont typeface="Wingdings" pitchFamily="2" charset="2"/>
              <a:buChar char="§"/>
              <a:defRPr/>
            </a:pPr>
            <a:r>
              <a:rPr lang="he-IL" sz="2400" b="1" dirty="0" smtClean="0">
                <a:solidFill>
                  <a:srgbClr val="002060"/>
                </a:solidFill>
              </a:rPr>
              <a:t>בחינת </a:t>
            </a:r>
            <a:r>
              <a:rPr lang="he-IL" sz="2400" b="1" dirty="0">
                <a:solidFill>
                  <a:srgbClr val="002060"/>
                </a:solidFill>
              </a:rPr>
              <a:t>מגמות בפערים בין קבוצות שונות בתוך מדינות </a:t>
            </a:r>
            <a:r>
              <a:rPr lang="he-IL" sz="2400" b="1" dirty="0" smtClean="0">
                <a:solidFill>
                  <a:srgbClr val="002060"/>
                </a:solidFill>
              </a:rPr>
              <a:t>וביניהן</a:t>
            </a:r>
          </a:p>
          <a:p>
            <a:pPr marL="971550" lvl="1" indent="-342900" eaLnBrk="0" hangingPunct="0">
              <a:lnSpc>
                <a:spcPct val="80000"/>
              </a:lnSpc>
              <a:spcBef>
                <a:spcPts val="1200"/>
              </a:spcBef>
              <a:buFont typeface="Wingdings" pitchFamily="2" charset="2"/>
              <a:buChar char="§"/>
              <a:defRPr/>
            </a:pPr>
            <a:r>
              <a:rPr lang="he-IL" sz="2400" b="1" dirty="0" smtClean="0">
                <a:solidFill>
                  <a:srgbClr val="002060"/>
                </a:solidFill>
              </a:rPr>
              <a:t>בדיקת </a:t>
            </a:r>
            <a:r>
              <a:rPr lang="he-IL" sz="2400" b="1" dirty="0">
                <a:solidFill>
                  <a:srgbClr val="002060"/>
                </a:solidFill>
              </a:rPr>
              <a:t>גישות חדשות ועדכניות בהוראת תחומי הדעת הנבדקים, ולבחון בעזרתן את תכניות </a:t>
            </a:r>
            <a:r>
              <a:rPr lang="he-IL" sz="2400" b="1" dirty="0" smtClean="0">
                <a:solidFill>
                  <a:srgbClr val="002060"/>
                </a:solidFill>
              </a:rPr>
              <a:t>לימודים והטמעתן</a:t>
            </a:r>
          </a:p>
          <a:p>
            <a:pPr marL="971550" lvl="1" indent="-342900" eaLnBrk="0" hangingPunct="0">
              <a:lnSpc>
                <a:spcPct val="80000"/>
              </a:lnSpc>
              <a:spcBef>
                <a:spcPts val="1200"/>
              </a:spcBef>
              <a:buFont typeface="Wingdings" pitchFamily="2" charset="2"/>
              <a:buChar char="§"/>
              <a:defRPr/>
            </a:pPr>
            <a:r>
              <a:rPr lang="he-IL" sz="2400" b="1" dirty="0" smtClean="0">
                <a:solidFill>
                  <a:srgbClr val="002060"/>
                </a:solidFill>
              </a:rPr>
              <a:t>בחינת </a:t>
            </a:r>
            <a:r>
              <a:rPr lang="he-IL" sz="2400" b="1" dirty="0">
                <a:solidFill>
                  <a:srgbClr val="002060"/>
                </a:solidFill>
              </a:rPr>
              <a:t>עמדות ותפיסות של תלמידים, מורים, מנהלים והורים ונתוני הקשר חינוכיים נוספים בהשוואה למערכות חינוך </a:t>
            </a:r>
            <a:r>
              <a:rPr lang="he-IL" sz="2400" b="1" dirty="0" smtClean="0">
                <a:solidFill>
                  <a:srgbClr val="002060"/>
                </a:solidFill>
              </a:rPr>
              <a:t>אחרות</a:t>
            </a:r>
          </a:p>
          <a:p>
            <a:pPr marL="171450" eaLnBrk="0" hangingPunct="0">
              <a:lnSpc>
                <a:spcPct val="90000"/>
              </a:lnSpc>
              <a:spcBef>
                <a:spcPts val="1200"/>
              </a:spcBef>
              <a:defRPr/>
            </a:pPr>
            <a:endParaRPr lang="he-IL" sz="2400" b="1" dirty="0" smtClean="0">
              <a:solidFill>
                <a:srgbClr val="002060"/>
              </a:solidFill>
            </a:endParaRPr>
          </a:p>
          <a:p>
            <a:pPr marL="514350" indent="-342900" eaLnBrk="0" hangingPunct="0">
              <a:lnSpc>
                <a:spcPct val="90000"/>
              </a:lnSpc>
              <a:spcBef>
                <a:spcPts val="1200"/>
              </a:spcBef>
              <a:buFont typeface="Wingdings" pitchFamily="2" charset="2"/>
              <a:buChar char="§"/>
              <a:defRPr/>
            </a:pPr>
            <a:endParaRPr lang="he-IL" sz="2400" b="1" dirty="0">
              <a:solidFill>
                <a:schemeClr val="bg1"/>
              </a:solidFill>
            </a:endParaRPr>
          </a:p>
          <a:p>
            <a:pPr marL="514800" lvl="1" indent="-342900" eaLnBrk="0" hangingPunct="0">
              <a:lnSpc>
                <a:spcPct val="90000"/>
              </a:lnSpc>
              <a:spcBef>
                <a:spcPts val="1200"/>
              </a:spcBef>
              <a:buFont typeface="Wingdings" pitchFamily="2" charset="2"/>
              <a:buChar char="§"/>
              <a:defRPr/>
            </a:pPr>
            <a:endParaRPr lang="he-IL" sz="2400" b="1" dirty="0" smtClean="0">
              <a:solidFill>
                <a:schemeClr val="bg1"/>
              </a:solidFill>
            </a:endParaRPr>
          </a:p>
          <a:p>
            <a:pPr marL="971550" lvl="1" indent="-342900" eaLnBrk="0" hangingPunct="0">
              <a:lnSpc>
                <a:spcPct val="90000"/>
              </a:lnSpc>
              <a:spcBef>
                <a:spcPts val="1200"/>
              </a:spcBef>
              <a:buFont typeface="Wingdings" pitchFamily="2" charset="2"/>
              <a:buChar char="§"/>
              <a:defRPr/>
            </a:pPr>
            <a:endParaRPr lang="he-IL" sz="2400" b="1" dirty="0" smtClean="0">
              <a:solidFill>
                <a:schemeClr val="bg1"/>
              </a:solidFill>
            </a:endParaRPr>
          </a:p>
          <a:p>
            <a:pPr marL="1085850" lvl="2" eaLnBrk="0" hangingPunct="0">
              <a:lnSpc>
                <a:spcPct val="90000"/>
              </a:lnSpc>
              <a:spcBef>
                <a:spcPts val="1200"/>
              </a:spcBef>
              <a:defRPr/>
            </a:pPr>
            <a:endParaRPr lang="he-IL" sz="2400" b="1" dirty="0" smtClean="0">
              <a:solidFill>
                <a:schemeClr val="bg1"/>
              </a:solidFill>
            </a:endParaRPr>
          </a:p>
          <a:p>
            <a:pPr marL="1428750" lvl="2" indent="-342900" eaLnBrk="0" hangingPunct="0">
              <a:lnSpc>
                <a:spcPct val="90000"/>
              </a:lnSpc>
              <a:spcBef>
                <a:spcPts val="1200"/>
              </a:spcBef>
              <a:buFont typeface="Wingdings" pitchFamily="2" charset="2"/>
              <a:buChar char="§"/>
              <a:defRPr/>
            </a:pPr>
            <a:endParaRPr lang="he-IL" sz="2400" b="1" dirty="0" smtClean="0">
              <a:solidFill>
                <a:schemeClr val="bg1"/>
              </a:solidFill>
            </a:endParaRPr>
          </a:p>
          <a:p>
            <a:pPr marL="971550" lvl="1" indent="-342900" eaLnBrk="0" hangingPunct="0">
              <a:lnSpc>
                <a:spcPct val="90000"/>
              </a:lnSpc>
              <a:spcBef>
                <a:spcPts val="1200"/>
              </a:spcBef>
              <a:buFont typeface="Wingdings" pitchFamily="2" charset="2"/>
              <a:buChar char="§"/>
              <a:defRPr/>
            </a:pPr>
            <a:endParaRPr lang="he-IL" sz="2400" b="1" dirty="0">
              <a:solidFill>
                <a:schemeClr val="bg1"/>
              </a:solidFill>
            </a:endParaRPr>
          </a:p>
        </p:txBody>
      </p:sp>
    </p:spTree>
    <p:extLst>
      <p:ext uri="{BB962C8B-B14F-4D97-AF65-F5344CB8AC3E}">
        <p14:creationId xmlns:p14="http://schemas.microsoft.com/office/powerpoint/2010/main" val="236388625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effectLst>
                  <a:outerShdw blurRad="38100" dist="38100" dir="2700000" algn="tl">
                    <a:srgbClr val="000000">
                      <a:alpha val="43137"/>
                    </a:srgbClr>
                  </a:outerShdw>
                </a:effectLst>
              </a:rPr>
              <a:t>השינויים בהישגי ישראל לאורך </a:t>
            </a:r>
            <a:r>
              <a:rPr lang="he-IL" sz="2800" dirty="0" smtClean="0">
                <a:effectLst>
                  <a:outerShdw blurRad="38100" dist="38100" dir="2700000" algn="tl">
                    <a:srgbClr val="000000">
                      <a:alpha val="43137"/>
                    </a:srgbClr>
                  </a:outerShdw>
                </a:effectLst>
              </a:rPr>
              <a:t>שנים – דוח </a:t>
            </a:r>
            <a:r>
              <a:rPr lang="en-US" sz="2800" dirty="0" smtClean="0">
                <a:effectLst>
                  <a:outerShdw blurRad="38100" dist="38100" dir="2700000" algn="tl">
                    <a:srgbClr val="000000">
                      <a:alpha val="43137"/>
                    </a:srgbClr>
                  </a:outerShdw>
                </a:effectLst>
              </a:rPr>
              <a:t>OECD</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0" y="692696"/>
            <a:ext cx="8172450" cy="180020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800"/>
              </a:lnSpc>
              <a:buFont typeface="Wingdings" pitchFamily="2" charset="2"/>
              <a:buChar char="§"/>
              <a:defRPr/>
            </a:pPr>
            <a:r>
              <a:rPr lang="he-IL" sz="2800" b="1" dirty="0">
                <a:solidFill>
                  <a:schemeClr val="bg1"/>
                </a:solidFill>
              </a:rPr>
              <a:t>בפרסום הבין-לאומי של ממצאי פיזה, ישראל </a:t>
            </a:r>
            <a:r>
              <a:rPr lang="he-IL" sz="2800" b="1" dirty="0" smtClean="0">
                <a:solidFill>
                  <a:schemeClr val="bg1"/>
                </a:solidFill>
              </a:rPr>
              <a:t>מצוינת </a:t>
            </a:r>
            <a:r>
              <a:rPr lang="he-IL" sz="2800" b="1" dirty="0">
                <a:solidFill>
                  <a:schemeClr val="bg1"/>
                </a:solidFill>
              </a:rPr>
              <a:t>לטובה </a:t>
            </a:r>
            <a:r>
              <a:rPr lang="he-IL" sz="2800" b="1" dirty="0" smtClean="0">
                <a:solidFill>
                  <a:schemeClr val="bg1"/>
                </a:solidFill>
              </a:rPr>
              <a:t>כמדינה </a:t>
            </a:r>
            <a:r>
              <a:rPr lang="he-IL" sz="2800" b="1" dirty="0">
                <a:solidFill>
                  <a:schemeClr val="bg1"/>
                </a:solidFill>
              </a:rPr>
              <a:t>שחל בה שיפור שנתי מתמיד בכל שלושת תחומי האוריינות*</a:t>
            </a:r>
          </a:p>
          <a:p>
            <a:pPr marL="514350" indent="-342900" eaLnBrk="0" hangingPunct="0">
              <a:lnSpc>
                <a:spcPts val="2500"/>
              </a:lnSpc>
              <a:buFont typeface="Wingdings" pitchFamily="2" charset="2"/>
              <a:buChar char="§"/>
              <a:defRPr/>
            </a:pPr>
            <a:endParaRPr lang="he-IL" sz="2800" b="1" dirty="0" smtClean="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0" y="2060848"/>
            <a:ext cx="8199016"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5951" y="6513061"/>
            <a:ext cx="7848922" cy="307777"/>
          </a:xfrm>
          <a:prstGeom prst="rect">
            <a:avLst/>
          </a:prstGeom>
          <a:noFill/>
        </p:spPr>
        <p:txBody>
          <a:bodyPr wrap="square" rtlCol="1">
            <a:spAutoFit/>
          </a:bodyPr>
          <a:lstStyle/>
          <a:p>
            <a:r>
              <a:rPr lang="he-IL" sz="1400" b="1" dirty="0" smtClean="0">
                <a:solidFill>
                  <a:schemeClr val="bg1"/>
                </a:solidFill>
              </a:rPr>
              <a:t>*בדוח פיזה בין-לאומי של ה-</a:t>
            </a:r>
            <a:r>
              <a:rPr lang="en-US" sz="1400" b="1" dirty="0" smtClean="0">
                <a:solidFill>
                  <a:schemeClr val="bg1"/>
                </a:solidFill>
              </a:rPr>
              <a:t>OECD</a:t>
            </a:r>
            <a:r>
              <a:rPr lang="he-IL" sz="1400" b="1" dirty="0" smtClean="0">
                <a:solidFill>
                  <a:schemeClr val="bg1"/>
                </a:solidFill>
              </a:rPr>
              <a:t>, כרך </a:t>
            </a:r>
            <a:r>
              <a:rPr lang="en-US" sz="1400" b="1" dirty="0" smtClean="0">
                <a:solidFill>
                  <a:schemeClr val="bg1"/>
                </a:solidFill>
              </a:rPr>
              <a:t>IV</a:t>
            </a:r>
            <a:r>
              <a:rPr lang="he-IL" sz="1400" b="1" dirty="0" smtClean="0">
                <a:solidFill>
                  <a:schemeClr val="bg1"/>
                </a:solidFill>
              </a:rPr>
              <a:t>, עמוד 48</a:t>
            </a:r>
            <a:endParaRPr lang="he-IL" sz="1400" b="1" dirty="0">
              <a:solidFill>
                <a:schemeClr val="bg1"/>
              </a:solidFill>
            </a:endParaRPr>
          </a:p>
        </p:txBody>
      </p:sp>
    </p:spTree>
    <p:extLst>
      <p:ext uri="{BB962C8B-B14F-4D97-AF65-F5344CB8AC3E}">
        <p14:creationId xmlns:p14="http://schemas.microsoft.com/office/powerpoint/2010/main" val="33047791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effectLst>
                  <a:outerShdw blurRad="38100" dist="38100" dir="2700000" algn="tl">
                    <a:srgbClr val="000000">
                      <a:alpha val="43137"/>
                    </a:srgbClr>
                  </a:outerShdw>
                </a:effectLst>
              </a:rPr>
              <a:t>השינויים בהישגי ישראל לאורך </a:t>
            </a:r>
            <a:r>
              <a:rPr lang="he-IL" sz="2800" dirty="0" smtClean="0">
                <a:effectLst>
                  <a:outerShdw blurRad="38100" dist="38100" dir="2700000" algn="tl">
                    <a:srgbClr val="000000">
                      <a:alpha val="43137"/>
                    </a:srgbClr>
                  </a:outerShdw>
                </a:effectLst>
              </a:rPr>
              <a:t>שנים – רמות בקיאות</a:t>
            </a:r>
            <a:endParaRPr lang="he-IL" sz="3200" dirty="0">
              <a:solidFill>
                <a:schemeClr val="tx1"/>
              </a:solidFill>
              <a:effectLst>
                <a:outerShdw blurRad="38100" dist="38100" dir="2700000" algn="tl">
                  <a:srgbClr val="000000">
                    <a:alpha val="43137"/>
                  </a:srgbClr>
                </a:outerShdw>
              </a:effectLst>
            </a:endParaRPr>
          </a:p>
        </p:txBody>
      </p:sp>
      <p:graphicFrame>
        <p:nvGraphicFramePr>
          <p:cNvPr id="7" name="טבלה 6"/>
          <p:cNvGraphicFramePr>
            <a:graphicFrameLocks noGrp="1"/>
          </p:cNvGraphicFramePr>
          <p:nvPr>
            <p:extLst>
              <p:ext uri="{D42A27DB-BD31-4B8C-83A1-F6EECF244321}">
                <p14:modId xmlns:p14="http://schemas.microsoft.com/office/powerpoint/2010/main" val="3923112635"/>
              </p:ext>
            </p:extLst>
          </p:nvPr>
        </p:nvGraphicFramePr>
        <p:xfrm>
          <a:off x="251521" y="908720"/>
          <a:ext cx="7848871" cy="4320480"/>
        </p:xfrm>
        <a:graphic>
          <a:graphicData uri="http://schemas.openxmlformats.org/drawingml/2006/table">
            <a:tbl>
              <a:tblPr rtl="1"/>
              <a:tblGrid>
                <a:gridCol w="1741680"/>
                <a:gridCol w="1428386"/>
                <a:gridCol w="1014491"/>
                <a:gridCol w="1221438"/>
                <a:gridCol w="1221438"/>
                <a:gridCol w="1221438"/>
              </a:tblGrid>
              <a:tr h="615077">
                <a:tc>
                  <a:txBody>
                    <a:bodyPr/>
                    <a:lstStyle/>
                    <a:p>
                      <a:pPr algn="ctr" rtl="1" fontAlgn="b"/>
                      <a:r>
                        <a:rPr lang="he-IL" sz="2000" b="1" i="0" u="none" strike="noStrike" dirty="0" smtClean="0">
                          <a:solidFill>
                            <a:schemeClr val="bg1"/>
                          </a:solidFill>
                          <a:effectLst/>
                          <a:latin typeface="Arial"/>
                        </a:rPr>
                        <a:t>תחום האוריינות</a:t>
                      </a:r>
                      <a:endParaRPr lang="he-IL" sz="2000" b="1" i="0" u="none" strike="noStrike" dirty="0">
                        <a:solidFill>
                          <a:schemeClr val="bg1"/>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chemeClr val="bg1"/>
                          </a:solidFill>
                          <a:effectLst/>
                          <a:latin typeface="Arial"/>
                        </a:rPr>
                        <a:t>רמות הבקיאות</a:t>
                      </a:r>
                      <a:endParaRPr lang="he-IL" sz="2000" b="1" i="0" u="none" strike="noStrike" dirty="0">
                        <a:solidFill>
                          <a:schemeClr val="bg1"/>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fontAlgn="b"/>
                      <a:r>
                        <a:rPr lang="he-IL" sz="2000" b="1" i="0" u="none" strike="noStrike" dirty="0" smtClean="0">
                          <a:solidFill>
                            <a:schemeClr val="bg1"/>
                          </a:solidFill>
                          <a:effectLst/>
                          <a:latin typeface="Arial"/>
                        </a:rPr>
                        <a:t>2002</a:t>
                      </a:r>
                      <a:endParaRPr lang="he-IL" sz="2000" b="1" i="0" u="none" strike="noStrike" dirty="0">
                        <a:solidFill>
                          <a:schemeClr val="bg1"/>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fontAlgn="b"/>
                      <a:r>
                        <a:rPr lang="he-IL" sz="2000" b="1" i="0" u="none" strike="noStrike" dirty="0" smtClean="0">
                          <a:solidFill>
                            <a:schemeClr val="bg1"/>
                          </a:solidFill>
                          <a:effectLst/>
                          <a:latin typeface="Arial"/>
                        </a:rPr>
                        <a:t>2006</a:t>
                      </a:r>
                      <a:endParaRPr lang="he-IL" sz="2000" b="1" i="0" u="none" strike="noStrike" dirty="0">
                        <a:solidFill>
                          <a:schemeClr val="bg1"/>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fontAlgn="b"/>
                      <a:r>
                        <a:rPr lang="he-IL" sz="2000" b="1" i="0" u="none" strike="noStrike" dirty="0" smtClean="0">
                          <a:solidFill>
                            <a:schemeClr val="bg1"/>
                          </a:solidFill>
                          <a:effectLst/>
                          <a:latin typeface="Arial"/>
                        </a:rPr>
                        <a:t>2009</a:t>
                      </a:r>
                      <a:endParaRPr lang="he-IL" sz="2000" b="1" i="0" u="none" strike="noStrike" dirty="0">
                        <a:solidFill>
                          <a:schemeClr val="bg1"/>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fontAlgn="b"/>
                      <a:r>
                        <a:rPr lang="he-IL" sz="2000" b="1" i="0" u="none" strike="noStrike" dirty="0" smtClean="0">
                          <a:solidFill>
                            <a:schemeClr val="bg1"/>
                          </a:solidFill>
                          <a:effectLst/>
                          <a:latin typeface="Arial"/>
                        </a:rPr>
                        <a:t>2012</a:t>
                      </a:r>
                      <a:endParaRPr lang="he-IL" sz="2000" b="1" i="0" u="none" strike="noStrike" dirty="0">
                        <a:solidFill>
                          <a:schemeClr val="bg1"/>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615077">
                <a:tc rowSpan="2">
                  <a:txBody>
                    <a:bodyPr/>
                    <a:lstStyle/>
                    <a:p>
                      <a:pPr algn="ctr" rtl="1" fontAlgn="b"/>
                      <a:r>
                        <a:rPr lang="he-IL" sz="2000" b="1" i="0" u="none" strike="noStrike" dirty="0" smtClean="0">
                          <a:solidFill>
                            <a:srgbClr val="0070C0"/>
                          </a:solidFill>
                          <a:effectLst/>
                          <a:latin typeface="Arial"/>
                        </a:rPr>
                        <a:t>מתמטיקה</a:t>
                      </a:r>
                      <a:endParaRPr lang="he-IL" sz="2000" b="1" i="0" u="none" strike="noStrike" dirty="0">
                        <a:solidFill>
                          <a:srgbClr val="0070C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chemeClr val="bg1"/>
                          </a:solidFill>
                          <a:effectLst/>
                          <a:latin typeface="Arial"/>
                        </a:rPr>
                        <a:t>שיעור "המתקשים"</a:t>
                      </a:r>
                      <a:endParaRPr lang="he-IL" sz="2000" b="1" i="0" u="none" strike="noStrike" dirty="0">
                        <a:solidFill>
                          <a:schemeClr val="bg1"/>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42%</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39%</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34%</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615077">
                <a:tc vMerge="1">
                  <a:txBody>
                    <a:bodyPr/>
                    <a:lstStyle/>
                    <a:p>
                      <a:pPr algn="ctr" rtl="1" fontAlgn="b"/>
                      <a:endParaRPr lang="he-IL" sz="2000" b="1" i="0" u="none" strike="noStrike" dirty="0">
                        <a:solidFill>
                          <a:srgbClr val="0070C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b" latinLnBrk="0" hangingPunct="1">
                        <a:lnSpc>
                          <a:spcPct val="100000"/>
                        </a:lnSpc>
                        <a:spcBef>
                          <a:spcPts val="0"/>
                        </a:spcBef>
                        <a:spcAft>
                          <a:spcPts val="0"/>
                        </a:spcAft>
                        <a:buClrTx/>
                        <a:buSzTx/>
                        <a:buFontTx/>
                        <a:buNone/>
                        <a:tabLst/>
                        <a:defRPr/>
                      </a:pPr>
                      <a:r>
                        <a:rPr lang="he-IL" sz="2000" b="1" i="0" u="none" strike="noStrike" dirty="0" smtClean="0">
                          <a:solidFill>
                            <a:schemeClr val="bg1"/>
                          </a:solidFill>
                          <a:effectLst/>
                          <a:latin typeface="+mn-lt"/>
                        </a:rPr>
                        <a:t>שיעור "המצטיינים"</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6%</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6%</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9%</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615077">
                <a:tc rowSpan="2">
                  <a:txBody>
                    <a:bodyPr/>
                    <a:lstStyle/>
                    <a:p>
                      <a:pPr algn="ctr" rtl="1" fontAlgn="b"/>
                      <a:r>
                        <a:rPr lang="he-IL" sz="2000" b="1" i="0" u="none" strike="noStrike" dirty="0" smtClean="0">
                          <a:solidFill>
                            <a:srgbClr val="FF6600"/>
                          </a:solidFill>
                          <a:effectLst/>
                          <a:latin typeface="Arial"/>
                        </a:rPr>
                        <a:t>קריאה</a:t>
                      </a:r>
                      <a:endParaRPr lang="he-IL" sz="2000" b="1" i="0" u="none" strike="noStrike" dirty="0">
                        <a:solidFill>
                          <a:srgbClr val="FF66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b" latinLnBrk="0" hangingPunct="1">
                        <a:lnSpc>
                          <a:spcPct val="100000"/>
                        </a:lnSpc>
                        <a:spcBef>
                          <a:spcPts val="0"/>
                        </a:spcBef>
                        <a:spcAft>
                          <a:spcPts val="0"/>
                        </a:spcAft>
                        <a:buClrTx/>
                        <a:buSzTx/>
                        <a:buFontTx/>
                        <a:buNone/>
                        <a:tabLst/>
                        <a:defRPr/>
                      </a:pPr>
                      <a:r>
                        <a:rPr lang="he-IL" sz="2000" b="1" i="0" u="none" strike="noStrike" dirty="0" smtClean="0">
                          <a:solidFill>
                            <a:schemeClr val="bg1"/>
                          </a:solidFill>
                          <a:effectLst/>
                          <a:latin typeface="+mn-lt"/>
                        </a:rPr>
                        <a:t>שיעור "המתקשים"</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33%</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39%</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27%</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24%</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615077">
                <a:tc vMerge="1">
                  <a:txBody>
                    <a:bodyPr/>
                    <a:lstStyle/>
                    <a:p>
                      <a:pPr algn="ctr" rtl="1" fontAlgn="b"/>
                      <a:endParaRPr lang="he-IL" sz="2000" b="1" i="0" u="none" strike="noStrike" dirty="0">
                        <a:solidFill>
                          <a:srgbClr val="FF66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b" latinLnBrk="0" hangingPunct="1">
                        <a:lnSpc>
                          <a:spcPct val="100000"/>
                        </a:lnSpc>
                        <a:spcBef>
                          <a:spcPts val="0"/>
                        </a:spcBef>
                        <a:spcAft>
                          <a:spcPts val="0"/>
                        </a:spcAft>
                        <a:buClrTx/>
                        <a:buSzTx/>
                        <a:buFontTx/>
                        <a:buNone/>
                        <a:tabLst/>
                        <a:defRPr/>
                      </a:pPr>
                      <a:r>
                        <a:rPr lang="he-IL" sz="2000" b="1" i="0" u="none" strike="noStrike" dirty="0" smtClean="0">
                          <a:solidFill>
                            <a:schemeClr val="bg1"/>
                          </a:solidFill>
                          <a:effectLst/>
                          <a:latin typeface="+mn-lt"/>
                        </a:rPr>
                        <a:t>שיעור "המצטיינים"</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4%</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5%</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7%</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10%</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630018">
                <a:tc rowSpan="2">
                  <a:txBody>
                    <a:bodyPr/>
                    <a:lstStyle/>
                    <a:p>
                      <a:pPr algn="ctr" rtl="1" fontAlgn="b"/>
                      <a:r>
                        <a:rPr lang="he-IL" sz="2000" b="1" i="0" u="none" strike="noStrike" dirty="0" smtClean="0">
                          <a:solidFill>
                            <a:srgbClr val="00AA50"/>
                          </a:solidFill>
                          <a:effectLst/>
                          <a:latin typeface="Arial"/>
                        </a:rPr>
                        <a:t>מדעים</a:t>
                      </a:r>
                      <a:endParaRPr lang="he-IL" sz="2000" b="1" i="0" u="none" strike="noStrike" dirty="0">
                        <a:solidFill>
                          <a:srgbClr val="00AA5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b" latinLnBrk="0" hangingPunct="1">
                        <a:lnSpc>
                          <a:spcPct val="100000"/>
                        </a:lnSpc>
                        <a:spcBef>
                          <a:spcPts val="0"/>
                        </a:spcBef>
                        <a:spcAft>
                          <a:spcPts val="0"/>
                        </a:spcAft>
                        <a:buClrTx/>
                        <a:buSzTx/>
                        <a:buFontTx/>
                        <a:buNone/>
                        <a:tabLst/>
                        <a:defRPr/>
                      </a:pPr>
                      <a:r>
                        <a:rPr lang="he-IL" sz="2000" b="1" i="0" u="none" strike="noStrike" dirty="0" smtClean="0">
                          <a:solidFill>
                            <a:schemeClr val="bg1"/>
                          </a:solidFill>
                          <a:effectLst/>
                          <a:latin typeface="+mn-lt"/>
                        </a:rPr>
                        <a:t>שיעור "המתקשים"</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36%</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33%</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FF0000"/>
                          </a:solidFill>
                          <a:effectLst/>
                          <a:latin typeface="Arial"/>
                        </a:rPr>
                        <a:t>29%</a:t>
                      </a:r>
                      <a:endParaRPr lang="he-IL" sz="2000" b="1" i="0" u="none" strike="noStrike" dirty="0">
                        <a:solidFill>
                          <a:srgbClr val="FF0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615077">
                <a:tc vMerge="1">
                  <a:txBody>
                    <a:bodyPr/>
                    <a:lstStyle/>
                    <a:p>
                      <a:pPr algn="ctr" rtl="1" fontAlgn="b"/>
                      <a:endParaRPr lang="he-IL" sz="2000" b="1" i="0" u="none" strike="noStrike" dirty="0">
                        <a:solidFill>
                          <a:srgbClr val="00AA5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b" latinLnBrk="0" hangingPunct="1">
                        <a:lnSpc>
                          <a:spcPct val="100000"/>
                        </a:lnSpc>
                        <a:spcBef>
                          <a:spcPts val="0"/>
                        </a:spcBef>
                        <a:spcAft>
                          <a:spcPts val="0"/>
                        </a:spcAft>
                        <a:buClrTx/>
                        <a:buSzTx/>
                        <a:buFontTx/>
                        <a:buNone/>
                        <a:tabLst/>
                        <a:defRPr/>
                      </a:pPr>
                      <a:r>
                        <a:rPr lang="he-IL" sz="2000" b="1" i="0" u="none" strike="noStrike" dirty="0" smtClean="0">
                          <a:solidFill>
                            <a:schemeClr val="bg1"/>
                          </a:solidFill>
                          <a:effectLst/>
                          <a:latin typeface="+mn-lt"/>
                        </a:rPr>
                        <a:t>שיעור "המצטיינים"</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5%</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4%</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fontAlgn="b"/>
                      <a:r>
                        <a:rPr lang="he-IL" sz="2000" b="1" i="0" u="none" strike="noStrike" dirty="0" smtClean="0">
                          <a:solidFill>
                            <a:srgbClr val="008000"/>
                          </a:solidFill>
                          <a:effectLst/>
                          <a:latin typeface="Arial"/>
                        </a:rPr>
                        <a:t>6%</a:t>
                      </a:r>
                      <a:endParaRPr lang="he-IL" sz="2000" b="1" i="0" u="none" strike="noStrike" dirty="0">
                        <a:solidFill>
                          <a:srgbClr val="008000"/>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
        <p:nvSpPr>
          <p:cNvPr id="9" name="TextBox 8"/>
          <p:cNvSpPr txBox="1"/>
          <p:nvPr/>
        </p:nvSpPr>
        <p:spPr>
          <a:xfrm>
            <a:off x="36408" y="5517232"/>
            <a:ext cx="8208000" cy="1015663"/>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השיפור </a:t>
            </a:r>
            <a:r>
              <a:rPr lang="he-IL" sz="2000" b="1" dirty="0">
                <a:solidFill>
                  <a:schemeClr val="bg1"/>
                </a:solidFill>
              </a:rPr>
              <a:t>בא לידי ביטוי בעיקר בצמצום בשיעור התלמידים המצויים ברמות הבקיאות הנמוכות ובעלייה </a:t>
            </a:r>
            <a:r>
              <a:rPr lang="he-IL" sz="2000" b="1" dirty="0" smtClean="0">
                <a:solidFill>
                  <a:schemeClr val="bg1"/>
                </a:solidFill>
              </a:rPr>
              <a:t>בשיעור </a:t>
            </a:r>
            <a:r>
              <a:rPr lang="he-IL" sz="2000" b="1" dirty="0">
                <a:solidFill>
                  <a:schemeClr val="bg1"/>
                </a:solidFill>
              </a:rPr>
              <a:t>התלמידים ברמות הבקיאות הגבוהות (בעיקר בקריאה</a:t>
            </a:r>
            <a:r>
              <a:rPr lang="he-IL" sz="2000" b="1" dirty="0" smtClean="0">
                <a:solidFill>
                  <a:schemeClr val="bg1"/>
                </a:solidFill>
              </a:rPr>
              <a:t>)</a:t>
            </a:r>
            <a:endParaRPr lang="he-IL" sz="2000" b="1" dirty="0">
              <a:solidFill>
                <a:schemeClr val="bg1"/>
              </a:solidFill>
            </a:endParaRPr>
          </a:p>
        </p:txBody>
      </p:sp>
    </p:spTree>
    <p:extLst>
      <p:ext uri="{BB962C8B-B14F-4D97-AF65-F5344CB8AC3E}">
        <p14:creationId xmlns:p14="http://schemas.microsoft.com/office/powerpoint/2010/main" val="14947006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דירוג ישראל בין המדינות המשתתפות </a:t>
            </a:r>
            <a:endParaRPr lang="he-IL" sz="3200" dirty="0">
              <a:solidFill>
                <a:schemeClr val="tx1"/>
              </a:solidFill>
              <a:effectLst>
                <a:outerShdw blurRad="38100" dist="38100" dir="2700000" algn="tl">
                  <a:srgbClr val="000000">
                    <a:alpha val="43137"/>
                  </a:srgbClr>
                </a:outerShdw>
              </a:effectLst>
            </a:endParaRPr>
          </a:p>
        </p:txBody>
      </p:sp>
      <p:graphicFrame>
        <p:nvGraphicFramePr>
          <p:cNvPr id="2" name="טבלה 1"/>
          <p:cNvGraphicFramePr>
            <a:graphicFrameLocks noGrp="1"/>
          </p:cNvGraphicFramePr>
          <p:nvPr>
            <p:extLst>
              <p:ext uri="{D42A27DB-BD31-4B8C-83A1-F6EECF244321}">
                <p14:modId xmlns:p14="http://schemas.microsoft.com/office/powerpoint/2010/main" val="1531132614"/>
              </p:ext>
            </p:extLst>
          </p:nvPr>
        </p:nvGraphicFramePr>
        <p:xfrm>
          <a:off x="229860" y="908720"/>
          <a:ext cx="7788595" cy="3531511"/>
        </p:xfrm>
        <a:graphic>
          <a:graphicData uri="http://schemas.openxmlformats.org/drawingml/2006/table">
            <a:tbl>
              <a:tblPr rtl="1" firstRow="1" bandRow="1">
                <a:tableStyleId>{5C22544A-7EE6-4342-B048-85BDC9FD1C3A}</a:tableStyleId>
              </a:tblPr>
              <a:tblGrid>
                <a:gridCol w="1557719"/>
                <a:gridCol w="1557719"/>
                <a:gridCol w="1557719"/>
                <a:gridCol w="1557719"/>
                <a:gridCol w="1557719"/>
              </a:tblGrid>
              <a:tr h="380296">
                <a:tc>
                  <a:txBody>
                    <a:bodyPr/>
                    <a:lstStyle/>
                    <a:p>
                      <a:pPr algn="ctr" rtl="1">
                        <a:lnSpc>
                          <a:spcPts val="2000"/>
                        </a:lnSpc>
                      </a:pP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dirty="0" smtClean="0">
                          <a:solidFill>
                            <a:schemeClr val="bg1"/>
                          </a:solidFill>
                        </a:rPr>
                        <a:t>2002</a:t>
                      </a:r>
                    </a:p>
                    <a:p>
                      <a:pPr algn="ctr" rtl="1">
                        <a:lnSpc>
                          <a:spcPts val="2000"/>
                        </a:lnSpc>
                      </a:pPr>
                      <a:r>
                        <a:rPr lang="he-IL" sz="1800" b="1" dirty="0" smtClean="0">
                          <a:solidFill>
                            <a:schemeClr val="bg1"/>
                          </a:solidFill>
                        </a:rPr>
                        <a:t>41 משתתפות</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2000"/>
                        </a:lnSpc>
                      </a:pPr>
                      <a:r>
                        <a:rPr lang="he-IL" sz="2000" b="1" dirty="0" smtClean="0">
                          <a:solidFill>
                            <a:schemeClr val="bg1"/>
                          </a:solidFill>
                        </a:rPr>
                        <a:t>2006</a:t>
                      </a:r>
                    </a:p>
                    <a:p>
                      <a:pPr algn="ctr" rtl="1">
                        <a:lnSpc>
                          <a:spcPts val="2000"/>
                        </a:lnSpc>
                      </a:pPr>
                      <a:r>
                        <a:rPr lang="he-IL" sz="1800" b="1" dirty="0" smtClean="0">
                          <a:solidFill>
                            <a:schemeClr val="bg1"/>
                          </a:solidFill>
                        </a:rPr>
                        <a:t>57 משתתפות</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2000"/>
                        </a:lnSpc>
                      </a:pPr>
                      <a:r>
                        <a:rPr lang="he-IL" sz="2000" b="1" dirty="0" smtClean="0">
                          <a:solidFill>
                            <a:schemeClr val="bg1"/>
                          </a:solidFill>
                        </a:rPr>
                        <a:t>2009</a:t>
                      </a:r>
                    </a:p>
                    <a:p>
                      <a:pPr algn="ctr" rtl="1">
                        <a:lnSpc>
                          <a:spcPts val="2000"/>
                        </a:lnSpc>
                      </a:pPr>
                      <a:r>
                        <a:rPr lang="he-IL" sz="1800" b="1" dirty="0" smtClean="0">
                          <a:solidFill>
                            <a:schemeClr val="bg1"/>
                          </a:solidFill>
                        </a:rPr>
                        <a:t>64 משתתפות</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2000"/>
                        </a:lnSpc>
                      </a:pPr>
                      <a:r>
                        <a:rPr lang="he-IL" sz="2000" b="1" dirty="0" smtClean="0">
                          <a:solidFill>
                            <a:schemeClr val="bg1"/>
                          </a:solidFill>
                        </a:rPr>
                        <a:t>2012</a:t>
                      </a:r>
                    </a:p>
                    <a:p>
                      <a:pPr algn="ctr" rtl="1">
                        <a:lnSpc>
                          <a:spcPts val="2000"/>
                        </a:lnSpc>
                      </a:pPr>
                      <a:r>
                        <a:rPr lang="he-IL" sz="1800" b="1" dirty="0" smtClean="0">
                          <a:solidFill>
                            <a:schemeClr val="bg1"/>
                          </a:solidFill>
                        </a:rPr>
                        <a:t>64 משתתפות</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977357">
                <a:tc>
                  <a:txBody>
                    <a:bodyPr/>
                    <a:lstStyle/>
                    <a:p>
                      <a:pPr algn="ctr" rtl="1">
                        <a:lnSpc>
                          <a:spcPts val="2000"/>
                        </a:lnSpc>
                      </a:pPr>
                      <a:r>
                        <a:rPr lang="he-IL" sz="2000" b="1" dirty="0" smtClean="0">
                          <a:solidFill>
                            <a:srgbClr val="0070C0"/>
                          </a:solidFill>
                        </a:rPr>
                        <a:t>מתמטיקה</a:t>
                      </a:r>
                      <a:endParaRPr lang="he-IL" sz="2000" b="1" dirty="0">
                        <a:solidFill>
                          <a:srgbClr val="0070C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מקום 40</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מקום 41</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מקום 40</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977357">
                <a:tc>
                  <a:txBody>
                    <a:bodyPr/>
                    <a:lstStyle/>
                    <a:p>
                      <a:pPr algn="ctr" rtl="1">
                        <a:lnSpc>
                          <a:spcPts val="2000"/>
                        </a:lnSpc>
                      </a:pPr>
                      <a:r>
                        <a:rPr lang="he-IL" sz="2000" b="1" dirty="0" smtClean="0">
                          <a:solidFill>
                            <a:srgbClr val="FF6600"/>
                          </a:solidFill>
                        </a:rPr>
                        <a:t>קריאה</a:t>
                      </a:r>
                      <a:endParaRPr lang="he-IL" sz="2000" b="1" dirty="0">
                        <a:solidFill>
                          <a:srgbClr val="FF660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ts val="2000"/>
                        </a:lnSpc>
                        <a:spcBef>
                          <a:spcPts val="0"/>
                        </a:spcBef>
                        <a:spcAft>
                          <a:spcPts val="0"/>
                        </a:spcAft>
                        <a:buClrTx/>
                        <a:buSzTx/>
                        <a:buFontTx/>
                        <a:buNone/>
                        <a:tabLst/>
                        <a:defRPr/>
                      </a:pPr>
                      <a:r>
                        <a:rPr lang="he-IL" sz="2000" b="1" u="none" baseline="0" dirty="0" smtClean="0">
                          <a:solidFill>
                            <a:schemeClr val="bg1"/>
                          </a:solidFill>
                        </a:rPr>
                        <a:t>מקום 30</a:t>
                      </a:r>
                      <a:endParaRPr lang="he-IL" sz="2000" b="1" u="none" dirty="0" smtClean="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ts val="2000"/>
                        </a:lnSpc>
                        <a:spcBef>
                          <a:spcPts val="0"/>
                        </a:spcBef>
                        <a:spcAft>
                          <a:spcPts val="0"/>
                        </a:spcAft>
                        <a:buClrTx/>
                        <a:buSzTx/>
                        <a:buFontTx/>
                        <a:buNone/>
                        <a:tabLst/>
                        <a:defRPr/>
                      </a:pPr>
                      <a:r>
                        <a:rPr lang="he-IL" sz="2000" b="1" u="none" baseline="0" dirty="0" smtClean="0">
                          <a:solidFill>
                            <a:schemeClr val="bg1"/>
                          </a:solidFill>
                        </a:rPr>
                        <a:t>מקום 40</a:t>
                      </a:r>
                      <a:endParaRPr lang="he-IL" sz="2000" b="1" u="none" dirty="0" smtClean="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ts val="2000"/>
                        </a:lnSpc>
                        <a:spcBef>
                          <a:spcPts val="0"/>
                        </a:spcBef>
                        <a:spcAft>
                          <a:spcPts val="0"/>
                        </a:spcAft>
                        <a:buClrTx/>
                        <a:buSzTx/>
                        <a:buFontTx/>
                        <a:buNone/>
                        <a:tabLst/>
                        <a:defRPr/>
                      </a:pPr>
                      <a:r>
                        <a:rPr lang="he-IL" sz="2000" b="1" u="none" dirty="0" smtClean="0">
                          <a:solidFill>
                            <a:schemeClr val="bg1"/>
                          </a:solidFill>
                        </a:rPr>
                        <a:t>מקום 36</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מקום 33</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977357">
                <a:tc>
                  <a:txBody>
                    <a:bodyPr/>
                    <a:lstStyle/>
                    <a:p>
                      <a:pPr algn="ctr" rtl="1">
                        <a:lnSpc>
                          <a:spcPts val="2000"/>
                        </a:lnSpc>
                      </a:pPr>
                      <a:r>
                        <a:rPr lang="he-IL" sz="2000" b="1" dirty="0" smtClean="0">
                          <a:solidFill>
                            <a:srgbClr val="00B050"/>
                          </a:solidFill>
                        </a:rPr>
                        <a:t>מדעים</a:t>
                      </a:r>
                      <a:endParaRPr lang="he-IL" sz="2000" b="1" dirty="0">
                        <a:solidFill>
                          <a:srgbClr val="00B05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baseline="0" dirty="0" smtClean="0">
                          <a:solidFill>
                            <a:schemeClr val="bg1"/>
                          </a:solidFill>
                        </a:rPr>
                        <a:t>מקום 39</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מקום 41</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2000"/>
                        </a:lnSpc>
                      </a:pPr>
                      <a:r>
                        <a:rPr lang="he-IL" sz="2000" b="1" u="none" dirty="0" smtClean="0">
                          <a:solidFill>
                            <a:schemeClr val="bg1"/>
                          </a:solidFill>
                        </a:rPr>
                        <a:t>מקום 40</a:t>
                      </a:r>
                      <a:endParaRPr lang="he-IL" sz="2000" b="1" u="none"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
        <p:nvSpPr>
          <p:cNvPr id="7" name="TextBox 6"/>
          <p:cNvSpPr txBox="1"/>
          <p:nvPr/>
        </p:nvSpPr>
        <p:spPr>
          <a:xfrm>
            <a:off x="36408" y="4830008"/>
            <a:ext cx="8208000" cy="1695336"/>
          </a:xfrm>
          <a:prstGeom prst="rect">
            <a:avLst/>
          </a:prstGeom>
          <a:solidFill>
            <a:srgbClr val="EEEFF9"/>
          </a:solidFill>
          <a:ln w="28575">
            <a:solidFill>
              <a:schemeClr val="tx1"/>
            </a:solidFill>
          </a:ln>
        </p:spPr>
        <p:txBody>
          <a:bodyPr wrap="square" rtlCol="1">
            <a:spAutoFit/>
          </a:bodyPr>
          <a:lstStyle/>
          <a:p>
            <a:pPr marL="514350" indent="-342900" eaLnBrk="0" hangingPunct="0">
              <a:lnSpc>
                <a:spcPts val="2500"/>
              </a:lnSpc>
              <a:buFont typeface="Wingdings" pitchFamily="2" charset="2"/>
              <a:buChar char="§"/>
              <a:defRPr/>
            </a:pPr>
            <a:r>
              <a:rPr lang="he-IL" sz="2000" b="1" dirty="0">
                <a:solidFill>
                  <a:schemeClr val="bg1"/>
                </a:solidFill>
              </a:rPr>
              <a:t>בתחום הקריאה מיקומה של ישראל </a:t>
            </a:r>
            <a:r>
              <a:rPr lang="he-IL" sz="2000" b="1" u="sng" dirty="0">
                <a:solidFill>
                  <a:schemeClr val="bg1"/>
                </a:solidFill>
              </a:rPr>
              <a:t>השתפר</a:t>
            </a:r>
            <a:r>
              <a:rPr lang="he-IL" sz="2000" b="1" dirty="0">
                <a:solidFill>
                  <a:schemeClr val="bg1"/>
                </a:solidFill>
              </a:rPr>
              <a:t> בין מחזורי </a:t>
            </a:r>
            <a:r>
              <a:rPr lang="he-IL" sz="2000" b="1" dirty="0" smtClean="0">
                <a:solidFill>
                  <a:schemeClr val="bg1"/>
                </a:solidFill>
              </a:rPr>
              <a:t>המחקר (יש לשים לב כי בכל מחזור של מחקר פיזה, מספר המדינות המשתתפות שונה)</a:t>
            </a:r>
          </a:p>
          <a:p>
            <a:pPr marL="514350" indent="-342900" eaLnBrk="0" hangingPunct="0">
              <a:lnSpc>
                <a:spcPts val="2500"/>
              </a:lnSpc>
              <a:buFont typeface="Wingdings" pitchFamily="2" charset="2"/>
              <a:buChar char="§"/>
              <a:defRPr/>
            </a:pPr>
            <a:endParaRPr lang="he-IL" sz="2000" b="1" dirty="0" smtClean="0">
              <a:solidFill>
                <a:schemeClr val="bg1"/>
              </a:solidFill>
            </a:endParaRPr>
          </a:p>
          <a:p>
            <a:pPr marL="514350" indent="-342900" eaLnBrk="0" hangingPunct="0">
              <a:lnSpc>
                <a:spcPts val="2500"/>
              </a:lnSpc>
              <a:buFont typeface="Wingdings" pitchFamily="2" charset="2"/>
              <a:buChar char="§"/>
              <a:defRPr/>
            </a:pPr>
            <a:r>
              <a:rPr lang="he-IL" sz="2000" b="1" dirty="0" smtClean="0">
                <a:solidFill>
                  <a:schemeClr val="bg1"/>
                </a:solidFill>
              </a:rPr>
              <a:t>בתחומים </a:t>
            </a:r>
            <a:r>
              <a:rPr lang="he-IL" sz="2000" b="1" dirty="0">
                <a:solidFill>
                  <a:schemeClr val="bg1"/>
                </a:solidFill>
              </a:rPr>
              <a:t>מתמטיקה ומדעים, ישראל נמצאת, פחות או יותר, באותו המקום במדרג המדינות </a:t>
            </a:r>
            <a:r>
              <a:rPr lang="he-IL" sz="2000" b="1" dirty="0" smtClean="0">
                <a:solidFill>
                  <a:schemeClr val="bg1"/>
                </a:solidFill>
              </a:rPr>
              <a:t>המשתתפות</a:t>
            </a:r>
            <a:endParaRPr lang="he-IL" sz="2000" b="1" dirty="0">
              <a:solidFill>
                <a:schemeClr val="bg1"/>
              </a:solidFill>
            </a:endParaRPr>
          </a:p>
        </p:txBody>
      </p:sp>
    </p:spTree>
    <p:extLst>
      <p:ext uri="{BB962C8B-B14F-4D97-AF65-F5344CB8AC3E}">
        <p14:creationId xmlns:p14="http://schemas.microsoft.com/office/powerpoint/2010/main" val="422523028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effectLst>
                  <a:outerShdw blurRad="38100" dist="38100" dir="2700000" algn="tl">
                    <a:srgbClr val="000000">
                      <a:alpha val="43137"/>
                    </a:srgbClr>
                  </a:outerShdw>
                </a:effectLst>
              </a:rPr>
              <a:t>הישגי ישראל בהשוואה למדינות ה-</a:t>
            </a:r>
            <a:r>
              <a:rPr lang="en-US" sz="2800" dirty="0">
                <a:effectLst>
                  <a:outerShdw blurRad="38100" dist="38100" dir="2700000" algn="tl">
                    <a:srgbClr val="000000">
                      <a:alpha val="43137"/>
                    </a:srgbClr>
                  </a:outerShdw>
                </a:effectLst>
              </a:rPr>
              <a:t>OECD</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11614" y="700536"/>
            <a:ext cx="8172450" cy="3096344"/>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800" b="1" dirty="0" smtClean="0">
                <a:solidFill>
                  <a:schemeClr val="bg1"/>
                </a:solidFill>
              </a:rPr>
              <a:t>בכל </a:t>
            </a:r>
            <a:r>
              <a:rPr lang="he-IL" sz="2800" b="1" dirty="0">
                <a:solidFill>
                  <a:schemeClr val="bg1"/>
                </a:solidFill>
              </a:rPr>
              <a:t>תחומי האוריינות, הן במבחנים </a:t>
            </a:r>
            <a:r>
              <a:rPr lang="he-IL" sz="2800" b="1" dirty="0" smtClean="0">
                <a:solidFill>
                  <a:schemeClr val="bg1"/>
                </a:solidFill>
              </a:rPr>
              <a:t>המודפסים </a:t>
            </a:r>
            <a:r>
              <a:rPr lang="he-IL" sz="2800" b="1" dirty="0">
                <a:solidFill>
                  <a:schemeClr val="bg1"/>
                </a:solidFill>
              </a:rPr>
              <a:t>והן במבחנים </a:t>
            </a:r>
            <a:r>
              <a:rPr lang="he-IL" sz="2800" b="1" dirty="0" smtClean="0">
                <a:solidFill>
                  <a:schemeClr val="bg1"/>
                </a:solidFill>
              </a:rPr>
              <a:t>הממוחשבים, </a:t>
            </a:r>
            <a:r>
              <a:rPr lang="he-IL" sz="2800" b="1" dirty="0">
                <a:solidFill>
                  <a:schemeClr val="bg1"/>
                </a:solidFill>
              </a:rPr>
              <a:t>הציון הממוצע בישראל נמוך מהציון הממוצע במדינות ה-</a:t>
            </a:r>
            <a:r>
              <a:rPr lang="en-US" sz="2800" b="1" dirty="0" smtClean="0">
                <a:solidFill>
                  <a:schemeClr val="bg1"/>
                </a:solidFill>
              </a:rPr>
              <a:t>OECD</a:t>
            </a:r>
            <a:endParaRPr lang="he-IL" sz="2800" b="1" dirty="0" smtClean="0">
              <a:solidFill>
                <a:schemeClr val="bg1"/>
              </a:solidFill>
            </a:endParaRPr>
          </a:p>
          <a:p>
            <a:pPr marL="171450" eaLnBrk="0" hangingPunct="0">
              <a:lnSpc>
                <a:spcPts val="2500"/>
              </a:lnSpc>
              <a:defRPr/>
            </a:pPr>
            <a:endParaRPr lang="he-IL" sz="2800" b="1" dirty="0" smtClean="0">
              <a:solidFill>
                <a:schemeClr val="bg1"/>
              </a:solidFill>
            </a:endParaRPr>
          </a:p>
          <a:p>
            <a:pPr marL="514350" lvl="0" indent="-342900" eaLnBrk="0" hangingPunct="0">
              <a:lnSpc>
                <a:spcPts val="3000"/>
              </a:lnSpc>
              <a:buFont typeface="Wingdings" pitchFamily="2" charset="2"/>
              <a:buChar char="§"/>
              <a:defRPr/>
            </a:pPr>
            <a:r>
              <a:rPr lang="he-IL" sz="2800" b="1" dirty="0">
                <a:solidFill>
                  <a:srgbClr val="000066"/>
                </a:solidFill>
              </a:rPr>
              <a:t>באוריינות קריאה הישגי ישראל </a:t>
            </a:r>
            <a:r>
              <a:rPr lang="he-IL" sz="2800" b="1" u="sng" dirty="0">
                <a:solidFill>
                  <a:srgbClr val="000066"/>
                </a:solidFill>
              </a:rPr>
              <a:t>טובים יחסית</a:t>
            </a:r>
            <a:r>
              <a:rPr lang="he-IL" sz="2800" b="1" dirty="0">
                <a:solidFill>
                  <a:srgbClr val="000066"/>
                </a:solidFill>
              </a:rPr>
              <a:t> ודומים להישגים </a:t>
            </a:r>
            <a:r>
              <a:rPr lang="he-IL" sz="2800" b="1" dirty="0" smtClean="0">
                <a:solidFill>
                  <a:srgbClr val="000066"/>
                </a:solidFill>
              </a:rPr>
              <a:t>בממוצע </a:t>
            </a:r>
            <a:r>
              <a:rPr lang="he-IL" sz="2800" b="1" dirty="0">
                <a:solidFill>
                  <a:srgbClr val="000066"/>
                </a:solidFill>
              </a:rPr>
              <a:t>ה-</a:t>
            </a:r>
            <a:r>
              <a:rPr lang="en-US" sz="2800" b="1" dirty="0">
                <a:solidFill>
                  <a:srgbClr val="000066"/>
                </a:solidFill>
              </a:rPr>
              <a:t>OECD</a:t>
            </a:r>
            <a:r>
              <a:rPr lang="he-IL" sz="2800" b="1" dirty="0">
                <a:solidFill>
                  <a:srgbClr val="000066"/>
                </a:solidFill>
              </a:rPr>
              <a:t> (פער של 10 נקודות)</a:t>
            </a:r>
          </a:p>
          <a:p>
            <a:pPr marL="514350" indent="-342900" eaLnBrk="0" hangingPunct="0">
              <a:lnSpc>
                <a:spcPts val="2500"/>
              </a:lnSpc>
              <a:buFont typeface="Wingdings" pitchFamily="2" charset="2"/>
              <a:buChar char="§"/>
              <a:defRPr/>
            </a:pPr>
            <a:endParaRPr lang="he-IL" b="1" dirty="0"/>
          </a:p>
        </p:txBody>
      </p:sp>
      <p:graphicFrame>
        <p:nvGraphicFramePr>
          <p:cNvPr id="7" name="טבלה 6"/>
          <p:cNvGraphicFramePr>
            <a:graphicFrameLocks noGrp="1"/>
          </p:cNvGraphicFramePr>
          <p:nvPr>
            <p:extLst>
              <p:ext uri="{D42A27DB-BD31-4B8C-83A1-F6EECF244321}">
                <p14:modId xmlns:p14="http://schemas.microsoft.com/office/powerpoint/2010/main" val="376868684"/>
              </p:ext>
            </p:extLst>
          </p:nvPr>
        </p:nvGraphicFramePr>
        <p:xfrm>
          <a:off x="186170" y="4003888"/>
          <a:ext cx="7727086" cy="2377440"/>
        </p:xfrm>
        <a:graphic>
          <a:graphicData uri="http://schemas.openxmlformats.org/drawingml/2006/table">
            <a:tbl>
              <a:tblPr rtl="1" firstRow="1" bandRow="1">
                <a:tableStyleId>{5C22544A-7EE6-4342-B048-85BDC9FD1C3A}</a:tableStyleId>
              </a:tblPr>
              <a:tblGrid>
                <a:gridCol w="2193644"/>
                <a:gridCol w="5533442"/>
              </a:tblGrid>
              <a:tr h="0">
                <a:tc>
                  <a:txBody>
                    <a:bodyPr/>
                    <a:lstStyle/>
                    <a:p>
                      <a:pPr algn="ctr" rtl="1"/>
                      <a:r>
                        <a:rPr lang="he-IL" sz="2000" b="1" dirty="0" smtClean="0">
                          <a:solidFill>
                            <a:schemeClr val="bg1"/>
                          </a:solidFill>
                        </a:rPr>
                        <a:t>תחום האוריינות</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r>
                        <a:rPr lang="he-IL" sz="2000" b="1" dirty="0" smtClean="0">
                          <a:solidFill>
                            <a:schemeClr val="bg1"/>
                          </a:solidFill>
                        </a:rPr>
                        <a:t>הפער בין</a:t>
                      </a:r>
                      <a:r>
                        <a:rPr lang="he-IL" sz="2000" b="1" baseline="0" dirty="0" smtClean="0">
                          <a:solidFill>
                            <a:schemeClr val="bg1"/>
                          </a:solidFill>
                        </a:rPr>
                        <a:t> ישראל לממוצע ה-</a:t>
                      </a:r>
                      <a:r>
                        <a:rPr lang="en-US" sz="2000" b="1" baseline="0" dirty="0" smtClean="0">
                          <a:solidFill>
                            <a:schemeClr val="bg1"/>
                          </a:solidFill>
                        </a:rPr>
                        <a:t>OECD</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370840">
                <a:tc>
                  <a:txBody>
                    <a:bodyPr/>
                    <a:lstStyle/>
                    <a:p>
                      <a:pPr algn="ctr" rtl="1"/>
                      <a:r>
                        <a:rPr lang="he-IL" sz="2000" b="1" dirty="0" smtClean="0">
                          <a:solidFill>
                            <a:srgbClr val="0070C0"/>
                          </a:solidFill>
                        </a:rPr>
                        <a:t>מתמטיקה</a:t>
                      </a:r>
                      <a:endParaRPr lang="he-IL" sz="2000" b="1" dirty="0">
                        <a:solidFill>
                          <a:srgbClr val="0070C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28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FF6600"/>
                          </a:solidFill>
                        </a:rPr>
                        <a:t>קריאה</a:t>
                      </a:r>
                      <a:endParaRPr lang="he-IL" sz="2000" b="1" dirty="0">
                        <a:solidFill>
                          <a:srgbClr val="FF660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10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00B050"/>
                          </a:solidFill>
                        </a:rPr>
                        <a:t>מדעים</a:t>
                      </a:r>
                      <a:endParaRPr lang="he-IL" sz="2000" b="1" dirty="0">
                        <a:solidFill>
                          <a:srgbClr val="00B05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31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0070C0"/>
                          </a:solidFill>
                        </a:rPr>
                        <a:t>מתמטיקה ממוחשב</a:t>
                      </a:r>
                      <a:endParaRPr lang="he-IL" sz="2000" b="1" dirty="0">
                        <a:solidFill>
                          <a:srgbClr val="0070C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50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048">
                <a:tc>
                  <a:txBody>
                    <a:bodyPr/>
                    <a:lstStyle/>
                    <a:p>
                      <a:pPr algn="ctr" rtl="1"/>
                      <a:r>
                        <a:rPr lang="he-IL" sz="2000" b="1" dirty="0" smtClean="0">
                          <a:solidFill>
                            <a:srgbClr val="FF6600"/>
                          </a:solidFill>
                        </a:rPr>
                        <a:t>קריאה דיגיטלית</a:t>
                      </a:r>
                      <a:endParaRPr lang="he-IL" sz="2000" b="1" dirty="0">
                        <a:solidFill>
                          <a:srgbClr val="FF660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36</a:t>
                      </a:r>
                      <a:r>
                        <a:rPr lang="he-IL" sz="2000" b="1" kern="1200" dirty="0" smtClean="0">
                          <a:solidFill>
                            <a:schemeClr val="bg1"/>
                          </a:solidFill>
                          <a:latin typeface="+mn-lt"/>
                          <a:ea typeface="+mn-ea"/>
                          <a:cs typeface="+mn-cs"/>
                        </a:rPr>
                        <a:t>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738697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פערים בין דוברי עברית לדוברי ערבית</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11614" y="764704"/>
            <a:ext cx="8172450" cy="331236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r>
              <a:rPr lang="he-IL" sz="2400" b="1" dirty="0" smtClean="0">
                <a:solidFill>
                  <a:schemeClr val="bg1"/>
                </a:solidFill>
              </a:rPr>
              <a:t>פערי ההישגים בין מגזרי השפה הם גדולים מאד (כסטיית תקן שלמה), והם הולכים וגדלים לאורך מחזורי פיזה </a:t>
            </a:r>
          </a:p>
          <a:p>
            <a:pPr marL="514350" indent="-342900" eaLnBrk="0" hangingPunct="0">
              <a:lnSpc>
                <a:spcPts val="2500"/>
              </a:lnSpc>
              <a:buFont typeface="Wingdings" pitchFamily="2" charset="2"/>
              <a:buChar char="§"/>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400" b="1" dirty="0" smtClean="0">
                <a:solidFill>
                  <a:schemeClr val="bg1"/>
                </a:solidFill>
              </a:rPr>
              <a:t>יוצא דופן בגודלו הוא הפער בקריאה דיגיטלית העומד על 155 נקודות</a:t>
            </a:r>
          </a:p>
          <a:p>
            <a:pPr marL="171450" eaLnBrk="0" hangingPunct="0">
              <a:lnSpc>
                <a:spcPts val="2500"/>
              </a:lnSpc>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400" b="1" dirty="0" smtClean="0">
                <a:solidFill>
                  <a:schemeClr val="bg1"/>
                </a:solidFill>
              </a:rPr>
              <a:t>נציין כי בכל התחומים (למעט מתמטיקה ממוחשב)</a:t>
            </a:r>
            <a:r>
              <a:rPr lang="en-US" sz="2400" b="1" dirty="0" smtClean="0">
                <a:solidFill>
                  <a:schemeClr val="bg1"/>
                </a:solidFill>
              </a:rPr>
              <a:t> </a:t>
            </a:r>
            <a:r>
              <a:rPr lang="he-IL" sz="2400" b="1" dirty="0" smtClean="0">
                <a:solidFill>
                  <a:schemeClr val="bg1"/>
                </a:solidFill>
              </a:rPr>
              <a:t>הישגי דוברי העברית דומים לממוצע מדינות ה-</a:t>
            </a:r>
            <a:r>
              <a:rPr lang="en-US" sz="2400" b="1" dirty="0" smtClean="0">
                <a:solidFill>
                  <a:schemeClr val="bg1"/>
                </a:solidFill>
              </a:rPr>
              <a:t>OECD</a:t>
            </a:r>
            <a:r>
              <a:rPr lang="he-IL" sz="2400" b="1" dirty="0" smtClean="0">
                <a:solidFill>
                  <a:schemeClr val="bg1"/>
                </a:solidFill>
              </a:rPr>
              <a:t>, ובקריאה אף טובים יותר</a:t>
            </a:r>
          </a:p>
        </p:txBody>
      </p:sp>
      <p:graphicFrame>
        <p:nvGraphicFramePr>
          <p:cNvPr id="7" name="טבלה 6"/>
          <p:cNvGraphicFramePr>
            <a:graphicFrameLocks noGrp="1"/>
          </p:cNvGraphicFramePr>
          <p:nvPr>
            <p:extLst>
              <p:ext uri="{D42A27DB-BD31-4B8C-83A1-F6EECF244321}">
                <p14:modId xmlns:p14="http://schemas.microsoft.com/office/powerpoint/2010/main" val="3534859239"/>
              </p:ext>
            </p:extLst>
          </p:nvPr>
        </p:nvGraphicFramePr>
        <p:xfrm>
          <a:off x="159679" y="4291920"/>
          <a:ext cx="7727086" cy="2377440"/>
        </p:xfrm>
        <a:graphic>
          <a:graphicData uri="http://schemas.openxmlformats.org/drawingml/2006/table">
            <a:tbl>
              <a:tblPr rtl="1" firstRow="1" bandRow="1">
                <a:tableStyleId>{5C22544A-7EE6-4342-B048-85BDC9FD1C3A}</a:tableStyleId>
              </a:tblPr>
              <a:tblGrid>
                <a:gridCol w="2193644"/>
                <a:gridCol w="5533442"/>
              </a:tblGrid>
              <a:tr h="370840">
                <a:tc>
                  <a:txBody>
                    <a:bodyPr/>
                    <a:lstStyle/>
                    <a:p>
                      <a:pPr algn="ctr" rtl="1"/>
                      <a:r>
                        <a:rPr lang="he-IL" sz="2000" b="1" dirty="0" smtClean="0">
                          <a:solidFill>
                            <a:schemeClr val="bg1"/>
                          </a:solidFill>
                        </a:rPr>
                        <a:t>תחום האוריינות</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r>
                        <a:rPr lang="he-IL" sz="2000" b="1" dirty="0" smtClean="0">
                          <a:solidFill>
                            <a:schemeClr val="bg1"/>
                          </a:solidFill>
                        </a:rPr>
                        <a:t>הפער בין</a:t>
                      </a:r>
                      <a:r>
                        <a:rPr lang="he-IL" sz="2000" b="1" baseline="0" dirty="0" smtClean="0">
                          <a:solidFill>
                            <a:schemeClr val="bg1"/>
                          </a:solidFill>
                        </a:rPr>
                        <a:t> מגזרי השפה</a:t>
                      </a:r>
                      <a:endParaRPr lang="he-IL" sz="20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370840">
                <a:tc>
                  <a:txBody>
                    <a:bodyPr/>
                    <a:lstStyle/>
                    <a:p>
                      <a:pPr algn="ctr" rtl="1"/>
                      <a:r>
                        <a:rPr lang="he-IL" sz="2000" b="1" dirty="0" smtClean="0">
                          <a:solidFill>
                            <a:srgbClr val="0070C0"/>
                          </a:solidFill>
                        </a:rPr>
                        <a:t>מתמטיקה</a:t>
                      </a:r>
                      <a:endParaRPr lang="he-IL" sz="2000" b="1" dirty="0">
                        <a:solidFill>
                          <a:srgbClr val="0070C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101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FF6600"/>
                          </a:solidFill>
                        </a:rPr>
                        <a:t>קריאה</a:t>
                      </a:r>
                      <a:endParaRPr lang="he-IL" sz="2000" b="1" dirty="0">
                        <a:solidFill>
                          <a:srgbClr val="FF660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109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00B050"/>
                          </a:solidFill>
                        </a:rPr>
                        <a:t>מדעים</a:t>
                      </a:r>
                      <a:endParaRPr lang="he-IL" sz="2000" b="1" dirty="0">
                        <a:solidFill>
                          <a:srgbClr val="00B05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98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0070C0"/>
                          </a:solidFill>
                        </a:rPr>
                        <a:t>מתמטיקה ממוחשב</a:t>
                      </a:r>
                      <a:endParaRPr lang="he-IL" sz="2000" b="1" dirty="0">
                        <a:solidFill>
                          <a:srgbClr val="0070C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92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FF6600"/>
                          </a:solidFill>
                        </a:rPr>
                        <a:t>קריאה דיגיטלית</a:t>
                      </a:r>
                      <a:endParaRPr lang="he-IL" sz="2000" b="1" dirty="0">
                        <a:solidFill>
                          <a:srgbClr val="FF660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rgbClr val="FF0000"/>
                          </a:solidFill>
                        </a:rPr>
                        <a:t>155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
        <p:nvSpPr>
          <p:cNvPr id="8" name="Rectangle 5"/>
          <p:cNvSpPr>
            <a:spLocks noChangeArrowheads="1"/>
          </p:cNvSpPr>
          <p:nvPr/>
        </p:nvSpPr>
        <p:spPr bwMode="auto">
          <a:xfrm>
            <a:off x="160768" y="4941168"/>
            <a:ext cx="7812410" cy="172819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endParaRPr lang="he-IL" sz="2400" b="1" dirty="0" smtClean="0">
              <a:solidFill>
                <a:srgbClr val="FF0000"/>
              </a:solidFill>
            </a:endParaRPr>
          </a:p>
        </p:txBody>
      </p:sp>
    </p:spTree>
    <p:extLst>
      <p:ext uri="{BB962C8B-B14F-4D97-AF65-F5344CB8AC3E}">
        <p14:creationId xmlns:p14="http://schemas.microsoft.com/office/powerpoint/2010/main" val="270806291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a:solidFill>
                  <a:schemeClr val="tx1"/>
                </a:solidFill>
                <a:effectLst>
                  <a:outerShdw blurRad="38100" dist="38100" dir="2700000" algn="tl">
                    <a:srgbClr val="000000">
                      <a:alpha val="43137"/>
                    </a:srgbClr>
                  </a:outerShdw>
                </a:effectLst>
              </a:rPr>
              <a:t>פיזור הציונים בישראל</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9" name="TextBox 8"/>
          <p:cNvSpPr txBox="1"/>
          <p:nvPr/>
        </p:nvSpPr>
        <p:spPr>
          <a:xfrm>
            <a:off x="0" y="5566637"/>
            <a:ext cx="8208000" cy="1054135"/>
          </a:xfrm>
          <a:prstGeom prst="rect">
            <a:avLst/>
          </a:prstGeom>
          <a:solidFill>
            <a:srgbClr val="EEEFF9"/>
          </a:solidFill>
          <a:ln w="28575">
            <a:solidFill>
              <a:schemeClr val="tx1"/>
            </a:solidFill>
          </a:ln>
        </p:spPr>
        <p:txBody>
          <a:bodyPr wrap="square" rtlCol="1">
            <a:spAutoFit/>
          </a:bodyPr>
          <a:lstStyle/>
          <a:p>
            <a:pPr marL="514350" indent="-342900" eaLnBrk="0" hangingPunct="0">
              <a:lnSpc>
                <a:spcPts val="2500"/>
              </a:lnSpc>
              <a:buFont typeface="Wingdings" pitchFamily="2" charset="2"/>
              <a:buChar char="§"/>
              <a:defRPr/>
            </a:pPr>
            <a:r>
              <a:rPr lang="he-IL" sz="2000" b="1" dirty="0" smtClean="0">
                <a:solidFill>
                  <a:schemeClr val="bg1"/>
                </a:solidFill>
              </a:rPr>
              <a:t>בכל </a:t>
            </a:r>
            <a:r>
              <a:rPr lang="he-IL" sz="2000" b="1" dirty="0">
                <a:solidFill>
                  <a:schemeClr val="bg1"/>
                </a:solidFill>
              </a:rPr>
              <a:t>תחומי האוריינות, פיזור הציונים של התלמידים </a:t>
            </a:r>
            <a:r>
              <a:rPr lang="he-IL" sz="2000" b="1" dirty="0" smtClean="0">
                <a:solidFill>
                  <a:schemeClr val="bg1"/>
                </a:solidFill>
              </a:rPr>
              <a:t>בישראל הוא </a:t>
            </a:r>
            <a:r>
              <a:rPr lang="he-IL" sz="2000" b="1" dirty="0">
                <a:solidFill>
                  <a:schemeClr val="bg1"/>
                </a:solidFill>
              </a:rPr>
              <a:t>מהגדולים מקרב המדינות המשתתפות. </a:t>
            </a:r>
            <a:r>
              <a:rPr lang="he-IL" sz="2000" b="1" dirty="0" smtClean="0">
                <a:solidFill>
                  <a:schemeClr val="bg1"/>
                </a:solidFill>
              </a:rPr>
              <a:t>ממצא דומה </a:t>
            </a:r>
            <a:r>
              <a:rPr lang="he-IL" sz="2000" b="1" dirty="0" smtClean="0">
                <a:solidFill>
                  <a:schemeClr val="bg1"/>
                </a:solidFill>
              </a:rPr>
              <a:t>נמצא </a:t>
            </a:r>
            <a:r>
              <a:rPr lang="he-IL" sz="2000" b="1" dirty="0">
                <a:solidFill>
                  <a:schemeClr val="bg1"/>
                </a:solidFill>
              </a:rPr>
              <a:t>גם בכל מחזורי מחקר פיזה הקודמים</a:t>
            </a:r>
          </a:p>
        </p:txBody>
      </p:sp>
      <p:graphicFrame>
        <p:nvGraphicFramePr>
          <p:cNvPr id="2" name="טבלה 1"/>
          <p:cNvGraphicFramePr>
            <a:graphicFrameLocks noGrp="1"/>
          </p:cNvGraphicFramePr>
          <p:nvPr/>
        </p:nvGraphicFramePr>
        <p:xfrm>
          <a:off x="1145858" y="3743642"/>
          <a:ext cx="5896610" cy="167640"/>
        </p:xfrm>
        <a:graphic>
          <a:graphicData uri="http://schemas.openxmlformats.org/drawingml/2006/table">
            <a:tbl>
              <a:tblPr rtl="1" firstRow="1" firstCol="1" bandRow="1"/>
              <a:tblGrid>
                <a:gridCol w="5896610"/>
              </a:tblGrid>
              <a:tr h="0">
                <a:tc>
                  <a:txBody>
                    <a:bodyPr/>
                    <a:lstStyle/>
                    <a:p>
                      <a:pPr algn="just" rtl="0"/>
                      <a:endParaRPr lang="he-IL" sz="1100" dirty="0">
                        <a:effectLst/>
                        <a:latin typeface="Calibri"/>
                        <a:ea typeface="Calibri"/>
                        <a:cs typeface="Arial"/>
                      </a:endParaRPr>
                    </a:p>
                  </a:txBody>
                  <a:tcPr marL="68580" marR="68580" marT="0" marB="0">
                    <a:lnL>
                      <a:noFill/>
                    </a:lnL>
                    <a:lnR>
                      <a:noFill/>
                    </a:lnR>
                    <a:lnT>
                      <a:noFill/>
                    </a:lnT>
                    <a:lnB>
                      <a:noFill/>
                    </a:lnB>
                  </a:tcPr>
                </a:tc>
              </a:tr>
            </a:tbl>
          </a:graphicData>
        </a:graphic>
      </p:graphicFrame>
      <p:graphicFrame>
        <p:nvGraphicFramePr>
          <p:cNvPr id="3" name="אובייקט 2"/>
          <p:cNvGraphicFramePr>
            <a:graphicFrameLocks noChangeAspect="1"/>
          </p:cNvGraphicFramePr>
          <p:nvPr>
            <p:extLst>
              <p:ext uri="{D42A27DB-BD31-4B8C-83A1-F6EECF244321}">
                <p14:modId xmlns:p14="http://schemas.microsoft.com/office/powerpoint/2010/main" val="2323808997"/>
              </p:ext>
            </p:extLst>
          </p:nvPr>
        </p:nvGraphicFramePr>
        <p:xfrm>
          <a:off x="0" y="980728"/>
          <a:ext cx="8156291" cy="3960440"/>
        </p:xfrm>
        <a:graphic>
          <a:graphicData uri="http://schemas.openxmlformats.org/presentationml/2006/ole">
            <mc:AlternateContent xmlns:mc="http://schemas.openxmlformats.org/markup-compatibility/2006">
              <mc:Choice xmlns:v="urn:schemas-microsoft-com:vml" Requires="v">
                <p:oleObj spid="_x0000_s1027" name="Bitmap Image" r:id="rId4" imgW="5830114" imgH="2828571" progId="Paint.Picture">
                  <p:embed/>
                </p:oleObj>
              </mc:Choice>
              <mc:Fallback>
                <p:oleObj name="Bitmap Image" r:id="rId4" imgW="5830114" imgH="2828571"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80728"/>
                        <a:ext cx="8156291" cy="3960440"/>
                      </a:xfrm>
                      <a:prstGeom prst="rect">
                        <a:avLst/>
                      </a:prstGeom>
                      <a:noFill/>
                    </p:spPr>
                  </p:pic>
                </p:oleObj>
              </mc:Fallback>
            </mc:AlternateContent>
          </a:graphicData>
        </a:graphic>
      </p:graphicFrame>
    </p:spTree>
    <p:extLst>
      <p:ext uri="{BB962C8B-B14F-4D97-AF65-F5344CB8AC3E}">
        <p14:creationId xmlns:p14="http://schemas.microsoft.com/office/powerpoint/2010/main" val="116968849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30600"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פערי הישגים בין רמות הרקע החברתי-תרבותי-כלכלי</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56504" y="764704"/>
            <a:ext cx="8172450" cy="864096"/>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r>
              <a:rPr lang="he-IL" sz="2400" b="1" dirty="0" smtClean="0">
                <a:solidFill>
                  <a:schemeClr val="bg1"/>
                </a:solidFill>
              </a:rPr>
              <a:t>פערי ההישגים בין תלמידים מרמות רקע חברתי-כלכלי שונות (נמוך, בינוני וגבוה) הם גדולים עד גדולים מאד*</a:t>
            </a:r>
            <a:endParaRPr lang="he-IL" b="1" dirty="0"/>
          </a:p>
        </p:txBody>
      </p:sp>
      <p:graphicFrame>
        <p:nvGraphicFramePr>
          <p:cNvPr id="7" name="טבלה 6"/>
          <p:cNvGraphicFramePr>
            <a:graphicFrameLocks noGrp="1"/>
          </p:cNvGraphicFramePr>
          <p:nvPr>
            <p:extLst>
              <p:ext uri="{D42A27DB-BD31-4B8C-83A1-F6EECF244321}">
                <p14:modId xmlns:p14="http://schemas.microsoft.com/office/powerpoint/2010/main" val="3180760398"/>
              </p:ext>
            </p:extLst>
          </p:nvPr>
        </p:nvGraphicFramePr>
        <p:xfrm>
          <a:off x="254297" y="1844824"/>
          <a:ext cx="7776864" cy="3627120"/>
        </p:xfrm>
        <a:graphic>
          <a:graphicData uri="http://schemas.openxmlformats.org/drawingml/2006/table">
            <a:tbl>
              <a:tblPr rtl="1" firstRow="1" bandRow="1">
                <a:tableStyleId>{5C22544A-7EE6-4342-B048-85BDC9FD1C3A}</a:tableStyleId>
              </a:tblPr>
              <a:tblGrid>
                <a:gridCol w="2592288"/>
                <a:gridCol w="2592288"/>
                <a:gridCol w="2592288"/>
              </a:tblGrid>
              <a:tr h="370840">
                <a:tc>
                  <a:txBody>
                    <a:bodyPr/>
                    <a:lstStyle/>
                    <a:p>
                      <a:pPr algn="ctr" rtl="1"/>
                      <a:r>
                        <a:rPr lang="he-IL" sz="2000" b="1" dirty="0" smtClean="0">
                          <a:solidFill>
                            <a:schemeClr val="bg1"/>
                          </a:solidFill>
                        </a:rPr>
                        <a:t>תחום האוריינות</a:t>
                      </a:r>
                      <a:endParaRPr lang="he-IL" sz="2000" b="1"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r>
                        <a:rPr lang="he-IL" sz="2000" b="1" dirty="0" smtClean="0">
                          <a:solidFill>
                            <a:schemeClr val="bg1"/>
                          </a:solidFill>
                        </a:rPr>
                        <a:t>פער בין</a:t>
                      </a:r>
                      <a:r>
                        <a:rPr lang="he-IL" sz="2000" b="1" baseline="0" dirty="0" smtClean="0">
                          <a:solidFill>
                            <a:schemeClr val="bg1"/>
                          </a:solidFill>
                        </a:rPr>
                        <a:t> רקע גבוה לנמוך-</a:t>
                      </a:r>
                      <a:r>
                        <a:rPr lang="he-IL" sz="2000" b="1" baseline="0" dirty="0" smtClean="0">
                          <a:solidFill>
                            <a:srgbClr val="00B0F0"/>
                          </a:solidFill>
                        </a:rPr>
                        <a:t>דוברי עברית</a:t>
                      </a:r>
                      <a:endParaRPr lang="he-IL" sz="2000" b="1" dirty="0">
                        <a:solidFill>
                          <a:srgbClr val="00B0F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פער בין</a:t>
                      </a:r>
                      <a:r>
                        <a:rPr lang="he-IL" sz="2000" b="1" baseline="0" dirty="0" smtClean="0">
                          <a:solidFill>
                            <a:schemeClr val="bg1"/>
                          </a:solidFill>
                        </a:rPr>
                        <a:t> רקע גבוה לנמוך-</a:t>
                      </a:r>
                      <a:r>
                        <a:rPr lang="he-IL" sz="2000" b="1" baseline="0" dirty="0" smtClean="0">
                          <a:solidFill>
                            <a:srgbClr val="00B050"/>
                          </a:solidFill>
                        </a:rPr>
                        <a:t>דוברי ערבית</a:t>
                      </a:r>
                      <a:endParaRPr lang="he-IL" sz="2000" b="1" dirty="0" smtClean="0">
                        <a:solidFill>
                          <a:srgbClr val="00B050"/>
                        </a:solidFill>
                      </a:endParaRPr>
                    </a:p>
                    <a:p>
                      <a:pPr algn="ctr" rtl="1"/>
                      <a:endParaRPr lang="he-IL" sz="2000" b="1"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370840">
                <a:tc>
                  <a:txBody>
                    <a:bodyPr/>
                    <a:lstStyle/>
                    <a:p>
                      <a:pPr algn="ctr" rtl="1"/>
                      <a:r>
                        <a:rPr lang="he-IL" sz="2000" b="1" dirty="0" smtClean="0">
                          <a:solidFill>
                            <a:srgbClr val="0070C0"/>
                          </a:solidFill>
                        </a:rPr>
                        <a:t>מתמטיקה</a:t>
                      </a:r>
                      <a:endParaRPr lang="he-IL" sz="2000" b="1" dirty="0">
                        <a:solidFill>
                          <a:srgbClr val="0070C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96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57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FF6600"/>
                          </a:solidFill>
                        </a:rPr>
                        <a:t>קריאה</a:t>
                      </a:r>
                      <a:endParaRPr lang="he-IL" sz="2000" b="1" dirty="0">
                        <a:solidFill>
                          <a:srgbClr val="FF660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82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40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00AA50"/>
                          </a:solidFill>
                        </a:rPr>
                        <a:t>מדעים</a:t>
                      </a:r>
                      <a:endParaRPr lang="he-IL" sz="2000" b="1" dirty="0">
                        <a:solidFill>
                          <a:srgbClr val="00AA5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95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49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0070C0"/>
                          </a:solidFill>
                        </a:rPr>
                        <a:t>מתמטיקה ממוחשב</a:t>
                      </a:r>
                      <a:endParaRPr lang="he-IL" sz="2000" b="1" dirty="0">
                        <a:solidFill>
                          <a:srgbClr val="0070C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92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39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70840">
                <a:tc>
                  <a:txBody>
                    <a:bodyPr/>
                    <a:lstStyle/>
                    <a:p>
                      <a:pPr algn="ctr" rtl="1"/>
                      <a:r>
                        <a:rPr lang="he-IL" sz="2000" b="1" dirty="0" smtClean="0">
                          <a:solidFill>
                            <a:srgbClr val="FF6600"/>
                          </a:solidFill>
                        </a:rPr>
                        <a:t>קריאה דיגיטלית</a:t>
                      </a:r>
                      <a:endParaRPr lang="he-IL" sz="2000" b="1" dirty="0">
                        <a:solidFill>
                          <a:srgbClr val="FF6600"/>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84</a:t>
                      </a:r>
                      <a:r>
                        <a:rPr lang="he-IL" sz="2000" b="1" baseline="0" dirty="0" smtClean="0">
                          <a:solidFill>
                            <a:schemeClr val="bg1"/>
                          </a:solidFill>
                        </a:rPr>
                        <a:t> נק'</a:t>
                      </a:r>
                      <a:endParaRPr lang="he-IL" sz="2000" b="1" dirty="0" smtClean="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2000" b="1" dirty="0" smtClean="0">
                          <a:solidFill>
                            <a:schemeClr val="bg1"/>
                          </a:solidFill>
                        </a:rPr>
                        <a:t>41 נק'</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r>
              <a:tr h="370840">
                <a:tc>
                  <a:txBody>
                    <a:bodyPr/>
                    <a:lstStyle/>
                    <a:p>
                      <a:pPr algn="ctr" rtl="1"/>
                      <a:endParaRPr lang="he-IL" sz="20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1800" b="1" dirty="0" smtClean="0">
                          <a:solidFill>
                            <a:schemeClr val="bg1"/>
                          </a:solidFill>
                        </a:rPr>
                        <a:t>בערך בין 0.8</a:t>
                      </a:r>
                      <a:r>
                        <a:rPr lang="he-IL" sz="1800" b="1" baseline="0" dirty="0" smtClean="0">
                          <a:solidFill>
                            <a:schemeClr val="bg1"/>
                          </a:solidFill>
                        </a:rPr>
                        <a:t> סטיית תקן לסטיית תקן שלמה</a:t>
                      </a:r>
                      <a:endParaRPr lang="he-IL" sz="18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he-IL" sz="1800" b="1" dirty="0" smtClean="0">
                          <a:solidFill>
                            <a:schemeClr val="bg1"/>
                          </a:solidFill>
                        </a:rPr>
                        <a:t>בערך בין 0.4</a:t>
                      </a:r>
                      <a:r>
                        <a:rPr lang="he-IL" sz="1800" b="1" baseline="0" dirty="0" smtClean="0">
                          <a:solidFill>
                            <a:schemeClr val="bg1"/>
                          </a:solidFill>
                        </a:rPr>
                        <a:t> סטיית תקן ל-0.6 סטיית תקן</a:t>
                      </a:r>
                      <a:endParaRPr lang="he-IL" sz="18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Rectangle 5"/>
          <p:cNvSpPr>
            <a:spLocks noChangeArrowheads="1"/>
          </p:cNvSpPr>
          <p:nvPr/>
        </p:nvSpPr>
        <p:spPr bwMode="auto">
          <a:xfrm>
            <a:off x="0" y="5949280"/>
            <a:ext cx="8172450" cy="864096"/>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171450" eaLnBrk="0" hangingPunct="0">
              <a:lnSpc>
                <a:spcPts val="2000"/>
              </a:lnSpc>
              <a:defRPr/>
            </a:pPr>
            <a:r>
              <a:rPr lang="he-IL" sz="1600" b="1" dirty="0" smtClean="0">
                <a:solidFill>
                  <a:schemeClr val="bg1"/>
                </a:solidFill>
              </a:rPr>
              <a:t>*המדד לניתוח רקע חברתי-תרבותי-כלכלי בנתוני פיזה 2012 הוא מדד שפותח על ידי פיזה המכונה </a:t>
            </a:r>
            <a:r>
              <a:rPr lang="en-US" sz="1600" b="1" dirty="0" smtClean="0">
                <a:solidFill>
                  <a:schemeClr val="bg1"/>
                </a:solidFill>
              </a:rPr>
              <a:t>ESCS</a:t>
            </a:r>
            <a:r>
              <a:rPr lang="he-IL" sz="1600" b="1" dirty="0" smtClean="0">
                <a:solidFill>
                  <a:schemeClr val="bg1"/>
                </a:solidFill>
              </a:rPr>
              <a:t> </a:t>
            </a:r>
            <a:endParaRPr lang="he-IL" sz="1200" b="1" dirty="0"/>
          </a:p>
        </p:txBody>
      </p:sp>
    </p:spTree>
    <p:extLst>
      <p:ext uri="{BB962C8B-B14F-4D97-AF65-F5344CB8AC3E}">
        <p14:creationId xmlns:p14="http://schemas.microsoft.com/office/powerpoint/2010/main" val="23792026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428625" y="764704"/>
            <a:ext cx="7489825" cy="3024336"/>
          </a:xfrm>
          <a:prstGeom prst="roundRect">
            <a:avLst>
              <a:gd name="adj" fmla="val 16667"/>
            </a:avLst>
          </a:prstGeom>
          <a:gradFill rotWithShape="1">
            <a:gsLst>
              <a:gs pos="0">
                <a:schemeClr val="accent1"/>
              </a:gs>
              <a:gs pos="50000">
                <a:schemeClr val="accent1">
                  <a:gamma/>
                  <a:shade val="46275"/>
                  <a:invGamma/>
                </a:schemeClr>
              </a:gs>
              <a:gs pos="100000">
                <a:schemeClr val="accent1"/>
              </a:gs>
            </a:gsLst>
            <a:lin ang="5400000" scaled="1"/>
          </a:gradFill>
          <a:ln w="9525">
            <a:noFill/>
            <a:round/>
            <a:headEnd/>
            <a:tailEnd/>
          </a:ln>
          <a:effectLst>
            <a:prstShdw prst="shdw17" dist="71842" dir="2700000">
              <a:schemeClr val="accent1">
                <a:gamma/>
                <a:shade val="60000"/>
                <a:invGamma/>
              </a:schemeClr>
            </a:prstShdw>
          </a:effectLst>
        </p:spPr>
        <p:txBody>
          <a:bodyPr anchor="ctr"/>
          <a:lstStyle/>
          <a:p>
            <a:pPr algn="ctr" eaLnBrk="0" hangingPunct="0">
              <a:lnSpc>
                <a:spcPct val="80000"/>
              </a:lnSpc>
              <a:defRPr/>
            </a:pPr>
            <a:r>
              <a:rPr lang="he-IL" sz="6600" b="1" dirty="0" smtClean="0">
                <a:solidFill>
                  <a:srgbClr val="FFFFCC"/>
                </a:solidFill>
                <a:effectLst>
                  <a:outerShdw blurRad="38100" dist="38100" dir="2700000" algn="tl">
                    <a:srgbClr val="000000">
                      <a:alpha val="43137"/>
                    </a:srgbClr>
                  </a:outerShdw>
                </a:effectLst>
                <a:latin typeface="Arial Narrow" pitchFamily="34" charset="0"/>
              </a:rPr>
              <a:t>הישגים באוריינות מתמטיקה</a:t>
            </a:r>
          </a:p>
          <a:p>
            <a:pPr algn="ctr" eaLnBrk="0" hangingPunct="0">
              <a:lnSpc>
                <a:spcPct val="80000"/>
              </a:lnSpc>
              <a:defRPr/>
            </a:pPr>
            <a:endParaRPr lang="he-IL" sz="5400" b="1" dirty="0" smtClean="0">
              <a:solidFill>
                <a:srgbClr val="FFFFCC"/>
              </a:solidFill>
              <a:effectLst>
                <a:outerShdw blurRad="38100" dist="38100" dir="2700000" algn="tl">
                  <a:srgbClr val="000000">
                    <a:alpha val="43137"/>
                  </a:srgbClr>
                </a:outerShdw>
              </a:effectLst>
              <a:latin typeface="Arial Narrow" pitchFamily="34" charset="0"/>
            </a:endParaRPr>
          </a:p>
          <a:p>
            <a:pPr algn="ctr" eaLnBrk="0" hangingPunct="0">
              <a:lnSpc>
                <a:spcPct val="80000"/>
              </a:lnSpc>
              <a:defRPr/>
            </a:pPr>
            <a:r>
              <a:rPr lang="he-IL" sz="5400" b="1" dirty="0" smtClean="0">
                <a:solidFill>
                  <a:srgbClr val="FFFFCC"/>
                </a:solidFill>
                <a:effectLst>
                  <a:outerShdw blurRad="38100" dist="38100" dir="2700000" algn="tl">
                    <a:srgbClr val="000000">
                      <a:alpha val="43137"/>
                    </a:srgbClr>
                  </a:outerShdw>
                </a:effectLst>
                <a:latin typeface="Arial Narrow" pitchFamily="34" charset="0"/>
              </a:rPr>
              <a:t>המבחן המודפס</a:t>
            </a:r>
            <a:endParaRPr lang="en-US" sz="40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72540120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אוריינות </a:t>
            </a:r>
            <a:r>
              <a:rPr lang="he-IL" sz="2800" dirty="0" smtClean="0">
                <a:solidFill>
                  <a:schemeClr val="tx1"/>
                </a:solidFill>
                <a:effectLst>
                  <a:outerShdw blurRad="38100" dist="38100" dir="2700000" algn="tl">
                    <a:srgbClr val="000000">
                      <a:alpha val="43137"/>
                    </a:srgbClr>
                  </a:outerShdw>
                </a:effectLst>
              </a:rPr>
              <a:t>מתמטיקה </a:t>
            </a:r>
            <a:r>
              <a:rPr lang="he-IL" sz="2800" dirty="0">
                <a:solidFill>
                  <a:schemeClr val="tx1"/>
                </a:solidFill>
                <a:effectLst>
                  <a:outerShdw blurRad="38100" dist="38100" dir="2700000" algn="tl">
                    <a:srgbClr val="000000">
                      <a:alpha val="43137"/>
                    </a:srgbClr>
                  </a:outerShdw>
                </a:effectLst>
              </a:rPr>
              <a:t>במחקר </a:t>
            </a:r>
            <a:r>
              <a:rPr lang="he-IL" sz="2800" dirty="0" smtClean="0">
                <a:solidFill>
                  <a:schemeClr val="tx1"/>
                </a:solidFill>
                <a:effectLst>
                  <a:outerShdw blurRad="38100" dist="38100" dir="2700000" algn="tl">
                    <a:srgbClr val="000000">
                      <a:alpha val="43137"/>
                    </a:srgbClr>
                  </a:outerShdw>
                </a:effectLst>
              </a:rPr>
              <a:t>פיזה</a:t>
            </a:r>
            <a:endParaRPr lang="he-IL" sz="3200" dirty="0">
              <a:solidFill>
                <a:schemeClr val="tx1"/>
              </a:solidFill>
              <a:effectLst>
                <a:outerShdw blurRad="38100" dist="38100" dir="2700000" algn="tl">
                  <a:srgbClr val="000000">
                    <a:alpha val="43137"/>
                  </a:srgbClr>
                </a:outerShdw>
              </a:effectLst>
            </a:endParaRPr>
          </a:p>
        </p:txBody>
      </p:sp>
      <p:sp>
        <p:nvSpPr>
          <p:cNvPr id="6" name="AutoShape 3"/>
          <p:cNvSpPr>
            <a:spLocks noChangeArrowheads="1"/>
          </p:cNvSpPr>
          <p:nvPr/>
        </p:nvSpPr>
        <p:spPr bwMode="auto">
          <a:xfrm>
            <a:off x="356474" y="2096095"/>
            <a:ext cx="7958137" cy="2808982"/>
          </a:xfrm>
          <a:prstGeom prst="roundRect">
            <a:avLst>
              <a:gd name="adj" fmla="val 641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round/>
                <a:headEnd/>
                <a:tailEnd/>
              </a14:hiddenLine>
            </a:ext>
          </a:extLst>
        </p:spPr>
        <p:txBody>
          <a:bodyPr anchor="ctr"/>
          <a:lstStyle>
            <a:lvl1pPr marL="534988" indent="-534988" eaLnBrk="0" hangingPunct="0">
              <a:defRPr sz="1200" b="1">
                <a:solidFill>
                  <a:schemeClr val="tx1"/>
                </a:solidFill>
                <a:latin typeface="Arial" pitchFamily="34" charset="0"/>
                <a:cs typeface="Arial" pitchFamily="34" charset="0"/>
              </a:defRPr>
            </a:lvl1pPr>
            <a:lvl2pPr marL="742950" indent="-285750" eaLnBrk="0" hangingPunct="0">
              <a:defRPr sz="1200" b="1">
                <a:solidFill>
                  <a:schemeClr val="tx1"/>
                </a:solidFill>
                <a:latin typeface="Arial" pitchFamily="34" charset="0"/>
                <a:cs typeface="Arial" pitchFamily="34" charset="0"/>
              </a:defRPr>
            </a:lvl2pPr>
            <a:lvl3pPr marL="1143000" indent="-228600" eaLnBrk="0" hangingPunct="0">
              <a:defRPr sz="1200" b="1">
                <a:solidFill>
                  <a:schemeClr val="tx1"/>
                </a:solidFill>
                <a:latin typeface="Arial" pitchFamily="34" charset="0"/>
                <a:cs typeface="Arial" pitchFamily="34" charset="0"/>
              </a:defRPr>
            </a:lvl3pPr>
            <a:lvl4pPr marL="1600200" indent="-228600" eaLnBrk="0" hangingPunct="0">
              <a:defRPr sz="1200" b="1">
                <a:solidFill>
                  <a:schemeClr val="tx1"/>
                </a:solidFill>
                <a:latin typeface="Arial" pitchFamily="34" charset="0"/>
                <a:cs typeface="Arial" pitchFamily="34" charset="0"/>
              </a:defRPr>
            </a:lvl4pPr>
            <a:lvl5pPr marL="2057400" indent="-228600" eaLnBrk="0" hangingPunct="0">
              <a:defRPr sz="1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lnSpc>
                <a:spcPct val="120000"/>
              </a:lnSpc>
              <a:spcBef>
                <a:spcPts val="1200"/>
              </a:spcBef>
            </a:pPr>
            <a:r>
              <a:rPr lang="he-IL" altLang="he-IL" sz="3200" b="0" dirty="0">
                <a:solidFill>
                  <a:schemeClr val="bg1"/>
                </a:solidFill>
              </a:rPr>
              <a:t>	</a:t>
            </a:r>
            <a:r>
              <a:rPr lang="he-IL" altLang="he-IL" sz="3200" b="0" dirty="0" smtClean="0">
                <a:solidFill>
                  <a:srgbClr val="A50021"/>
                </a:solidFill>
                <a:cs typeface="Guttman Yad-Brush" pitchFamily="2" charset="-79"/>
              </a:rPr>
              <a:t>אוריינות מתמטיקה</a:t>
            </a:r>
            <a:r>
              <a:rPr lang="he-IL" altLang="he-IL" sz="3200" b="0" dirty="0">
                <a:solidFill>
                  <a:srgbClr val="A50021"/>
                </a:solidFill>
                <a:cs typeface="Guttman Yad-Brush" pitchFamily="2" charset="-79"/>
              </a:rPr>
              <a:t>: </a:t>
            </a:r>
            <a:endParaRPr lang="he-IL" altLang="he-IL" sz="3200" b="0" dirty="0" smtClean="0">
              <a:solidFill>
                <a:srgbClr val="A50021"/>
              </a:solidFill>
              <a:cs typeface="Guttman Yad-Brush" pitchFamily="2" charset="-79"/>
            </a:endParaRPr>
          </a:p>
          <a:p>
            <a:pPr algn="ctr">
              <a:lnSpc>
                <a:spcPct val="120000"/>
              </a:lnSpc>
              <a:spcBef>
                <a:spcPts val="1200"/>
              </a:spcBef>
            </a:pPr>
            <a:r>
              <a:rPr lang="he-IL" altLang="he-IL" sz="3200" b="0" dirty="0" smtClean="0">
                <a:solidFill>
                  <a:srgbClr val="A50021"/>
                </a:solidFill>
                <a:cs typeface="Guttman Yad-Brush" pitchFamily="2" charset="-79"/>
              </a:rPr>
              <a:t>"היכולת </a:t>
            </a:r>
            <a:r>
              <a:rPr lang="he-IL" altLang="he-IL" sz="3200" b="0" dirty="0">
                <a:solidFill>
                  <a:srgbClr val="A50021"/>
                </a:solidFill>
                <a:cs typeface="Guttman Yad-Brush" pitchFamily="2" charset="-79"/>
              </a:rPr>
              <a:t>לזהות ולהבין את התפקיד שממלאת המתמטיקה בעולם, לערוך שיפוטים מבוססים, להשתמש במתמטיקה ולעסוק בה בדרך שתענה על צרכיו של הפרט כאזרח מועיל, מתעניין וביקורתי" </a:t>
            </a:r>
          </a:p>
        </p:txBody>
      </p:sp>
    </p:spTree>
    <p:extLst>
      <p:ext uri="{BB962C8B-B14F-4D97-AF65-F5344CB8AC3E}">
        <p14:creationId xmlns:p14="http://schemas.microsoft.com/office/powerpoint/2010/main" val="267113400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0" y="4148"/>
            <a:ext cx="8244000" cy="72008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500"/>
              </a:lnSpc>
            </a:pPr>
            <a:r>
              <a:rPr lang="he-IL" sz="2800" b="1" dirty="0" smtClean="0">
                <a:solidFill>
                  <a:schemeClr val="tx1"/>
                </a:solidFill>
                <a:effectLst>
                  <a:outerShdw blurRad="38100" dist="38100" dir="2700000" algn="tl">
                    <a:srgbClr val="000000">
                      <a:alpha val="43137"/>
                    </a:srgbClr>
                  </a:outerShdw>
                </a:effectLst>
                <a:latin typeface="Arial"/>
                <a:ea typeface="+mj-ea"/>
                <a:cs typeface="Arial"/>
              </a:rPr>
              <a:t>מתמטיקה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ההישגים בישראל ובמדינות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2" name="מלבן 1"/>
          <p:cNvSpPr/>
          <p:nvPr/>
        </p:nvSpPr>
        <p:spPr bwMode="auto">
          <a:xfrm>
            <a:off x="7452320" y="5589240"/>
            <a:ext cx="720080" cy="288032"/>
          </a:xfrm>
          <a:prstGeom prst="rect">
            <a:avLst/>
          </a:prstGeom>
          <a:solidFill>
            <a:srgbClr val="FDFDFD">
              <a:alpha val="57000"/>
            </a:srgbClr>
          </a:solidFill>
          <a:ln>
            <a:no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4" name="מלבן 3"/>
          <p:cNvSpPr/>
          <p:nvPr/>
        </p:nvSpPr>
        <p:spPr>
          <a:xfrm>
            <a:off x="39563" y="5229200"/>
            <a:ext cx="8204845" cy="1554272"/>
          </a:xfrm>
          <a:prstGeom prst="rect">
            <a:avLst/>
          </a:prstGeom>
          <a:solidFill>
            <a:srgbClr val="EEEFF9"/>
          </a:solidFill>
        </p:spPr>
        <p:txBody>
          <a:bodyPr wrap="square">
            <a:spAutoFit/>
          </a:bodyPr>
          <a:lstStyle/>
          <a:p>
            <a:pPr marL="285750" indent="-285750">
              <a:buFont typeface="Wingdings" pitchFamily="2" charset="2"/>
              <a:buChar char="§"/>
            </a:pPr>
            <a:r>
              <a:rPr lang="he-IL" sz="2000" b="1" dirty="0" smtClean="0">
                <a:solidFill>
                  <a:schemeClr val="bg1"/>
                </a:solidFill>
              </a:rPr>
              <a:t>מדינות מזרח-אסיה תופסות את ששת המקומות הראשונים</a:t>
            </a:r>
          </a:p>
          <a:p>
            <a:pPr marL="285750" indent="-285750">
              <a:spcBef>
                <a:spcPts val="600"/>
              </a:spcBef>
              <a:spcAft>
                <a:spcPts val="600"/>
              </a:spcAft>
              <a:buFont typeface="Wingdings" pitchFamily="2" charset="2"/>
              <a:buChar char="§"/>
            </a:pPr>
            <a:r>
              <a:rPr lang="he-IL" sz="2000" b="1" dirty="0" smtClean="0">
                <a:solidFill>
                  <a:schemeClr val="bg1"/>
                </a:solidFill>
              </a:rPr>
              <a:t>הציון הממוצע בישראל הוא 466 </a:t>
            </a:r>
            <a:r>
              <a:rPr lang="he-IL" sz="2000" b="1" dirty="0" err="1" smtClean="0">
                <a:solidFill>
                  <a:schemeClr val="bg1"/>
                </a:solidFill>
              </a:rPr>
              <a:t>נק</a:t>
            </a:r>
            <a:r>
              <a:rPr lang="he-IL" sz="2000" b="1" dirty="0" smtClean="0">
                <a:solidFill>
                  <a:schemeClr val="bg1"/>
                </a:solidFill>
              </a:rPr>
              <a:t>', פער של  28 נק' מתחת </a:t>
            </a:r>
            <a:r>
              <a:rPr lang="he-IL" sz="2000" b="1" dirty="0">
                <a:solidFill>
                  <a:schemeClr val="bg1"/>
                </a:solidFill>
              </a:rPr>
              <a:t>לממוצע </a:t>
            </a:r>
            <a:r>
              <a:rPr lang="he-IL" sz="2000" b="1" dirty="0" smtClean="0">
                <a:solidFill>
                  <a:schemeClr val="bg1"/>
                </a:solidFill>
              </a:rPr>
              <a:t>ה-</a:t>
            </a:r>
            <a:r>
              <a:rPr lang="en-US" sz="2000" b="1" dirty="0" smtClean="0">
                <a:solidFill>
                  <a:schemeClr val="bg1"/>
                </a:solidFill>
              </a:rPr>
              <a:t>OECD</a:t>
            </a:r>
            <a:r>
              <a:rPr lang="he-IL" sz="2000" b="1" dirty="0" smtClean="0">
                <a:solidFill>
                  <a:schemeClr val="bg1"/>
                </a:solidFill>
              </a:rPr>
              <a:t> (במקום </a:t>
            </a:r>
            <a:r>
              <a:rPr lang="he-IL" sz="2000" b="1" dirty="0">
                <a:solidFill>
                  <a:schemeClr val="bg1"/>
                </a:solidFill>
              </a:rPr>
              <a:t>ה-40 מתוך </a:t>
            </a:r>
            <a:r>
              <a:rPr lang="he-IL" sz="2000" b="1" dirty="0" smtClean="0">
                <a:solidFill>
                  <a:schemeClr val="bg1"/>
                </a:solidFill>
              </a:rPr>
              <a:t>64 מדינות)</a:t>
            </a:r>
          </a:p>
          <a:p>
            <a:pPr marL="285750" indent="-285750">
              <a:spcBef>
                <a:spcPts val="600"/>
              </a:spcBef>
              <a:spcAft>
                <a:spcPts val="600"/>
              </a:spcAft>
              <a:buFont typeface="Wingdings" pitchFamily="2" charset="2"/>
              <a:buChar char="§"/>
            </a:pPr>
            <a:r>
              <a:rPr lang="he-IL" sz="2000" b="1" dirty="0" smtClean="0">
                <a:solidFill>
                  <a:schemeClr val="bg1"/>
                </a:solidFill>
              </a:rPr>
              <a:t>מבין מדינות ההשוואה ישראל ממוקמת במקום לפני האחרון</a:t>
            </a:r>
          </a:p>
        </p:txBody>
      </p:sp>
      <p:graphicFrame>
        <p:nvGraphicFramePr>
          <p:cNvPr id="6" name="תרשים 5"/>
          <p:cNvGraphicFramePr>
            <a:graphicFrameLocks/>
          </p:cNvGraphicFramePr>
          <p:nvPr>
            <p:extLst>
              <p:ext uri="{D42A27DB-BD31-4B8C-83A1-F6EECF244321}">
                <p14:modId xmlns:p14="http://schemas.microsoft.com/office/powerpoint/2010/main" val="999141529"/>
              </p:ext>
            </p:extLst>
          </p:nvPr>
        </p:nvGraphicFramePr>
        <p:xfrm>
          <a:off x="251520" y="836712"/>
          <a:ext cx="7776864" cy="4320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17652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0" y="642938"/>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spcBef>
                <a:spcPts val="1200"/>
              </a:spcBef>
              <a:buFont typeface="Wingdings" pitchFamily="2" charset="2"/>
              <a:buChar char="§"/>
              <a:defRPr/>
            </a:pPr>
            <a:r>
              <a:rPr lang="he-IL" sz="2400" b="1" dirty="0" smtClean="0">
                <a:solidFill>
                  <a:srgbClr val="002060"/>
                </a:solidFill>
              </a:rPr>
              <a:t>מחקר פיזה נחשב </a:t>
            </a:r>
            <a:r>
              <a:rPr lang="he-IL" sz="2400" b="1" dirty="0">
                <a:solidFill>
                  <a:srgbClr val="002060"/>
                </a:solidFill>
              </a:rPr>
              <a:t>למחקר הבין-לאומי המקיף, החשוב והחדשני ביותר בתחום החינוך </a:t>
            </a:r>
            <a:r>
              <a:rPr lang="he-IL" sz="2400" b="1" dirty="0" smtClean="0">
                <a:solidFill>
                  <a:schemeClr val="bg1"/>
                </a:solidFill>
              </a:rPr>
              <a:t>כיום</a:t>
            </a:r>
          </a:p>
          <a:p>
            <a:pPr marL="514350" indent="-342900" eaLnBrk="0" hangingPunct="0">
              <a:spcBef>
                <a:spcPts val="1200"/>
              </a:spcBef>
              <a:buFont typeface="Wingdings" pitchFamily="2" charset="2"/>
              <a:buChar char="§"/>
              <a:defRPr/>
            </a:pPr>
            <a:r>
              <a:rPr lang="he-IL" sz="2400" b="1" dirty="0" smtClean="0">
                <a:solidFill>
                  <a:schemeClr val="bg1"/>
                </a:solidFill>
              </a:rPr>
              <a:t>המחקר נערך על ידי ה-</a:t>
            </a:r>
            <a:r>
              <a:rPr lang="en-US" sz="2400" b="1" dirty="0" smtClean="0">
                <a:solidFill>
                  <a:schemeClr val="bg1"/>
                </a:solidFill>
              </a:rPr>
              <a:t>OECD</a:t>
            </a:r>
            <a:r>
              <a:rPr lang="he-IL" sz="2400" b="1" dirty="0" smtClean="0">
                <a:solidFill>
                  <a:schemeClr val="bg1"/>
                </a:solidFill>
              </a:rPr>
              <a:t>, אחת לשלוש שנים</a:t>
            </a:r>
          </a:p>
          <a:p>
            <a:pPr marL="514350" indent="-342900" eaLnBrk="0" hangingPunct="0">
              <a:spcBef>
                <a:spcPts val="1200"/>
              </a:spcBef>
              <a:buFont typeface="Wingdings" pitchFamily="2" charset="2"/>
              <a:buChar char="§"/>
              <a:defRPr/>
            </a:pPr>
            <a:r>
              <a:rPr lang="he-IL" sz="2400" b="1" dirty="0" smtClean="0">
                <a:solidFill>
                  <a:schemeClr val="bg1"/>
                </a:solidFill>
              </a:rPr>
              <a:t>המחקר מיועד לתלמידים בני 15</a:t>
            </a:r>
          </a:p>
          <a:p>
            <a:pPr marL="514350" indent="-342900" eaLnBrk="0" hangingPunct="0">
              <a:spcBef>
                <a:spcPts val="1200"/>
              </a:spcBef>
              <a:buFont typeface="Wingdings" pitchFamily="2" charset="2"/>
              <a:buChar char="§"/>
              <a:defRPr/>
            </a:pPr>
            <a:r>
              <a:rPr lang="he-IL" sz="2400" b="1" dirty="0" smtClean="0">
                <a:solidFill>
                  <a:schemeClr val="bg1"/>
                </a:solidFill>
              </a:rPr>
              <a:t>המחקר בוחן באופן קבוע אוריינות בשלושה תחומים: מתמטיקה, קריאה ומדעים</a:t>
            </a:r>
          </a:p>
          <a:p>
            <a:pPr marL="514350" indent="-342900" eaLnBrk="0" hangingPunct="0">
              <a:spcBef>
                <a:spcPts val="1200"/>
              </a:spcBef>
              <a:buFont typeface="Wingdings" pitchFamily="2" charset="2"/>
              <a:buChar char="§"/>
              <a:defRPr/>
            </a:pPr>
            <a:r>
              <a:rPr lang="he-IL" sz="2400" b="1" dirty="0" smtClean="0">
                <a:solidFill>
                  <a:schemeClr val="bg1"/>
                </a:solidFill>
              </a:rPr>
              <a:t>בכל מחזור מחקר, אחד מתחומי האוריינות מצוי במוקד ההערכה</a:t>
            </a:r>
          </a:p>
          <a:p>
            <a:pPr marL="514350" indent="-342900" eaLnBrk="0" hangingPunct="0">
              <a:spcBef>
                <a:spcPts val="1200"/>
              </a:spcBef>
              <a:buFont typeface="Wingdings" pitchFamily="2" charset="2"/>
              <a:buChar char="§"/>
              <a:defRPr/>
            </a:pPr>
            <a:r>
              <a:rPr lang="he-IL" sz="2400" b="1" dirty="0" smtClean="0">
                <a:solidFill>
                  <a:schemeClr val="bg1"/>
                </a:solidFill>
              </a:rPr>
              <a:t>למחקר מצטרפים גם "תחומי אורח", כגון פתרון בעיות ואוריינות כלכלית</a:t>
            </a:r>
          </a:p>
          <a:p>
            <a:pPr marL="514350" indent="-342900" eaLnBrk="0" hangingPunct="0">
              <a:spcBef>
                <a:spcPts val="1200"/>
              </a:spcBef>
              <a:buFont typeface="Wingdings" pitchFamily="2" charset="2"/>
              <a:buChar char="§"/>
              <a:defRPr/>
            </a:pPr>
            <a:r>
              <a:rPr lang="he-IL" sz="2400" b="1" dirty="0" smtClean="0">
                <a:solidFill>
                  <a:schemeClr val="bg1"/>
                </a:solidFill>
              </a:rPr>
              <a:t>במחקר פיזה 2012 השתתפו למעלה מחצי מיליון תלמידים מ-65 מדינות וישויות כלכליות, בהן ישראל </a:t>
            </a:r>
            <a:endParaRPr lang="he-IL" sz="2400" b="1" dirty="0"/>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מחקר פיזה (</a:t>
            </a:r>
            <a:r>
              <a:rPr lang="en-US" sz="2800" dirty="0" smtClean="0">
                <a:solidFill>
                  <a:schemeClr val="tx1"/>
                </a:solidFill>
                <a:effectLst>
                  <a:outerShdw blurRad="38100" dist="38100" dir="2700000" algn="tl">
                    <a:srgbClr val="000000">
                      <a:alpha val="43137"/>
                    </a:srgbClr>
                  </a:outerShdw>
                </a:effectLst>
              </a:rPr>
              <a:t>(PISA</a:t>
            </a:r>
            <a:r>
              <a:rPr lang="he-IL" sz="2800" dirty="0" smtClean="0">
                <a:solidFill>
                  <a:schemeClr val="tx1"/>
                </a:solidFill>
                <a:effectLst>
                  <a:outerShdw blurRad="38100" dist="38100" dir="2700000" algn="tl">
                    <a:srgbClr val="000000">
                      <a:alpha val="43137"/>
                    </a:srgbClr>
                  </a:outerShdw>
                </a:effectLst>
              </a:rPr>
              <a:t> – "כרטיס ביקור</a:t>
            </a:r>
            <a:r>
              <a:rPr lang="en-US" sz="2800" dirty="0" smtClean="0">
                <a:solidFill>
                  <a:schemeClr val="tx1"/>
                </a:solidFill>
                <a:effectLst>
                  <a:outerShdw blurRad="38100" dist="38100" dir="2700000" algn="tl">
                    <a:srgbClr val="000000">
                      <a:alpha val="43137"/>
                    </a:srgbClr>
                  </a:outerShdw>
                </a:effectLst>
              </a:rPr>
              <a:t>"</a:t>
            </a:r>
            <a:br>
              <a:rPr lang="en-US" sz="2800" dirty="0" smtClean="0">
                <a:solidFill>
                  <a:schemeClr val="tx1"/>
                </a:solidFill>
                <a:effectLst>
                  <a:outerShdw blurRad="38100" dist="38100" dir="2700000" algn="tl">
                    <a:srgbClr val="000000">
                      <a:alpha val="43137"/>
                    </a:srgbClr>
                  </a:outerShdw>
                </a:effectLst>
              </a:rPr>
            </a:br>
            <a:r>
              <a:rPr lang="en-US" sz="2000" dirty="0" err="1" smtClean="0">
                <a:solidFill>
                  <a:schemeClr val="tx1"/>
                </a:solidFill>
                <a:effectLst>
                  <a:outerShdw blurRad="38100" dist="38100" dir="2700000" algn="tl">
                    <a:srgbClr val="000000">
                      <a:alpha val="43137"/>
                    </a:srgbClr>
                  </a:outerShdw>
                </a:effectLst>
              </a:rPr>
              <a:t>Programme</a:t>
            </a:r>
            <a:r>
              <a:rPr lang="en-US" sz="2000" dirty="0" smtClean="0">
                <a:solidFill>
                  <a:schemeClr val="tx1"/>
                </a:solidFill>
                <a:effectLst>
                  <a:outerShdw blurRad="38100" dist="38100" dir="2700000" algn="tl">
                    <a:srgbClr val="000000">
                      <a:alpha val="43137"/>
                    </a:srgbClr>
                  </a:outerShdw>
                </a:effectLst>
              </a:rPr>
              <a:t> for International Student Assessment</a:t>
            </a:r>
            <a:endParaRPr lang="he-IL"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3587966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20" y="0"/>
            <a:ext cx="8243888"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tabLst>
                <a:tab pos="4572000" algn="l"/>
              </a:tabLst>
              <a:defRPr/>
            </a:pPr>
            <a:r>
              <a:rPr lang="he-IL" sz="2600" dirty="0">
                <a:effectLst>
                  <a:outerShdw blurRad="38100" dist="38100" dir="2700000" algn="tl">
                    <a:srgbClr val="000000">
                      <a:alpha val="43137"/>
                    </a:srgbClr>
                  </a:outerShdw>
                </a:effectLst>
              </a:rPr>
              <a:t>מתמטיקה </a:t>
            </a:r>
            <a:r>
              <a:rPr lang="he-IL" sz="2400" dirty="0" smtClean="0">
                <a:effectLst>
                  <a:outerShdw blurRad="38100" dist="38100" dir="2700000" algn="tl">
                    <a:srgbClr val="000000">
                      <a:alpha val="43137"/>
                    </a:srgbClr>
                  </a:outerShdw>
                </a:effectLst>
              </a:rPr>
              <a:t>2012</a:t>
            </a:r>
            <a:r>
              <a:rPr lang="he-IL" sz="2600" dirty="0">
                <a:effectLst>
                  <a:outerShdw blurRad="38100" dist="38100" dir="2700000" algn="tl">
                    <a:srgbClr val="000000">
                      <a:alpha val="43137"/>
                    </a:srgbClr>
                  </a:outerShdw>
                </a:effectLst>
              </a:rPr>
              <a:t>: </a:t>
            </a:r>
            <a:r>
              <a:rPr lang="he-IL" sz="2600" dirty="0" smtClean="0">
                <a:effectLst>
                  <a:outerShdw blurRad="38100" dist="38100" dir="2700000" algn="tl">
                    <a:srgbClr val="000000">
                      <a:alpha val="43137"/>
                    </a:srgbClr>
                  </a:outerShdw>
                </a:effectLst>
              </a:rPr>
              <a:t>מגמות שינוי בהישגים בישראל </a:t>
            </a:r>
            <a:r>
              <a:rPr lang="he-IL" sz="2600" dirty="0">
                <a:effectLst>
                  <a:outerShdw blurRad="38100" dist="38100" dir="2700000" algn="tl">
                    <a:srgbClr val="000000">
                      <a:alpha val="43137"/>
                    </a:srgbClr>
                  </a:outerShdw>
                </a:effectLst>
              </a:rPr>
              <a:t>ובמדינות </a:t>
            </a:r>
            <a:r>
              <a:rPr lang="he-IL" sz="2600" dirty="0" smtClean="0">
                <a:effectLst>
                  <a:outerShdw blurRad="38100" dist="38100" dir="2700000" algn="tl">
                    <a:srgbClr val="000000">
                      <a:alpha val="43137"/>
                    </a:srgbClr>
                  </a:outerShdw>
                </a:effectLst>
              </a:rPr>
              <a:t>המשתתפות </a:t>
            </a:r>
            <a:r>
              <a:rPr lang="he-IL" sz="2400" dirty="0" smtClean="0">
                <a:effectLst>
                  <a:outerShdw blurRad="38100" dist="38100" dir="2700000" algn="tl">
                    <a:srgbClr val="000000">
                      <a:alpha val="43137"/>
                    </a:srgbClr>
                  </a:outerShdw>
                </a:effectLst>
              </a:rPr>
              <a:t>2003-2012</a:t>
            </a:r>
            <a:endParaRPr lang="en-US" sz="2600" dirty="0">
              <a:latin typeface="Arial"/>
              <a:cs typeface="Arial"/>
            </a:endParaRPr>
          </a:p>
        </p:txBody>
      </p:sp>
      <p:sp>
        <p:nvSpPr>
          <p:cNvPr id="4" name="TextBox 3"/>
          <p:cNvSpPr txBox="1"/>
          <p:nvPr/>
        </p:nvSpPr>
        <p:spPr>
          <a:xfrm>
            <a:off x="36408" y="5673442"/>
            <a:ext cx="8208000" cy="70788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אומדן השינוי הממוצע לשנה בישראל עומד על  4.2 </a:t>
            </a:r>
            <a:r>
              <a:rPr lang="he-IL" sz="2000" b="1" dirty="0" err="1" smtClean="0">
                <a:solidFill>
                  <a:schemeClr val="bg1"/>
                </a:solidFill>
              </a:rPr>
              <a:t>נק</a:t>
            </a:r>
            <a:r>
              <a:rPr lang="he-IL" sz="2000" b="1" dirty="0" smtClean="0">
                <a:solidFill>
                  <a:schemeClr val="bg1"/>
                </a:solidFill>
              </a:rPr>
              <a:t>', מה שמציב את ישראל </a:t>
            </a:r>
            <a:r>
              <a:rPr lang="he-IL" sz="2000" b="1" u="sng" dirty="0" smtClean="0">
                <a:solidFill>
                  <a:schemeClr val="bg1"/>
                </a:solidFill>
              </a:rPr>
              <a:t>במקום השמיני</a:t>
            </a:r>
            <a:r>
              <a:rPr lang="he-IL" sz="2000" b="1" dirty="0" smtClean="0">
                <a:solidFill>
                  <a:schemeClr val="bg1"/>
                </a:solidFill>
              </a:rPr>
              <a:t> מבחינת גודל השיפור, והראשון מבין מדינות ההשוואה</a:t>
            </a:r>
            <a:endParaRPr lang="he-IL" sz="2000" b="1" dirty="0">
              <a:solidFill>
                <a:schemeClr val="bg1"/>
              </a:solidFill>
            </a:endParaRPr>
          </a:p>
        </p:txBody>
      </p:sp>
      <p:graphicFrame>
        <p:nvGraphicFramePr>
          <p:cNvPr id="7" name="תרשים 6"/>
          <p:cNvGraphicFramePr>
            <a:graphicFrameLocks/>
          </p:cNvGraphicFramePr>
          <p:nvPr>
            <p:extLst>
              <p:ext uri="{D42A27DB-BD31-4B8C-83A1-F6EECF244321}">
                <p14:modId xmlns:p14="http://schemas.microsoft.com/office/powerpoint/2010/main" val="2217019228"/>
              </p:ext>
            </p:extLst>
          </p:nvPr>
        </p:nvGraphicFramePr>
        <p:xfrm>
          <a:off x="323528" y="836712"/>
          <a:ext cx="7704856" cy="4464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47496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0"/>
          <p:cNvSpPr txBox="1">
            <a:spLocks noChangeArrowheads="1"/>
          </p:cNvSpPr>
          <p:nvPr/>
        </p:nvSpPr>
        <p:spPr bwMode="auto">
          <a:xfrm>
            <a:off x="0" y="0"/>
            <a:ext cx="8243888"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a:effectLst>
                  <a:outerShdw blurRad="38100" dist="38100" dir="2700000" algn="tl">
                    <a:srgbClr val="000000">
                      <a:alpha val="43137"/>
                    </a:srgbClr>
                  </a:outerShdw>
                </a:effectLst>
              </a:rPr>
              <a:t>מתמטיקה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רמות הבקיאות</a:t>
            </a:r>
            <a:endParaRPr lang="en-US" dirty="0">
              <a:effectLst>
                <a:outerShdw blurRad="38100" dist="38100" dir="2700000" algn="tl">
                  <a:srgbClr val="000000">
                    <a:alpha val="43137"/>
                  </a:srgbClr>
                </a:outerShdw>
              </a:effectLst>
              <a:latin typeface="Arial"/>
              <a:cs typeface="Arial"/>
            </a:endParaRPr>
          </a:p>
        </p:txBody>
      </p:sp>
      <p:sp>
        <p:nvSpPr>
          <p:cNvPr id="7" name="Rectangle 5"/>
          <p:cNvSpPr>
            <a:spLocks noChangeArrowheads="1"/>
          </p:cNvSpPr>
          <p:nvPr/>
        </p:nvSpPr>
        <p:spPr bwMode="auto">
          <a:xfrm>
            <a:off x="251520" y="642938"/>
            <a:ext cx="7920930" cy="3722166"/>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ct val="90000"/>
              </a:lnSpc>
              <a:buFont typeface="Wingdings" pitchFamily="2" charset="2"/>
              <a:buChar char="§"/>
              <a:defRPr/>
            </a:pPr>
            <a:r>
              <a:rPr lang="he-IL" sz="2400" b="1" dirty="0" smtClean="0">
                <a:solidFill>
                  <a:schemeClr val="bg1"/>
                </a:solidFill>
              </a:rPr>
              <a:t>רמות הבקיאות מחלקות את סולם הציונים הרציף במתמטיקה </a:t>
            </a:r>
            <a:r>
              <a:rPr lang="he-IL" sz="2400" b="1" dirty="0">
                <a:solidFill>
                  <a:schemeClr val="bg1"/>
                </a:solidFill>
              </a:rPr>
              <a:t>לשש </a:t>
            </a:r>
            <a:r>
              <a:rPr lang="he-IL" sz="2400" b="1" dirty="0" smtClean="0">
                <a:solidFill>
                  <a:schemeClr val="bg1"/>
                </a:solidFill>
              </a:rPr>
              <a:t>רמות על פי נקודות חתך</a:t>
            </a:r>
          </a:p>
          <a:p>
            <a:pPr marL="514350" indent="-342900" eaLnBrk="0" hangingPunct="0">
              <a:lnSpc>
                <a:spcPct val="90000"/>
              </a:lnSpc>
              <a:buFont typeface="Wingdings" pitchFamily="2" charset="2"/>
              <a:buChar char="§"/>
              <a:defRPr/>
            </a:pPr>
            <a:endParaRPr lang="he-IL" sz="2400" b="1" dirty="0" smtClean="0">
              <a:solidFill>
                <a:schemeClr val="bg1"/>
              </a:solidFill>
            </a:endParaRPr>
          </a:p>
          <a:p>
            <a:pPr marL="514350" indent="-342900" eaLnBrk="0" hangingPunct="0">
              <a:lnSpc>
                <a:spcPct val="90000"/>
              </a:lnSpc>
              <a:buFont typeface="Wingdings" pitchFamily="2" charset="2"/>
              <a:buChar char="§"/>
              <a:defRPr/>
            </a:pPr>
            <a:r>
              <a:rPr lang="he-IL" sz="2400" b="1" dirty="0">
                <a:solidFill>
                  <a:schemeClr val="bg1"/>
                </a:solidFill>
              </a:rPr>
              <a:t>כל רמת בקיאות מייצגת שינוי </a:t>
            </a:r>
            <a:r>
              <a:rPr lang="he-IL" sz="2400" b="1" u="sng" dirty="0">
                <a:solidFill>
                  <a:schemeClr val="bg1"/>
                </a:solidFill>
              </a:rPr>
              <a:t>איכותי</a:t>
            </a:r>
            <a:r>
              <a:rPr lang="he-IL" sz="2400" b="1" dirty="0">
                <a:solidFill>
                  <a:schemeClr val="bg1"/>
                </a:solidFill>
              </a:rPr>
              <a:t> ברמת הידע במתמטיקה ומלווה בתיאור המסביר מה מאפיין תלמידים בטווח זה של ציונים מבחינת רמת אוריינות המתמטיקה שלהם ומה הם בדרך כלל יודעים ומצליחים </a:t>
            </a:r>
            <a:r>
              <a:rPr lang="he-IL" sz="2400" b="1" dirty="0" smtClean="0">
                <a:solidFill>
                  <a:schemeClr val="bg1"/>
                </a:solidFill>
              </a:rPr>
              <a:t>לפתור</a:t>
            </a:r>
          </a:p>
          <a:p>
            <a:pPr marL="514350" indent="-342900" eaLnBrk="0" hangingPunct="0">
              <a:lnSpc>
                <a:spcPct val="90000"/>
              </a:lnSpc>
              <a:buFont typeface="Wingdings" pitchFamily="2" charset="2"/>
              <a:buChar char="§"/>
              <a:defRPr/>
            </a:pPr>
            <a:endParaRPr lang="he-IL" sz="2400" b="1" dirty="0" smtClean="0">
              <a:solidFill>
                <a:schemeClr val="bg1"/>
              </a:solidFill>
            </a:endParaRPr>
          </a:p>
          <a:p>
            <a:pPr marL="514350" indent="-342900" eaLnBrk="0" hangingPunct="0">
              <a:lnSpc>
                <a:spcPct val="90000"/>
              </a:lnSpc>
              <a:buFont typeface="Wingdings" pitchFamily="2" charset="2"/>
              <a:buChar char="§"/>
              <a:defRPr/>
            </a:pPr>
            <a:r>
              <a:rPr lang="he-IL" sz="2400" b="1" dirty="0">
                <a:solidFill>
                  <a:schemeClr val="bg1"/>
                </a:solidFill>
              </a:rPr>
              <a:t>שש</a:t>
            </a:r>
            <a:r>
              <a:rPr lang="he-IL" sz="2400" b="1" dirty="0" smtClean="0">
                <a:solidFill>
                  <a:srgbClr val="FF0000"/>
                </a:solidFill>
              </a:rPr>
              <a:t> </a:t>
            </a:r>
            <a:r>
              <a:rPr lang="he-IL" sz="2400" b="1" dirty="0" smtClean="0">
                <a:solidFill>
                  <a:schemeClr val="bg1"/>
                </a:solidFill>
              </a:rPr>
              <a:t>רמות הבקיאות הן כדלהלן:</a:t>
            </a:r>
          </a:p>
          <a:p>
            <a:pPr marL="514350" indent="-342900" rtl="0" eaLnBrk="0" hangingPunct="0">
              <a:defRPr/>
            </a:pPr>
            <a:endParaRPr lang="he-IL" b="1" dirty="0"/>
          </a:p>
        </p:txBody>
      </p:sp>
      <p:graphicFrame>
        <p:nvGraphicFramePr>
          <p:cNvPr id="8" name="טבלה 7"/>
          <p:cNvGraphicFramePr>
            <a:graphicFrameLocks noGrp="1"/>
          </p:cNvGraphicFramePr>
          <p:nvPr>
            <p:extLst>
              <p:ext uri="{D42A27DB-BD31-4B8C-83A1-F6EECF244321}">
                <p14:modId xmlns:p14="http://schemas.microsoft.com/office/powerpoint/2010/main" val="401267328"/>
              </p:ext>
            </p:extLst>
          </p:nvPr>
        </p:nvGraphicFramePr>
        <p:xfrm>
          <a:off x="539551" y="4077072"/>
          <a:ext cx="7272810" cy="2592288"/>
        </p:xfrm>
        <a:graphic>
          <a:graphicData uri="http://schemas.openxmlformats.org/drawingml/2006/table">
            <a:tbl>
              <a:tblPr rtl="1" firstRow="1" firstCol="1" bandRow="1">
                <a:tableStyleId>{5C22544A-7EE6-4342-B048-85BDC9FD1C3A}</a:tableStyleId>
              </a:tblPr>
              <a:tblGrid>
                <a:gridCol w="3636405"/>
                <a:gridCol w="3636405"/>
              </a:tblGrid>
              <a:tr h="324036">
                <a:tc>
                  <a:txBody>
                    <a:bodyPr/>
                    <a:lstStyle/>
                    <a:p>
                      <a:pPr algn="ctr" rtl="1">
                        <a:spcBef>
                          <a:spcPts val="600"/>
                        </a:spcBef>
                        <a:spcAft>
                          <a:spcPts val="600"/>
                        </a:spcAft>
                      </a:pPr>
                      <a:r>
                        <a:rPr lang="he-IL" sz="2000" b="1" dirty="0">
                          <a:solidFill>
                            <a:schemeClr val="bg1"/>
                          </a:solidFill>
                          <a:effectLst/>
                        </a:rPr>
                        <a:t>רמה</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spcBef>
                          <a:spcPts val="600"/>
                        </a:spcBef>
                        <a:spcAft>
                          <a:spcPts val="600"/>
                        </a:spcAft>
                      </a:pPr>
                      <a:r>
                        <a:rPr lang="he-IL" sz="2000" b="1" dirty="0" smtClean="0">
                          <a:solidFill>
                            <a:schemeClr val="bg1"/>
                          </a:solidFill>
                          <a:effectLst/>
                        </a:rPr>
                        <a:t>טווח ציוני</a:t>
                      </a:r>
                      <a:r>
                        <a:rPr lang="he-IL" sz="2000" b="1" baseline="0" dirty="0" smtClean="0">
                          <a:solidFill>
                            <a:schemeClr val="bg1"/>
                          </a:solidFill>
                          <a:effectLst/>
                        </a:rPr>
                        <a:t> הקטגוריה</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324036">
                <a:tc>
                  <a:txBody>
                    <a:bodyPr/>
                    <a:lstStyle/>
                    <a:p>
                      <a:pPr algn="ctr" rtl="1">
                        <a:spcBef>
                          <a:spcPts val="600"/>
                        </a:spcBef>
                        <a:spcAft>
                          <a:spcPts val="600"/>
                        </a:spcAft>
                      </a:pPr>
                      <a:r>
                        <a:rPr lang="he-IL" sz="2000" b="1" dirty="0">
                          <a:solidFill>
                            <a:schemeClr val="bg1"/>
                          </a:solidFill>
                          <a:effectLst/>
                        </a:rPr>
                        <a:t>רמה </a:t>
                      </a:r>
                      <a:r>
                        <a:rPr lang="he-IL" sz="2000" b="1" dirty="0" smtClean="0">
                          <a:solidFill>
                            <a:schemeClr val="bg1"/>
                          </a:solidFill>
                          <a:effectLst/>
                        </a:rPr>
                        <a:t>6</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מעל</a:t>
                      </a:r>
                      <a:r>
                        <a:rPr lang="he-IL" sz="2000" b="1" baseline="0" dirty="0" smtClean="0">
                          <a:solidFill>
                            <a:schemeClr val="bg1"/>
                          </a:solidFill>
                          <a:effectLst/>
                          <a:latin typeface="Calibri"/>
                          <a:ea typeface="Times New Roman"/>
                          <a:cs typeface="Arial"/>
                        </a:rPr>
                        <a:t> 669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dirty="0">
                          <a:solidFill>
                            <a:schemeClr val="bg1"/>
                          </a:solidFill>
                          <a:effectLst/>
                        </a:rPr>
                        <a:t>רמה 5</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מ-607 עד</a:t>
                      </a:r>
                      <a:r>
                        <a:rPr lang="he-IL" sz="2000" b="1" baseline="0" dirty="0" smtClean="0">
                          <a:solidFill>
                            <a:schemeClr val="bg1"/>
                          </a:solidFill>
                          <a:effectLst/>
                          <a:latin typeface="Calibri"/>
                          <a:ea typeface="Times New Roman"/>
                          <a:cs typeface="Arial"/>
                        </a:rPr>
                        <a:t> 669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dirty="0">
                          <a:solidFill>
                            <a:schemeClr val="bg1"/>
                          </a:solidFill>
                          <a:effectLst/>
                        </a:rPr>
                        <a:t>רמה 4</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מ-545 עד 607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a:solidFill>
                            <a:schemeClr val="bg1"/>
                          </a:solidFill>
                          <a:effectLst/>
                        </a:rPr>
                        <a:t>רמה 3</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מ-482 עד 545נק'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a:solidFill>
                            <a:schemeClr val="bg1"/>
                          </a:solidFill>
                          <a:effectLst/>
                        </a:rPr>
                        <a:t>רמה 2</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מ-420 עד 482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a:solidFill>
                            <a:schemeClr val="bg1"/>
                          </a:solidFill>
                          <a:effectLst/>
                        </a:rPr>
                        <a:t>רמה 1</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מ-358 עד 420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dirty="0">
                          <a:solidFill>
                            <a:schemeClr val="bg1"/>
                          </a:solidFill>
                          <a:effectLst/>
                        </a:rPr>
                        <a:t>מתחת לרמה 1</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מתחת</a:t>
                      </a:r>
                      <a:r>
                        <a:rPr lang="he-IL" sz="2000" b="1" baseline="0" dirty="0" smtClean="0">
                          <a:solidFill>
                            <a:schemeClr val="bg1"/>
                          </a:solidFill>
                          <a:effectLst/>
                          <a:latin typeface="Calibri"/>
                          <a:ea typeface="Times New Roman"/>
                          <a:cs typeface="Arial"/>
                        </a:rPr>
                        <a:t> ל-358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8307233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324"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000"/>
              </a:lnSpc>
              <a:defRPr/>
            </a:pPr>
            <a:r>
              <a:rPr lang="he-IL" sz="2800" dirty="0">
                <a:effectLst>
                  <a:outerShdw blurRad="38100" dist="38100" dir="2700000" algn="tl">
                    <a:srgbClr val="000000">
                      <a:alpha val="43137"/>
                    </a:srgbClr>
                  </a:outerShdw>
                </a:effectLst>
              </a:rPr>
              <a:t>מתמטיקה </a:t>
            </a:r>
            <a:r>
              <a:rPr lang="he-IL" sz="2400" dirty="0" smtClean="0">
                <a:effectLst>
                  <a:outerShdw blurRad="38100" dist="38100" dir="2700000" algn="tl">
                    <a:srgbClr val="000000">
                      <a:alpha val="43137"/>
                    </a:srgbClr>
                  </a:outerShdw>
                </a:effectLst>
              </a:rPr>
              <a:t>2012</a:t>
            </a:r>
            <a:r>
              <a:rPr lang="he-IL" sz="2800" dirty="0" smtClean="0">
                <a:effectLst>
                  <a:outerShdw blurRad="38100" dist="38100" dir="2700000" algn="tl">
                    <a:srgbClr val="000000">
                      <a:alpha val="43137"/>
                    </a:srgbClr>
                  </a:outerShdw>
                </a:effectLst>
              </a:rPr>
              <a:t>: שיעור התלמידים ברמות הבקיאות</a:t>
            </a:r>
          </a:p>
          <a:p>
            <a:pPr lvl="0" rtl="1">
              <a:lnSpc>
                <a:spcPts val="2000"/>
              </a:lnSpc>
              <a:defRPr/>
            </a:pPr>
            <a:r>
              <a:rPr lang="he-IL" sz="2800" dirty="0" smtClean="0">
                <a:effectLst>
                  <a:outerShdw blurRad="38100" dist="38100" dir="2700000" algn="tl">
                    <a:srgbClr val="000000">
                      <a:alpha val="43137"/>
                    </a:srgbClr>
                  </a:outerShdw>
                </a:effectLst>
              </a:rPr>
              <a:t>בישראל ובמדינות השוואה </a:t>
            </a:r>
            <a:endParaRPr lang="en-US" sz="2800" dirty="0">
              <a:effectLst>
                <a:outerShdw blurRad="38100" dist="38100" dir="2700000" algn="tl">
                  <a:srgbClr val="000000">
                    <a:alpha val="43137"/>
                  </a:srgbClr>
                </a:outerShdw>
              </a:effectLst>
              <a:latin typeface="Arial"/>
              <a:cs typeface="Arial"/>
            </a:endParaRPr>
          </a:p>
        </p:txBody>
      </p:sp>
      <p:sp>
        <p:nvSpPr>
          <p:cNvPr id="4" name="TextBox 3"/>
          <p:cNvSpPr txBox="1"/>
          <p:nvPr/>
        </p:nvSpPr>
        <p:spPr>
          <a:xfrm>
            <a:off x="19380" y="5589240"/>
            <a:ext cx="8225028" cy="923330"/>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שיעור התלמידים המצטיינים (רמות 5 ו-6) בישראל הוא 9%, בדומה לארצות הברית</a:t>
            </a:r>
          </a:p>
          <a:p>
            <a:pPr marL="285750" indent="-285750">
              <a:buFont typeface="Wingdings" pitchFamily="2" charset="2"/>
              <a:buChar char="§"/>
            </a:pPr>
            <a:r>
              <a:rPr lang="he-IL" b="1" dirty="0" smtClean="0">
                <a:solidFill>
                  <a:schemeClr val="bg1"/>
                </a:solidFill>
              </a:rPr>
              <a:t>שיעור </a:t>
            </a:r>
            <a:r>
              <a:rPr lang="he-IL" b="1" dirty="0">
                <a:solidFill>
                  <a:schemeClr val="bg1"/>
                </a:solidFill>
              </a:rPr>
              <a:t>התלמידים </a:t>
            </a:r>
            <a:r>
              <a:rPr lang="he-IL" b="1" dirty="0" smtClean="0">
                <a:solidFill>
                  <a:schemeClr val="bg1"/>
                </a:solidFill>
              </a:rPr>
              <a:t>המתקשים </a:t>
            </a:r>
            <a:r>
              <a:rPr lang="he-IL" b="1" dirty="0">
                <a:solidFill>
                  <a:schemeClr val="bg1"/>
                </a:solidFill>
              </a:rPr>
              <a:t>(מתחת לרמה 2</a:t>
            </a:r>
            <a:r>
              <a:rPr lang="he-IL" b="1" dirty="0" smtClean="0">
                <a:solidFill>
                  <a:schemeClr val="bg1"/>
                </a:solidFill>
              </a:rPr>
              <a:t>) בישראל הוא 34%, והוא גבוה ממרבית מדינות ההשוואה</a:t>
            </a:r>
            <a:endParaRPr lang="he-IL" b="1" dirty="0">
              <a:solidFill>
                <a:schemeClr val="bg1"/>
              </a:solidFill>
            </a:endParaRPr>
          </a:p>
        </p:txBody>
      </p:sp>
      <p:graphicFrame>
        <p:nvGraphicFramePr>
          <p:cNvPr id="10" name="תרשים 9"/>
          <p:cNvGraphicFramePr>
            <a:graphicFrameLocks/>
          </p:cNvGraphicFramePr>
          <p:nvPr>
            <p:extLst>
              <p:ext uri="{D42A27DB-BD31-4B8C-83A1-F6EECF244321}">
                <p14:modId xmlns:p14="http://schemas.microsoft.com/office/powerpoint/2010/main" val="1079646625"/>
              </p:ext>
            </p:extLst>
          </p:nvPr>
        </p:nvGraphicFramePr>
        <p:xfrm>
          <a:off x="252000" y="729000"/>
          <a:ext cx="7848392" cy="4644216"/>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קבוצה 8"/>
          <p:cNvGrpSpPr/>
          <p:nvPr/>
        </p:nvGrpSpPr>
        <p:grpSpPr>
          <a:xfrm>
            <a:off x="3807858" y="764704"/>
            <a:ext cx="648072" cy="4392488"/>
            <a:chOff x="3779912" y="658184"/>
            <a:chExt cx="648072" cy="4392488"/>
          </a:xfrm>
        </p:grpSpPr>
        <p:sp>
          <p:nvSpPr>
            <p:cNvPr id="7" name="אליפסה 6"/>
            <p:cNvSpPr/>
            <p:nvPr/>
          </p:nvSpPr>
          <p:spPr bwMode="auto">
            <a:xfrm>
              <a:off x="3779912" y="658184"/>
              <a:ext cx="648072" cy="1008112"/>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8" name="אליפסה 7"/>
            <p:cNvSpPr/>
            <p:nvPr/>
          </p:nvSpPr>
          <p:spPr bwMode="auto">
            <a:xfrm>
              <a:off x="3860486" y="3610512"/>
              <a:ext cx="504056" cy="1440160"/>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grpSp>
    </p:spTree>
    <p:extLst>
      <p:ext uri="{BB962C8B-B14F-4D97-AF65-F5344CB8AC3E}">
        <p14:creationId xmlns:p14="http://schemas.microsoft.com/office/powerpoint/2010/main" val="16795830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a:solidFill>
                  <a:schemeClr val="tx1"/>
                </a:solidFill>
                <a:effectLst>
                  <a:outerShdw blurRad="38100" dist="38100" dir="2700000" algn="tl">
                    <a:srgbClr val="000000">
                      <a:alpha val="43137"/>
                    </a:srgbClr>
                  </a:outerShdw>
                </a:effectLst>
              </a:rPr>
              <a:t>מתמטיקה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פיזור ההישגים 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19380" y="5417929"/>
            <a:ext cx="8225028" cy="1015663"/>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בישראל פיזור הציונים גדול במיוחד</a:t>
            </a:r>
            <a:r>
              <a:rPr lang="he-IL" sz="2000" b="1" dirty="0">
                <a:solidFill>
                  <a:schemeClr val="bg1"/>
                </a:solidFill>
              </a:rPr>
              <a:t>. מבין המדינות </a:t>
            </a:r>
            <a:r>
              <a:rPr lang="he-IL" sz="2000" b="1" dirty="0" smtClean="0">
                <a:solidFill>
                  <a:schemeClr val="bg1"/>
                </a:solidFill>
              </a:rPr>
              <a:t>המשתתפות, </a:t>
            </a:r>
            <a:r>
              <a:rPr lang="he-IL" sz="2000" b="1" dirty="0">
                <a:solidFill>
                  <a:schemeClr val="bg1"/>
                </a:solidFill>
              </a:rPr>
              <a:t>ישראל </a:t>
            </a:r>
            <a:r>
              <a:rPr lang="he-IL" sz="2000" b="1" dirty="0" smtClean="0">
                <a:solidFill>
                  <a:schemeClr val="bg1"/>
                </a:solidFill>
              </a:rPr>
              <a:t>מצויה במקום השני בפיזור ההישגים (347 נק')</a:t>
            </a:r>
          </a:p>
          <a:p>
            <a:pPr marL="285750" indent="-285750">
              <a:buFont typeface="Wingdings" pitchFamily="2" charset="2"/>
              <a:buChar char="§"/>
            </a:pPr>
            <a:r>
              <a:rPr lang="he-IL" sz="2000" b="1" dirty="0" smtClean="0">
                <a:solidFill>
                  <a:schemeClr val="bg1"/>
                </a:solidFill>
              </a:rPr>
              <a:t>תמונה זו חוזרת על עצמה בכל מחזורי פיזה שבהם השתתפה ישראל</a:t>
            </a:r>
            <a:endParaRPr lang="he-IL" sz="2000" b="1" dirty="0">
              <a:solidFill>
                <a:schemeClr val="bg1"/>
              </a:solidFill>
            </a:endParaRPr>
          </a:p>
        </p:txBody>
      </p:sp>
      <p:graphicFrame>
        <p:nvGraphicFramePr>
          <p:cNvPr id="6" name="תרשים 5"/>
          <p:cNvGraphicFramePr>
            <a:graphicFrameLocks/>
          </p:cNvGraphicFramePr>
          <p:nvPr>
            <p:extLst>
              <p:ext uri="{D42A27DB-BD31-4B8C-83A1-F6EECF244321}">
                <p14:modId xmlns:p14="http://schemas.microsoft.com/office/powerpoint/2010/main" val="3304708382"/>
              </p:ext>
            </p:extLst>
          </p:nvPr>
        </p:nvGraphicFramePr>
        <p:xfrm>
          <a:off x="179512" y="764704"/>
          <a:ext cx="7992888" cy="45365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20632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5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מתמטיקה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בכלל האוכלוסייה </a:t>
            </a:r>
          </a:p>
          <a:p>
            <a:pPr lvl="0" rtl="1">
              <a:defRPr/>
            </a:pPr>
            <a:r>
              <a:rPr lang="he-IL" sz="2800" dirty="0" smtClean="0">
                <a:effectLst>
                  <a:outerShdw blurRad="38100" dist="38100" dir="2700000" algn="tl">
                    <a:srgbClr val="000000">
                      <a:alpha val="43137"/>
                    </a:srgbClr>
                  </a:outerShdw>
                </a:effectLst>
                <a:latin typeface="Arial"/>
                <a:cs typeface="Arial"/>
              </a:rPr>
              <a:t>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8395" y="5445224"/>
            <a:ext cx="8236013" cy="132343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הישגים של </a:t>
            </a:r>
            <a:r>
              <a:rPr lang="he-IL" sz="2000" b="1" dirty="0">
                <a:solidFill>
                  <a:schemeClr val="bg1"/>
                </a:solidFill>
              </a:rPr>
              <a:t>דוברי העברית </a:t>
            </a:r>
            <a:r>
              <a:rPr lang="he-IL" sz="2000" b="1" dirty="0" smtClean="0">
                <a:solidFill>
                  <a:schemeClr val="bg1"/>
                </a:solidFill>
              </a:rPr>
              <a:t>גבוהים ב-101 נק' (כסטיית תקן שלמה) מהישגיהם של דוברי הערבית</a:t>
            </a:r>
          </a:p>
          <a:p>
            <a:pPr marL="285750" indent="-285750">
              <a:buFont typeface="Wingdings" pitchFamily="2" charset="2"/>
              <a:buChar char="§"/>
            </a:pPr>
            <a:r>
              <a:rPr lang="he-IL" sz="2000" b="1" dirty="0" smtClean="0">
                <a:solidFill>
                  <a:schemeClr val="bg1"/>
                </a:solidFill>
              </a:rPr>
              <a:t>הפער בין ממוצע ה-</a:t>
            </a:r>
            <a:r>
              <a:rPr lang="en-US" sz="2000" b="1" dirty="0" smtClean="0">
                <a:solidFill>
                  <a:schemeClr val="bg1"/>
                </a:solidFill>
              </a:rPr>
              <a:t>OECD</a:t>
            </a:r>
            <a:r>
              <a:rPr lang="he-IL" sz="2000" b="1" dirty="0" smtClean="0">
                <a:solidFill>
                  <a:schemeClr val="bg1"/>
                </a:solidFill>
              </a:rPr>
              <a:t> לממוצע של דוברי עברית הוא 5 נק' בלבד; הפער המקביל בקרב דוברי ערבית הוא 106 נק'</a:t>
            </a:r>
            <a:endParaRPr lang="en-US" sz="2000" b="1" dirty="0" smtClean="0">
              <a:solidFill>
                <a:schemeClr val="bg1"/>
              </a:solidFill>
            </a:endParaRPr>
          </a:p>
        </p:txBody>
      </p:sp>
      <p:graphicFrame>
        <p:nvGraphicFramePr>
          <p:cNvPr id="5" name="תרשים 4"/>
          <p:cNvGraphicFramePr>
            <a:graphicFrameLocks/>
          </p:cNvGraphicFramePr>
          <p:nvPr>
            <p:extLst>
              <p:ext uri="{D42A27DB-BD31-4B8C-83A1-F6EECF244321}">
                <p14:modId xmlns:p14="http://schemas.microsoft.com/office/powerpoint/2010/main" val="1914682576"/>
              </p:ext>
            </p:extLst>
          </p:nvPr>
        </p:nvGraphicFramePr>
        <p:xfrm>
          <a:off x="179512" y="836712"/>
          <a:ext cx="7920880"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174390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600" dirty="0" smtClean="0">
                <a:effectLst>
                  <a:outerShdw blurRad="38100" dist="38100" dir="2700000" algn="tl">
                    <a:srgbClr val="000000">
                      <a:alpha val="43137"/>
                    </a:srgbClr>
                  </a:outerShdw>
                </a:effectLst>
                <a:latin typeface="Arial"/>
                <a:cs typeface="Arial"/>
              </a:rPr>
              <a:t>מתמטיקה </a:t>
            </a:r>
            <a:r>
              <a:rPr lang="he-IL" sz="2400" dirty="0" smtClean="0">
                <a:effectLst>
                  <a:outerShdw blurRad="38100" dist="38100" dir="2700000" algn="tl">
                    <a:srgbClr val="000000">
                      <a:alpha val="43137"/>
                    </a:srgbClr>
                  </a:outerShdw>
                </a:effectLst>
                <a:latin typeface="Arial"/>
                <a:cs typeface="Arial"/>
              </a:rPr>
              <a:t>2012</a:t>
            </a:r>
            <a:r>
              <a:rPr lang="he-IL" sz="2600" dirty="0" smtClean="0">
                <a:effectLst>
                  <a:outerShdw blurRad="38100" dist="38100" dir="2700000" algn="tl">
                    <a:srgbClr val="000000">
                      <a:alpha val="43137"/>
                    </a:srgbClr>
                  </a:outerShdw>
                </a:effectLst>
                <a:latin typeface="Arial"/>
                <a:cs typeface="Arial"/>
              </a:rPr>
              <a:t>: רמות הבקיאות בכלל האוכלוסייה ולפי</a:t>
            </a:r>
            <a:r>
              <a:rPr kumimoji="0" lang="he-IL" sz="26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6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3795" y="5457998"/>
            <a:ext cx="8225005" cy="1554272"/>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1900" b="1" dirty="0">
                <a:solidFill>
                  <a:schemeClr val="bg1"/>
                </a:solidFill>
              </a:rPr>
              <a:t>שיעורם של דוברי הערבית המתקשים (מתחת לרמה 2) גדול כמעט פי שלושה מזה של דוברי עברית. בנוסף, שיעור דוברי הערבית המצטיינים (רמות 5 ו-6) הוא אפסי</a:t>
            </a:r>
          </a:p>
          <a:p>
            <a:pPr marL="285750" indent="-285750">
              <a:buFont typeface="Wingdings" pitchFamily="2" charset="2"/>
              <a:buChar char="§"/>
            </a:pPr>
            <a:r>
              <a:rPr lang="he-IL" sz="1900" b="1" dirty="0">
                <a:solidFill>
                  <a:schemeClr val="bg1"/>
                </a:solidFill>
              </a:rPr>
              <a:t>התפלגות רמות הבקיאות בקרב דוברי העברית כמעט זהה לזו של </a:t>
            </a:r>
            <a:r>
              <a:rPr lang="he-IL" sz="1900" b="1" dirty="0" smtClean="0">
                <a:solidFill>
                  <a:schemeClr val="bg1"/>
                </a:solidFill>
              </a:rPr>
              <a:t>מדינות ה-</a:t>
            </a:r>
            <a:r>
              <a:rPr lang="en-US" sz="1900" b="1" dirty="0" smtClean="0">
                <a:solidFill>
                  <a:schemeClr val="bg1"/>
                </a:solidFill>
              </a:rPr>
              <a:t>OECD</a:t>
            </a:r>
            <a:endParaRPr lang="he-IL" sz="1900" b="1" dirty="0">
              <a:solidFill>
                <a:schemeClr val="bg1"/>
              </a:solidFill>
            </a:endParaRPr>
          </a:p>
        </p:txBody>
      </p:sp>
      <p:graphicFrame>
        <p:nvGraphicFramePr>
          <p:cNvPr id="7" name="Object 3"/>
          <p:cNvGraphicFramePr>
            <a:graphicFrameLocks noGrp="1"/>
          </p:cNvGraphicFramePr>
          <p:nvPr>
            <p:extLst>
              <p:ext uri="{D42A27DB-BD31-4B8C-83A1-F6EECF244321}">
                <p14:modId xmlns:p14="http://schemas.microsoft.com/office/powerpoint/2010/main" val="2088228512"/>
              </p:ext>
            </p:extLst>
          </p:nvPr>
        </p:nvGraphicFramePr>
        <p:xfrm>
          <a:off x="146360" y="764704"/>
          <a:ext cx="7920880" cy="4608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85173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מתמטיקה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 ומגדר</a:t>
            </a:r>
          </a:p>
        </p:txBody>
      </p:sp>
      <p:sp>
        <p:nvSpPr>
          <p:cNvPr id="12" name="TextBox 11"/>
          <p:cNvSpPr txBox="1"/>
          <p:nvPr/>
        </p:nvSpPr>
        <p:spPr>
          <a:xfrm>
            <a:off x="8395" y="5805264"/>
            <a:ext cx="8236013" cy="70788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בקרב </a:t>
            </a:r>
            <a:r>
              <a:rPr lang="he-IL" sz="2000" b="1" dirty="0">
                <a:solidFill>
                  <a:schemeClr val="bg1"/>
                </a:solidFill>
              </a:rPr>
              <a:t>דוברי </a:t>
            </a:r>
            <a:r>
              <a:rPr lang="he-IL" sz="2000" b="1" dirty="0" smtClean="0">
                <a:solidFill>
                  <a:schemeClr val="bg1"/>
                </a:solidFill>
              </a:rPr>
              <a:t>עברית </a:t>
            </a:r>
            <a:r>
              <a:rPr lang="he-IL" sz="2000" b="1" dirty="0">
                <a:solidFill>
                  <a:schemeClr val="bg1"/>
                </a:solidFill>
              </a:rPr>
              <a:t>ישנו </a:t>
            </a:r>
            <a:r>
              <a:rPr lang="he-IL" sz="2000" b="1" dirty="0" smtClean="0">
                <a:solidFill>
                  <a:schemeClr val="bg1"/>
                </a:solidFill>
              </a:rPr>
              <a:t>פער </a:t>
            </a:r>
            <a:r>
              <a:rPr lang="he-IL" sz="2000" b="1" dirty="0">
                <a:solidFill>
                  <a:schemeClr val="bg1"/>
                </a:solidFill>
              </a:rPr>
              <a:t>לטובת הבנים (15 נק</a:t>
            </a:r>
            <a:r>
              <a:rPr lang="he-IL" sz="2000" b="1" dirty="0" smtClean="0">
                <a:solidFill>
                  <a:schemeClr val="bg1"/>
                </a:solidFill>
              </a:rPr>
              <a:t>'); בקרב </a:t>
            </a:r>
            <a:r>
              <a:rPr lang="he-IL" sz="2000" b="1" dirty="0">
                <a:solidFill>
                  <a:schemeClr val="bg1"/>
                </a:solidFill>
              </a:rPr>
              <a:t>דוברי ערבית </a:t>
            </a:r>
            <a:r>
              <a:rPr lang="he-IL" sz="2000" b="1" dirty="0" smtClean="0">
                <a:solidFill>
                  <a:schemeClr val="bg1"/>
                </a:solidFill>
              </a:rPr>
              <a:t>ישנו פער </a:t>
            </a:r>
            <a:r>
              <a:rPr lang="he-IL" sz="2000" b="1" dirty="0">
                <a:solidFill>
                  <a:schemeClr val="bg1"/>
                </a:solidFill>
              </a:rPr>
              <a:t>לטובת הבנות </a:t>
            </a:r>
            <a:r>
              <a:rPr lang="he-IL" sz="2000" b="1" dirty="0" smtClean="0">
                <a:solidFill>
                  <a:schemeClr val="bg1"/>
                </a:solidFill>
              </a:rPr>
              <a:t>(9 נק'). דפוס זה חזר על עצמו גם במחקר 2009</a:t>
            </a:r>
          </a:p>
        </p:txBody>
      </p:sp>
      <p:graphicFrame>
        <p:nvGraphicFramePr>
          <p:cNvPr id="7" name="תרשים 6"/>
          <p:cNvGraphicFramePr>
            <a:graphicFrameLocks/>
          </p:cNvGraphicFramePr>
          <p:nvPr>
            <p:extLst>
              <p:ext uri="{D42A27DB-BD31-4B8C-83A1-F6EECF244321}">
                <p14:modId xmlns:p14="http://schemas.microsoft.com/office/powerpoint/2010/main" val="820927844"/>
              </p:ext>
            </p:extLst>
          </p:nvPr>
        </p:nvGraphicFramePr>
        <p:xfrm>
          <a:off x="251520" y="836712"/>
          <a:ext cx="7848872"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14747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0" y="642938"/>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ct val="90000"/>
              </a:lnSpc>
              <a:spcBef>
                <a:spcPts val="1200"/>
              </a:spcBef>
              <a:buFont typeface="Wingdings" pitchFamily="2" charset="2"/>
              <a:buChar char="§"/>
              <a:defRPr/>
            </a:pPr>
            <a:r>
              <a:rPr lang="he-IL" sz="2600" b="1" dirty="0" smtClean="0">
                <a:solidFill>
                  <a:schemeClr val="bg1"/>
                </a:solidFill>
              </a:rPr>
              <a:t>המדד לרקע חברתי כלכלי שנעשה בו שימוש לצורך ניתוח נתוני מחזור 2012 הוא מדד שפותח על ידי פיזה</a:t>
            </a:r>
          </a:p>
          <a:p>
            <a:pPr marL="514350" indent="-342900" eaLnBrk="0" hangingPunct="0">
              <a:lnSpc>
                <a:spcPct val="90000"/>
              </a:lnSpc>
              <a:spcBef>
                <a:spcPts val="1200"/>
              </a:spcBef>
              <a:buFont typeface="Wingdings" pitchFamily="2" charset="2"/>
              <a:buChar char="§"/>
              <a:defRPr/>
            </a:pPr>
            <a:r>
              <a:rPr lang="he-IL" sz="2600" b="1" dirty="0" smtClean="0">
                <a:solidFill>
                  <a:schemeClr val="bg1"/>
                </a:solidFill>
              </a:rPr>
              <a:t>מדד זה נקרא </a:t>
            </a:r>
            <a:r>
              <a:rPr lang="en-US" sz="2600" b="1" dirty="0" smtClean="0">
                <a:solidFill>
                  <a:schemeClr val="bg1"/>
                </a:solidFill>
              </a:rPr>
              <a:t>ESCS</a:t>
            </a:r>
            <a:r>
              <a:rPr lang="he-IL" sz="2600" b="1" dirty="0" smtClean="0">
                <a:solidFill>
                  <a:schemeClr val="bg1"/>
                </a:solidFill>
              </a:rPr>
              <a:t> (</a:t>
            </a:r>
            <a:r>
              <a:rPr lang="en-US" sz="2600" b="1" dirty="0" smtClean="0">
                <a:solidFill>
                  <a:schemeClr val="bg1"/>
                </a:solidFill>
              </a:rPr>
              <a:t>Economic Social and Cultural Status</a:t>
            </a:r>
            <a:r>
              <a:rPr lang="he-IL" sz="2600" b="1" dirty="0" smtClean="0">
                <a:solidFill>
                  <a:schemeClr val="bg1"/>
                </a:solidFill>
              </a:rPr>
              <a:t>) או מדד </a:t>
            </a:r>
            <a:r>
              <a:rPr lang="he-IL" sz="2600" b="1" dirty="0" err="1" smtClean="0">
                <a:solidFill>
                  <a:schemeClr val="bg1"/>
                </a:solidFill>
              </a:rPr>
              <a:t>החת"כ</a:t>
            </a:r>
            <a:r>
              <a:rPr lang="he-IL" sz="2600" b="1" dirty="0" smtClean="0">
                <a:solidFill>
                  <a:schemeClr val="bg1"/>
                </a:solidFill>
              </a:rPr>
              <a:t> (חברתי-תרבותי-כלכלי)</a:t>
            </a:r>
          </a:p>
          <a:p>
            <a:pPr marL="514350" indent="-342900" eaLnBrk="0" hangingPunct="0">
              <a:lnSpc>
                <a:spcPct val="90000"/>
              </a:lnSpc>
              <a:spcBef>
                <a:spcPts val="1200"/>
              </a:spcBef>
              <a:buFont typeface="Wingdings" pitchFamily="2" charset="2"/>
              <a:buChar char="§"/>
              <a:defRPr/>
            </a:pPr>
            <a:r>
              <a:rPr lang="he-IL" sz="2600" b="1" dirty="0" smtClean="0">
                <a:solidFill>
                  <a:schemeClr val="bg1"/>
                </a:solidFill>
              </a:rPr>
              <a:t>המדד מחושב </a:t>
            </a:r>
            <a:r>
              <a:rPr lang="he-IL" sz="2600" b="1" dirty="0">
                <a:solidFill>
                  <a:schemeClr val="bg1"/>
                </a:solidFill>
              </a:rPr>
              <a:t>על סמך דיווח </a:t>
            </a:r>
            <a:r>
              <a:rPr lang="he-IL" sz="2600" b="1" dirty="0" smtClean="0">
                <a:solidFill>
                  <a:schemeClr val="bg1"/>
                </a:solidFill>
              </a:rPr>
              <a:t>עצמי של התלמידים ומשקלל נתונים אודות עיסוק ורמת השכלת ההורים, </a:t>
            </a:r>
            <a:r>
              <a:rPr lang="he-IL" sz="2600" b="1" dirty="0">
                <a:solidFill>
                  <a:schemeClr val="bg1"/>
                </a:solidFill>
              </a:rPr>
              <a:t>נגישות של משאבים </a:t>
            </a:r>
            <a:r>
              <a:rPr lang="he-IL" sz="2600" b="1" dirty="0" smtClean="0">
                <a:solidFill>
                  <a:schemeClr val="bg1"/>
                </a:solidFill>
              </a:rPr>
              <a:t>חינוכיים, תרבותיים </a:t>
            </a:r>
            <a:r>
              <a:rPr lang="he-IL" sz="2600" b="1" dirty="0">
                <a:solidFill>
                  <a:schemeClr val="bg1"/>
                </a:solidFill>
              </a:rPr>
              <a:t>וכלכליים </a:t>
            </a:r>
            <a:r>
              <a:rPr lang="he-IL" sz="2600" b="1" dirty="0" smtClean="0">
                <a:solidFill>
                  <a:schemeClr val="bg1"/>
                </a:solidFill>
              </a:rPr>
              <a:t>בבית וקיומם של אמצעים </a:t>
            </a:r>
            <a:r>
              <a:rPr lang="he-IL" sz="2600" b="1" dirty="0">
                <a:solidFill>
                  <a:schemeClr val="bg1"/>
                </a:solidFill>
              </a:rPr>
              <a:t>נוספים המעידים על מצב </a:t>
            </a:r>
            <a:r>
              <a:rPr lang="he-IL" sz="2600" b="1" dirty="0" smtClean="0">
                <a:solidFill>
                  <a:schemeClr val="bg1"/>
                </a:solidFill>
              </a:rPr>
              <a:t>כלכלי</a:t>
            </a:r>
          </a:p>
          <a:p>
            <a:pPr marL="514350" indent="-342900" eaLnBrk="0" hangingPunct="0">
              <a:lnSpc>
                <a:spcPct val="90000"/>
              </a:lnSpc>
              <a:spcBef>
                <a:spcPts val="1200"/>
              </a:spcBef>
              <a:buFont typeface="Wingdings" pitchFamily="2" charset="2"/>
              <a:buChar char="§"/>
              <a:defRPr/>
            </a:pPr>
            <a:r>
              <a:rPr lang="he-IL" sz="2600" b="1" dirty="0">
                <a:solidFill>
                  <a:schemeClr val="bg1"/>
                </a:solidFill>
              </a:rPr>
              <a:t>יש לשים לב כי מדד </a:t>
            </a:r>
            <a:r>
              <a:rPr lang="en-US" sz="2600" b="1" dirty="0">
                <a:solidFill>
                  <a:schemeClr val="bg1"/>
                </a:solidFill>
              </a:rPr>
              <a:t>ESCS</a:t>
            </a:r>
            <a:r>
              <a:rPr lang="he-IL" sz="2600" b="1" dirty="0">
                <a:solidFill>
                  <a:schemeClr val="bg1"/>
                </a:solidFill>
              </a:rPr>
              <a:t> הוא מדד ברמה אישית. לעומת זאת, מדד הטיפוח של משרד החינוך ("שטראוס") הוא מדד </a:t>
            </a:r>
            <a:r>
              <a:rPr lang="he-IL" sz="2600" b="1" dirty="0" smtClean="0">
                <a:solidFill>
                  <a:schemeClr val="bg1"/>
                </a:solidFill>
              </a:rPr>
              <a:t>הכולל מרכיבים אחרים, ביניהם גם מרכיבים ברמה </a:t>
            </a:r>
            <a:r>
              <a:rPr lang="he-IL" sz="2600" b="1" dirty="0">
                <a:solidFill>
                  <a:schemeClr val="bg1"/>
                </a:solidFill>
              </a:rPr>
              <a:t>בית </a:t>
            </a:r>
            <a:r>
              <a:rPr lang="he-IL" sz="2600" b="1" dirty="0" smtClean="0">
                <a:solidFill>
                  <a:schemeClr val="bg1"/>
                </a:solidFill>
              </a:rPr>
              <a:t>ספרית</a:t>
            </a: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מתמטיקה </a:t>
            </a:r>
            <a:r>
              <a:rPr lang="he-IL" sz="2400" dirty="0">
                <a:solidFill>
                  <a:schemeClr val="tx1"/>
                </a:solidFill>
                <a:effectLst>
                  <a:outerShdw blurRad="38100" dist="38100" dir="2700000" algn="tl">
                    <a:srgbClr val="000000">
                      <a:alpha val="43137"/>
                    </a:srgbClr>
                  </a:outerShdw>
                </a:effectLst>
              </a:rPr>
              <a:t>2012</a:t>
            </a:r>
            <a:r>
              <a:rPr lang="he-IL" sz="2800" dirty="0">
                <a:solidFill>
                  <a:schemeClr val="tx1"/>
                </a:solidFill>
                <a:effectLst>
                  <a:outerShdw blurRad="38100" dist="38100" dir="2700000" algn="tl">
                    <a:srgbClr val="000000">
                      <a:alpha val="43137"/>
                    </a:srgbClr>
                  </a:outerShdw>
                </a:effectLst>
              </a:rPr>
              <a:t>: </a:t>
            </a:r>
            <a:r>
              <a:rPr lang="he-IL" sz="2800" dirty="0" smtClean="0">
                <a:solidFill>
                  <a:schemeClr val="tx1"/>
                </a:solidFill>
                <a:effectLst>
                  <a:outerShdw blurRad="38100" dist="38100" dir="2700000" algn="tl">
                    <a:srgbClr val="000000">
                      <a:alpha val="43137"/>
                    </a:srgbClr>
                  </a:outerShdw>
                </a:effectLst>
              </a:rPr>
              <a:t>הישגים לפי רקע חברתי-כלכלי</a:t>
            </a:r>
            <a:endParaRPr lang="he-IL"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106357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0" y="692696"/>
            <a:ext cx="8172450" cy="60212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ct val="90000"/>
              </a:lnSpc>
              <a:spcBef>
                <a:spcPts val="1200"/>
              </a:spcBef>
              <a:buFont typeface="Wingdings" pitchFamily="2" charset="2"/>
              <a:buChar char="§"/>
              <a:defRPr/>
            </a:pPr>
            <a:r>
              <a:rPr lang="he-IL" sz="2800" b="1" dirty="0" smtClean="0">
                <a:solidFill>
                  <a:schemeClr val="bg1"/>
                </a:solidFill>
              </a:rPr>
              <a:t>המדד נקבע כך שממוצע מדינות </a:t>
            </a:r>
            <a:r>
              <a:rPr lang="en-US" sz="2800" b="1" dirty="0" smtClean="0">
                <a:solidFill>
                  <a:schemeClr val="bg1"/>
                </a:solidFill>
              </a:rPr>
              <a:t>OECD</a:t>
            </a:r>
            <a:r>
              <a:rPr lang="he-IL" sz="2800" b="1" dirty="0" smtClean="0">
                <a:solidFill>
                  <a:schemeClr val="bg1"/>
                </a:solidFill>
              </a:rPr>
              <a:t> הוא 0 וסטיית התקן 1</a:t>
            </a:r>
          </a:p>
          <a:p>
            <a:pPr marL="514350" indent="-342900" eaLnBrk="0" hangingPunct="0">
              <a:lnSpc>
                <a:spcPct val="90000"/>
              </a:lnSpc>
              <a:spcBef>
                <a:spcPts val="1200"/>
              </a:spcBef>
              <a:buFont typeface="Wingdings" pitchFamily="2" charset="2"/>
              <a:buChar char="§"/>
              <a:defRPr/>
            </a:pPr>
            <a:r>
              <a:rPr lang="he-IL" sz="2800" b="1" dirty="0" smtClean="0">
                <a:solidFill>
                  <a:schemeClr val="bg1"/>
                </a:solidFill>
              </a:rPr>
              <a:t>ממוצע ערך מדד </a:t>
            </a:r>
            <a:r>
              <a:rPr lang="he-IL" sz="2800" b="1" dirty="0" err="1" smtClean="0">
                <a:solidFill>
                  <a:schemeClr val="bg1"/>
                </a:solidFill>
              </a:rPr>
              <a:t>החת"כ</a:t>
            </a:r>
            <a:r>
              <a:rPr lang="he-IL" sz="2800" b="1" dirty="0" smtClean="0">
                <a:solidFill>
                  <a:schemeClr val="bg1"/>
                </a:solidFill>
              </a:rPr>
              <a:t> בכלל אוכלוסיית הנבחנים בישראל הוא 0.17; בקרב דוברי עברית הוא 0.28; בקרב דוברי ערבית הוא 0.21-</a:t>
            </a:r>
          </a:p>
          <a:p>
            <a:pPr marL="514350" indent="-342900" eaLnBrk="0" hangingPunct="0">
              <a:lnSpc>
                <a:spcPct val="90000"/>
              </a:lnSpc>
              <a:spcBef>
                <a:spcPts val="1200"/>
              </a:spcBef>
              <a:buFont typeface="Wingdings" pitchFamily="2" charset="2"/>
              <a:buChar char="§"/>
              <a:defRPr/>
            </a:pPr>
            <a:r>
              <a:rPr lang="he-IL" sz="2800" b="1" dirty="0">
                <a:solidFill>
                  <a:schemeClr val="bg1"/>
                </a:solidFill>
              </a:rPr>
              <a:t>מטעמי </a:t>
            </a:r>
            <a:r>
              <a:rPr lang="he-IL" sz="2800" b="1" dirty="0" smtClean="0">
                <a:solidFill>
                  <a:schemeClr val="bg1"/>
                </a:solidFill>
              </a:rPr>
              <a:t>נוחות הצגה, המדד </a:t>
            </a:r>
            <a:r>
              <a:rPr lang="he-IL" sz="2800" b="1" dirty="0">
                <a:solidFill>
                  <a:schemeClr val="bg1"/>
                </a:solidFill>
              </a:rPr>
              <a:t>חולק לשלוש קטגוריות כדלהלן: </a:t>
            </a:r>
            <a:endParaRPr lang="he-IL" sz="2800" b="1" dirty="0" smtClean="0">
              <a:solidFill>
                <a:schemeClr val="bg1"/>
              </a:solidFill>
            </a:endParaRPr>
          </a:p>
          <a:p>
            <a:pPr marL="971550" lvl="1" indent="-342900" eaLnBrk="0" hangingPunct="0">
              <a:lnSpc>
                <a:spcPct val="90000"/>
              </a:lnSpc>
              <a:spcBef>
                <a:spcPts val="1200"/>
              </a:spcBef>
              <a:buFont typeface="Wingdings" pitchFamily="2" charset="2"/>
              <a:buChar char="§"/>
              <a:defRPr/>
            </a:pPr>
            <a:r>
              <a:rPr lang="he-IL" sz="2800" b="1" dirty="0" smtClean="0">
                <a:solidFill>
                  <a:schemeClr val="bg1"/>
                </a:solidFill>
              </a:rPr>
              <a:t>רקע נמוך-אחוזונים 0-30</a:t>
            </a:r>
          </a:p>
          <a:p>
            <a:pPr marL="971550" lvl="1" indent="-342900" eaLnBrk="0" hangingPunct="0">
              <a:lnSpc>
                <a:spcPct val="90000"/>
              </a:lnSpc>
              <a:spcBef>
                <a:spcPts val="1200"/>
              </a:spcBef>
              <a:buFont typeface="Wingdings" pitchFamily="2" charset="2"/>
              <a:buChar char="§"/>
              <a:defRPr/>
            </a:pPr>
            <a:r>
              <a:rPr lang="he-IL" sz="2800" b="1" dirty="0" smtClean="0">
                <a:solidFill>
                  <a:schemeClr val="bg1"/>
                </a:solidFill>
              </a:rPr>
              <a:t>רקע בינוני-אחוזונים 31-70</a:t>
            </a:r>
          </a:p>
          <a:p>
            <a:pPr marL="971550" lvl="1" indent="-342900" eaLnBrk="0" hangingPunct="0">
              <a:lnSpc>
                <a:spcPct val="90000"/>
              </a:lnSpc>
              <a:spcBef>
                <a:spcPts val="1200"/>
              </a:spcBef>
              <a:buFont typeface="Wingdings" pitchFamily="2" charset="2"/>
              <a:buChar char="§"/>
              <a:defRPr/>
            </a:pPr>
            <a:r>
              <a:rPr lang="he-IL" sz="2800" b="1" dirty="0" smtClean="0">
                <a:solidFill>
                  <a:schemeClr val="bg1"/>
                </a:solidFill>
              </a:rPr>
              <a:t>רקע גבוה-אחוזונים 71-100</a:t>
            </a:r>
            <a:endParaRPr lang="he-IL" sz="2800" b="1" dirty="0">
              <a:solidFill>
                <a:schemeClr val="bg1"/>
              </a:solidFill>
            </a:endParaRPr>
          </a:p>
          <a:p>
            <a:pPr marL="171450" eaLnBrk="0" hangingPunct="0">
              <a:lnSpc>
                <a:spcPct val="90000"/>
              </a:lnSpc>
              <a:spcBef>
                <a:spcPts val="1200"/>
              </a:spcBef>
              <a:defRPr/>
            </a:pPr>
            <a:endParaRPr lang="he-IL" sz="2800" b="1" dirty="0">
              <a:solidFill>
                <a:schemeClr val="bg1"/>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rgbClr val="EEEFF9"/>
                </a:solidFill>
                <a:effectLst>
                  <a:outerShdw blurRad="38100" dist="38100" dir="2700000" algn="tl">
                    <a:srgbClr val="000000">
                      <a:alpha val="43137"/>
                    </a:srgbClr>
                  </a:outerShdw>
                </a:effectLst>
              </a:rPr>
              <a:t>מתמטיקה </a:t>
            </a:r>
            <a:r>
              <a:rPr lang="he-IL" sz="2400" dirty="0">
                <a:solidFill>
                  <a:srgbClr val="EEEFF9"/>
                </a:solidFill>
                <a:effectLst>
                  <a:outerShdw blurRad="38100" dist="38100" dir="2700000" algn="tl">
                    <a:srgbClr val="000000">
                      <a:alpha val="43137"/>
                    </a:srgbClr>
                  </a:outerShdw>
                </a:effectLst>
              </a:rPr>
              <a:t>2012</a:t>
            </a:r>
            <a:r>
              <a:rPr lang="he-IL" sz="2800" dirty="0">
                <a:solidFill>
                  <a:srgbClr val="EEEFF9"/>
                </a:solidFill>
                <a:effectLst>
                  <a:outerShdw blurRad="38100" dist="38100" dir="2700000" algn="tl">
                    <a:srgbClr val="000000">
                      <a:alpha val="43137"/>
                    </a:srgbClr>
                  </a:outerShdw>
                </a:effectLst>
              </a:rPr>
              <a:t>: </a:t>
            </a:r>
            <a:r>
              <a:rPr lang="he-IL" sz="2800" dirty="0" smtClean="0">
                <a:solidFill>
                  <a:srgbClr val="EEEFF9"/>
                </a:solidFill>
                <a:effectLst>
                  <a:outerShdw blurRad="38100" dist="38100" dir="2700000" algn="tl">
                    <a:srgbClr val="000000">
                      <a:alpha val="43137"/>
                    </a:srgbClr>
                  </a:outerShdw>
                </a:effectLst>
              </a:rPr>
              <a:t>הישגים לפי רקע חברתי-כלכלי</a:t>
            </a:r>
            <a:endParaRPr lang="he-IL" sz="2800" dirty="0">
              <a:solidFill>
                <a:srgbClr val="EEEFF9"/>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765861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מתמטיקה </a:t>
            </a:r>
            <a:r>
              <a:rPr lang="he-IL" sz="2400" dirty="0">
                <a:solidFill>
                  <a:schemeClr val="tx1"/>
                </a:solidFill>
                <a:effectLst>
                  <a:outerShdw blurRad="38100" dist="38100" dir="2700000" algn="tl">
                    <a:srgbClr val="000000">
                      <a:alpha val="43137"/>
                    </a:srgbClr>
                  </a:outerShdw>
                </a:effectLst>
              </a:rPr>
              <a:t>2012</a:t>
            </a:r>
            <a:r>
              <a:rPr lang="he-IL" sz="2800" dirty="0">
                <a:solidFill>
                  <a:schemeClr val="tx1"/>
                </a:solidFill>
                <a:effectLst>
                  <a:outerShdw blurRad="38100" dist="38100" dir="2700000" algn="tl">
                    <a:srgbClr val="000000">
                      <a:alpha val="43137"/>
                    </a:srgbClr>
                  </a:outerShdw>
                </a:effectLst>
              </a:rPr>
              <a:t>: </a:t>
            </a:r>
            <a:r>
              <a:rPr lang="he-IL" sz="2800" dirty="0" smtClean="0">
                <a:solidFill>
                  <a:schemeClr val="tx1"/>
                </a:solidFill>
                <a:effectLst>
                  <a:outerShdw blurRad="38100" dist="38100" dir="2700000" algn="tl">
                    <a:srgbClr val="000000">
                      <a:alpha val="43137"/>
                    </a:srgbClr>
                  </a:outerShdw>
                </a:effectLst>
              </a:rPr>
              <a:t>הישגים לפי רקע חברתי-כלכלי</a:t>
            </a:r>
            <a:endParaRPr lang="he-IL" sz="2800" dirty="0">
              <a:solidFill>
                <a:schemeClr val="tx1"/>
              </a:solidFill>
              <a:effectLst>
                <a:outerShdw blurRad="38100" dist="38100" dir="2700000" algn="tl">
                  <a:srgbClr val="000000">
                    <a:alpha val="43137"/>
                  </a:srgbClr>
                </a:outerShdw>
              </a:effectLst>
            </a:endParaRPr>
          </a:p>
        </p:txBody>
      </p:sp>
      <p:grpSp>
        <p:nvGrpSpPr>
          <p:cNvPr id="3" name="קבוצה 2"/>
          <p:cNvGrpSpPr/>
          <p:nvPr/>
        </p:nvGrpSpPr>
        <p:grpSpPr>
          <a:xfrm>
            <a:off x="324347" y="683965"/>
            <a:ext cx="5000625" cy="6031148"/>
            <a:chOff x="3153172" y="692696"/>
            <a:chExt cx="5000625" cy="6031148"/>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172" y="692696"/>
              <a:ext cx="5000625" cy="714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484784"/>
              <a:ext cx="4362450" cy="361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581" y="1844105"/>
              <a:ext cx="4124325" cy="895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5682" y="2924944"/>
              <a:ext cx="3543300" cy="323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3172" y="3248794"/>
              <a:ext cx="4886325" cy="1171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5629" y="4420369"/>
              <a:ext cx="3514725" cy="800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3850" y="4834284"/>
              <a:ext cx="4536504" cy="18895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4" name="TextBox 3"/>
          <p:cNvSpPr txBox="1"/>
          <p:nvPr/>
        </p:nvSpPr>
        <p:spPr>
          <a:xfrm>
            <a:off x="5868144" y="1916832"/>
            <a:ext cx="2088232" cy="3046988"/>
          </a:xfrm>
          <a:prstGeom prst="rect">
            <a:avLst/>
          </a:prstGeom>
          <a:noFill/>
        </p:spPr>
        <p:txBody>
          <a:bodyPr wrap="square" rtlCol="1">
            <a:spAutoFit/>
          </a:bodyPr>
          <a:lstStyle/>
          <a:p>
            <a:pPr algn="ctr"/>
            <a:r>
              <a:rPr lang="he-IL" sz="3200" b="1" dirty="0" smtClean="0">
                <a:solidFill>
                  <a:schemeClr val="bg1"/>
                </a:solidFill>
              </a:rPr>
              <a:t>דוגמאות לשאלות שלפיהם מחושב מדד </a:t>
            </a:r>
            <a:r>
              <a:rPr lang="en-US" sz="3200" b="1" dirty="0" smtClean="0">
                <a:solidFill>
                  <a:schemeClr val="bg1"/>
                </a:solidFill>
              </a:rPr>
              <a:t>ESCS</a:t>
            </a:r>
            <a:endParaRPr lang="he-IL" sz="3200" b="1" dirty="0">
              <a:solidFill>
                <a:schemeClr val="bg1"/>
              </a:solidFill>
            </a:endParaRPr>
          </a:p>
        </p:txBody>
      </p:sp>
    </p:spTree>
    <p:extLst>
      <p:ext uri="{BB962C8B-B14F-4D97-AF65-F5344CB8AC3E}">
        <p14:creationId xmlns:p14="http://schemas.microsoft.com/office/powerpoint/2010/main" val="29503479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מהו מחקר פיזה?</a:t>
            </a:r>
            <a:endParaRPr lang="he-IL" sz="3200" dirty="0">
              <a:solidFill>
                <a:schemeClr val="tx1"/>
              </a:solidFill>
              <a:effectLst>
                <a:outerShdw blurRad="38100" dist="38100" dir="2700000" algn="tl">
                  <a:srgbClr val="000000">
                    <a:alpha val="43137"/>
                  </a:srgbClr>
                </a:outerShdw>
              </a:effectLst>
            </a:endParaRPr>
          </a:p>
        </p:txBody>
      </p:sp>
      <p:sp>
        <p:nvSpPr>
          <p:cNvPr id="7" name="Rectangle 27"/>
          <p:cNvSpPr>
            <a:spLocks noChangeArrowheads="1"/>
          </p:cNvSpPr>
          <p:nvPr/>
        </p:nvSpPr>
        <p:spPr bwMode="auto">
          <a:xfrm>
            <a:off x="35496" y="765175"/>
            <a:ext cx="8136954" cy="5904185"/>
          </a:xfrm>
          <a:prstGeom prst="rect">
            <a:avLst/>
          </a:prstGeom>
          <a:noFill/>
          <a:ln w="9525">
            <a:noFill/>
            <a:miter lim="800000"/>
            <a:headEnd/>
            <a:tailEnd/>
          </a:ln>
          <a:effectLst>
            <a:prstShdw prst="shdw17" dist="17961" dir="2700000">
              <a:schemeClr val="accent1">
                <a:gamma/>
                <a:shade val="60000"/>
                <a:invGamma/>
              </a:schemeClr>
            </a:prstShdw>
          </a:effectLst>
        </p:spPr>
        <p:txBody>
          <a:bodyPr/>
          <a:lstStyle/>
          <a:p>
            <a:pPr marL="514350" indent="-342900" eaLnBrk="0" hangingPunct="0">
              <a:lnSpc>
                <a:spcPct val="95000"/>
              </a:lnSpc>
              <a:spcBef>
                <a:spcPts val="2000"/>
              </a:spcBef>
              <a:buFont typeface="Wingdings" pitchFamily="2" charset="2"/>
              <a:buChar char="§"/>
              <a:defRPr/>
            </a:pPr>
            <a:r>
              <a:rPr lang="he-IL" sz="2400" b="1" dirty="0" smtClean="0">
                <a:solidFill>
                  <a:schemeClr val="bg1"/>
                </a:solidFill>
              </a:rPr>
              <a:t>המטרה המרכזית של מחקר פיזה היא להעריך: </a:t>
            </a:r>
          </a:p>
          <a:p>
            <a:pPr marL="171450" eaLnBrk="0" hangingPunct="0">
              <a:lnSpc>
                <a:spcPct val="95000"/>
              </a:lnSpc>
              <a:spcBef>
                <a:spcPts val="2000"/>
              </a:spcBef>
              <a:defRPr/>
            </a:pPr>
            <a:r>
              <a:rPr lang="he-IL" sz="2400" b="1" dirty="0" smtClean="0">
                <a:solidFill>
                  <a:srgbClr val="C00000"/>
                </a:solidFill>
              </a:rPr>
              <a:t>"</a:t>
            </a:r>
            <a:r>
              <a:rPr lang="he-IL" sz="2000" b="1" dirty="0" smtClean="0">
                <a:solidFill>
                  <a:srgbClr val="C00000"/>
                </a:solidFill>
                <a:cs typeface="Guttman Yad-Brush" pitchFamily="2" charset="-79"/>
              </a:rPr>
              <a:t>באיזו </a:t>
            </a:r>
            <a:r>
              <a:rPr lang="he-IL" sz="2000" b="1" dirty="0">
                <a:solidFill>
                  <a:srgbClr val="C00000"/>
                </a:solidFill>
                <a:cs typeface="Guttman Yad-Brush" pitchFamily="2" charset="-79"/>
              </a:rPr>
              <a:t>מידה התלמידים </a:t>
            </a:r>
            <a:r>
              <a:rPr lang="he-IL" sz="2000" b="1" dirty="0" smtClean="0">
                <a:solidFill>
                  <a:srgbClr val="C00000"/>
                </a:solidFill>
                <a:cs typeface="Guttman Yad-Brush" pitchFamily="2" charset="-79"/>
              </a:rPr>
              <a:t>'מוכנים </a:t>
            </a:r>
            <a:r>
              <a:rPr lang="he-IL" sz="2000" b="1" dirty="0">
                <a:solidFill>
                  <a:srgbClr val="C00000"/>
                </a:solidFill>
                <a:cs typeface="Guttman Yad-Brush" pitchFamily="2" charset="-79"/>
              </a:rPr>
              <a:t>לחיים </a:t>
            </a:r>
            <a:r>
              <a:rPr lang="he-IL" sz="2000" b="1" dirty="0" smtClean="0">
                <a:solidFill>
                  <a:srgbClr val="C00000"/>
                </a:solidFill>
                <a:cs typeface="Guttman Yad-Brush" pitchFamily="2" charset="-79"/>
              </a:rPr>
              <a:t>הבוגרים' </a:t>
            </a:r>
            <a:r>
              <a:rPr lang="he-IL" sz="2000" b="1" dirty="0">
                <a:solidFill>
                  <a:srgbClr val="C00000"/>
                </a:solidFill>
              </a:rPr>
              <a:t>-</a:t>
            </a:r>
            <a:r>
              <a:rPr lang="he-IL" sz="2000" b="1" dirty="0">
                <a:solidFill>
                  <a:srgbClr val="C00000"/>
                </a:solidFill>
                <a:cs typeface="Guttman Yad-Brush" pitchFamily="2" charset="-79"/>
              </a:rPr>
              <a:t> רכשו כלי חשיבה כלליים והבנה באופן המאפשר התמודדות טובה ויעילה עם </a:t>
            </a:r>
            <a:r>
              <a:rPr lang="he-IL" sz="2000" b="1" dirty="0" smtClean="0">
                <a:solidFill>
                  <a:srgbClr val="C00000"/>
                </a:solidFill>
                <a:cs typeface="Guttman Yad-Brush" pitchFamily="2" charset="-79"/>
              </a:rPr>
              <a:t>סביבתם"</a:t>
            </a:r>
            <a:endParaRPr lang="he-IL" sz="2000" b="1" dirty="0">
              <a:solidFill>
                <a:srgbClr val="C00000"/>
              </a:solidFill>
              <a:cs typeface="Guttman Yad-Brush" pitchFamily="2" charset="-79"/>
            </a:endParaRPr>
          </a:p>
          <a:p>
            <a:pPr marL="514350" indent="-342900" eaLnBrk="0" hangingPunct="0">
              <a:lnSpc>
                <a:spcPct val="90000"/>
              </a:lnSpc>
              <a:spcBef>
                <a:spcPts val="2000"/>
              </a:spcBef>
              <a:buFont typeface="Wingdings" pitchFamily="2" charset="2"/>
              <a:buChar char="§"/>
              <a:defRPr/>
            </a:pPr>
            <a:r>
              <a:rPr lang="he-IL" sz="2400" b="1" dirty="0" smtClean="0">
                <a:solidFill>
                  <a:schemeClr val="bg1"/>
                </a:solidFill>
              </a:rPr>
              <a:t>לפיכך נבחר גיל 15 בו מסתיים חינוך חובה במרבית מדינות </a:t>
            </a:r>
            <a:r>
              <a:rPr lang="en-US" sz="2400" b="1" dirty="0" smtClean="0">
                <a:solidFill>
                  <a:schemeClr val="bg1"/>
                </a:solidFill>
              </a:rPr>
              <a:t>OECD</a:t>
            </a:r>
            <a:r>
              <a:rPr lang="he-IL" sz="2400" b="1" dirty="0" smtClean="0">
                <a:solidFill>
                  <a:schemeClr val="bg1"/>
                </a:solidFill>
              </a:rPr>
              <a:t> </a:t>
            </a:r>
          </a:p>
          <a:p>
            <a:pPr marL="514350" indent="-342900" eaLnBrk="0" hangingPunct="0">
              <a:lnSpc>
                <a:spcPct val="90000"/>
              </a:lnSpc>
              <a:spcBef>
                <a:spcPts val="2000"/>
              </a:spcBef>
              <a:buFont typeface="Wingdings" pitchFamily="2" charset="2"/>
              <a:buChar char="§"/>
              <a:defRPr/>
            </a:pPr>
            <a:r>
              <a:rPr lang="he-IL" sz="2400" b="1" dirty="0" smtClean="0">
                <a:solidFill>
                  <a:schemeClr val="bg1"/>
                </a:solidFill>
              </a:rPr>
              <a:t>המחקר </a:t>
            </a:r>
            <a:r>
              <a:rPr lang="he-IL" sz="2400" b="1" dirty="0">
                <a:solidFill>
                  <a:schemeClr val="bg1"/>
                </a:solidFill>
              </a:rPr>
              <a:t>בודק את רמת </a:t>
            </a:r>
            <a:r>
              <a:rPr lang="he-IL" sz="2400" b="1" u="sng" dirty="0">
                <a:solidFill>
                  <a:schemeClr val="bg1"/>
                </a:solidFill>
              </a:rPr>
              <a:t>האוריינות</a:t>
            </a:r>
            <a:r>
              <a:rPr lang="he-IL" sz="2400" b="1" dirty="0">
                <a:solidFill>
                  <a:schemeClr val="bg1"/>
                </a:solidFill>
              </a:rPr>
              <a:t> </a:t>
            </a:r>
            <a:r>
              <a:rPr lang="he-IL" sz="2400" b="1" dirty="0" smtClean="0">
                <a:solidFill>
                  <a:schemeClr val="bg1"/>
                </a:solidFill>
              </a:rPr>
              <a:t>של התחומים הנבחנים בו, שפירושה:</a:t>
            </a:r>
          </a:p>
          <a:p>
            <a:pPr marL="171450" eaLnBrk="0" hangingPunct="0">
              <a:lnSpc>
                <a:spcPct val="90000"/>
              </a:lnSpc>
              <a:spcBef>
                <a:spcPts val="2000"/>
              </a:spcBef>
              <a:defRPr/>
            </a:pPr>
            <a:r>
              <a:rPr lang="he-IL" sz="2000" b="1" dirty="0" smtClean="0">
                <a:solidFill>
                  <a:srgbClr val="C00000"/>
                </a:solidFill>
                <a:cs typeface="Guttman Yad-Brush" pitchFamily="2" charset="-79"/>
              </a:rPr>
              <a:t>"היכולת </a:t>
            </a:r>
            <a:r>
              <a:rPr lang="he-IL" sz="2000" b="1" dirty="0">
                <a:solidFill>
                  <a:srgbClr val="C00000"/>
                </a:solidFill>
                <a:cs typeface="Guttman Yad-Brush" pitchFamily="2" charset="-79"/>
              </a:rPr>
              <a:t>של תלמידים ליישם ידע וכישורים שהם רכשו בתחומים מרכזיים, וכן לנתח, להסיק ולהסביר בצורה יעילה את הדרכים שבהן הם ניגשים לבעיות, מפרשים אותן ומוצאים להן פתרונות, במגוון מצבים"</a:t>
            </a:r>
          </a:p>
          <a:p>
            <a:pPr marL="514350" indent="-342900" eaLnBrk="0" hangingPunct="0">
              <a:lnSpc>
                <a:spcPct val="90000"/>
              </a:lnSpc>
              <a:spcBef>
                <a:spcPts val="2000"/>
              </a:spcBef>
              <a:buFont typeface="Wingdings" pitchFamily="2" charset="2"/>
              <a:buChar char="§"/>
              <a:defRPr/>
            </a:pPr>
            <a:r>
              <a:rPr lang="he-IL" sz="2400" b="1" dirty="0">
                <a:solidFill>
                  <a:srgbClr val="00006A"/>
                </a:solidFill>
              </a:rPr>
              <a:t>במילים אחרות, אוריינות מתמקדת ביכולת להבין, ליישם ולרכוש מיומנויות חדשות בתחומים הנבדקים ללא תלות הדוקה בתכנית לימודים ספציפית כזו או אחרת</a:t>
            </a:r>
            <a:endParaRPr lang="he-IL" sz="2400" b="1" dirty="0" smtClean="0">
              <a:solidFill>
                <a:srgbClr val="A50021"/>
              </a:solidFill>
              <a:cs typeface="Guttman Yad-Brush" pitchFamily="2" charset="-79"/>
            </a:endParaRPr>
          </a:p>
          <a:p>
            <a:pPr marL="514350" indent="-342900" eaLnBrk="0" hangingPunct="0">
              <a:lnSpc>
                <a:spcPct val="90000"/>
              </a:lnSpc>
              <a:spcBef>
                <a:spcPts val="2000"/>
              </a:spcBef>
              <a:buFont typeface="Wingdings" pitchFamily="2" charset="2"/>
              <a:buChar char="§"/>
              <a:defRPr/>
            </a:pPr>
            <a:endParaRPr lang="he-IL" b="1" dirty="0" smtClean="0">
              <a:solidFill>
                <a:srgbClr val="A50021"/>
              </a:solidFill>
              <a:cs typeface="Guttman Yad-Brush" pitchFamily="2" charset="-79"/>
            </a:endParaRPr>
          </a:p>
          <a:p>
            <a:pPr marL="514350" indent="-342900" eaLnBrk="0" hangingPunct="0">
              <a:lnSpc>
                <a:spcPct val="90000"/>
              </a:lnSpc>
              <a:spcBef>
                <a:spcPts val="2000"/>
              </a:spcBef>
              <a:buFont typeface="Wingdings" pitchFamily="2" charset="2"/>
              <a:buChar char="§"/>
              <a:defRPr/>
            </a:pPr>
            <a:endParaRPr lang="he-IL" b="1" dirty="0"/>
          </a:p>
        </p:txBody>
      </p:sp>
    </p:spTree>
    <p:extLst>
      <p:ext uri="{BB962C8B-B14F-4D97-AF65-F5344CB8AC3E}">
        <p14:creationId xmlns:p14="http://schemas.microsoft.com/office/powerpoint/2010/main" val="35175883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a:solidFill>
                  <a:schemeClr val="tx1"/>
                </a:solidFill>
                <a:effectLst>
                  <a:outerShdw blurRad="38100" dist="38100" dir="2700000" algn="tl">
                    <a:srgbClr val="000000">
                      <a:alpha val="43137"/>
                    </a:srgbClr>
                  </a:outerShdw>
                </a:effectLst>
              </a:rPr>
              <a:t>מתמטיקה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הקשר בין הישגים לרקע </a:t>
            </a:r>
            <a:r>
              <a:rPr lang="he-IL" sz="2800" b="1" dirty="0" err="1" smtClean="0">
                <a:solidFill>
                  <a:schemeClr val="tx1"/>
                </a:solidFill>
                <a:effectLst>
                  <a:outerShdw blurRad="38100" dist="38100" dir="2700000" algn="tl">
                    <a:srgbClr val="000000">
                      <a:alpha val="43137"/>
                    </a:srgbClr>
                  </a:outerShdw>
                </a:effectLst>
                <a:latin typeface="Arial"/>
                <a:ea typeface="+mj-ea"/>
                <a:cs typeface="Arial"/>
              </a:rPr>
              <a:t>חת"כ</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19380" y="5417929"/>
            <a:ext cx="8225028" cy="1169551"/>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a:solidFill>
                  <a:schemeClr val="bg1"/>
                </a:solidFill>
              </a:rPr>
              <a:t>קיים </a:t>
            </a:r>
            <a:r>
              <a:rPr lang="he-IL" sz="2000" b="1" dirty="0" smtClean="0">
                <a:solidFill>
                  <a:schemeClr val="bg1"/>
                </a:solidFill>
              </a:rPr>
              <a:t>מתאם חיובי ברמת המדינות </a:t>
            </a:r>
            <a:r>
              <a:rPr lang="he-IL" sz="2000" b="1" dirty="0">
                <a:solidFill>
                  <a:schemeClr val="bg1"/>
                </a:solidFill>
              </a:rPr>
              <a:t>המשתתפות בין ההישגים ל</a:t>
            </a:r>
            <a:r>
              <a:rPr lang="he-IL" sz="2000" b="1" dirty="0" smtClean="0">
                <a:solidFill>
                  <a:schemeClr val="bg1"/>
                </a:solidFill>
              </a:rPr>
              <a:t>בין </a:t>
            </a:r>
            <a:r>
              <a:rPr lang="he-IL" sz="2000" b="1" dirty="0">
                <a:solidFill>
                  <a:schemeClr val="bg1"/>
                </a:solidFill>
              </a:rPr>
              <a:t>רקע </a:t>
            </a:r>
            <a:r>
              <a:rPr lang="he-IL" sz="2000" b="1" dirty="0" err="1">
                <a:solidFill>
                  <a:schemeClr val="bg1"/>
                </a:solidFill>
              </a:rPr>
              <a:t>חת"כ</a:t>
            </a:r>
            <a:r>
              <a:rPr lang="he-IL" sz="2000" b="1" dirty="0">
                <a:solidFill>
                  <a:schemeClr val="bg1"/>
                </a:solidFill>
              </a:rPr>
              <a:t>: ככל שממוצע מדד </a:t>
            </a:r>
            <a:r>
              <a:rPr lang="he-IL" sz="2000" b="1" dirty="0" err="1">
                <a:solidFill>
                  <a:schemeClr val="bg1"/>
                </a:solidFill>
              </a:rPr>
              <a:t>החת"כ</a:t>
            </a:r>
            <a:r>
              <a:rPr lang="he-IL" sz="2000" b="1" dirty="0">
                <a:solidFill>
                  <a:schemeClr val="bg1"/>
                </a:solidFill>
              </a:rPr>
              <a:t> גבוה יותר כך הישגים גבוהים יותר</a:t>
            </a:r>
          </a:p>
          <a:p>
            <a:pPr marL="285750" indent="-285750">
              <a:spcBef>
                <a:spcPts val="1200"/>
              </a:spcBef>
              <a:buFont typeface="Wingdings" pitchFamily="2" charset="2"/>
              <a:buChar char="§"/>
            </a:pPr>
            <a:r>
              <a:rPr lang="he-IL" sz="2000" b="1" dirty="0" smtClean="0">
                <a:solidFill>
                  <a:schemeClr val="bg1"/>
                </a:solidFill>
              </a:rPr>
              <a:t>הישגי ישראל  נמוכים מההישגים המנובאים לה לפי מדד </a:t>
            </a:r>
            <a:r>
              <a:rPr lang="he-IL" sz="2000" b="1" dirty="0" err="1">
                <a:solidFill>
                  <a:schemeClr val="bg1"/>
                </a:solidFill>
              </a:rPr>
              <a:t>ה</a:t>
            </a:r>
            <a:r>
              <a:rPr lang="he-IL" sz="2000" b="1" dirty="0" err="1" smtClean="0">
                <a:solidFill>
                  <a:schemeClr val="bg1"/>
                </a:solidFill>
              </a:rPr>
              <a:t>חת"כ</a:t>
            </a:r>
            <a:r>
              <a:rPr lang="he-IL" sz="2000" b="1" dirty="0" smtClean="0">
                <a:solidFill>
                  <a:schemeClr val="bg1"/>
                </a:solidFill>
              </a:rPr>
              <a:t> </a:t>
            </a:r>
            <a:endParaRPr lang="he-IL" sz="2000" b="1" dirty="0">
              <a:solidFill>
                <a:schemeClr val="bg1"/>
              </a:solidFill>
            </a:endParaRPr>
          </a:p>
        </p:txBody>
      </p:sp>
      <p:graphicFrame>
        <p:nvGraphicFramePr>
          <p:cNvPr id="6" name="תרשים 5"/>
          <p:cNvGraphicFramePr>
            <a:graphicFrameLocks/>
          </p:cNvGraphicFramePr>
          <p:nvPr>
            <p:extLst>
              <p:ext uri="{D42A27DB-BD31-4B8C-83A1-F6EECF244321}">
                <p14:modId xmlns:p14="http://schemas.microsoft.com/office/powerpoint/2010/main" val="1820285994"/>
              </p:ext>
            </p:extLst>
          </p:nvPr>
        </p:nvGraphicFramePr>
        <p:xfrm>
          <a:off x="251520" y="836712"/>
          <a:ext cx="7848872" cy="4320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4422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52"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מתמטיקה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רקע חברתי-כלכלי 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endParaRPr lang="he-IL" sz="2600" dirty="0" smtClean="0">
              <a:effectLst>
                <a:outerShdw blurRad="38100" dist="38100" dir="2700000" algn="tl">
                  <a:srgbClr val="000000">
                    <a:alpha val="43137"/>
                  </a:srgbClr>
                </a:outerShdw>
              </a:effectLst>
              <a:latin typeface="Arial"/>
              <a:cs typeface="Arial"/>
            </a:endParaRPr>
          </a:p>
        </p:txBody>
      </p:sp>
      <p:sp>
        <p:nvSpPr>
          <p:cNvPr id="5" name="TextBox 4"/>
          <p:cNvSpPr txBox="1"/>
          <p:nvPr/>
        </p:nvSpPr>
        <p:spPr>
          <a:xfrm>
            <a:off x="3795" y="4782051"/>
            <a:ext cx="8239089" cy="1908215"/>
          </a:xfrm>
          <a:prstGeom prst="rect">
            <a:avLst/>
          </a:prstGeom>
          <a:solidFill>
            <a:srgbClr val="EEEFF9"/>
          </a:solidFill>
          <a:ln w="28575">
            <a:solidFill>
              <a:schemeClr val="tx1"/>
            </a:solidFill>
          </a:ln>
        </p:spPr>
        <p:txBody>
          <a:bodyPr wrap="square" rtlCol="1">
            <a:spAutoFit/>
          </a:bodyPr>
          <a:lstStyle/>
          <a:p>
            <a:pPr marL="285750" indent="-285750">
              <a:spcBef>
                <a:spcPts val="600"/>
              </a:spcBef>
              <a:buFont typeface="Wingdings" pitchFamily="2" charset="2"/>
              <a:buChar char="§"/>
            </a:pPr>
            <a:r>
              <a:rPr lang="he-IL" b="1" dirty="0" smtClean="0">
                <a:solidFill>
                  <a:schemeClr val="bg1"/>
                </a:solidFill>
              </a:rPr>
              <a:t>לתלמידים </a:t>
            </a:r>
            <a:r>
              <a:rPr lang="he-IL" b="1" dirty="0">
                <a:solidFill>
                  <a:schemeClr val="bg1"/>
                </a:solidFill>
              </a:rPr>
              <a:t>מרקע גבוה יותר יש בממוצע הישגים גבוהים </a:t>
            </a:r>
            <a:r>
              <a:rPr lang="he-IL" b="1" dirty="0" smtClean="0">
                <a:solidFill>
                  <a:schemeClr val="bg1"/>
                </a:solidFill>
              </a:rPr>
              <a:t>יותר</a:t>
            </a:r>
          </a:p>
          <a:p>
            <a:pPr marL="285750" indent="-285750">
              <a:spcBef>
                <a:spcPts val="600"/>
              </a:spcBef>
              <a:buFont typeface="Wingdings" pitchFamily="2" charset="2"/>
              <a:buChar char="§"/>
            </a:pPr>
            <a:r>
              <a:rPr lang="he-IL" b="1" dirty="0" smtClean="0">
                <a:solidFill>
                  <a:schemeClr val="bg1"/>
                </a:solidFill>
              </a:rPr>
              <a:t>בקרב תלמידים דוברי עברית הפערים בהישגים בין רמות רקע </a:t>
            </a:r>
            <a:r>
              <a:rPr lang="he-IL" b="1" dirty="0" err="1" smtClean="0">
                <a:solidFill>
                  <a:schemeClr val="bg1"/>
                </a:solidFill>
              </a:rPr>
              <a:t>חת"כ</a:t>
            </a:r>
            <a:r>
              <a:rPr lang="he-IL" b="1" dirty="0" smtClean="0">
                <a:solidFill>
                  <a:schemeClr val="bg1"/>
                </a:solidFill>
              </a:rPr>
              <a:t> עוקבות הוא כ-50 </a:t>
            </a:r>
            <a:r>
              <a:rPr lang="he-IL" b="1" dirty="0" err="1" smtClean="0">
                <a:solidFill>
                  <a:schemeClr val="bg1"/>
                </a:solidFill>
              </a:rPr>
              <a:t>נק</a:t>
            </a:r>
            <a:r>
              <a:rPr lang="he-IL" b="1" dirty="0" smtClean="0">
                <a:solidFill>
                  <a:schemeClr val="bg1"/>
                </a:solidFill>
              </a:rPr>
              <a:t>'; בקרב תלמידים דוברי ערבית הפערים המקבילים עומד על 20-40 נק'</a:t>
            </a:r>
            <a:endParaRPr lang="he-IL" b="1" dirty="0" smtClean="0">
              <a:solidFill>
                <a:srgbClr val="604A7B"/>
              </a:solidFill>
            </a:endParaRPr>
          </a:p>
          <a:p>
            <a:pPr marL="285750" indent="-285750">
              <a:spcBef>
                <a:spcPts val="600"/>
              </a:spcBef>
              <a:buFont typeface="Wingdings" pitchFamily="2" charset="2"/>
              <a:buChar char="§"/>
            </a:pPr>
            <a:r>
              <a:rPr lang="he-IL" b="1" dirty="0" smtClean="0">
                <a:solidFill>
                  <a:schemeClr val="bg1"/>
                </a:solidFill>
              </a:rPr>
              <a:t>השוואה בין מגזרי השפה בתוך כל קבוצת </a:t>
            </a:r>
            <a:r>
              <a:rPr lang="he-IL" b="1" dirty="0" err="1" smtClean="0">
                <a:solidFill>
                  <a:schemeClr val="bg1"/>
                </a:solidFill>
              </a:rPr>
              <a:t>חת"כ</a:t>
            </a:r>
            <a:r>
              <a:rPr lang="he-IL" b="1" dirty="0">
                <a:solidFill>
                  <a:schemeClr val="bg1"/>
                </a:solidFill>
              </a:rPr>
              <a:t> </a:t>
            </a:r>
            <a:r>
              <a:rPr lang="he-IL" b="1" dirty="0" smtClean="0">
                <a:solidFill>
                  <a:schemeClr val="bg1"/>
                </a:solidFill>
              </a:rPr>
              <a:t>מעלה שבקרב קבוצת הרקע הנמוך הפער בין מגזרי השפה </a:t>
            </a:r>
            <a:r>
              <a:rPr lang="he-IL" b="1" u="sng" dirty="0" smtClean="0">
                <a:solidFill>
                  <a:schemeClr val="bg1"/>
                </a:solidFill>
              </a:rPr>
              <a:t>מצטמצם</a:t>
            </a:r>
            <a:r>
              <a:rPr lang="he-IL" b="1" dirty="0" smtClean="0">
                <a:solidFill>
                  <a:schemeClr val="bg1"/>
                </a:solidFill>
              </a:rPr>
              <a:t> ל-67 </a:t>
            </a:r>
            <a:r>
              <a:rPr lang="he-IL" b="1" dirty="0" err="1" smtClean="0">
                <a:solidFill>
                  <a:schemeClr val="bg1"/>
                </a:solidFill>
              </a:rPr>
              <a:t>נק</a:t>
            </a:r>
            <a:r>
              <a:rPr lang="he-IL" b="1" dirty="0" smtClean="0">
                <a:solidFill>
                  <a:schemeClr val="bg1"/>
                </a:solidFill>
              </a:rPr>
              <a:t>'. בקרב קבוצות הרקע הבינוני והגבוה הפערים בין שני מגזרי השפה הם כ-100 נק'</a:t>
            </a:r>
          </a:p>
        </p:txBody>
      </p:sp>
      <p:graphicFrame>
        <p:nvGraphicFramePr>
          <p:cNvPr id="7" name="תרשים 6"/>
          <p:cNvGraphicFramePr>
            <a:graphicFrameLocks/>
          </p:cNvGraphicFramePr>
          <p:nvPr>
            <p:extLst>
              <p:ext uri="{D42A27DB-BD31-4B8C-83A1-F6EECF244321}">
                <p14:modId xmlns:p14="http://schemas.microsoft.com/office/powerpoint/2010/main" val="2746735017"/>
              </p:ext>
            </p:extLst>
          </p:nvPr>
        </p:nvGraphicFramePr>
        <p:xfrm>
          <a:off x="251520" y="822051"/>
          <a:ext cx="7776864" cy="36870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56656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5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מתמטיקה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מגדר וסוג הפיקוח</a:t>
            </a:r>
          </a:p>
        </p:txBody>
      </p:sp>
      <p:sp>
        <p:nvSpPr>
          <p:cNvPr id="12" name="TextBox 11"/>
          <p:cNvSpPr txBox="1"/>
          <p:nvPr/>
        </p:nvSpPr>
        <p:spPr>
          <a:xfrm>
            <a:off x="-18224" y="4581128"/>
            <a:ext cx="8239089" cy="2092881"/>
          </a:xfrm>
          <a:prstGeom prst="rect">
            <a:avLst/>
          </a:prstGeom>
          <a:solidFill>
            <a:srgbClr val="EEEFF9"/>
          </a:solidFill>
          <a:ln w="28575">
            <a:solidFill>
              <a:schemeClr val="tx1"/>
            </a:solidFill>
          </a:ln>
        </p:spPr>
        <p:txBody>
          <a:bodyPr wrap="square" rtlCol="1">
            <a:spAutoFit/>
          </a:bodyPr>
          <a:lstStyle/>
          <a:p>
            <a:pPr marL="285750" indent="-285750">
              <a:spcBef>
                <a:spcPts val="600"/>
              </a:spcBef>
              <a:buFont typeface="Wingdings" pitchFamily="2" charset="2"/>
              <a:buChar char="§"/>
            </a:pPr>
            <a:r>
              <a:rPr lang="he-IL" sz="2000" b="1" dirty="0" smtClean="0">
                <a:solidFill>
                  <a:schemeClr val="bg1"/>
                </a:solidFill>
              </a:rPr>
              <a:t>באופן כללי, ממוצע הישגי התלמידים בפיקוח ממלכתי הוא 500 נק' ובפיקוח הממ"ד הוא 488 נק' - פער של 12 נק' בין הפיקוח הממלכתי לממ"ד</a:t>
            </a:r>
            <a:endParaRPr lang="he-IL" sz="2000" b="1" dirty="0">
              <a:solidFill>
                <a:schemeClr val="bg1"/>
              </a:solidFill>
            </a:endParaRPr>
          </a:p>
          <a:p>
            <a:pPr marL="285750" indent="-285750">
              <a:spcBef>
                <a:spcPts val="600"/>
              </a:spcBef>
              <a:buFont typeface="Wingdings" pitchFamily="2" charset="2"/>
              <a:buChar char="§"/>
            </a:pPr>
            <a:r>
              <a:rPr lang="he-IL" sz="2000" b="1" dirty="0" smtClean="0">
                <a:solidFill>
                  <a:schemeClr val="bg1"/>
                </a:solidFill>
              </a:rPr>
              <a:t>בחלוקה לפי מגדר הפער </a:t>
            </a:r>
            <a:r>
              <a:rPr lang="he-IL" sz="2000" b="1" dirty="0">
                <a:solidFill>
                  <a:schemeClr val="bg1"/>
                </a:solidFill>
              </a:rPr>
              <a:t>הוא לטובת </a:t>
            </a:r>
            <a:r>
              <a:rPr lang="he-IL" sz="2000" b="1" dirty="0" smtClean="0">
                <a:solidFill>
                  <a:schemeClr val="bg1"/>
                </a:solidFill>
              </a:rPr>
              <a:t>הבנים, בשני סוגי הפיקוח (ממלכתי וממ"ד) </a:t>
            </a:r>
            <a:r>
              <a:rPr lang="he-IL" sz="2000" b="1" dirty="0">
                <a:solidFill>
                  <a:schemeClr val="bg1"/>
                </a:solidFill>
              </a:rPr>
              <a:t>בסדר גודל של 20 נק'</a:t>
            </a:r>
            <a:endParaRPr lang="he-IL" sz="2000" b="1" dirty="0" smtClean="0">
              <a:solidFill>
                <a:schemeClr val="bg1"/>
              </a:solidFill>
            </a:endParaRPr>
          </a:p>
          <a:p>
            <a:pPr marL="285750" indent="-285750">
              <a:spcBef>
                <a:spcPts val="600"/>
              </a:spcBef>
              <a:buFont typeface="Wingdings" pitchFamily="2" charset="2"/>
              <a:buChar char="§"/>
            </a:pPr>
            <a:r>
              <a:rPr lang="he-IL" sz="2000" b="1" dirty="0" smtClean="0">
                <a:solidFill>
                  <a:schemeClr val="bg1"/>
                </a:solidFill>
              </a:rPr>
              <a:t>לבנות בפיקוח החרדי </a:t>
            </a:r>
            <a:r>
              <a:rPr lang="he-IL" sz="2000" b="1" dirty="0">
                <a:solidFill>
                  <a:schemeClr val="bg1"/>
                </a:solidFill>
              </a:rPr>
              <a:t>הישגים נמוכים יותר </a:t>
            </a:r>
            <a:r>
              <a:rPr lang="he-IL" sz="2000" b="1" dirty="0" smtClean="0">
                <a:solidFill>
                  <a:schemeClr val="bg1"/>
                </a:solidFill>
              </a:rPr>
              <a:t>מהבנות בפיקוח הממלכתי והממ"ד (פערים של 24 ו- 13 </a:t>
            </a:r>
            <a:r>
              <a:rPr lang="he-IL" sz="2000" b="1" dirty="0" err="1" smtClean="0">
                <a:solidFill>
                  <a:schemeClr val="bg1"/>
                </a:solidFill>
              </a:rPr>
              <a:t>נק</a:t>
            </a:r>
            <a:r>
              <a:rPr lang="he-IL" sz="2000" b="1" dirty="0" smtClean="0">
                <a:solidFill>
                  <a:schemeClr val="bg1"/>
                </a:solidFill>
              </a:rPr>
              <a:t>', בהתאמה)</a:t>
            </a:r>
          </a:p>
        </p:txBody>
      </p:sp>
      <p:graphicFrame>
        <p:nvGraphicFramePr>
          <p:cNvPr id="8" name="תרשים 7"/>
          <p:cNvGraphicFramePr>
            <a:graphicFrameLocks/>
          </p:cNvGraphicFramePr>
          <p:nvPr>
            <p:extLst>
              <p:ext uri="{D42A27DB-BD31-4B8C-83A1-F6EECF244321}">
                <p14:modId xmlns:p14="http://schemas.microsoft.com/office/powerpoint/2010/main" val="2516785677"/>
              </p:ext>
            </p:extLst>
          </p:nvPr>
        </p:nvGraphicFramePr>
        <p:xfrm>
          <a:off x="202022" y="764704"/>
          <a:ext cx="7970377" cy="364111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קבוצה 1"/>
          <p:cNvGrpSpPr/>
          <p:nvPr/>
        </p:nvGrpSpPr>
        <p:grpSpPr>
          <a:xfrm>
            <a:off x="1691680" y="1124744"/>
            <a:ext cx="2827356" cy="369452"/>
            <a:chOff x="1618386" y="3645024"/>
            <a:chExt cx="2827356" cy="369452"/>
          </a:xfrm>
        </p:grpSpPr>
        <p:sp>
          <p:nvSpPr>
            <p:cNvPr id="5" name="מלבן מעוגל 4"/>
            <p:cNvSpPr/>
            <p:nvPr/>
          </p:nvSpPr>
          <p:spPr bwMode="auto">
            <a:xfrm>
              <a:off x="1618386" y="3645024"/>
              <a:ext cx="728262" cy="360040"/>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500</a:t>
              </a:r>
            </a:p>
          </p:txBody>
        </p:sp>
        <p:sp>
          <p:nvSpPr>
            <p:cNvPr id="7" name="מלבן מעוגל 6"/>
            <p:cNvSpPr/>
            <p:nvPr/>
          </p:nvSpPr>
          <p:spPr bwMode="auto">
            <a:xfrm>
              <a:off x="3717480" y="3654436"/>
              <a:ext cx="728262" cy="360040"/>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488</a:t>
              </a:r>
            </a:p>
          </p:txBody>
        </p:sp>
      </p:grpSp>
    </p:spTree>
    <p:extLst>
      <p:ext uri="{BB962C8B-B14F-4D97-AF65-F5344CB8AC3E}">
        <p14:creationId xmlns:p14="http://schemas.microsoft.com/office/powerpoint/2010/main" val="32107867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5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מתמטיקה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בתחומי התוכן</a:t>
            </a:r>
          </a:p>
        </p:txBody>
      </p:sp>
      <p:sp>
        <p:nvSpPr>
          <p:cNvPr id="12" name="TextBox 11"/>
          <p:cNvSpPr txBox="1"/>
          <p:nvPr/>
        </p:nvSpPr>
        <p:spPr>
          <a:xfrm>
            <a:off x="-31312" y="4857452"/>
            <a:ext cx="8239089" cy="2000548"/>
          </a:xfrm>
          <a:prstGeom prst="rect">
            <a:avLst/>
          </a:prstGeom>
          <a:solidFill>
            <a:srgbClr val="EEEFF9"/>
          </a:solidFill>
          <a:ln w="28575">
            <a:solidFill>
              <a:schemeClr val="tx1"/>
            </a:solidFill>
          </a:ln>
        </p:spPr>
        <p:txBody>
          <a:bodyPr wrap="square" rtlCol="1">
            <a:spAutoFit/>
          </a:bodyPr>
          <a:lstStyle/>
          <a:p>
            <a:pPr marL="285750" indent="-285750">
              <a:spcBef>
                <a:spcPts val="600"/>
              </a:spcBef>
              <a:buFont typeface="Wingdings" pitchFamily="2" charset="2"/>
              <a:buChar char="§"/>
            </a:pPr>
            <a:r>
              <a:rPr lang="he-IL" sz="1900" b="1" dirty="0" smtClean="0">
                <a:solidFill>
                  <a:schemeClr val="bg1"/>
                </a:solidFill>
              </a:rPr>
              <a:t>בכל </a:t>
            </a:r>
            <a:r>
              <a:rPr lang="he-IL" sz="1900" b="1" dirty="0">
                <a:solidFill>
                  <a:schemeClr val="bg1"/>
                </a:solidFill>
              </a:rPr>
              <a:t>תחומי התוכן ממוצעי הציונים בישראל נמוכים </a:t>
            </a:r>
            <a:r>
              <a:rPr lang="he-IL" sz="1900" b="1" dirty="0" smtClean="0">
                <a:solidFill>
                  <a:schemeClr val="bg1"/>
                </a:solidFill>
              </a:rPr>
              <a:t>מממוצעי </a:t>
            </a:r>
            <a:r>
              <a:rPr lang="he-IL" sz="1900" b="1" dirty="0">
                <a:solidFill>
                  <a:schemeClr val="bg1"/>
                </a:solidFill>
              </a:rPr>
              <a:t>ה-</a:t>
            </a:r>
            <a:r>
              <a:rPr lang="en-US" sz="1900" b="1" dirty="0" smtClean="0">
                <a:solidFill>
                  <a:schemeClr val="bg1"/>
                </a:solidFill>
              </a:rPr>
              <a:t>OECD</a:t>
            </a:r>
            <a:r>
              <a:rPr lang="he-IL" sz="1900" b="1" dirty="0" smtClean="0">
                <a:solidFill>
                  <a:schemeClr val="bg1"/>
                </a:solidFill>
              </a:rPr>
              <a:t>. הפער </a:t>
            </a:r>
            <a:r>
              <a:rPr lang="he-IL" sz="1900" b="1" dirty="0">
                <a:solidFill>
                  <a:schemeClr val="bg1"/>
                </a:solidFill>
              </a:rPr>
              <a:t>הקטן ביותר הוא בתחום הכמויות (15 נקודות) והגדול ביותר הוא בתחום מרחב וצורה (41 נקודות</a:t>
            </a:r>
            <a:r>
              <a:rPr lang="he-IL" sz="1900" b="1" dirty="0" smtClean="0">
                <a:solidFill>
                  <a:schemeClr val="bg1"/>
                </a:solidFill>
              </a:rPr>
              <a:t>)</a:t>
            </a:r>
          </a:p>
          <a:p>
            <a:pPr marL="285750" indent="-285750">
              <a:spcBef>
                <a:spcPts val="600"/>
              </a:spcBef>
              <a:buFont typeface="Wingdings" pitchFamily="2" charset="2"/>
              <a:buChar char="§"/>
            </a:pPr>
            <a:r>
              <a:rPr lang="he-IL" sz="1900" b="1" dirty="0">
                <a:solidFill>
                  <a:schemeClr val="bg1"/>
                </a:solidFill>
              </a:rPr>
              <a:t>עם זאת, בקרב </a:t>
            </a:r>
            <a:r>
              <a:rPr lang="he-IL" sz="1900" b="1" dirty="0" smtClean="0">
                <a:solidFill>
                  <a:schemeClr val="bg1"/>
                </a:solidFill>
              </a:rPr>
              <a:t>תלמידים </a:t>
            </a:r>
            <a:r>
              <a:rPr lang="he-IL" sz="1900" b="1" dirty="0">
                <a:solidFill>
                  <a:schemeClr val="bg1"/>
                </a:solidFill>
              </a:rPr>
              <a:t>דוברי עברית נצפה ציון גבוה במיוחד בתחום </a:t>
            </a:r>
            <a:r>
              <a:rPr lang="he-IL" sz="1900" b="1" dirty="0" smtClean="0">
                <a:solidFill>
                  <a:schemeClr val="bg1"/>
                </a:solidFill>
              </a:rPr>
              <a:t>הכמויות </a:t>
            </a:r>
            <a:r>
              <a:rPr lang="he-IL" sz="1900" b="1" dirty="0">
                <a:solidFill>
                  <a:schemeClr val="bg1"/>
                </a:solidFill>
              </a:rPr>
              <a:t>– 506 נקודות </a:t>
            </a:r>
            <a:r>
              <a:rPr lang="he-IL" sz="1900" b="1" dirty="0" smtClean="0">
                <a:solidFill>
                  <a:schemeClr val="bg1"/>
                </a:solidFill>
              </a:rPr>
              <a:t>(גבוה </a:t>
            </a:r>
            <a:r>
              <a:rPr lang="he-IL" sz="1900" b="1" dirty="0">
                <a:solidFill>
                  <a:schemeClr val="bg1"/>
                </a:solidFill>
              </a:rPr>
              <a:t>ב-11 נקודות מממוצע </a:t>
            </a:r>
            <a:r>
              <a:rPr lang="he-IL" sz="1900" b="1" dirty="0" smtClean="0">
                <a:solidFill>
                  <a:schemeClr val="bg1"/>
                </a:solidFill>
              </a:rPr>
              <a:t>ה-</a:t>
            </a:r>
            <a:r>
              <a:rPr lang="en-US" sz="1900" b="1" dirty="0" smtClean="0">
                <a:solidFill>
                  <a:schemeClr val="bg1"/>
                </a:solidFill>
              </a:rPr>
              <a:t>OECD</a:t>
            </a:r>
            <a:r>
              <a:rPr lang="he-IL" sz="1900" b="1" dirty="0" smtClean="0">
                <a:solidFill>
                  <a:schemeClr val="bg1"/>
                </a:solidFill>
              </a:rPr>
              <a:t>)</a:t>
            </a:r>
          </a:p>
          <a:p>
            <a:pPr marL="285750" indent="-285750">
              <a:spcBef>
                <a:spcPts val="600"/>
              </a:spcBef>
              <a:buFont typeface="Wingdings" pitchFamily="2" charset="2"/>
              <a:buChar char="§"/>
            </a:pPr>
            <a:r>
              <a:rPr lang="he-IL" sz="1900" b="1" dirty="0" smtClean="0">
                <a:solidFill>
                  <a:schemeClr val="bg1"/>
                </a:solidFill>
              </a:rPr>
              <a:t>בכל תחומי התוכן הפערים בין מגזרי השפה גדולים מאד</a:t>
            </a:r>
          </a:p>
        </p:txBody>
      </p:sp>
      <p:graphicFrame>
        <p:nvGraphicFramePr>
          <p:cNvPr id="7" name="תרשים 6"/>
          <p:cNvGraphicFramePr>
            <a:graphicFrameLocks/>
          </p:cNvGraphicFramePr>
          <p:nvPr>
            <p:extLst>
              <p:ext uri="{D42A27DB-BD31-4B8C-83A1-F6EECF244321}">
                <p14:modId xmlns:p14="http://schemas.microsoft.com/office/powerpoint/2010/main" val="1351288009"/>
              </p:ext>
            </p:extLst>
          </p:nvPr>
        </p:nvGraphicFramePr>
        <p:xfrm>
          <a:off x="251520" y="764704"/>
          <a:ext cx="7920880"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002218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מתמטיקה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במיומנויות הקוגניטיביות</a:t>
            </a:r>
          </a:p>
        </p:txBody>
      </p:sp>
      <p:sp>
        <p:nvSpPr>
          <p:cNvPr id="12" name="TextBox 11"/>
          <p:cNvSpPr txBox="1"/>
          <p:nvPr/>
        </p:nvSpPr>
        <p:spPr>
          <a:xfrm>
            <a:off x="3795" y="5085184"/>
            <a:ext cx="8239089" cy="163121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a:solidFill>
                  <a:schemeClr val="bg1"/>
                </a:solidFill>
              </a:rPr>
              <a:t>בכל תחומי התוכן הציונים של תלמידי ישראל בפיזה נמוכים </a:t>
            </a:r>
            <a:r>
              <a:rPr lang="he-IL" sz="2000" b="1" dirty="0" smtClean="0">
                <a:solidFill>
                  <a:schemeClr val="bg1"/>
                </a:solidFill>
              </a:rPr>
              <a:t>מממוצע</a:t>
            </a:r>
            <a:r>
              <a:rPr lang="he-IL" sz="2000" b="1" dirty="0">
                <a:solidFill>
                  <a:schemeClr val="bg1"/>
                </a:solidFill>
              </a:rPr>
              <a:t> </a:t>
            </a:r>
            <a:r>
              <a:rPr lang="he-IL" sz="2000" b="1" dirty="0" smtClean="0">
                <a:solidFill>
                  <a:schemeClr val="bg1"/>
                </a:solidFill>
              </a:rPr>
              <a:t>ה-</a:t>
            </a:r>
            <a:r>
              <a:rPr lang="en-US" sz="2000" b="1" dirty="0" smtClean="0">
                <a:solidFill>
                  <a:schemeClr val="bg1"/>
                </a:solidFill>
              </a:rPr>
              <a:t>OECD</a:t>
            </a:r>
            <a:r>
              <a:rPr lang="he-IL" sz="2000" b="1" dirty="0" smtClean="0">
                <a:solidFill>
                  <a:schemeClr val="bg1"/>
                </a:solidFill>
              </a:rPr>
              <a:t> בכ-30 נקודות </a:t>
            </a:r>
          </a:p>
          <a:p>
            <a:pPr marL="285750" indent="-285750">
              <a:buFont typeface="Wingdings" pitchFamily="2" charset="2"/>
              <a:buChar char="§"/>
            </a:pPr>
            <a:r>
              <a:rPr lang="he-IL" sz="2000" b="1" dirty="0" smtClean="0">
                <a:solidFill>
                  <a:schemeClr val="bg1"/>
                </a:solidFill>
              </a:rPr>
              <a:t>בפילוח </a:t>
            </a:r>
            <a:r>
              <a:rPr lang="he-IL" sz="2000" b="1" dirty="0">
                <a:solidFill>
                  <a:schemeClr val="bg1"/>
                </a:solidFill>
              </a:rPr>
              <a:t>לפי מגזר </a:t>
            </a:r>
            <a:r>
              <a:rPr lang="he-IL" sz="2000" b="1" dirty="0" smtClean="0">
                <a:solidFill>
                  <a:schemeClr val="bg1"/>
                </a:solidFill>
              </a:rPr>
              <a:t>השפה, </a:t>
            </a:r>
            <a:r>
              <a:rPr lang="he-IL" sz="2000" b="1" dirty="0">
                <a:solidFill>
                  <a:schemeClr val="bg1"/>
                </a:solidFill>
              </a:rPr>
              <a:t>שוב נראים הפערים </a:t>
            </a:r>
            <a:r>
              <a:rPr lang="he-IL" sz="2000" b="1" dirty="0" smtClean="0">
                <a:solidFill>
                  <a:schemeClr val="bg1"/>
                </a:solidFill>
              </a:rPr>
              <a:t>הגדולים בין </a:t>
            </a:r>
            <a:r>
              <a:rPr lang="he-IL" sz="2000" b="1" dirty="0">
                <a:solidFill>
                  <a:schemeClr val="bg1"/>
                </a:solidFill>
              </a:rPr>
              <a:t>שני </a:t>
            </a:r>
            <a:r>
              <a:rPr lang="he-IL" sz="2000" b="1" dirty="0" smtClean="0">
                <a:solidFill>
                  <a:schemeClr val="bg1"/>
                </a:solidFill>
              </a:rPr>
              <a:t>המגזרים </a:t>
            </a:r>
            <a:r>
              <a:rPr lang="he-IL" sz="2000" b="1" dirty="0">
                <a:solidFill>
                  <a:schemeClr val="bg1"/>
                </a:solidFill>
              </a:rPr>
              <a:t>העומדים על כסטיית תקן </a:t>
            </a:r>
            <a:r>
              <a:rPr lang="he-IL" sz="2000" b="1" dirty="0" smtClean="0">
                <a:solidFill>
                  <a:schemeClr val="bg1"/>
                </a:solidFill>
              </a:rPr>
              <a:t>שלמה. בנוסף, הציונים של דוברי העברית קרובים לממוצע ה-</a:t>
            </a:r>
            <a:r>
              <a:rPr lang="en-US" sz="2000" b="1" dirty="0" smtClean="0">
                <a:solidFill>
                  <a:schemeClr val="bg1"/>
                </a:solidFill>
              </a:rPr>
              <a:t>OECD</a:t>
            </a:r>
            <a:r>
              <a:rPr lang="he-IL" sz="2000" b="1" dirty="0" smtClean="0">
                <a:solidFill>
                  <a:schemeClr val="bg1"/>
                </a:solidFill>
              </a:rPr>
              <a:t> בכל שלושת המיומנויות</a:t>
            </a:r>
          </a:p>
        </p:txBody>
      </p:sp>
      <p:graphicFrame>
        <p:nvGraphicFramePr>
          <p:cNvPr id="5" name="תרשים 4"/>
          <p:cNvGraphicFramePr>
            <a:graphicFrameLocks/>
          </p:cNvGraphicFramePr>
          <p:nvPr>
            <p:extLst>
              <p:ext uri="{D42A27DB-BD31-4B8C-83A1-F6EECF244321}">
                <p14:modId xmlns:p14="http://schemas.microsoft.com/office/powerpoint/2010/main" val="438245344"/>
              </p:ext>
            </p:extLst>
          </p:nvPr>
        </p:nvGraphicFramePr>
        <p:xfrm>
          <a:off x="251520" y="803192"/>
          <a:ext cx="7848872" cy="4065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837099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39538" y="692696"/>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1900"/>
              </a:lnSpc>
              <a:spcBef>
                <a:spcPts val="1200"/>
              </a:spcBef>
              <a:buFont typeface="Wingdings" pitchFamily="2" charset="2"/>
              <a:buChar char="§"/>
              <a:defRPr/>
            </a:pPr>
            <a:endParaRPr lang="he-IL" sz="2000" b="1" dirty="0" smtClean="0">
              <a:solidFill>
                <a:schemeClr val="bg1"/>
              </a:solidFill>
            </a:endParaRPr>
          </a:p>
          <a:p>
            <a:pPr marL="514350" indent="-342900" eaLnBrk="0" hangingPunct="0">
              <a:lnSpc>
                <a:spcPts val="1900"/>
              </a:lnSpc>
              <a:spcBef>
                <a:spcPts val="1200"/>
              </a:spcBef>
              <a:buFont typeface="Wingdings" pitchFamily="2" charset="2"/>
              <a:buChar char="§"/>
              <a:defRPr/>
            </a:pPr>
            <a:r>
              <a:rPr lang="he-IL" sz="2400" b="1" dirty="0" smtClean="0">
                <a:solidFill>
                  <a:srgbClr val="C00000"/>
                </a:solidFill>
              </a:rPr>
              <a:t>מנקודת מבט בין-לאומית: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הציון של ישראל הוא 466 </a:t>
            </a:r>
            <a:r>
              <a:rPr lang="he-IL" sz="2000" b="1" dirty="0" err="1" smtClean="0">
                <a:solidFill>
                  <a:schemeClr val="bg1"/>
                </a:solidFill>
              </a:rPr>
              <a:t>נק</a:t>
            </a:r>
            <a:r>
              <a:rPr lang="he-IL" sz="2000" b="1" dirty="0" smtClean="0">
                <a:solidFill>
                  <a:schemeClr val="bg1"/>
                </a:solidFill>
              </a:rPr>
              <a:t>', </a:t>
            </a:r>
            <a:r>
              <a:rPr lang="he-IL" sz="2000" b="1" dirty="0">
                <a:solidFill>
                  <a:schemeClr val="bg1"/>
                </a:solidFill>
              </a:rPr>
              <a:t>הנמוך </a:t>
            </a:r>
            <a:r>
              <a:rPr lang="he-IL" sz="2000" b="1" dirty="0" smtClean="0">
                <a:solidFill>
                  <a:schemeClr val="bg1"/>
                </a:solidFill>
              </a:rPr>
              <a:t>ב-28 </a:t>
            </a:r>
            <a:r>
              <a:rPr lang="he-IL" sz="2000" b="1" dirty="0">
                <a:solidFill>
                  <a:schemeClr val="bg1"/>
                </a:solidFill>
              </a:rPr>
              <a:t>נק' מממוצע ה-</a:t>
            </a:r>
            <a:r>
              <a:rPr lang="en-US" sz="2000" b="1" dirty="0">
                <a:solidFill>
                  <a:schemeClr val="bg1"/>
                </a:solidFill>
              </a:rPr>
              <a:t>OECD</a:t>
            </a:r>
            <a:r>
              <a:rPr lang="he-IL" sz="2000" b="1" dirty="0">
                <a:solidFill>
                  <a:schemeClr val="bg1"/>
                </a:solidFill>
              </a:rPr>
              <a:t>, (מקום </a:t>
            </a:r>
            <a:r>
              <a:rPr lang="he-IL" sz="2000" b="1" dirty="0" smtClean="0">
                <a:solidFill>
                  <a:schemeClr val="bg1"/>
                </a:solidFill>
              </a:rPr>
              <a:t>40 </a:t>
            </a:r>
            <a:r>
              <a:rPr lang="he-IL" sz="2000" b="1" dirty="0">
                <a:solidFill>
                  <a:schemeClr val="bg1"/>
                </a:solidFill>
              </a:rPr>
              <a:t>מבין </a:t>
            </a:r>
            <a:r>
              <a:rPr lang="he-IL" sz="2000" b="1" dirty="0" smtClean="0">
                <a:solidFill>
                  <a:schemeClr val="bg1"/>
                </a:solidFill>
              </a:rPr>
              <a:t>64 </a:t>
            </a:r>
            <a:r>
              <a:rPr lang="he-IL" sz="2000" b="1" dirty="0">
                <a:solidFill>
                  <a:schemeClr val="bg1"/>
                </a:solidFill>
              </a:rPr>
              <a:t>משתתפות) </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פיזור הציונים בישראל הוא 347 </a:t>
            </a:r>
            <a:r>
              <a:rPr lang="he-IL" sz="2000" b="1" dirty="0" err="1" smtClean="0">
                <a:solidFill>
                  <a:schemeClr val="bg1"/>
                </a:solidFill>
              </a:rPr>
              <a:t>נק</a:t>
            </a:r>
            <a:r>
              <a:rPr lang="he-IL" sz="2000" b="1" dirty="0" smtClean="0">
                <a:solidFill>
                  <a:schemeClr val="bg1"/>
                </a:solidFill>
              </a:rPr>
              <a:t>', שמציבהּ במקום השני מבין 64 המדינות המשתתפות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שיעור התלמידים בישראל המצויים ברמות הבקיאות הנמוכות הוא 34% - שיעור גדול ביחס למדינות ההשוואה ול-</a:t>
            </a:r>
            <a:r>
              <a:rPr lang="en-US" sz="2000" b="1" dirty="0" smtClean="0">
                <a:solidFill>
                  <a:schemeClr val="bg1"/>
                </a:solidFill>
              </a:rPr>
              <a:t>OECD</a:t>
            </a:r>
            <a:r>
              <a:rPr lang="he-IL" sz="2000" b="1" dirty="0" smtClean="0">
                <a:solidFill>
                  <a:schemeClr val="bg1"/>
                </a:solidFill>
              </a:rPr>
              <a:t> (23%)</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אומדן השיפור השנתי בישראל בין מחזורי פיזה הוא 4.2 נקודות בשנה (שיפור שמיני בגודלו בין המדינות המשתתפות)</a:t>
            </a:r>
          </a:p>
          <a:p>
            <a:pPr marL="514350" indent="-342900" eaLnBrk="0" hangingPunct="0">
              <a:lnSpc>
                <a:spcPts val="1900"/>
              </a:lnSpc>
              <a:spcBef>
                <a:spcPts val="1200"/>
              </a:spcBef>
              <a:buFont typeface="Wingdings" pitchFamily="2" charset="2"/>
              <a:buChar char="§"/>
              <a:defRPr/>
            </a:pPr>
            <a:r>
              <a:rPr lang="he-IL" sz="2400" b="1" dirty="0" smtClean="0">
                <a:solidFill>
                  <a:srgbClr val="C00000"/>
                </a:solidFill>
              </a:rPr>
              <a:t>מנקודת מבט פנים ישראלית: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ישנו פער גדול מאד של כ-100 נק' בין דוברי עברית לדוברי ערבית </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הישגיהם הממוצעים של דוברי העברית דומים לממוצע ה-</a:t>
            </a:r>
            <a:r>
              <a:rPr lang="en-US" sz="2000" b="1" dirty="0" smtClean="0">
                <a:solidFill>
                  <a:schemeClr val="bg1"/>
                </a:solidFill>
              </a:rPr>
              <a:t>OECD</a:t>
            </a:r>
            <a:endParaRPr lang="he-IL" sz="2000" b="1" dirty="0" smtClean="0">
              <a:solidFill>
                <a:schemeClr val="bg1"/>
              </a:solidFill>
            </a:endParaRP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בקרב דוברי עברית ישנו פער של כ-100 נק' בין תלמידים מרקע </a:t>
            </a:r>
            <a:r>
              <a:rPr lang="he-IL" sz="2000" b="1" dirty="0" err="1" smtClean="0">
                <a:solidFill>
                  <a:schemeClr val="bg1"/>
                </a:solidFill>
              </a:rPr>
              <a:t>חת"כ</a:t>
            </a:r>
            <a:r>
              <a:rPr lang="he-IL" sz="2000" b="1" dirty="0" smtClean="0">
                <a:solidFill>
                  <a:schemeClr val="bg1"/>
                </a:solidFill>
              </a:rPr>
              <a:t> גבוה לתלמידים מרקע </a:t>
            </a:r>
            <a:r>
              <a:rPr lang="he-IL" sz="2000" b="1" dirty="0" err="1" smtClean="0">
                <a:solidFill>
                  <a:schemeClr val="bg1"/>
                </a:solidFill>
              </a:rPr>
              <a:t>חת"כ</a:t>
            </a:r>
            <a:r>
              <a:rPr lang="he-IL" sz="2000" b="1" dirty="0" smtClean="0">
                <a:solidFill>
                  <a:schemeClr val="bg1"/>
                </a:solidFill>
              </a:rPr>
              <a:t> נמוך; בקרב דוברי ערבית הפער המקביל הוא כ-60 נק'</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ככלל, הפערים בין המגדרים הם לטובת הבנים, למעט בקרב דוברי ערבית</a:t>
            </a:r>
          </a:p>
          <a:p>
            <a:pPr marL="514350" indent="-342900" eaLnBrk="0" hangingPunct="0">
              <a:lnSpc>
                <a:spcPts val="1900"/>
              </a:lnSpc>
              <a:spcBef>
                <a:spcPts val="1200"/>
              </a:spcBef>
              <a:buFont typeface="Wingdings" pitchFamily="2" charset="2"/>
              <a:buChar char="§"/>
              <a:defRPr/>
            </a:pPr>
            <a:endParaRPr lang="he-IL" sz="2000" b="1" dirty="0"/>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מתמטיקה </a:t>
            </a:r>
            <a:r>
              <a:rPr lang="he-IL" sz="2400" dirty="0">
                <a:solidFill>
                  <a:schemeClr val="tx1"/>
                </a:solidFill>
                <a:effectLst>
                  <a:outerShdw blurRad="38100" dist="38100" dir="2700000" algn="tl">
                    <a:srgbClr val="000000">
                      <a:alpha val="43137"/>
                    </a:srgbClr>
                  </a:outerShdw>
                </a:effectLst>
              </a:rPr>
              <a:t>2012</a:t>
            </a:r>
            <a:r>
              <a:rPr lang="he-IL" sz="2800" dirty="0">
                <a:solidFill>
                  <a:schemeClr val="tx1"/>
                </a:solidFill>
                <a:effectLst>
                  <a:outerShdw blurRad="38100" dist="38100" dir="2700000" algn="tl">
                    <a:srgbClr val="000000">
                      <a:alpha val="43137"/>
                    </a:srgbClr>
                  </a:outerShdw>
                </a:effectLst>
              </a:rPr>
              <a:t>: </a:t>
            </a:r>
            <a:r>
              <a:rPr lang="he-IL" sz="2800" dirty="0" smtClean="0">
                <a:solidFill>
                  <a:schemeClr val="tx1"/>
                </a:solidFill>
                <a:effectLst>
                  <a:outerShdw blurRad="38100" dist="38100" dir="2700000" algn="tl">
                    <a:srgbClr val="000000">
                      <a:alpha val="43137"/>
                    </a:srgbClr>
                  </a:outerShdw>
                </a:effectLst>
              </a:rPr>
              <a:t>סיכום הישגי המבחן המודפס</a:t>
            </a:r>
            <a:endParaRPr lang="he-IL"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516734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428625" y="764704"/>
            <a:ext cx="7489825" cy="3024336"/>
          </a:xfrm>
          <a:prstGeom prst="roundRect">
            <a:avLst>
              <a:gd name="adj" fmla="val 16667"/>
            </a:avLst>
          </a:prstGeom>
          <a:gradFill rotWithShape="1">
            <a:gsLst>
              <a:gs pos="0">
                <a:schemeClr val="accent1"/>
              </a:gs>
              <a:gs pos="50000">
                <a:schemeClr val="accent1">
                  <a:gamma/>
                  <a:shade val="46275"/>
                  <a:invGamma/>
                </a:schemeClr>
              </a:gs>
              <a:gs pos="100000">
                <a:schemeClr val="accent1"/>
              </a:gs>
            </a:gsLst>
            <a:lin ang="5400000" scaled="1"/>
          </a:gradFill>
          <a:ln w="9525">
            <a:noFill/>
            <a:round/>
            <a:headEnd/>
            <a:tailEnd/>
          </a:ln>
          <a:effectLst>
            <a:prstShdw prst="shdw17" dist="71842" dir="2700000">
              <a:schemeClr val="accent1">
                <a:gamma/>
                <a:shade val="60000"/>
                <a:invGamma/>
              </a:schemeClr>
            </a:prstShdw>
          </a:effectLst>
        </p:spPr>
        <p:txBody>
          <a:bodyPr anchor="ctr"/>
          <a:lstStyle/>
          <a:p>
            <a:pPr algn="ctr" eaLnBrk="0" hangingPunct="0">
              <a:lnSpc>
                <a:spcPct val="80000"/>
              </a:lnSpc>
              <a:defRPr/>
            </a:pPr>
            <a:r>
              <a:rPr lang="he-IL" sz="6600" b="1" dirty="0" smtClean="0">
                <a:solidFill>
                  <a:srgbClr val="FFFFCC"/>
                </a:solidFill>
                <a:effectLst>
                  <a:outerShdw blurRad="38100" dist="38100" dir="2700000" algn="tl">
                    <a:srgbClr val="000000">
                      <a:alpha val="43137"/>
                    </a:srgbClr>
                  </a:outerShdw>
                </a:effectLst>
                <a:latin typeface="Arial Narrow" pitchFamily="34" charset="0"/>
              </a:rPr>
              <a:t>הישגים באוריינות מתמטיקה</a:t>
            </a:r>
          </a:p>
          <a:p>
            <a:pPr algn="ctr" eaLnBrk="0" hangingPunct="0">
              <a:lnSpc>
                <a:spcPct val="80000"/>
              </a:lnSpc>
              <a:defRPr/>
            </a:pPr>
            <a:endParaRPr lang="he-IL" sz="5400" b="1" dirty="0" smtClean="0">
              <a:solidFill>
                <a:srgbClr val="FFFFCC"/>
              </a:solidFill>
              <a:effectLst>
                <a:outerShdw blurRad="38100" dist="38100" dir="2700000" algn="tl">
                  <a:srgbClr val="000000">
                    <a:alpha val="43137"/>
                  </a:srgbClr>
                </a:outerShdw>
              </a:effectLst>
              <a:latin typeface="Arial Narrow" pitchFamily="34" charset="0"/>
            </a:endParaRPr>
          </a:p>
          <a:p>
            <a:pPr algn="ctr" eaLnBrk="0" hangingPunct="0">
              <a:lnSpc>
                <a:spcPct val="80000"/>
              </a:lnSpc>
              <a:defRPr/>
            </a:pPr>
            <a:r>
              <a:rPr lang="he-IL" sz="5400" b="1" dirty="0" smtClean="0">
                <a:solidFill>
                  <a:srgbClr val="FFFFCC"/>
                </a:solidFill>
                <a:effectLst>
                  <a:outerShdw blurRad="38100" dist="38100" dir="2700000" algn="tl">
                    <a:srgbClr val="000000">
                      <a:alpha val="43137"/>
                    </a:srgbClr>
                  </a:outerShdw>
                </a:effectLst>
                <a:latin typeface="Arial Narrow" pitchFamily="34" charset="0"/>
              </a:rPr>
              <a:t>המבחן הממוחשב</a:t>
            </a:r>
            <a:endParaRPr lang="en-US" sz="40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5375500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0" y="642938"/>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ct val="90000"/>
              </a:lnSpc>
              <a:spcBef>
                <a:spcPts val="1200"/>
              </a:spcBef>
              <a:buFont typeface="Wingdings" pitchFamily="2" charset="2"/>
              <a:buChar char="§"/>
              <a:defRPr/>
            </a:pPr>
            <a:r>
              <a:rPr lang="he-IL" sz="2800" b="1" dirty="0" smtClean="0">
                <a:solidFill>
                  <a:schemeClr val="bg1"/>
                </a:solidFill>
              </a:rPr>
              <a:t>במחקר 2012 הועבר לראשונה גם מבחן ממחושב באוריינות מתמטיקה</a:t>
            </a:r>
          </a:p>
          <a:p>
            <a:pPr marL="514350" indent="-342900" eaLnBrk="0" hangingPunct="0">
              <a:lnSpc>
                <a:spcPct val="90000"/>
              </a:lnSpc>
              <a:spcBef>
                <a:spcPts val="1200"/>
              </a:spcBef>
              <a:buFont typeface="Wingdings" pitchFamily="2" charset="2"/>
              <a:buChar char="§"/>
              <a:defRPr/>
            </a:pPr>
            <a:r>
              <a:rPr lang="he-IL" sz="2800" b="1" dirty="0">
                <a:solidFill>
                  <a:schemeClr val="bg1"/>
                </a:solidFill>
              </a:rPr>
              <a:t>המבחן הממוחשב במתמטיקה הוא הרחבה של המבחן </a:t>
            </a:r>
            <a:r>
              <a:rPr lang="he-IL" sz="2800" b="1" dirty="0" smtClean="0">
                <a:solidFill>
                  <a:schemeClr val="bg1"/>
                </a:solidFill>
              </a:rPr>
              <a:t>המודפס ובודק מיומנויות דומות </a:t>
            </a:r>
            <a:endParaRPr lang="he-IL" sz="2800" b="1" dirty="0">
              <a:solidFill>
                <a:schemeClr val="bg1"/>
              </a:solidFill>
            </a:endParaRPr>
          </a:p>
          <a:p>
            <a:pPr marL="514350" indent="-342900" eaLnBrk="0" hangingPunct="0">
              <a:lnSpc>
                <a:spcPct val="90000"/>
              </a:lnSpc>
              <a:spcBef>
                <a:spcPts val="1200"/>
              </a:spcBef>
              <a:buFont typeface="Wingdings" pitchFamily="2" charset="2"/>
              <a:buChar char="§"/>
              <a:defRPr/>
            </a:pPr>
            <a:r>
              <a:rPr lang="he-IL" sz="2800" b="1" dirty="0" smtClean="0">
                <a:solidFill>
                  <a:schemeClr val="bg1"/>
                </a:solidFill>
              </a:rPr>
              <a:t>אמנם האופנות הממוחשבת מאפשרת תצוגה מאירת עיניים ויצירת שאלות בעלות אופי דינאמי ואינטראקטיבי, אך </a:t>
            </a:r>
            <a:r>
              <a:rPr lang="he-IL" sz="2800" b="1" dirty="0">
                <a:solidFill>
                  <a:schemeClr val="bg1"/>
                </a:solidFill>
              </a:rPr>
              <a:t>תהליך פתרון בעיה במתמטיקה נשען על אותם יכולות </a:t>
            </a:r>
            <a:r>
              <a:rPr lang="he-IL" sz="2800" b="1" dirty="0" smtClean="0">
                <a:solidFill>
                  <a:schemeClr val="bg1"/>
                </a:solidFill>
              </a:rPr>
              <a:t>ותהליכים, </a:t>
            </a:r>
            <a:r>
              <a:rPr lang="he-IL" sz="2800" b="1" dirty="0">
                <a:solidFill>
                  <a:schemeClr val="bg1"/>
                </a:solidFill>
              </a:rPr>
              <a:t>בין אם </a:t>
            </a:r>
            <a:r>
              <a:rPr lang="he-IL" sz="2800" b="1" dirty="0" smtClean="0">
                <a:solidFill>
                  <a:schemeClr val="bg1"/>
                </a:solidFill>
              </a:rPr>
              <a:t>הבעיה ניתנת </a:t>
            </a:r>
            <a:r>
              <a:rPr lang="he-IL" sz="2800" b="1" dirty="0">
                <a:solidFill>
                  <a:schemeClr val="bg1"/>
                </a:solidFill>
              </a:rPr>
              <a:t>באופנות מודפסת ובין </a:t>
            </a:r>
            <a:r>
              <a:rPr lang="he-IL" sz="2800" b="1" dirty="0" smtClean="0">
                <a:solidFill>
                  <a:schemeClr val="bg1"/>
                </a:solidFill>
              </a:rPr>
              <a:t>היא ניתנת </a:t>
            </a:r>
            <a:r>
              <a:rPr lang="he-IL" sz="2800" b="1" dirty="0">
                <a:solidFill>
                  <a:schemeClr val="bg1"/>
                </a:solidFill>
              </a:rPr>
              <a:t>באופנות </a:t>
            </a:r>
            <a:r>
              <a:rPr lang="he-IL" sz="2800" b="1" dirty="0" smtClean="0">
                <a:solidFill>
                  <a:schemeClr val="bg1"/>
                </a:solidFill>
              </a:rPr>
              <a:t>ממוחשבת</a:t>
            </a:r>
          </a:p>
          <a:p>
            <a:pPr marL="514350" indent="-342900" eaLnBrk="0" hangingPunct="0">
              <a:lnSpc>
                <a:spcPct val="90000"/>
              </a:lnSpc>
              <a:spcBef>
                <a:spcPts val="1200"/>
              </a:spcBef>
              <a:buFont typeface="Wingdings" pitchFamily="2" charset="2"/>
              <a:buChar char="§"/>
              <a:defRPr/>
            </a:pPr>
            <a:r>
              <a:rPr lang="he-IL" sz="2800" b="1" dirty="0" smtClean="0">
                <a:solidFill>
                  <a:schemeClr val="bg1"/>
                </a:solidFill>
              </a:rPr>
              <a:t>ישנו מתאם סטטיסטי גבוה מאד, ברמת תלמיד, בין הציונים במבחן המודפס לבין אלו בממוחשב (בין-לאומי=0.91; ישראל=0.85)</a:t>
            </a:r>
          </a:p>
          <a:p>
            <a:pPr marL="514350" indent="-342900" eaLnBrk="0" hangingPunct="0">
              <a:lnSpc>
                <a:spcPct val="90000"/>
              </a:lnSpc>
              <a:spcBef>
                <a:spcPts val="1200"/>
              </a:spcBef>
              <a:buFont typeface="Wingdings" pitchFamily="2" charset="2"/>
              <a:buChar char="§"/>
              <a:defRPr/>
            </a:pPr>
            <a:endParaRPr lang="he-IL" sz="2800" b="1" dirty="0"/>
          </a:p>
        </p:txBody>
      </p:sp>
      <p:sp>
        <p:nvSpPr>
          <p:cNvPr id="5" name="כותרת 1"/>
          <p:cNvSpPr>
            <a:spLocks noGrp="1"/>
          </p:cNvSpPr>
          <p:nvPr>
            <p:ph type="title"/>
          </p:nvPr>
        </p:nvSpPr>
        <p:spPr>
          <a:xfrm>
            <a:off x="0" y="-90"/>
            <a:ext cx="8243888" cy="720081"/>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lnSpc>
                <a:spcPts val="2500"/>
              </a:lnSpc>
            </a:pPr>
            <a:r>
              <a:rPr lang="he-IL" sz="2800" dirty="0" smtClean="0">
                <a:solidFill>
                  <a:schemeClr val="tx1"/>
                </a:solidFill>
                <a:effectLst>
                  <a:outerShdw blurRad="38100" dist="38100" dir="2700000" algn="tl">
                    <a:srgbClr val="000000">
                      <a:alpha val="43137"/>
                    </a:srgbClr>
                  </a:outerShdw>
                </a:effectLst>
              </a:rPr>
              <a:t>המבחן הממוחשב במתמטיקה</a:t>
            </a:r>
            <a:endParaRPr lang="he-IL"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06853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0" y="-88"/>
            <a:ext cx="8244000" cy="72008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500"/>
              </a:lnSpc>
            </a:pPr>
            <a:r>
              <a:rPr lang="he-IL" sz="2800" b="1" dirty="0" smtClean="0">
                <a:solidFill>
                  <a:schemeClr val="tx1"/>
                </a:solidFill>
                <a:effectLst>
                  <a:outerShdw blurRad="38100" dist="38100" dir="2700000" algn="tl">
                    <a:srgbClr val="000000">
                      <a:alpha val="43137"/>
                    </a:srgbClr>
                  </a:outerShdw>
                </a:effectLst>
                <a:latin typeface="Arial"/>
                <a:ea typeface="+mj-ea"/>
                <a:cs typeface="Arial"/>
              </a:rPr>
              <a:t>מתמטיקה ממוחשב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ההישגים בישראל ובמדינות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2" name="מלבן 1"/>
          <p:cNvSpPr/>
          <p:nvPr/>
        </p:nvSpPr>
        <p:spPr bwMode="auto">
          <a:xfrm>
            <a:off x="7452320" y="5589240"/>
            <a:ext cx="720080" cy="288032"/>
          </a:xfrm>
          <a:prstGeom prst="rect">
            <a:avLst/>
          </a:prstGeom>
          <a:solidFill>
            <a:srgbClr val="FDFDFD">
              <a:alpha val="57000"/>
            </a:srgbClr>
          </a:solidFill>
          <a:ln>
            <a:no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4" name="מלבן 3"/>
          <p:cNvSpPr/>
          <p:nvPr/>
        </p:nvSpPr>
        <p:spPr>
          <a:xfrm>
            <a:off x="2987" y="5001657"/>
            <a:ext cx="8204845" cy="1451679"/>
          </a:xfrm>
          <a:prstGeom prst="rect">
            <a:avLst/>
          </a:prstGeom>
          <a:solidFill>
            <a:srgbClr val="EEEFF9"/>
          </a:solidFill>
        </p:spPr>
        <p:txBody>
          <a:bodyPr wrap="square">
            <a:spAutoFit/>
          </a:bodyPr>
          <a:lstStyle/>
          <a:p>
            <a:pPr marL="285750" indent="-285750">
              <a:lnSpc>
                <a:spcPts val="2000"/>
              </a:lnSpc>
              <a:buFont typeface="Wingdings" pitchFamily="2" charset="2"/>
              <a:buChar char="§"/>
            </a:pPr>
            <a:r>
              <a:rPr lang="he-IL" sz="2000" b="1" dirty="0" smtClean="0">
                <a:solidFill>
                  <a:schemeClr val="bg1"/>
                </a:solidFill>
              </a:rPr>
              <a:t>במבחן זה השתתפו 31 מדינות, רובן מדינות </a:t>
            </a:r>
            <a:r>
              <a:rPr lang="en-US" sz="2000" b="1" dirty="0" smtClean="0">
                <a:solidFill>
                  <a:schemeClr val="bg1"/>
                </a:solidFill>
              </a:rPr>
              <a:t>OECD</a:t>
            </a:r>
            <a:endParaRPr lang="he-IL" sz="2000" b="1" dirty="0" smtClean="0">
              <a:solidFill>
                <a:schemeClr val="bg1"/>
              </a:solidFill>
            </a:endParaRPr>
          </a:p>
          <a:p>
            <a:pPr marL="285750" indent="-285750">
              <a:lnSpc>
                <a:spcPts val="2000"/>
              </a:lnSpc>
              <a:buFont typeface="Wingdings" pitchFamily="2" charset="2"/>
              <a:buChar char="§"/>
            </a:pPr>
            <a:r>
              <a:rPr lang="he-IL" sz="2000" b="1" dirty="0" smtClean="0">
                <a:solidFill>
                  <a:schemeClr val="bg1"/>
                </a:solidFill>
              </a:rPr>
              <a:t>מדינות מזרח-אסיה תופסות גם במבחן הממוחשב את ששת המקומות הראשונים</a:t>
            </a:r>
          </a:p>
          <a:p>
            <a:pPr marL="285750" indent="-285750">
              <a:lnSpc>
                <a:spcPts val="2000"/>
              </a:lnSpc>
              <a:spcBef>
                <a:spcPts val="600"/>
              </a:spcBef>
              <a:spcAft>
                <a:spcPts val="600"/>
              </a:spcAft>
              <a:buFont typeface="Wingdings" pitchFamily="2" charset="2"/>
              <a:buChar char="§"/>
            </a:pPr>
            <a:r>
              <a:rPr lang="he-IL" sz="2000" b="1" dirty="0" smtClean="0">
                <a:solidFill>
                  <a:schemeClr val="bg1"/>
                </a:solidFill>
              </a:rPr>
              <a:t>הציון הממוצע בישראל הוא 447 </a:t>
            </a:r>
            <a:r>
              <a:rPr lang="he-IL" sz="2000" b="1" dirty="0" err="1" smtClean="0">
                <a:solidFill>
                  <a:schemeClr val="bg1"/>
                </a:solidFill>
              </a:rPr>
              <a:t>נק</a:t>
            </a:r>
            <a:r>
              <a:rPr lang="he-IL" sz="2000" b="1" dirty="0" smtClean="0">
                <a:solidFill>
                  <a:schemeClr val="bg1"/>
                </a:solidFill>
              </a:rPr>
              <a:t>', פער של 50 נק' מתחת לממוצע </a:t>
            </a:r>
            <a:r>
              <a:rPr lang="en-US" sz="2000" b="1" dirty="0" smtClean="0">
                <a:solidFill>
                  <a:schemeClr val="bg1"/>
                </a:solidFill>
              </a:rPr>
              <a:t>OECD</a:t>
            </a:r>
            <a:r>
              <a:rPr lang="he-IL" sz="2000" b="1" dirty="0">
                <a:solidFill>
                  <a:schemeClr val="bg1"/>
                </a:solidFill>
              </a:rPr>
              <a:t> </a:t>
            </a:r>
            <a:r>
              <a:rPr lang="he-IL" sz="2000" b="1" dirty="0" smtClean="0">
                <a:solidFill>
                  <a:schemeClr val="bg1"/>
                </a:solidFill>
              </a:rPr>
              <a:t>(מקום 27 </a:t>
            </a:r>
            <a:r>
              <a:rPr lang="he-IL" sz="2000" b="1" dirty="0">
                <a:solidFill>
                  <a:schemeClr val="bg1"/>
                </a:solidFill>
              </a:rPr>
              <a:t>מתוך </a:t>
            </a:r>
            <a:r>
              <a:rPr lang="he-IL" sz="2000" b="1" dirty="0" smtClean="0">
                <a:solidFill>
                  <a:schemeClr val="bg1"/>
                </a:solidFill>
              </a:rPr>
              <a:t>31)</a:t>
            </a:r>
            <a:endParaRPr lang="he-IL" sz="2000" b="1" dirty="0">
              <a:solidFill>
                <a:schemeClr val="bg1"/>
              </a:solidFill>
            </a:endParaRPr>
          </a:p>
        </p:txBody>
      </p:sp>
      <p:graphicFrame>
        <p:nvGraphicFramePr>
          <p:cNvPr id="6" name="תרשים 5"/>
          <p:cNvGraphicFramePr>
            <a:graphicFrameLocks/>
          </p:cNvGraphicFramePr>
          <p:nvPr>
            <p:extLst>
              <p:ext uri="{D42A27DB-BD31-4B8C-83A1-F6EECF244321}">
                <p14:modId xmlns:p14="http://schemas.microsoft.com/office/powerpoint/2010/main" val="3713253590"/>
              </p:ext>
            </p:extLst>
          </p:nvPr>
        </p:nvGraphicFramePr>
        <p:xfrm>
          <a:off x="107504" y="836712"/>
          <a:ext cx="7992888" cy="3672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65387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97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000"/>
              </a:lnSpc>
              <a:defRPr/>
            </a:pPr>
            <a:r>
              <a:rPr lang="he-IL" sz="2400" dirty="0" smtClean="0">
                <a:effectLst>
                  <a:outerShdw blurRad="38100" dist="38100" dir="2700000" algn="tl">
                    <a:srgbClr val="000000">
                      <a:alpha val="43137"/>
                    </a:srgbClr>
                  </a:outerShdw>
                </a:effectLst>
              </a:rPr>
              <a:t>מתמטיקה ממוחשב </a:t>
            </a:r>
            <a:r>
              <a:rPr lang="he-IL" sz="2000" dirty="0" smtClean="0">
                <a:effectLst>
                  <a:outerShdw blurRad="38100" dist="38100" dir="2700000" algn="tl">
                    <a:srgbClr val="000000">
                      <a:alpha val="43137"/>
                    </a:srgbClr>
                  </a:outerShdw>
                </a:effectLst>
              </a:rPr>
              <a:t>2012</a:t>
            </a:r>
            <a:r>
              <a:rPr lang="he-IL" sz="2400" dirty="0" smtClean="0">
                <a:effectLst>
                  <a:outerShdw blurRad="38100" dist="38100" dir="2700000" algn="tl">
                    <a:srgbClr val="000000">
                      <a:alpha val="43137"/>
                    </a:srgbClr>
                  </a:outerShdw>
                </a:effectLst>
              </a:rPr>
              <a:t>: שיעור התלמידים ברמות הבקיאות</a:t>
            </a:r>
          </a:p>
          <a:p>
            <a:pPr lvl="0" rtl="1">
              <a:lnSpc>
                <a:spcPts val="2000"/>
              </a:lnSpc>
              <a:defRPr/>
            </a:pPr>
            <a:r>
              <a:rPr lang="he-IL" sz="2400" dirty="0" smtClean="0">
                <a:effectLst>
                  <a:outerShdw blurRad="38100" dist="38100" dir="2700000" algn="tl">
                    <a:srgbClr val="000000">
                      <a:alpha val="43137"/>
                    </a:srgbClr>
                  </a:outerShdw>
                </a:effectLst>
              </a:rPr>
              <a:t>בישראל ובמדינות השוואה </a:t>
            </a:r>
            <a:endParaRPr lang="en-US" sz="2400" dirty="0">
              <a:effectLst>
                <a:outerShdw blurRad="38100" dist="38100" dir="2700000" algn="tl">
                  <a:srgbClr val="000000">
                    <a:alpha val="43137"/>
                  </a:srgbClr>
                </a:outerShdw>
              </a:effectLst>
              <a:latin typeface="Arial"/>
              <a:cs typeface="Arial"/>
            </a:endParaRPr>
          </a:p>
        </p:txBody>
      </p:sp>
      <p:sp>
        <p:nvSpPr>
          <p:cNvPr id="4" name="TextBox 3"/>
          <p:cNvSpPr txBox="1"/>
          <p:nvPr/>
        </p:nvSpPr>
        <p:spPr>
          <a:xfrm>
            <a:off x="19380" y="5589240"/>
            <a:ext cx="8225028" cy="120032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שיעור התלמידים המצטיינים (רמות 5 ו-6) בישראל עומד על 6%, הנמוך מבין מדינות ההשוואה </a:t>
            </a:r>
          </a:p>
          <a:p>
            <a:pPr marL="285750" indent="-285750">
              <a:buFont typeface="Wingdings" pitchFamily="2" charset="2"/>
              <a:buChar char="§"/>
            </a:pPr>
            <a:r>
              <a:rPr lang="he-IL" b="1" dirty="0" smtClean="0">
                <a:solidFill>
                  <a:schemeClr val="bg1"/>
                </a:solidFill>
              </a:rPr>
              <a:t>שיעור </a:t>
            </a:r>
            <a:r>
              <a:rPr lang="he-IL" b="1" dirty="0">
                <a:solidFill>
                  <a:schemeClr val="bg1"/>
                </a:solidFill>
              </a:rPr>
              <a:t>התלמידים </a:t>
            </a:r>
            <a:r>
              <a:rPr lang="he-IL" b="1" dirty="0" smtClean="0">
                <a:solidFill>
                  <a:schemeClr val="bg1"/>
                </a:solidFill>
              </a:rPr>
              <a:t>המתקשים (</a:t>
            </a:r>
            <a:r>
              <a:rPr lang="he-IL" b="1" dirty="0">
                <a:solidFill>
                  <a:schemeClr val="bg1"/>
                </a:solidFill>
              </a:rPr>
              <a:t>מתחת לרמה 2</a:t>
            </a:r>
            <a:r>
              <a:rPr lang="he-IL" b="1" dirty="0" smtClean="0">
                <a:solidFill>
                  <a:schemeClr val="bg1"/>
                </a:solidFill>
              </a:rPr>
              <a:t>) בישראל הוא 39%, הגבוה מבין מדינות ההשוואה</a:t>
            </a:r>
            <a:endParaRPr lang="he-IL" b="1" dirty="0">
              <a:solidFill>
                <a:schemeClr val="bg1"/>
              </a:solidFill>
            </a:endParaRPr>
          </a:p>
        </p:txBody>
      </p:sp>
      <p:graphicFrame>
        <p:nvGraphicFramePr>
          <p:cNvPr id="13" name="תרשים 12"/>
          <p:cNvGraphicFramePr>
            <a:graphicFrameLocks/>
          </p:cNvGraphicFramePr>
          <p:nvPr>
            <p:extLst>
              <p:ext uri="{D42A27DB-BD31-4B8C-83A1-F6EECF244321}">
                <p14:modId xmlns:p14="http://schemas.microsoft.com/office/powerpoint/2010/main" val="4279098034"/>
              </p:ext>
            </p:extLst>
          </p:nvPr>
        </p:nvGraphicFramePr>
        <p:xfrm>
          <a:off x="251520" y="764704"/>
          <a:ext cx="7704856" cy="4608512"/>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קבוצה 8"/>
          <p:cNvGrpSpPr/>
          <p:nvPr/>
        </p:nvGrpSpPr>
        <p:grpSpPr>
          <a:xfrm>
            <a:off x="4211960" y="908720"/>
            <a:ext cx="648072" cy="4032448"/>
            <a:chOff x="3779912" y="1018224"/>
            <a:chExt cx="648072" cy="4032448"/>
          </a:xfrm>
        </p:grpSpPr>
        <p:sp>
          <p:nvSpPr>
            <p:cNvPr id="7" name="אליפסה 6"/>
            <p:cNvSpPr/>
            <p:nvPr/>
          </p:nvSpPr>
          <p:spPr bwMode="auto">
            <a:xfrm>
              <a:off x="3779912" y="1018224"/>
              <a:ext cx="648072" cy="648072"/>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8" name="אליפסה 7"/>
            <p:cNvSpPr/>
            <p:nvPr/>
          </p:nvSpPr>
          <p:spPr bwMode="auto">
            <a:xfrm>
              <a:off x="3860486" y="3466496"/>
              <a:ext cx="504056" cy="1584176"/>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grpSp>
    </p:spTree>
    <p:extLst>
      <p:ext uri="{BB962C8B-B14F-4D97-AF65-F5344CB8AC3E}">
        <p14:creationId xmlns:p14="http://schemas.microsoft.com/office/powerpoint/2010/main" val="331251186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מה מעריכים במחקר פיזה?</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16933" y="749817"/>
            <a:ext cx="8172450" cy="1743079"/>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r>
              <a:rPr lang="he-IL" sz="2400" b="1" dirty="0">
                <a:solidFill>
                  <a:schemeClr val="bg1"/>
                </a:solidFill>
              </a:rPr>
              <a:t>המחקר בוחן באופן קבוע אוריינות בשלושה תחומים: מתמטיקה, קריאה </a:t>
            </a:r>
            <a:r>
              <a:rPr lang="he-IL" sz="2400" b="1" dirty="0" smtClean="0">
                <a:solidFill>
                  <a:schemeClr val="bg1"/>
                </a:solidFill>
              </a:rPr>
              <a:t>ומדעים</a:t>
            </a:r>
          </a:p>
          <a:p>
            <a:pPr marL="514350" indent="-342900" eaLnBrk="0" hangingPunct="0">
              <a:lnSpc>
                <a:spcPts val="2500"/>
              </a:lnSpc>
              <a:buFont typeface="Wingdings" pitchFamily="2" charset="2"/>
              <a:buChar char="§"/>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400" b="1" dirty="0" smtClean="0">
                <a:solidFill>
                  <a:schemeClr val="bg1"/>
                </a:solidFill>
              </a:rPr>
              <a:t>כל </a:t>
            </a:r>
            <a:r>
              <a:rPr lang="he-IL" sz="2400" b="1" dirty="0">
                <a:solidFill>
                  <a:schemeClr val="bg1"/>
                </a:solidFill>
              </a:rPr>
              <a:t>מחזור מחקר מתמקד באחד משלושת </a:t>
            </a:r>
            <a:r>
              <a:rPr lang="he-IL" sz="2400" b="1" dirty="0" smtClean="0">
                <a:solidFill>
                  <a:schemeClr val="bg1"/>
                </a:solidFill>
              </a:rPr>
              <a:t>התחומים, כלומר בתחום זה יש יותר שאלות וחלוקה לתחומי משנה </a:t>
            </a:r>
            <a:r>
              <a:rPr lang="he-IL" sz="2400" b="1" dirty="0">
                <a:solidFill>
                  <a:schemeClr val="bg1"/>
                </a:solidFill>
              </a:rPr>
              <a:t>(אך גם </a:t>
            </a:r>
            <a:r>
              <a:rPr lang="he-IL" sz="2400" b="1" dirty="0" smtClean="0">
                <a:solidFill>
                  <a:schemeClr val="bg1"/>
                </a:solidFill>
              </a:rPr>
              <a:t>שני התחומים </a:t>
            </a:r>
            <a:r>
              <a:rPr lang="he-IL" sz="2400" b="1" dirty="0">
                <a:solidFill>
                  <a:schemeClr val="bg1"/>
                </a:solidFill>
              </a:rPr>
              <a:t>האחרים נמדדים</a:t>
            </a:r>
            <a:r>
              <a:rPr lang="he-IL" sz="2400" b="1" dirty="0" smtClean="0">
                <a:solidFill>
                  <a:schemeClr val="bg1"/>
                </a:solidFill>
              </a:rPr>
              <a:t>), כדלהלן:</a:t>
            </a:r>
          </a:p>
        </p:txBody>
      </p:sp>
      <p:graphicFrame>
        <p:nvGraphicFramePr>
          <p:cNvPr id="7" name="Group 27"/>
          <p:cNvGraphicFramePr>
            <a:graphicFrameLocks noGrp="1"/>
          </p:cNvGraphicFramePr>
          <p:nvPr>
            <p:extLst>
              <p:ext uri="{D42A27DB-BD31-4B8C-83A1-F6EECF244321}">
                <p14:modId xmlns:p14="http://schemas.microsoft.com/office/powerpoint/2010/main" val="3970947516"/>
              </p:ext>
            </p:extLst>
          </p:nvPr>
        </p:nvGraphicFramePr>
        <p:xfrm>
          <a:off x="504896" y="2852936"/>
          <a:ext cx="7128792" cy="965004"/>
        </p:xfrm>
        <a:graphic>
          <a:graphicData uri="http://schemas.openxmlformats.org/drawingml/2006/table">
            <a:tbl>
              <a:tblPr rtl="1"/>
              <a:tblGrid>
                <a:gridCol w="1759788"/>
                <a:gridCol w="1342708"/>
                <a:gridCol w="1342708"/>
                <a:gridCol w="1340880"/>
                <a:gridCol w="1342708"/>
              </a:tblGrid>
              <a:tr h="482502">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bg2"/>
                          </a:solidFill>
                          <a:effectLst/>
                          <a:latin typeface="Arial" pitchFamily="34" charset="0"/>
                          <a:cs typeface="Arial" pitchFamily="34" charset="0"/>
                        </a:rPr>
                        <a:t>2000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smtClean="0">
                          <a:ln>
                            <a:noFill/>
                          </a:ln>
                          <a:solidFill>
                            <a:schemeClr val="bg2"/>
                          </a:solidFill>
                          <a:effectLst/>
                          <a:latin typeface="Arial" pitchFamily="34" charset="0"/>
                          <a:cs typeface="Arial" pitchFamily="34" charset="0"/>
                        </a:rPr>
                        <a:t>2003</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bg2"/>
                          </a:solidFill>
                          <a:effectLst/>
                          <a:latin typeface="Arial" pitchFamily="34" charset="0"/>
                          <a:cs typeface="Arial" pitchFamily="34" charset="0"/>
                        </a:rPr>
                        <a:t>2006</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bg2"/>
                          </a:solidFill>
                          <a:effectLst/>
                          <a:latin typeface="Arial" pitchFamily="34" charset="0"/>
                          <a:cs typeface="Arial" pitchFamily="34" charset="0"/>
                        </a:rPr>
                        <a:t>2009</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kern="1200" cap="none" normalizeH="0" baseline="0" dirty="0" smtClean="0">
                          <a:ln>
                            <a:noFill/>
                          </a:ln>
                          <a:solidFill>
                            <a:schemeClr val="bg2"/>
                          </a:solidFill>
                          <a:effectLst/>
                          <a:latin typeface="Arial" pitchFamily="34" charset="0"/>
                          <a:ea typeface="+mn-ea"/>
                          <a:cs typeface="Arial" pitchFamily="34" charset="0"/>
                        </a:rPr>
                        <a:t>2012</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000"/>
                    </a:solidFill>
                  </a:tcPr>
                </a:tc>
              </a:tr>
              <a:tr h="482502">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bg2"/>
                          </a:solidFill>
                          <a:effectLst/>
                          <a:latin typeface="Arial" pitchFamily="34" charset="0"/>
                          <a:cs typeface="Arial" pitchFamily="34" charset="0"/>
                        </a:rPr>
                        <a:t>קריאה</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bg2"/>
                          </a:solidFill>
                          <a:effectLst/>
                          <a:latin typeface="Arial" pitchFamily="34" charset="0"/>
                          <a:cs typeface="Arial" pitchFamily="34" charset="0"/>
                        </a:rPr>
                        <a:t>מתמטיקה</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bg2"/>
                          </a:solidFill>
                          <a:effectLst/>
                          <a:latin typeface="Arial" pitchFamily="34" charset="0"/>
                          <a:cs typeface="Arial" pitchFamily="34" charset="0"/>
                        </a:rPr>
                        <a:t>מדעים</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bg2"/>
                          </a:solidFill>
                          <a:effectLst/>
                          <a:latin typeface="Arial" pitchFamily="34" charset="0"/>
                          <a:cs typeface="Arial" pitchFamily="34" charset="0"/>
                        </a:rPr>
                        <a:t>קריאה</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he-IL" sz="1800" b="1" i="0" u="none" strike="noStrike" kern="1200" cap="none" normalizeH="0" baseline="0" dirty="0" smtClean="0">
                          <a:ln>
                            <a:noFill/>
                          </a:ln>
                          <a:solidFill>
                            <a:schemeClr val="bg2"/>
                          </a:solidFill>
                          <a:effectLst/>
                          <a:latin typeface="Arial" pitchFamily="34" charset="0"/>
                          <a:ea typeface="+mn-ea"/>
                          <a:cs typeface="Arial" pitchFamily="34" charset="0"/>
                        </a:rPr>
                        <a:t>מתמטיקה</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000"/>
                    </a:solidFill>
                  </a:tcPr>
                </a:tc>
              </a:tr>
            </a:tbl>
          </a:graphicData>
        </a:graphic>
      </p:graphicFrame>
      <p:sp>
        <p:nvSpPr>
          <p:cNvPr id="10" name="Rectangle 5"/>
          <p:cNvSpPr>
            <a:spLocks noChangeArrowheads="1"/>
          </p:cNvSpPr>
          <p:nvPr/>
        </p:nvSpPr>
        <p:spPr bwMode="auto">
          <a:xfrm>
            <a:off x="-1" y="4221088"/>
            <a:ext cx="8172450" cy="252028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r>
              <a:rPr lang="he-IL" sz="2400" b="1" dirty="0" smtClean="0">
                <a:solidFill>
                  <a:schemeClr val="bg1"/>
                </a:solidFill>
              </a:rPr>
              <a:t>נוסף על שלושת תחומי האוריינות הקבועים, מוערכים בכל מחזור מחקר גם "תחומי אורח". במחקר 2012 תחומים אלו היו אוריינות כלכלית, קריאה דיגיטלית ופתרון בעיות ממוחשב</a:t>
            </a:r>
          </a:p>
          <a:p>
            <a:pPr marL="514350" indent="-342900" eaLnBrk="0" hangingPunct="0">
              <a:lnSpc>
                <a:spcPts val="2500"/>
              </a:lnSpc>
              <a:buFont typeface="Wingdings" pitchFamily="2" charset="2"/>
              <a:buChar char="§"/>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400" b="1" dirty="0" smtClean="0">
                <a:solidFill>
                  <a:schemeClr val="bg1"/>
                </a:solidFill>
              </a:rPr>
              <a:t>בנוסף, ומתוך כוונה למחשב את כלל המחקר בשנת 2015, חלק מתחומי האוריינות הקבועים ניתנים גם באופנות ממוחשבת </a:t>
            </a:r>
          </a:p>
        </p:txBody>
      </p:sp>
    </p:spTree>
    <p:extLst>
      <p:ext uri="{BB962C8B-B14F-4D97-AF65-F5344CB8AC3E}">
        <p14:creationId xmlns:p14="http://schemas.microsoft.com/office/powerpoint/2010/main" val="392474585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מתמטיקה ממוחשב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פיזור ההישגים 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19380" y="5417929"/>
            <a:ext cx="8225028" cy="132343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ישראל מצויה במקום הראשון בפיזור ההישגים (365 נק') מבין המדינות המשתתפות</a:t>
            </a:r>
          </a:p>
          <a:p>
            <a:pPr marL="285750" indent="-285750">
              <a:buFont typeface="Wingdings" pitchFamily="2" charset="2"/>
              <a:buChar char="§"/>
            </a:pPr>
            <a:r>
              <a:rPr lang="he-IL" sz="2000" b="1" dirty="0" smtClean="0">
                <a:solidFill>
                  <a:schemeClr val="bg1"/>
                </a:solidFill>
              </a:rPr>
              <a:t>תמונה ממצאים זו היא תמונה שחוזרת על עצמה בכל מחזורי </a:t>
            </a:r>
            <a:r>
              <a:rPr lang="he-IL" sz="2000" b="1" dirty="0" err="1" smtClean="0">
                <a:solidFill>
                  <a:schemeClr val="bg1"/>
                </a:solidFill>
              </a:rPr>
              <a:t>הפיזה</a:t>
            </a:r>
            <a:r>
              <a:rPr lang="he-IL" sz="2000" b="1" dirty="0" smtClean="0">
                <a:solidFill>
                  <a:schemeClr val="bg1"/>
                </a:solidFill>
              </a:rPr>
              <a:t> שבהם השתתפה ישראל</a:t>
            </a:r>
            <a:endParaRPr lang="he-IL" sz="2000" b="1" dirty="0">
              <a:solidFill>
                <a:schemeClr val="bg1"/>
              </a:solidFill>
            </a:endParaRPr>
          </a:p>
        </p:txBody>
      </p:sp>
      <p:graphicFrame>
        <p:nvGraphicFramePr>
          <p:cNvPr id="6" name="תרשים 5"/>
          <p:cNvGraphicFramePr>
            <a:graphicFrameLocks/>
          </p:cNvGraphicFramePr>
          <p:nvPr>
            <p:extLst>
              <p:ext uri="{D42A27DB-BD31-4B8C-83A1-F6EECF244321}">
                <p14:modId xmlns:p14="http://schemas.microsoft.com/office/powerpoint/2010/main" val="1513447767"/>
              </p:ext>
            </p:extLst>
          </p:nvPr>
        </p:nvGraphicFramePr>
        <p:xfrm>
          <a:off x="251520" y="737929"/>
          <a:ext cx="7704856" cy="44192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343926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מתמטיקה ממוחשב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הקשר בין הישגים לרקע </a:t>
            </a:r>
            <a:r>
              <a:rPr lang="he-IL" sz="2800" b="1" dirty="0" err="1" smtClean="0">
                <a:solidFill>
                  <a:schemeClr val="tx1"/>
                </a:solidFill>
                <a:effectLst>
                  <a:outerShdw blurRad="38100" dist="38100" dir="2700000" algn="tl">
                    <a:srgbClr val="000000">
                      <a:alpha val="43137"/>
                    </a:srgbClr>
                  </a:outerShdw>
                </a:effectLst>
                <a:latin typeface="Arial"/>
                <a:ea typeface="+mj-ea"/>
                <a:cs typeface="Arial"/>
              </a:rPr>
              <a:t>חת"כ</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19380" y="5417929"/>
            <a:ext cx="8225028" cy="1169551"/>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גם במבחן הממוחשב במתמטיקה נמצא מתאם חיובי בין ההישגים לרקע </a:t>
            </a:r>
            <a:r>
              <a:rPr lang="he-IL" sz="2000" b="1" dirty="0" err="1">
                <a:solidFill>
                  <a:schemeClr val="bg1"/>
                </a:solidFill>
              </a:rPr>
              <a:t>חת"כ</a:t>
            </a:r>
            <a:r>
              <a:rPr lang="he-IL" sz="2000" b="1" dirty="0">
                <a:solidFill>
                  <a:schemeClr val="bg1"/>
                </a:solidFill>
              </a:rPr>
              <a:t>: ככל שממוצע מדד </a:t>
            </a:r>
            <a:r>
              <a:rPr lang="he-IL" sz="2000" b="1" dirty="0" err="1">
                <a:solidFill>
                  <a:schemeClr val="bg1"/>
                </a:solidFill>
              </a:rPr>
              <a:t>החת"כ</a:t>
            </a:r>
            <a:r>
              <a:rPr lang="he-IL" sz="2000" b="1" dirty="0">
                <a:solidFill>
                  <a:schemeClr val="bg1"/>
                </a:solidFill>
              </a:rPr>
              <a:t> גבוה יותר כך הישגים גבוהים יותר</a:t>
            </a:r>
          </a:p>
          <a:p>
            <a:pPr marL="285750" indent="-285750">
              <a:spcBef>
                <a:spcPts val="1200"/>
              </a:spcBef>
              <a:buFont typeface="Wingdings" pitchFamily="2" charset="2"/>
              <a:buChar char="§"/>
            </a:pPr>
            <a:r>
              <a:rPr lang="he-IL" sz="2000" b="1" dirty="0">
                <a:solidFill>
                  <a:schemeClr val="bg1"/>
                </a:solidFill>
              </a:rPr>
              <a:t>הישגי </a:t>
            </a:r>
            <a:r>
              <a:rPr lang="he-IL" sz="2000" b="1" dirty="0" smtClean="0">
                <a:solidFill>
                  <a:schemeClr val="bg1"/>
                </a:solidFill>
              </a:rPr>
              <a:t>ישראל </a:t>
            </a:r>
            <a:r>
              <a:rPr lang="he-IL" sz="2000" b="1" dirty="0">
                <a:solidFill>
                  <a:schemeClr val="bg1"/>
                </a:solidFill>
              </a:rPr>
              <a:t>נמוכים </a:t>
            </a:r>
            <a:r>
              <a:rPr lang="he-IL" sz="2000" b="1" dirty="0" smtClean="0">
                <a:solidFill>
                  <a:schemeClr val="bg1"/>
                </a:solidFill>
              </a:rPr>
              <a:t>במידה רבה מההישגים </a:t>
            </a:r>
            <a:r>
              <a:rPr lang="he-IL" sz="2000" b="1" dirty="0">
                <a:solidFill>
                  <a:schemeClr val="bg1"/>
                </a:solidFill>
              </a:rPr>
              <a:t>המנובאים לה לפי מדד </a:t>
            </a:r>
            <a:r>
              <a:rPr lang="he-IL" sz="2000" b="1" dirty="0" err="1">
                <a:solidFill>
                  <a:schemeClr val="bg1"/>
                </a:solidFill>
              </a:rPr>
              <a:t>החת"כ</a:t>
            </a:r>
            <a:r>
              <a:rPr lang="he-IL" sz="2000" b="1" dirty="0">
                <a:solidFill>
                  <a:schemeClr val="bg1"/>
                </a:solidFill>
              </a:rPr>
              <a:t> </a:t>
            </a:r>
          </a:p>
        </p:txBody>
      </p:sp>
      <p:graphicFrame>
        <p:nvGraphicFramePr>
          <p:cNvPr id="9" name="תרשים 8"/>
          <p:cNvGraphicFramePr>
            <a:graphicFrameLocks/>
          </p:cNvGraphicFramePr>
          <p:nvPr>
            <p:extLst>
              <p:ext uri="{D42A27DB-BD31-4B8C-83A1-F6EECF244321}">
                <p14:modId xmlns:p14="http://schemas.microsoft.com/office/powerpoint/2010/main" val="962662925"/>
              </p:ext>
            </p:extLst>
          </p:nvPr>
        </p:nvGraphicFramePr>
        <p:xfrm>
          <a:off x="251520" y="764704"/>
          <a:ext cx="7776864" cy="45365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515671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מתמטיקה ממוחשב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בכלל האוכלוסייה 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5319" y="5110152"/>
            <a:ext cx="8239089" cy="1400383"/>
          </a:xfrm>
          <a:prstGeom prst="rect">
            <a:avLst/>
          </a:prstGeom>
          <a:solidFill>
            <a:srgbClr val="EEEFF9"/>
          </a:solidFill>
          <a:ln w="28575">
            <a:solidFill>
              <a:schemeClr val="tx1"/>
            </a:solidFill>
          </a:ln>
        </p:spPr>
        <p:txBody>
          <a:bodyPr wrap="square" rtlCol="1">
            <a:spAutoFit/>
          </a:bodyPr>
          <a:lstStyle/>
          <a:p>
            <a:pPr marL="285750" indent="-285750">
              <a:spcBef>
                <a:spcPts val="600"/>
              </a:spcBef>
              <a:buFont typeface="Wingdings" pitchFamily="2" charset="2"/>
              <a:buChar char="§"/>
            </a:pPr>
            <a:r>
              <a:rPr lang="he-IL" sz="2000" b="1" dirty="0" smtClean="0">
                <a:solidFill>
                  <a:schemeClr val="bg1"/>
                </a:solidFill>
              </a:rPr>
              <a:t>גם במבחן הממוחשב הפער בין מגזרי השפה הוא גדול מאד (92 נק')</a:t>
            </a:r>
          </a:p>
          <a:p>
            <a:pPr marL="285750" indent="-285750">
              <a:spcBef>
                <a:spcPts val="600"/>
              </a:spcBef>
              <a:buFont typeface="Wingdings" pitchFamily="2" charset="2"/>
              <a:buChar char="§"/>
            </a:pPr>
            <a:r>
              <a:rPr lang="he-IL" sz="2000" b="1" dirty="0" smtClean="0">
                <a:solidFill>
                  <a:schemeClr val="bg1"/>
                </a:solidFill>
              </a:rPr>
              <a:t>בשני מגזרי השפה, הפערים בין ההישגים הממוצעים לבין ממוצע ה-</a:t>
            </a:r>
            <a:r>
              <a:rPr lang="en-US" sz="2000" b="1" dirty="0" smtClean="0">
                <a:solidFill>
                  <a:schemeClr val="bg1"/>
                </a:solidFill>
              </a:rPr>
              <a:t>OECD</a:t>
            </a:r>
            <a:r>
              <a:rPr lang="he-IL" sz="2000" b="1" dirty="0">
                <a:solidFill>
                  <a:schemeClr val="bg1"/>
                </a:solidFill>
              </a:rPr>
              <a:t> במבחן הממוחשב (עברית: 30 </a:t>
            </a:r>
            <a:r>
              <a:rPr lang="he-IL" sz="2000" b="1" dirty="0" err="1">
                <a:solidFill>
                  <a:schemeClr val="bg1"/>
                </a:solidFill>
              </a:rPr>
              <a:t>נק</a:t>
            </a:r>
            <a:r>
              <a:rPr lang="he-IL" sz="2000" b="1" dirty="0">
                <a:solidFill>
                  <a:schemeClr val="bg1"/>
                </a:solidFill>
              </a:rPr>
              <a:t>'; ערבית: 122 נק') </a:t>
            </a:r>
            <a:r>
              <a:rPr lang="he-IL" sz="2000" b="1" dirty="0" smtClean="0">
                <a:solidFill>
                  <a:schemeClr val="bg1"/>
                </a:solidFill>
              </a:rPr>
              <a:t>גדולים יותר מן הפערים המקבילים במבחן המודפס </a:t>
            </a:r>
            <a:r>
              <a:rPr lang="he-IL" sz="2000" b="1" dirty="0">
                <a:solidFill>
                  <a:schemeClr val="bg1"/>
                </a:solidFill>
              </a:rPr>
              <a:t>(עברית: </a:t>
            </a:r>
            <a:r>
              <a:rPr lang="he-IL" sz="2000" b="1" dirty="0" smtClean="0">
                <a:solidFill>
                  <a:schemeClr val="bg1"/>
                </a:solidFill>
              </a:rPr>
              <a:t>5 </a:t>
            </a:r>
            <a:r>
              <a:rPr lang="he-IL" sz="2000" b="1" dirty="0" err="1" smtClean="0">
                <a:solidFill>
                  <a:schemeClr val="bg1"/>
                </a:solidFill>
              </a:rPr>
              <a:t>נק</a:t>
            </a:r>
            <a:r>
              <a:rPr lang="he-IL" sz="2000" b="1" dirty="0">
                <a:solidFill>
                  <a:schemeClr val="bg1"/>
                </a:solidFill>
              </a:rPr>
              <a:t>'; ערבית: </a:t>
            </a:r>
            <a:r>
              <a:rPr lang="he-IL" sz="2000" b="1" dirty="0" smtClean="0">
                <a:solidFill>
                  <a:schemeClr val="bg1"/>
                </a:solidFill>
              </a:rPr>
              <a:t>106 נק</a:t>
            </a:r>
            <a:r>
              <a:rPr lang="he-IL" sz="2000" b="1" dirty="0">
                <a:solidFill>
                  <a:schemeClr val="bg1"/>
                </a:solidFill>
              </a:rPr>
              <a:t>')</a:t>
            </a:r>
            <a:endParaRPr lang="he-IL" sz="2000" b="1" dirty="0" smtClean="0">
              <a:solidFill>
                <a:schemeClr val="bg1"/>
              </a:solidFill>
            </a:endParaRPr>
          </a:p>
        </p:txBody>
      </p:sp>
      <p:graphicFrame>
        <p:nvGraphicFramePr>
          <p:cNvPr id="7" name="תרשים 6"/>
          <p:cNvGraphicFramePr>
            <a:graphicFrameLocks/>
          </p:cNvGraphicFramePr>
          <p:nvPr>
            <p:extLst>
              <p:ext uri="{D42A27DB-BD31-4B8C-83A1-F6EECF244321}">
                <p14:modId xmlns:p14="http://schemas.microsoft.com/office/powerpoint/2010/main" val="1353526356"/>
              </p:ext>
            </p:extLst>
          </p:nvPr>
        </p:nvGraphicFramePr>
        <p:xfrm>
          <a:off x="251520" y="836712"/>
          <a:ext cx="7848872"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725334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מתמטיקה ממוחשב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רמות הבקיאות בכלל האוכלוסייה 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3795" y="4628162"/>
            <a:ext cx="8225005" cy="2185214"/>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שיעורם של דוברי הערבית המתקשים (מתחת לרמה 2) גדול פי שניים מזה של דוברי העברית. בנוסף</a:t>
            </a:r>
            <a:r>
              <a:rPr lang="he-IL" b="1" dirty="0">
                <a:solidFill>
                  <a:schemeClr val="bg1"/>
                </a:solidFill>
              </a:rPr>
              <a:t>, שיעורם </a:t>
            </a:r>
            <a:r>
              <a:rPr lang="he-IL" b="1" dirty="0" smtClean="0">
                <a:solidFill>
                  <a:schemeClr val="bg1"/>
                </a:solidFill>
              </a:rPr>
              <a:t>של המצטיינים (</a:t>
            </a:r>
            <a:r>
              <a:rPr lang="he-IL" b="1" dirty="0">
                <a:solidFill>
                  <a:schemeClr val="bg1"/>
                </a:solidFill>
              </a:rPr>
              <a:t>רמות 5 ו-6) דוברי הערבית </a:t>
            </a:r>
            <a:r>
              <a:rPr lang="he-IL" b="1" dirty="0" smtClean="0">
                <a:solidFill>
                  <a:schemeClr val="bg1"/>
                </a:solidFill>
              </a:rPr>
              <a:t>הוא </a:t>
            </a:r>
            <a:r>
              <a:rPr lang="he-IL" b="1" dirty="0">
                <a:solidFill>
                  <a:schemeClr val="bg1"/>
                </a:solidFill>
              </a:rPr>
              <a:t>אפסי</a:t>
            </a:r>
          </a:p>
          <a:p>
            <a:pPr marL="285750" indent="-285750">
              <a:spcBef>
                <a:spcPts val="1200"/>
              </a:spcBef>
              <a:buFont typeface="Wingdings" pitchFamily="2" charset="2"/>
              <a:buChar char="§"/>
            </a:pPr>
            <a:r>
              <a:rPr lang="he-IL" b="1" dirty="0">
                <a:solidFill>
                  <a:schemeClr val="bg1"/>
                </a:solidFill>
              </a:rPr>
              <a:t>בקרב דוברי ערבית ישנו שיעור זהה של תלמידים ברמות הבקיאות הנמוכות, הן במבחן הממוחשב והן במבחן המודפס (67%). בקרב דוברי עברית ישנו שיעור גדול יותר של תלמידים ברמות הבקיאות הנמוכות במבחן הממוחשב לעומת המודפס (עברית: 31%, 24%, בהתאמה). כמו כן, בקרב דוברי עברית ,ישנו שיעור קטן יותר של תלמידים ברמות הבקיאות הגבוהות (8%, 12%, בהתאמה) </a:t>
            </a:r>
          </a:p>
        </p:txBody>
      </p:sp>
      <p:graphicFrame>
        <p:nvGraphicFramePr>
          <p:cNvPr id="7" name="Object 3"/>
          <p:cNvGraphicFramePr>
            <a:graphicFrameLocks noGrp="1"/>
          </p:cNvGraphicFramePr>
          <p:nvPr>
            <p:extLst>
              <p:ext uri="{D42A27DB-BD31-4B8C-83A1-F6EECF244321}">
                <p14:modId xmlns:p14="http://schemas.microsoft.com/office/powerpoint/2010/main" val="306084806"/>
              </p:ext>
            </p:extLst>
          </p:nvPr>
        </p:nvGraphicFramePr>
        <p:xfrm>
          <a:off x="251520" y="836712"/>
          <a:ext cx="7848872" cy="3672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5359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מתמטיקה ממוחשב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 ומגדר</a:t>
            </a:r>
          </a:p>
        </p:txBody>
      </p:sp>
      <p:sp>
        <p:nvSpPr>
          <p:cNvPr id="12" name="TextBox 11"/>
          <p:cNvSpPr txBox="1"/>
          <p:nvPr/>
        </p:nvSpPr>
        <p:spPr>
          <a:xfrm>
            <a:off x="-10289" y="5229200"/>
            <a:ext cx="8239089" cy="163121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הפערים בין המגדרים משתנים לפי אופנות העברה של המבחן: </a:t>
            </a:r>
          </a:p>
          <a:p>
            <a:pPr marL="742950" lvl="1" indent="-285750">
              <a:buFont typeface="Wingdings" pitchFamily="2" charset="2"/>
              <a:buChar char="§"/>
            </a:pPr>
            <a:r>
              <a:rPr lang="he-IL" sz="2000" b="1" dirty="0" smtClean="0">
                <a:solidFill>
                  <a:schemeClr val="bg1"/>
                </a:solidFill>
              </a:rPr>
              <a:t>בקרב דוברי העברית הפער לטובת הבנים מצטמצם ל-8 נק' בממוחשב לעומת 15 נק' במודפס </a:t>
            </a:r>
          </a:p>
          <a:p>
            <a:pPr marL="742950" lvl="1" indent="-285750">
              <a:buFont typeface="Wingdings" pitchFamily="2" charset="2"/>
              <a:buChar char="§"/>
            </a:pPr>
            <a:r>
              <a:rPr lang="he-IL" sz="2000" b="1" dirty="0" smtClean="0">
                <a:solidFill>
                  <a:schemeClr val="bg1"/>
                </a:solidFill>
              </a:rPr>
              <a:t>בקרב דוברי ערבית הפער, שגם במודפס הוא לטובת הבנות, מתרחב ל-22 נק' בממוחשב לעומת 9 נק' במודפס</a:t>
            </a:r>
          </a:p>
        </p:txBody>
      </p:sp>
      <p:graphicFrame>
        <p:nvGraphicFramePr>
          <p:cNvPr id="5" name="תרשים 4"/>
          <p:cNvGraphicFramePr>
            <a:graphicFrameLocks/>
          </p:cNvGraphicFramePr>
          <p:nvPr>
            <p:extLst>
              <p:ext uri="{D42A27DB-BD31-4B8C-83A1-F6EECF244321}">
                <p14:modId xmlns:p14="http://schemas.microsoft.com/office/powerpoint/2010/main" val="1524122225"/>
              </p:ext>
            </p:extLst>
          </p:nvPr>
        </p:nvGraphicFramePr>
        <p:xfrm>
          <a:off x="251520" y="836712"/>
          <a:ext cx="7848872" cy="4104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662603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5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מתמטיקה ממוחשב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רקע חברתי-כלכלי 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5" name="TextBox 4"/>
          <p:cNvSpPr txBox="1"/>
          <p:nvPr/>
        </p:nvSpPr>
        <p:spPr>
          <a:xfrm>
            <a:off x="3795" y="4581128"/>
            <a:ext cx="8239089" cy="2185214"/>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לתלמידים </a:t>
            </a:r>
            <a:r>
              <a:rPr lang="he-IL" b="1" dirty="0">
                <a:solidFill>
                  <a:schemeClr val="bg1"/>
                </a:solidFill>
              </a:rPr>
              <a:t>מרקע גבוה יותר יש בממוצע הישגים גבוהים </a:t>
            </a:r>
            <a:r>
              <a:rPr lang="he-IL" b="1" dirty="0" smtClean="0">
                <a:solidFill>
                  <a:schemeClr val="bg1"/>
                </a:solidFill>
              </a:rPr>
              <a:t>יותר</a:t>
            </a:r>
          </a:p>
          <a:p>
            <a:pPr marL="285750" indent="-285750">
              <a:spcBef>
                <a:spcPts val="600"/>
              </a:spcBef>
              <a:buFont typeface="Wingdings" pitchFamily="2" charset="2"/>
              <a:buChar char="§"/>
            </a:pPr>
            <a:r>
              <a:rPr lang="he-IL" b="1" dirty="0" smtClean="0">
                <a:solidFill>
                  <a:schemeClr val="bg1"/>
                </a:solidFill>
              </a:rPr>
              <a:t>בקרב תלמידים דוברי עברית, הפער בהישגים בין רמות רקע </a:t>
            </a:r>
            <a:r>
              <a:rPr lang="he-IL" b="1" dirty="0" err="1" smtClean="0">
                <a:solidFill>
                  <a:schemeClr val="bg1"/>
                </a:solidFill>
              </a:rPr>
              <a:t>חת"כ</a:t>
            </a:r>
            <a:r>
              <a:rPr lang="he-IL" b="1" dirty="0" smtClean="0">
                <a:solidFill>
                  <a:schemeClr val="bg1"/>
                </a:solidFill>
              </a:rPr>
              <a:t> עוקבות הוא 40-50 </a:t>
            </a:r>
            <a:r>
              <a:rPr lang="he-IL" b="1" dirty="0" err="1" smtClean="0">
                <a:solidFill>
                  <a:schemeClr val="bg1"/>
                </a:solidFill>
              </a:rPr>
              <a:t>נק</a:t>
            </a:r>
            <a:r>
              <a:rPr lang="he-IL" b="1" dirty="0" smtClean="0">
                <a:solidFill>
                  <a:schemeClr val="bg1"/>
                </a:solidFill>
              </a:rPr>
              <a:t>'; בקרב תלמידים דוברי ערבית הפער העיקרי הוא בין קבוצת התלמידים מרקע </a:t>
            </a:r>
            <a:r>
              <a:rPr lang="he-IL" b="1" dirty="0" err="1" smtClean="0">
                <a:solidFill>
                  <a:schemeClr val="bg1"/>
                </a:solidFill>
              </a:rPr>
              <a:t>חת"כ</a:t>
            </a:r>
            <a:r>
              <a:rPr lang="he-IL" b="1" dirty="0" smtClean="0">
                <a:solidFill>
                  <a:schemeClr val="bg1"/>
                </a:solidFill>
              </a:rPr>
              <a:t> גבוה לשתי הקבוצות (30-40 נק')</a:t>
            </a:r>
            <a:endParaRPr lang="he-IL" b="1" dirty="0" smtClean="0">
              <a:solidFill>
                <a:srgbClr val="604A7B"/>
              </a:solidFill>
            </a:endParaRPr>
          </a:p>
          <a:p>
            <a:pPr marL="285750" indent="-285750">
              <a:spcBef>
                <a:spcPts val="600"/>
              </a:spcBef>
              <a:buFont typeface="Wingdings" pitchFamily="2" charset="2"/>
              <a:buChar char="§"/>
            </a:pPr>
            <a:r>
              <a:rPr lang="he-IL" b="1" dirty="0" smtClean="0">
                <a:solidFill>
                  <a:schemeClr val="bg1"/>
                </a:solidFill>
              </a:rPr>
              <a:t>ההשוואה בין מגזרי השפה בתוך כל קבוצת </a:t>
            </a:r>
            <a:r>
              <a:rPr lang="he-IL" b="1" dirty="0" err="1" smtClean="0">
                <a:solidFill>
                  <a:schemeClr val="bg1"/>
                </a:solidFill>
              </a:rPr>
              <a:t>חת"כ</a:t>
            </a:r>
            <a:r>
              <a:rPr lang="he-IL" b="1" dirty="0">
                <a:solidFill>
                  <a:schemeClr val="bg1"/>
                </a:solidFill>
              </a:rPr>
              <a:t> </a:t>
            </a:r>
            <a:r>
              <a:rPr lang="he-IL" b="1" dirty="0" smtClean="0">
                <a:solidFill>
                  <a:schemeClr val="bg1"/>
                </a:solidFill>
              </a:rPr>
              <a:t>מעלה שבקרב קבוצת הרקע הנמוך הפער בין מגזרי השפה מצטמצם ל-55 </a:t>
            </a:r>
            <a:r>
              <a:rPr lang="he-IL" b="1" dirty="0" err="1" smtClean="0">
                <a:solidFill>
                  <a:schemeClr val="bg1"/>
                </a:solidFill>
              </a:rPr>
              <a:t>נק</a:t>
            </a:r>
            <a:r>
              <a:rPr lang="he-IL" b="1" dirty="0" smtClean="0">
                <a:solidFill>
                  <a:schemeClr val="bg1"/>
                </a:solidFill>
              </a:rPr>
              <a:t>'. בקרב קבוצות הרקע הבינוני והגבוה, הפערים בין שני מגזרי השפה הם  88 ו-108נק'</a:t>
            </a:r>
          </a:p>
        </p:txBody>
      </p:sp>
      <p:graphicFrame>
        <p:nvGraphicFramePr>
          <p:cNvPr id="8" name="תרשים 7"/>
          <p:cNvGraphicFramePr>
            <a:graphicFrameLocks/>
          </p:cNvGraphicFramePr>
          <p:nvPr>
            <p:extLst>
              <p:ext uri="{D42A27DB-BD31-4B8C-83A1-F6EECF244321}">
                <p14:modId xmlns:p14="http://schemas.microsoft.com/office/powerpoint/2010/main" val="838042136"/>
              </p:ext>
            </p:extLst>
          </p:nvPr>
        </p:nvGraphicFramePr>
        <p:xfrm>
          <a:off x="251520" y="764704"/>
          <a:ext cx="7848872" cy="3672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012819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מתמטיקה ממוחשב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מגדר וסוג הפיקוח</a:t>
            </a:r>
          </a:p>
        </p:txBody>
      </p:sp>
      <p:sp>
        <p:nvSpPr>
          <p:cNvPr id="12" name="TextBox 11"/>
          <p:cNvSpPr txBox="1"/>
          <p:nvPr/>
        </p:nvSpPr>
        <p:spPr>
          <a:xfrm>
            <a:off x="3795" y="4351063"/>
            <a:ext cx="8225005" cy="2426305"/>
          </a:xfrm>
          <a:prstGeom prst="rect">
            <a:avLst/>
          </a:prstGeom>
          <a:solidFill>
            <a:srgbClr val="EEEFF9"/>
          </a:solidFill>
          <a:ln w="28575">
            <a:solidFill>
              <a:schemeClr val="tx1"/>
            </a:solidFill>
          </a:ln>
        </p:spPr>
        <p:txBody>
          <a:bodyPr wrap="square" rtlCol="1">
            <a:spAutoFit/>
          </a:bodyPr>
          <a:lstStyle/>
          <a:p>
            <a:pPr marL="285750" indent="-285750">
              <a:lnSpc>
                <a:spcPts val="2200"/>
              </a:lnSpc>
              <a:buFont typeface="Wingdings" pitchFamily="2" charset="2"/>
              <a:buChar char="§"/>
            </a:pPr>
            <a:r>
              <a:rPr lang="he-IL" b="1" dirty="0" smtClean="0">
                <a:solidFill>
                  <a:schemeClr val="bg1"/>
                </a:solidFill>
              </a:rPr>
              <a:t>באופן כללי, ממוצע הישגי התלמידים בפיקוח ממלכתי הוא 479 נק' ובפיקוח הממ"ד הוא 466 נק' - פער של 13 נק' בין הפיקוח הממלכתי לממ"ד</a:t>
            </a:r>
          </a:p>
          <a:p>
            <a:pPr marL="285750" indent="-285750">
              <a:lnSpc>
                <a:spcPts val="2200"/>
              </a:lnSpc>
              <a:buFont typeface="Wingdings" pitchFamily="2" charset="2"/>
              <a:buChar char="§"/>
            </a:pPr>
            <a:r>
              <a:rPr lang="he-IL" b="1" dirty="0" smtClean="0">
                <a:solidFill>
                  <a:schemeClr val="bg1"/>
                </a:solidFill>
              </a:rPr>
              <a:t> בפילוח לפי מגדר עולה כי </a:t>
            </a:r>
            <a:r>
              <a:rPr lang="he-IL" b="1" u="sng" dirty="0" smtClean="0">
                <a:solidFill>
                  <a:schemeClr val="bg1"/>
                </a:solidFill>
              </a:rPr>
              <a:t>בניגוד</a:t>
            </a:r>
            <a:r>
              <a:rPr lang="he-IL" b="1" dirty="0" smtClean="0">
                <a:solidFill>
                  <a:schemeClr val="bg1"/>
                </a:solidFill>
              </a:rPr>
              <a:t> למבחן המודפס שבו נמצא פער לטובת הבנים, הן בממלכתי והן בממ"ד (23, 17 </a:t>
            </a:r>
            <a:r>
              <a:rPr lang="he-IL" b="1" dirty="0" err="1" smtClean="0">
                <a:solidFill>
                  <a:schemeClr val="bg1"/>
                </a:solidFill>
              </a:rPr>
              <a:t>נק</a:t>
            </a:r>
            <a:r>
              <a:rPr lang="he-IL" b="1" dirty="0" smtClean="0">
                <a:solidFill>
                  <a:schemeClr val="bg1"/>
                </a:solidFill>
              </a:rPr>
              <a:t>', בהתאמה), במבחן הממוחשב חל היפוך מגמה בפיקוח הממ"ד והפער הוא לטובת הבנות (9 נק')</a:t>
            </a:r>
          </a:p>
          <a:p>
            <a:pPr marL="285750" indent="-285750">
              <a:lnSpc>
                <a:spcPts val="2200"/>
              </a:lnSpc>
              <a:spcBef>
                <a:spcPts val="600"/>
              </a:spcBef>
              <a:buFont typeface="Wingdings" pitchFamily="2" charset="2"/>
              <a:buChar char="§"/>
            </a:pPr>
            <a:r>
              <a:rPr lang="he-IL" b="1" dirty="0" smtClean="0">
                <a:solidFill>
                  <a:schemeClr val="bg1"/>
                </a:solidFill>
              </a:rPr>
              <a:t>בקרב הבנות בפיקוח החרדי, הציון במבחן הממוחשב נמוך ב-36 נק' לערך מהציון של הבנות הפיקוח הממלכתי והממ"ד (בהשוואה ל-24 ו-13 נק' במבחן המודפס, בהתאמה)</a:t>
            </a:r>
          </a:p>
        </p:txBody>
      </p:sp>
      <p:graphicFrame>
        <p:nvGraphicFramePr>
          <p:cNvPr id="9" name="תרשים 8"/>
          <p:cNvGraphicFramePr>
            <a:graphicFrameLocks/>
          </p:cNvGraphicFramePr>
          <p:nvPr>
            <p:extLst>
              <p:ext uri="{D42A27DB-BD31-4B8C-83A1-F6EECF244321}">
                <p14:modId xmlns:p14="http://schemas.microsoft.com/office/powerpoint/2010/main" val="3770463381"/>
              </p:ext>
            </p:extLst>
          </p:nvPr>
        </p:nvGraphicFramePr>
        <p:xfrm>
          <a:off x="218368" y="836712"/>
          <a:ext cx="7776864" cy="3312368"/>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קבוצה 3"/>
          <p:cNvGrpSpPr/>
          <p:nvPr/>
        </p:nvGrpSpPr>
        <p:grpSpPr>
          <a:xfrm>
            <a:off x="1553384" y="1196752"/>
            <a:ext cx="2873249" cy="374414"/>
            <a:chOff x="1597682" y="3518336"/>
            <a:chExt cx="2873249" cy="374414"/>
          </a:xfrm>
        </p:grpSpPr>
        <p:sp>
          <p:nvSpPr>
            <p:cNvPr id="7" name="מלבן מעוגל 6"/>
            <p:cNvSpPr/>
            <p:nvPr/>
          </p:nvSpPr>
          <p:spPr bwMode="auto">
            <a:xfrm>
              <a:off x="3742669" y="3532710"/>
              <a:ext cx="728262" cy="360040"/>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466</a:t>
              </a:r>
            </a:p>
          </p:txBody>
        </p:sp>
        <p:sp>
          <p:nvSpPr>
            <p:cNvPr id="2" name="מלבן מעוגל 1"/>
            <p:cNvSpPr/>
            <p:nvPr/>
          </p:nvSpPr>
          <p:spPr bwMode="auto">
            <a:xfrm>
              <a:off x="1597682" y="3518336"/>
              <a:ext cx="728262" cy="360040"/>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479</a:t>
              </a:r>
            </a:p>
          </p:txBody>
        </p:sp>
      </p:grpSp>
    </p:spTree>
    <p:extLst>
      <p:ext uri="{BB962C8B-B14F-4D97-AF65-F5344CB8AC3E}">
        <p14:creationId xmlns:p14="http://schemas.microsoft.com/office/powerpoint/2010/main" val="80204122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39538" y="692696"/>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1900"/>
              </a:lnSpc>
              <a:spcBef>
                <a:spcPts val="1200"/>
              </a:spcBef>
              <a:buFont typeface="Wingdings" pitchFamily="2" charset="2"/>
              <a:buChar char="§"/>
              <a:defRPr/>
            </a:pPr>
            <a:endParaRPr lang="he-IL" sz="2000" b="1" dirty="0" smtClean="0">
              <a:solidFill>
                <a:schemeClr val="bg1"/>
              </a:solidFill>
            </a:endParaRPr>
          </a:p>
          <a:p>
            <a:pPr marL="514350" indent="-342900" eaLnBrk="0" hangingPunct="0">
              <a:lnSpc>
                <a:spcPts val="1900"/>
              </a:lnSpc>
              <a:spcBef>
                <a:spcPts val="1200"/>
              </a:spcBef>
              <a:buFont typeface="Wingdings" pitchFamily="2" charset="2"/>
              <a:buChar char="§"/>
              <a:defRPr/>
            </a:pPr>
            <a:r>
              <a:rPr lang="he-IL" sz="2400" b="1" dirty="0" smtClean="0">
                <a:solidFill>
                  <a:srgbClr val="C00000"/>
                </a:solidFill>
              </a:rPr>
              <a:t>מנקודת מבט בין-לאומית: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הציון של ישראל הוא 447 </a:t>
            </a:r>
            <a:r>
              <a:rPr lang="he-IL" sz="2000" b="1" dirty="0" err="1" smtClean="0">
                <a:solidFill>
                  <a:schemeClr val="bg1"/>
                </a:solidFill>
              </a:rPr>
              <a:t>נק</a:t>
            </a:r>
            <a:r>
              <a:rPr lang="he-IL" sz="2000" b="1" dirty="0" smtClean="0">
                <a:solidFill>
                  <a:schemeClr val="bg1"/>
                </a:solidFill>
              </a:rPr>
              <a:t>', הנמוך ב-50 נק' מממוצע ה-</a:t>
            </a:r>
            <a:r>
              <a:rPr lang="en-US" sz="2000" b="1" dirty="0" smtClean="0">
                <a:solidFill>
                  <a:schemeClr val="bg1"/>
                </a:solidFill>
              </a:rPr>
              <a:t>OECD</a:t>
            </a:r>
            <a:r>
              <a:rPr lang="he-IL" sz="2000" b="1" dirty="0" smtClean="0">
                <a:solidFill>
                  <a:schemeClr val="bg1"/>
                </a:solidFill>
              </a:rPr>
              <a:t>, (מקום 27 מבין 31 משתתפות) </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פיזור הציונים בישראל הוא 365 </a:t>
            </a:r>
            <a:r>
              <a:rPr lang="he-IL" sz="2000" b="1" dirty="0" err="1" smtClean="0">
                <a:solidFill>
                  <a:schemeClr val="bg1"/>
                </a:solidFill>
              </a:rPr>
              <a:t>נק</a:t>
            </a:r>
            <a:r>
              <a:rPr lang="he-IL" sz="2000" b="1" dirty="0" smtClean="0">
                <a:solidFill>
                  <a:schemeClr val="bg1"/>
                </a:solidFill>
              </a:rPr>
              <a:t>', שמציבהּ במקום הראשון מבין 31 משתתפות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שיעור התלמידים בישראל המצויים ברמות הבקיאות הנמוכות הוא 39% - שיעור גדול ביחס למדינות ההשוואה ול-</a:t>
            </a:r>
            <a:r>
              <a:rPr lang="en-US" sz="2000" b="1" dirty="0" smtClean="0">
                <a:solidFill>
                  <a:schemeClr val="bg1"/>
                </a:solidFill>
              </a:rPr>
              <a:t>OECD</a:t>
            </a:r>
            <a:r>
              <a:rPr lang="he-IL" sz="2000" b="1" dirty="0" smtClean="0">
                <a:solidFill>
                  <a:schemeClr val="bg1"/>
                </a:solidFill>
              </a:rPr>
              <a:t> (23%)</a:t>
            </a:r>
            <a:endParaRPr lang="he-IL" sz="2000" b="1" dirty="0">
              <a:solidFill>
                <a:schemeClr val="bg1"/>
              </a:solidFill>
            </a:endParaRPr>
          </a:p>
          <a:p>
            <a:pPr marL="1143000" lvl="1" indent="-514350" eaLnBrk="0" hangingPunct="0">
              <a:lnSpc>
                <a:spcPts val="1900"/>
              </a:lnSpc>
              <a:spcBef>
                <a:spcPts val="1200"/>
              </a:spcBef>
              <a:buFont typeface="+mj-lt"/>
              <a:buAutoNum type="arabicPeriod"/>
              <a:defRPr/>
            </a:pPr>
            <a:endParaRPr lang="he-IL" sz="2000" b="1" dirty="0" smtClean="0">
              <a:solidFill>
                <a:schemeClr val="bg1"/>
              </a:solidFill>
            </a:endParaRPr>
          </a:p>
          <a:p>
            <a:pPr marL="514350" indent="-342900" eaLnBrk="0" hangingPunct="0">
              <a:lnSpc>
                <a:spcPts val="1900"/>
              </a:lnSpc>
              <a:spcBef>
                <a:spcPts val="1200"/>
              </a:spcBef>
              <a:buFont typeface="Wingdings" pitchFamily="2" charset="2"/>
              <a:buChar char="§"/>
              <a:defRPr/>
            </a:pPr>
            <a:r>
              <a:rPr lang="he-IL" sz="2400" b="1" dirty="0" smtClean="0">
                <a:solidFill>
                  <a:srgbClr val="C00000"/>
                </a:solidFill>
              </a:rPr>
              <a:t>מנקודת מבט פנים ישראלית: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ישנו פער של 92 נק' בין דוברי עברית לערבית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בקרב דוברי עברית ישנו פער של כ-100 נק' בין תלמידים מרקע </a:t>
            </a:r>
            <a:r>
              <a:rPr lang="he-IL" sz="2000" b="1" dirty="0" err="1" smtClean="0">
                <a:solidFill>
                  <a:schemeClr val="bg1"/>
                </a:solidFill>
              </a:rPr>
              <a:t>חת"כ</a:t>
            </a:r>
            <a:r>
              <a:rPr lang="he-IL" sz="2000" b="1" dirty="0" smtClean="0">
                <a:solidFill>
                  <a:schemeClr val="bg1"/>
                </a:solidFill>
              </a:rPr>
              <a:t> גבוה לתלמידים מרקע </a:t>
            </a:r>
            <a:r>
              <a:rPr lang="he-IL" sz="2000" b="1" dirty="0" err="1" smtClean="0">
                <a:solidFill>
                  <a:schemeClr val="bg1"/>
                </a:solidFill>
              </a:rPr>
              <a:t>חת"כ</a:t>
            </a:r>
            <a:r>
              <a:rPr lang="he-IL" sz="2000" b="1" dirty="0" smtClean="0">
                <a:solidFill>
                  <a:schemeClr val="bg1"/>
                </a:solidFill>
              </a:rPr>
              <a:t> נמוך; בקרב דוברי ערבית הפער המקביל הוא כ-40 נק'</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הפערים בין המגדרים בקרב דוברי העברית בפיקוח הממלכתי הם לטובת הבנים; לעומת זאת, בקרב דוברי ערבית ותלמידי הפיקוח הממ"ד הם לטובת הבנות</a:t>
            </a:r>
          </a:p>
          <a:p>
            <a:pPr marL="514350" indent="-342900" eaLnBrk="0" hangingPunct="0">
              <a:lnSpc>
                <a:spcPts val="1900"/>
              </a:lnSpc>
              <a:spcBef>
                <a:spcPts val="1200"/>
              </a:spcBef>
              <a:buFont typeface="Wingdings" pitchFamily="2" charset="2"/>
              <a:buChar char="§"/>
              <a:defRPr/>
            </a:pPr>
            <a:endParaRPr lang="he-IL" sz="2000" b="1" dirty="0"/>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מתמטיקה ממוחשב </a:t>
            </a:r>
            <a:r>
              <a:rPr lang="he-IL" sz="2400" dirty="0">
                <a:solidFill>
                  <a:schemeClr val="tx1"/>
                </a:solidFill>
                <a:effectLst>
                  <a:outerShdw blurRad="38100" dist="38100" dir="2700000" algn="tl">
                    <a:srgbClr val="000000">
                      <a:alpha val="43137"/>
                    </a:srgbClr>
                  </a:outerShdw>
                </a:effectLst>
              </a:rPr>
              <a:t>2012</a:t>
            </a:r>
            <a:r>
              <a:rPr lang="he-IL" sz="2800" dirty="0">
                <a:solidFill>
                  <a:schemeClr val="tx1"/>
                </a:solidFill>
                <a:effectLst>
                  <a:outerShdw blurRad="38100" dist="38100" dir="2700000" algn="tl">
                    <a:srgbClr val="000000">
                      <a:alpha val="43137"/>
                    </a:srgbClr>
                  </a:outerShdw>
                </a:effectLst>
              </a:rPr>
              <a:t>: </a:t>
            </a:r>
            <a:r>
              <a:rPr lang="he-IL" sz="2800" dirty="0" smtClean="0">
                <a:solidFill>
                  <a:schemeClr val="tx1"/>
                </a:solidFill>
                <a:effectLst>
                  <a:outerShdw blurRad="38100" dist="38100" dir="2700000" algn="tl">
                    <a:srgbClr val="000000">
                      <a:alpha val="43137"/>
                    </a:srgbClr>
                  </a:outerShdw>
                </a:effectLst>
              </a:rPr>
              <a:t>סיכום הישגי המבחן</a:t>
            </a:r>
            <a:endParaRPr lang="he-IL"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877292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p:cNvSpPr>
            <a:spLocks noGrp="1"/>
          </p:cNvSpPr>
          <p:nvPr>
            <p:ph type="title"/>
          </p:nvPr>
        </p:nvSpPr>
        <p:spPr>
          <a:xfrm>
            <a:off x="0" y="-27386"/>
            <a:ext cx="8243888" cy="720081"/>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lnSpc>
                <a:spcPts val="2500"/>
              </a:lnSpc>
            </a:pPr>
            <a:r>
              <a:rPr lang="he-IL" sz="2800" dirty="0">
                <a:solidFill>
                  <a:srgbClr val="EEEFF9"/>
                </a:solidFill>
                <a:effectLst>
                  <a:outerShdw blurRad="38100" dist="38100" dir="2700000" algn="tl">
                    <a:srgbClr val="000000">
                      <a:alpha val="43137"/>
                    </a:srgbClr>
                  </a:outerShdw>
                </a:effectLst>
              </a:rPr>
              <a:t>מתמטיקה </a:t>
            </a:r>
            <a:r>
              <a:rPr lang="he-IL" sz="2400" dirty="0">
                <a:solidFill>
                  <a:srgbClr val="EEEFF9"/>
                </a:solidFill>
                <a:effectLst>
                  <a:outerShdw blurRad="38100" dist="38100" dir="2700000" algn="tl">
                    <a:srgbClr val="000000">
                      <a:alpha val="43137"/>
                    </a:srgbClr>
                  </a:outerShdw>
                </a:effectLst>
              </a:rPr>
              <a:t>2012</a:t>
            </a:r>
            <a:r>
              <a:rPr lang="he-IL" sz="2800" dirty="0">
                <a:solidFill>
                  <a:srgbClr val="EEEFF9"/>
                </a:solidFill>
                <a:effectLst>
                  <a:outerShdw blurRad="38100" dist="38100" dir="2700000" algn="tl">
                    <a:srgbClr val="000000">
                      <a:alpha val="43137"/>
                    </a:srgbClr>
                  </a:outerShdw>
                </a:effectLst>
              </a:rPr>
              <a:t>: </a:t>
            </a:r>
            <a:r>
              <a:rPr lang="he-IL" sz="2800" dirty="0" smtClean="0">
                <a:solidFill>
                  <a:srgbClr val="EEEFF9"/>
                </a:solidFill>
                <a:effectLst>
                  <a:outerShdw blurRad="38100" dist="38100" dir="2700000" algn="tl">
                    <a:srgbClr val="000000">
                      <a:alpha val="43137"/>
                    </a:srgbClr>
                  </a:outerShdw>
                </a:effectLst>
              </a:rPr>
              <a:t>סיכום הישגי המבחן הממוחשב ביחס למבחן המודפס</a:t>
            </a:r>
            <a:endParaRPr lang="he-IL" sz="2800" dirty="0">
              <a:solidFill>
                <a:srgbClr val="EEEFF9"/>
              </a:solidFill>
              <a:effectLst>
                <a:outerShdw blurRad="38100" dist="38100" dir="2700000" algn="tl">
                  <a:srgbClr val="000000">
                    <a:alpha val="43137"/>
                  </a:srgbClr>
                </a:outerShdw>
              </a:effectLst>
            </a:endParaRPr>
          </a:p>
        </p:txBody>
      </p:sp>
      <p:graphicFrame>
        <p:nvGraphicFramePr>
          <p:cNvPr id="2" name="טבלה 1"/>
          <p:cNvGraphicFramePr>
            <a:graphicFrameLocks noGrp="1"/>
          </p:cNvGraphicFramePr>
          <p:nvPr>
            <p:extLst>
              <p:ext uri="{D42A27DB-BD31-4B8C-83A1-F6EECF244321}">
                <p14:modId xmlns:p14="http://schemas.microsoft.com/office/powerpoint/2010/main" val="3098938738"/>
              </p:ext>
            </p:extLst>
          </p:nvPr>
        </p:nvGraphicFramePr>
        <p:xfrm>
          <a:off x="179512" y="836712"/>
          <a:ext cx="7920879" cy="5082854"/>
        </p:xfrm>
        <a:graphic>
          <a:graphicData uri="http://schemas.openxmlformats.org/drawingml/2006/table">
            <a:tbl>
              <a:tblPr rtl="1" firstRow="1" bandRow="1">
                <a:tableStyleId>{5C22544A-7EE6-4342-B048-85BDC9FD1C3A}</a:tableStyleId>
              </a:tblPr>
              <a:tblGrid>
                <a:gridCol w="2640293"/>
                <a:gridCol w="2640293"/>
                <a:gridCol w="2640293"/>
              </a:tblGrid>
              <a:tr h="401649">
                <a:tc>
                  <a:txBody>
                    <a:bodyPr/>
                    <a:lstStyle/>
                    <a:p>
                      <a:pPr algn="ctr" rtl="1">
                        <a:lnSpc>
                          <a:spcPts val="1800"/>
                        </a:lnSpc>
                      </a:pP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1800"/>
                        </a:lnSpc>
                      </a:pPr>
                      <a:r>
                        <a:rPr lang="he-IL" sz="1800" b="1" dirty="0" smtClean="0">
                          <a:solidFill>
                            <a:schemeClr val="bg1"/>
                          </a:solidFill>
                        </a:rPr>
                        <a:t>המבחן</a:t>
                      </a:r>
                      <a:r>
                        <a:rPr lang="he-IL" sz="1800" b="1" baseline="0" dirty="0" smtClean="0">
                          <a:solidFill>
                            <a:schemeClr val="bg1"/>
                          </a:solidFill>
                        </a:rPr>
                        <a:t> המודפס</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1800"/>
                        </a:lnSpc>
                      </a:pPr>
                      <a:r>
                        <a:rPr lang="he-IL" sz="1800" b="1" dirty="0" smtClean="0">
                          <a:solidFill>
                            <a:schemeClr val="bg1"/>
                          </a:solidFill>
                        </a:rPr>
                        <a:t>המבחן הממוחשב</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401649">
                <a:tc>
                  <a:txBody>
                    <a:bodyPr/>
                    <a:lstStyle/>
                    <a:p>
                      <a:pPr algn="ctr" rtl="1">
                        <a:lnSpc>
                          <a:spcPts val="1800"/>
                        </a:lnSpc>
                      </a:pPr>
                      <a:r>
                        <a:rPr lang="he-IL" sz="1800" b="1" dirty="0" smtClean="0">
                          <a:solidFill>
                            <a:schemeClr val="bg1"/>
                          </a:solidFill>
                        </a:rPr>
                        <a:t>לפי</a:t>
                      </a:r>
                      <a:r>
                        <a:rPr lang="he-IL" sz="1800" b="1" baseline="0" dirty="0" smtClean="0">
                          <a:solidFill>
                            <a:schemeClr val="bg1"/>
                          </a:solidFill>
                        </a:rPr>
                        <a:t> מגזר שפה</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gridSpan="2">
                  <a:txBody>
                    <a:bodyPr/>
                    <a:lstStyle/>
                    <a:p>
                      <a:pPr algn="ctr" rtl="1">
                        <a:lnSpc>
                          <a:spcPts val="1800"/>
                        </a:lnSpc>
                      </a:pPr>
                      <a:r>
                        <a:rPr lang="he-IL" sz="1800" b="1" dirty="0" smtClean="0">
                          <a:solidFill>
                            <a:schemeClr val="bg1"/>
                          </a:solidFill>
                        </a:rPr>
                        <a:t>פער של גדול מאד</a:t>
                      </a:r>
                      <a:r>
                        <a:rPr lang="he-IL" sz="1800" b="1" baseline="0" dirty="0" smtClean="0">
                          <a:solidFill>
                            <a:schemeClr val="bg1"/>
                          </a:solidFill>
                        </a:rPr>
                        <a:t> לטובת דוברי עברית</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pPr rtl="1"/>
                      <a:endParaRPr lang="he-IL"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287478">
                <a:tc>
                  <a:txBody>
                    <a:bodyPr/>
                    <a:lstStyle/>
                    <a:p>
                      <a:pPr algn="ctr" rtl="1">
                        <a:lnSpc>
                          <a:spcPts val="1800"/>
                        </a:lnSpc>
                      </a:pPr>
                      <a:r>
                        <a:rPr lang="he-IL" sz="1800" b="1" dirty="0" smtClean="0">
                          <a:solidFill>
                            <a:schemeClr val="bg1"/>
                          </a:solidFill>
                        </a:rPr>
                        <a:t>לפי מגזר </a:t>
                      </a:r>
                      <a:r>
                        <a:rPr lang="he-IL" sz="1800" b="1" baseline="0" dirty="0" smtClean="0">
                          <a:solidFill>
                            <a:schemeClr val="bg1"/>
                          </a:solidFill>
                        </a:rPr>
                        <a:t>שפה ומגדר</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1800"/>
                        </a:lnSpc>
                      </a:pPr>
                      <a:r>
                        <a:rPr lang="he-IL" sz="1800" b="1" dirty="0" smtClean="0">
                          <a:solidFill>
                            <a:schemeClr val="bg1"/>
                          </a:solidFill>
                        </a:rPr>
                        <a:t>עברית:</a:t>
                      </a:r>
                      <a:r>
                        <a:rPr lang="he-IL" sz="1800" b="1" baseline="0" dirty="0" smtClean="0">
                          <a:solidFill>
                            <a:schemeClr val="bg1"/>
                          </a:solidFill>
                        </a:rPr>
                        <a:t> </a:t>
                      </a:r>
                      <a:r>
                        <a:rPr lang="he-IL" sz="1800" b="1" dirty="0" smtClean="0">
                          <a:solidFill>
                            <a:schemeClr val="bg1"/>
                          </a:solidFill>
                        </a:rPr>
                        <a:t>פער קל לטובת הבנים;</a:t>
                      </a:r>
                    </a:p>
                    <a:p>
                      <a:pPr algn="ctr" rtl="1">
                        <a:lnSpc>
                          <a:spcPts val="1800"/>
                        </a:lnSpc>
                      </a:pPr>
                      <a:r>
                        <a:rPr lang="he-IL" sz="1800" b="1" dirty="0" smtClean="0">
                          <a:solidFill>
                            <a:schemeClr val="bg1"/>
                          </a:solidFill>
                        </a:rPr>
                        <a:t>ערבית: פער קל לטובת הבנות </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1800"/>
                        </a:lnSpc>
                      </a:pPr>
                      <a:r>
                        <a:rPr lang="he-IL" sz="1800" b="1" dirty="0" smtClean="0">
                          <a:solidFill>
                            <a:schemeClr val="bg1"/>
                          </a:solidFill>
                        </a:rPr>
                        <a:t>עברית: פער לטובת</a:t>
                      </a:r>
                      <a:r>
                        <a:rPr lang="he-IL" sz="1800" b="1" baseline="0" dirty="0" smtClean="0">
                          <a:solidFill>
                            <a:schemeClr val="bg1"/>
                          </a:solidFill>
                        </a:rPr>
                        <a:t> הבנים </a:t>
                      </a:r>
                      <a:r>
                        <a:rPr lang="he-IL" sz="1800" b="1" u="none" baseline="0" dirty="0" smtClean="0">
                          <a:solidFill>
                            <a:schemeClr val="bg1"/>
                          </a:solidFill>
                        </a:rPr>
                        <a:t>אך קטן יותר;</a:t>
                      </a:r>
                    </a:p>
                    <a:p>
                      <a:pPr algn="ctr" rtl="1">
                        <a:lnSpc>
                          <a:spcPts val="1800"/>
                        </a:lnSpc>
                      </a:pPr>
                      <a:r>
                        <a:rPr lang="he-IL" sz="1800" b="1" baseline="0" dirty="0" smtClean="0">
                          <a:solidFill>
                            <a:schemeClr val="bg1"/>
                          </a:solidFill>
                        </a:rPr>
                        <a:t>ערבית: פער לטובת הבנות, אך גדול יותר</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693258">
                <a:tc>
                  <a:txBody>
                    <a:bodyPr/>
                    <a:lstStyle/>
                    <a:p>
                      <a:pPr algn="ctr" rtl="1">
                        <a:lnSpc>
                          <a:spcPts val="1800"/>
                        </a:lnSpc>
                      </a:pPr>
                      <a:r>
                        <a:rPr lang="he-IL" sz="1800" b="1" dirty="0" smtClean="0">
                          <a:solidFill>
                            <a:schemeClr val="bg1"/>
                          </a:solidFill>
                        </a:rPr>
                        <a:t>לפי מגזר שפה ורקע חברתי-כלכלי</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gridSpan="2">
                  <a:txBody>
                    <a:bodyPr/>
                    <a:lstStyle/>
                    <a:p>
                      <a:pPr algn="ctr" rtl="1">
                        <a:lnSpc>
                          <a:spcPts val="1800"/>
                        </a:lnSpc>
                      </a:pPr>
                      <a:r>
                        <a:rPr lang="he-IL" sz="1800" b="1" dirty="0" smtClean="0">
                          <a:solidFill>
                            <a:schemeClr val="bg1"/>
                          </a:solidFill>
                        </a:rPr>
                        <a:t>עברית: פער גדול מאד</a:t>
                      </a:r>
                      <a:r>
                        <a:rPr lang="he-IL" sz="1800" b="1" baseline="0" dirty="0" smtClean="0">
                          <a:solidFill>
                            <a:schemeClr val="bg1"/>
                          </a:solidFill>
                        </a:rPr>
                        <a:t> בין רקע גבוה לנמוך</a:t>
                      </a:r>
                    </a:p>
                    <a:p>
                      <a:pPr algn="ctr" rtl="1">
                        <a:lnSpc>
                          <a:spcPts val="1800"/>
                        </a:lnSpc>
                      </a:pPr>
                      <a:r>
                        <a:rPr lang="he-IL" sz="1800" b="1" baseline="0" dirty="0" smtClean="0">
                          <a:solidFill>
                            <a:schemeClr val="bg1"/>
                          </a:solidFill>
                        </a:rPr>
                        <a:t>ערבית: </a:t>
                      </a:r>
                      <a:r>
                        <a:rPr lang="he-IL" sz="1800" b="1" dirty="0" smtClean="0">
                          <a:solidFill>
                            <a:schemeClr val="bg1"/>
                          </a:solidFill>
                        </a:rPr>
                        <a:t>פער גדול בין רקע גבוה</a:t>
                      </a:r>
                      <a:r>
                        <a:rPr lang="he-IL" sz="1800" b="1" baseline="0" dirty="0" smtClean="0">
                          <a:solidFill>
                            <a:schemeClr val="bg1"/>
                          </a:solidFill>
                        </a:rPr>
                        <a:t> לנמוך</a:t>
                      </a:r>
                    </a:p>
                    <a:p>
                      <a:pPr algn="ctr" rtl="1">
                        <a:lnSpc>
                          <a:spcPts val="1800"/>
                        </a:lnSpc>
                      </a:pPr>
                      <a:r>
                        <a:rPr lang="he-IL" sz="1800" b="1" baseline="0" dirty="0" smtClean="0">
                          <a:solidFill>
                            <a:schemeClr val="bg1"/>
                          </a:solidFill>
                        </a:rPr>
                        <a:t>בקבוצת הרקע </a:t>
                      </a:r>
                      <a:r>
                        <a:rPr lang="he-IL" sz="1800" b="1" baseline="0" dirty="0" err="1" smtClean="0">
                          <a:solidFill>
                            <a:schemeClr val="bg1"/>
                          </a:solidFill>
                        </a:rPr>
                        <a:t>החת"כ</a:t>
                      </a:r>
                      <a:r>
                        <a:rPr lang="he-IL" sz="1800" b="1" baseline="0" dirty="0" smtClean="0">
                          <a:solidFill>
                            <a:schemeClr val="bg1"/>
                          </a:solidFill>
                        </a:rPr>
                        <a:t> הנמוך הפערים בין מגזרי השפה מצטמצמים</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pPr rtl="1"/>
                      <a:endParaRPr lang="he-IL"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401649">
                <a:tc>
                  <a:txBody>
                    <a:bodyPr/>
                    <a:lstStyle/>
                    <a:p>
                      <a:pPr algn="ctr" rtl="1">
                        <a:lnSpc>
                          <a:spcPts val="1800"/>
                        </a:lnSpc>
                      </a:pPr>
                      <a:r>
                        <a:rPr lang="he-IL" sz="1800" b="1" dirty="0" smtClean="0">
                          <a:solidFill>
                            <a:schemeClr val="bg1"/>
                          </a:solidFill>
                        </a:rPr>
                        <a:t>לפי סוג הפיקוח</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gridSpan="2">
                  <a:txBody>
                    <a:bodyPr/>
                    <a:lstStyle/>
                    <a:p>
                      <a:pPr algn="ctr" rtl="1">
                        <a:lnSpc>
                          <a:spcPts val="1800"/>
                        </a:lnSpc>
                      </a:pPr>
                      <a:r>
                        <a:rPr lang="he-IL" sz="1800" b="1" dirty="0" smtClean="0">
                          <a:solidFill>
                            <a:schemeClr val="bg1"/>
                          </a:solidFill>
                        </a:rPr>
                        <a:t>פער קל לטובת הממלכתי</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he-IL"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584589">
                <a:tc>
                  <a:txBody>
                    <a:bodyPr/>
                    <a:lstStyle/>
                    <a:p>
                      <a:pPr algn="ctr" rtl="1">
                        <a:lnSpc>
                          <a:spcPts val="1800"/>
                        </a:lnSpc>
                      </a:pPr>
                      <a:r>
                        <a:rPr lang="he-IL" sz="1800" b="1" dirty="0" smtClean="0">
                          <a:solidFill>
                            <a:schemeClr val="bg1"/>
                          </a:solidFill>
                        </a:rPr>
                        <a:t>לפי סוג פיקוח ומגדר</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1800"/>
                        </a:lnSpc>
                      </a:pPr>
                      <a:r>
                        <a:rPr lang="he-IL" sz="1800" b="1" dirty="0" smtClean="0">
                          <a:solidFill>
                            <a:schemeClr val="bg1"/>
                          </a:solidFill>
                        </a:rPr>
                        <a:t>פער קל לטובת</a:t>
                      </a:r>
                      <a:r>
                        <a:rPr lang="he-IL" sz="1800" b="1" baseline="0" dirty="0" smtClean="0">
                          <a:solidFill>
                            <a:schemeClr val="bg1"/>
                          </a:solidFill>
                        </a:rPr>
                        <a:t> הבנים בממלכתי ובממ"ד;</a:t>
                      </a:r>
                    </a:p>
                    <a:p>
                      <a:pPr algn="ctr" rtl="1">
                        <a:lnSpc>
                          <a:spcPts val="1800"/>
                        </a:lnSpc>
                      </a:pPr>
                      <a:r>
                        <a:rPr lang="he-IL" sz="1800" b="1" baseline="0" dirty="0" smtClean="0">
                          <a:solidFill>
                            <a:schemeClr val="bg1"/>
                          </a:solidFill>
                        </a:rPr>
                        <a:t>לבנות החרדיות הישגים נמוכים ביחס לבנות בשאר סוגי הפיקוח</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ts val="1800"/>
                        </a:lnSpc>
                        <a:spcBef>
                          <a:spcPts val="0"/>
                        </a:spcBef>
                        <a:spcAft>
                          <a:spcPts val="0"/>
                        </a:spcAft>
                        <a:buClrTx/>
                        <a:buSzTx/>
                        <a:buFontTx/>
                        <a:buNone/>
                        <a:tabLst/>
                        <a:defRPr/>
                      </a:pPr>
                      <a:r>
                        <a:rPr lang="he-IL" sz="1800" b="1" u="none" dirty="0" smtClean="0">
                          <a:solidFill>
                            <a:schemeClr val="bg1"/>
                          </a:solidFill>
                        </a:rPr>
                        <a:t>פער לטובת</a:t>
                      </a:r>
                      <a:r>
                        <a:rPr lang="he-IL" sz="1800" b="1" u="none" baseline="0" dirty="0" smtClean="0">
                          <a:solidFill>
                            <a:schemeClr val="bg1"/>
                          </a:solidFill>
                        </a:rPr>
                        <a:t> הבנים בממלכתי בלבד; בממ"ד הפער מתהפך;</a:t>
                      </a:r>
                    </a:p>
                    <a:p>
                      <a:pPr marL="0" marR="0" indent="0" algn="ctr" defTabSz="914400" rtl="1" eaLnBrk="1" fontAlgn="auto" latinLnBrk="0" hangingPunct="1">
                        <a:lnSpc>
                          <a:spcPts val="1800"/>
                        </a:lnSpc>
                        <a:spcBef>
                          <a:spcPts val="0"/>
                        </a:spcBef>
                        <a:spcAft>
                          <a:spcPts val="0"/>
                        </a:spcAft>
                        <a:buClrTx/>
                        <a:buSzTx/>
                        <a:buFontTx/>
                        <a:buNone/>
                        <a:tabLst/>
                        <a:defRPr/>
                      </a:pPr>
                      <a:r>
                        <a:rPr lang="he-IL" sz="1800" b="1" baseline="0" dirty="0" smtClean="0">
                          <a:solidFill>
                            <a:schemeClr val="bg1"/>
                          </a:solidFill>
                        </a:rPr>
                        <a:t>לבנות החרדיות הישגים נמוכים ביחס לשאר בפער</a:t>
                      </a:r>
                    </a:p>
                    <a:p>
                      <a:pPr algn="ctr" rtl="1">
                        <a:lnSpc>
                          <a:spcPts val="1800"/>
                        </a:lnSpc>
                      </a:pPr>
                      <a:r>
                        <a:rPr lang="he-IL" sz="1800" b="1" baseline="0" dirty="0" smtClean="0">
                          <a:solidFill>
                            <a:schemeClr val="bg1"/>
                          </a:solidFill>
                        </a:rPr>
                        <a:t>גדול יותר</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31616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428625" y="764704"/>
            <a:ext cx="7489825" cy="3024336"/>
          </a:xfrm>
          <a:prstGeom prst="roundRect">
            <a:avLst>
              <a:gd name="adj" fmla="val 16667"/>
            </a:avLst>
          </a:prstGeom>
          <a:gradFill rotWithShape="1">
            <a:gsLst>
              <a:gs pos="0">
                <a:schemeClr val="accent1"/>
              </a:gs>
              <a:gs pos="50000">
                <a:schemeClr val="accent1">
                  <a:gamma/>
                  <a:shade val="46275"/>
                  <a:invGamma/>
                </a:schemeClr>
              </a:gs>
              <a:gs pos="100000">
                <a:schemeClr val="accent1"/>
              </a:gs>
            </a:gsLst>
            <a:lin ang="5400000" scaled="1"/>
          </a:gradFill>
          <a:ln w="9525">
            <a:noFill/>
            <a:round/>
            <a:headEnd/>
            <a:tailEnd/>
          </a:ln>
          <a:effectLst>
            <a:prstShdw prst="shdw17" dist="71842" dir="2700000">
              <a:schemeClr val="accent1">
                <a:gamma/>
                <a:shade val="60000"/>
                <a:invGamma/>
              </a:schemeClr>
            </a:prstShdw>
          </a:effectLst>
        </p:spPr>
        <p:txBody>
          <a:bodyPr anchor="ctr"/>
          <a:lstStyle/>
          <a:p>
            <a:pPr algn="ctr" eaLnBrk="0" hangingPunct="0">
              <a:lnSpc>
                <a:spcPct val="80000"/>
              </a:lnSpc>
              <a:defRPr/>
            </a:pPr>
            <a:r>
              <a:rPr lang="he-IL" sz="6600" b="1" dirty="0" smtClean="0">
                <a:solidFill>
                  <a:srgbClr val="FFFFCC"/>
                </a:solidFill>
                <a:effectLst>
                  <a:outerShdw blurRad="38100" dist="38100" dir="2700000" algn="tl">
                    <a:srgbClr val="000000">
                      <a:alpha val="43137"/>
                    </a:srgbClr>
                  </a:outerShdw>
                </a:effectLst>
                <a:latin typeface="Arial Narrow" pitchFamily="34" charset="0"/>
              </a:rPr>
              <a:t>הישגים באוריינות קריאה</a:t>
            </a:r>
          </a:p>
          <a:p>
            <a:pPr algn="ctr" eaLnBrk="0" hangingPunct="0">
              <a:lnSpc>
                <a:spcPct val="80000"/>
              </a:lnSpc>
              <a:defRPr/>
            </a:pPr>
            <a:endParaRPr lang="he-IL" sz="5400" b="1" dirty="0" smtClean="0">
              <a:solidFill>
                <a:srgbClr val="FFFFCC"/>
              </a:solidFill>
              <a:effectLst>
                <a:outerShdw blurRad="38100" dist="38100" dir="2700000" algn="tl">
                  <a:srgbClr val="000000">
                    <a:alpha val="43137"/>
                  </a:srgbClr>
                </a:outerShdw>
              </a:effectLst>
              <a:latin typeface="Arial Narrow" pitchFamily="34" charset="0"/>
            </a:endParaRPr>
          </a:p>
          <a:p>
            <a:pPr algn="ctr" eaLnBrk="0" hangingPunct="0">
              <a:lnSpc>
                <a:spcPct val="80000"/>
              </a:lnSpc>
              <a:defRPr/>
            </a:pPr>
            <a:r>
              <a:rPr lang="he-IL" sz="5400" b="1" dirty="0" smtClean="0">
                <a:solidFill>
                  <a:srgbClr val="FFFFCC"/>
                </a:solidFill>
                <a:effectLst>
                  <a:outerShdw blurRad="38100" dist="38100" dir="2700000" algn="tl">
                    <a:srgbClr val="000000">
                      <a:alpha val="43137"/>
                    </a:srgbClr>
                  </a:outerShdw>
                </a:effectLst>
                <a:latin typeface="Arial Narrow" pitchFamily="34" charset="0"/>
              </a:rPr>
              <a:t>המבחן המודפס</a:t>
            </a:r>
            <a:endParaRPr lang="en-US" sz="40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9097196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מי המשתתפים במחקר פיזה?</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66317" y="764704"/>
            <a:ext cx="8172450" cy="1656184"/>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2500"/>
              </a:lnSpc>
              <a:buFont typeface="Wingdings" pitchFamily="2" charset="2"/>
              <a:buChar char="§"/>
              <a:defRPr/>
            </a:pPr>
            <a:r>
              <a:rPr lang="he-IL" sz="2400" b="1" dirty="0" smtClean="0">
                <a:solidFill>
                  <a:schemeClr val="bg1"/>
                </a:solidFill>
              </a:rPr>
              <a:t>אוכלוסיית היעד של המחקר היא תלמידים בגיל 15 (ליתר דיוק, גיל 15 ושלושה חודשים עד גיל 16 וחודשיים)</a:t>
            </a:r>
          </a:p>
          <a:p>
            <a:pPr marL="514350" indent="-342900" eaLnBrk="0" hangingPunct="0">
              <a:lnSpc>
                <a:spcPts val="2500"/>
              </a:lnSpc>
              <a:buFont typeface="Wingdings" pitchFamily="2" charset="2"/>
              <a:buChar char="§"/>
              <a:defRPr/>
            </a:pPr>
            <a:endParaRPr lang="he-IL" sz="2400" b="1" dirty="0" smtClean="0">
              <a:solidFill>
                <a:schemeClr val="bg1"/>
              </a:solidFill>
            </a:endParaRPr>
          </a:p>
          <a:p>
            <a:pPr marL="514350" indent="-342900" eaLnBrk="0" hangingPunct="0">
              <a:lnSpc>
                <a:spcPts val="2500"/>
              </a:lnSpc>
              <a:buFont typeface="Wingdings" pitchFamily="2" charset="2"/>
              <a:buChar char="§"/>
              <a:defRPr/>
            </a:pPr>
            <a:r>
              <a:rPr lang="he-IL" sz="2400" b="1" dirty="0" smtClean="0">
                <a:solidFill>
                  <a:schemeClr val="bg1"/>
                </a:solidFill>
              </a:rPr>
              <a:t>במחקר 2012 השתתפו למעלה מחצי מיליון תלמידים בטווח גילאים זה מ-65 מדינות </a:t>
            </a:r>
            <a:r>
              <a:rPr lang="he-IL" sz="2400" b="1" dirty="0">
                <a:solidFill>
                  <a:schemeClr val="bg1"/>
                </a:solidFill>
              </a:rPr>
              <a:t>וישויות פוליטיות</a:t>
            </a:r>
            <a:endParaRPr lang="he-IL" sz="2400" b="1" dirty="0" smtClean="0">
              <a:solidFill>
                <a:schemeClr val="bg1"/>
              </a:solidFill>
            </a:endParaRPr>
          </a:p>
          <a:p>
            <a:pPr marL="514350" indent="-342900" eaLnBrk="0" hangingPunct="0">
              <a:lnSpc>
                <a:spcPts val="2500"/>
              </a:lnSpc>
              <a:buFont typeface="Wingdings" pitchFamily="2" charset="2"/>
              <a:buChar char="§"/>
              <a:defRPr/>
            </a:pPr>
            <a:endParaRPr lang="he-IL" b="1" dirty="0"/>
          </a:p>
        </p:txBody>
      </p:sp>
      <p:graphicFrame>
        <p:nvGraphicFramePr>
          <p:cNvPr id="7" name="טבלה 6"/>
          <p:cNvGraphicFramePr>
            <a:graphicFrameLocks noGrp="1"/>
          </p:cNvGraphicFramePr>
          <p:nvPr>
            <p:extLst>
              <p:ext uri="{D42A27DB-BD31-4B8C-83A1-F6EECF244321}">
                <p14:modId xmlns:p14="http://schemas.microsoft.com/office/powerpoint/2010/main" val="4013726925"/>
              </p:ext>
            </p:extLst>
          </p:nvPr>
        </p:nvGraphicFramePr>
        <p:xfrm>
          <a:off x="1687958" y="2276379"/>
          <a:ext cx="5116290" cy="4487982"/>
        </p:xfrm>
        <a:graphic>
          <a:graphicData uri="http://schemas.openxmlformats.org/drawingml/2006/table">
            <a:tbl>
              <a:tblPr rtl="1" firstRow="1" firstCol="1" bandRow="1">
                <a:tableStyleId>{5C22544A-7EE6-4342-B048-85BDC9FD1C3A}</a:tableStyleId>
              </a:tblPr>
              <a:tblGrid>
                <a:gridCol w="5116290"/>
              </a:tblGrid>
              <a:tr h="2535357">
                <a:tc>
                  <a:txBody>
                    <a:bodyPr/>
                    <a:lstStyle/>
                    <a:p>
                      <a:pPr algn="r" rtl="0">
                        <a:tabLst>
                          <a:tab pos="1869440" algn="l"/>
                        </a:tabLst>
                      </a:pPr>
                      <a:endParaRPr lang="he-IL" sz="1400" b="1" dirty="0">
                        <a:solidFill>
                          <a:srgbClr val="003300"/>
                        </a:solidFill>
                        <a:effectLst/>
                        <a:latin typeface="Arial"/>
                        <a:ea typeface="Times New Roman"/>
                      </a:endParaRPr>
                    </a:p>
                  </a:txBody>
                  <a:tcPr marL="68580" marR="68580" marT="0" marB="0">
                    <a:lnB w="12700" cap="flat" cmpd="sng" algn="ctr">
                      <a:solidFill>
                        <a:schemeClr val="bg2"/>
                      </a:solidFill>
                      <a:prstDash val="solid"/>
                      <a:round/>
                      <a:headEnd type="none" w="med" len="med"/>
                      <a:tailEnd type="none" w="med" len="med"/>
                    </a:lnB>
                    <a:noFill/>
                  </a:tcPr>
                </a:tc>
              </a:tr>
              <a:tr h="864096">
                <a:tc>
                  <a:txBody>
                    <a:bodyPr/>
                    <a:lstStyle/>
                    <a:p>
                      <a:pPr rtl="1">
                        <a:tabLst>
                          <a:tab pos="900430" algn="l"/>
                        </a:tabLst>
                      </a:pPr>
                      <a:r>
                        <a:rPr lang="he-IL" sz="800" dirty="0">
                          <a:effectLst/>
                        </a:rPr>
                        <a:t> </a:t>
                      </a:r>
                      <a:endParaRPr lang="en-US" sz="1000" dirty="0">
                        <a:effectLst/>
                      </a:endParaRPr>
                    </a:p>
                    <a:p>
                      <a:pPr rtl="1">
                        <a:tabLst>
                          <a:tab pos="900430" algn="l"/>
                        </a:tabLst>
                      </a:pPr>
                      <a:r>
                        <a:rPr lang="he-IL" sz="1200" u="sng" dirty="0">
                          <a:solidFill>
                            <a:schemeClr val="bg2"/>
                          </a:solidFill>
                          <a:effectLst/>
                        </a:rPr>
                        <a:t>מדינות </a:t>
                      </a:r>
                      <a:r>
                        <a:rPr lang="en-US" sz="1200" u="sng" dirty="0">
                          <a:solidFill>
                            <a:schemeClr val="bg2"/>
                          </a:solidFill>
                          <a:effectLst/>
                        </a:rPr>
                        <a:t>OECD</a:t>
                      </a:r>
                      <a:r>
                        <a:rPr lang="he-IL" sz="1200" dirty="0">
                          <a:solidFill>
                            <a:schemeClr val="bg2"/>
                          </a:solidFill>
                          <a:effectLst/>
                        </a:rPr>
                        <a:t>: אוסטריה, אוסטרליה, איטליה, איסלנד, אירלנד, אסטוניה, ארצות הברית, בלגיה, בריטניה, גרמניה, דנמרק, הולנד, הונגריה, טורקיה, יוון, יפן, </a:t>
                      </a:r>
                      <a:r>
                        <a:rPr lang="he-IL" sz="1200" dirty="0">
                          <a:solidFill>
                            <a:srgbClr val="0070C0"/>
                          </a:solidFill>
                          <a:effectLst/>
                        </a:rPr>
                        <a:t>ישראל</a:t>
                      </a:r>
                      <a:r>
                        <a:rPr lang="he-IL" sz="1200" dirty="0">
                          <a:solidFill>
                            <a:schemeClr val="bg2"/>
                          </a:solidFill>
                          <a:effectLst/>
                        </a:rPr>
                        <a:t>, לוקסמבורג, מקסיקו, </a:t>
                      </a:r>
                      <a:r>
                        <a:rPr lang="he-IL" sz="1200" dirty="0" err="1">
                          <a:solidFill>
                            <a:schemeClr val="bg2"/>
                          </a:solidFill>
                          <a:effectLst/>
                        </a:rPr>
                        <a:t>נורווגיה</a:t>
                      </a:r>
                      <a:r>
                        <a:rPr lang="he-IL" sz="1200" dirty="0">
                          <a:solidFill>
                            <a:schemeClr val="bg2"/>
                          </a:solidFill>
                          <a:effectLst/>
                        </a:rPr>
                        <a:t>, ניו-זילנד, סלובניה, סלובקיה, ספרד, פולין, פורטוגל, פינלנד, צ'ילה, צ'כיה, צרפת, קוריאה, קנדה, שוודיה, שווייץ</a:t>
                      </a:r>
                      <a:endParaRPr lang="en-US" sz="1200" dirty="0">
                        <a:solidFill>
                          <a:schemeClr val="bg2"/>
                        </a:solidFill>
                        <a:effectLst/>
                      </a:endParaRPr>
                    </a:p>
                    <a:p>
                      <a:pPr algn="r" rtl="1">
                        <a:tabLst>
                          <a:tab pos="1869440" algn="l"/>
                        </a:tabLst>
                      </a:pPr>
                      <a:r>
                        <a:rPr lang="he-IL" sz="1400" dirty="0">
                          <a:effectLst/>
                        </a:rPr>
                        <a:t>	</a:t>
                      </a:r>
                      <a:endParaRPr lang="en-US" sz="1400" b="1" dirty="0">
                        <a:solidFill>
                          <a:srgbClr val="003300"/>
                        </a:solidFill>
                        <a:effectLst/>
                        <a:latin typeface="Arial"/>
                        <a:ea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885825">
                <a:tc>
                  <a:txBody>
                    <a:bodyPr/>
                    <a:lstStyle/>
                    <a:p>
                      <a:pPr algn="r" rtl="1">
                        <a:tabLst>
                          <a:tab pos="1869440" algn="l"/>
                        </a:tabLst>
                      </a:pPr>
                      <a:r>
                        <a:rPr lang="he-IL" sz="800" dirty="0">
                          <a:effectLst/>
                        </a:rPr>
                        <a:t> </a:t>
                      </a:r>
                      <a:endParaRPr lang="en-US" sz="1400" dirty="0">
                        <a:effectLst/>
                      </a:endParaRPr>
                    </a:p>
                    <a:p>
                      <a:pPr algn="just" rtl="1">
                        <a:tabLst>
                          <a:tab pos="1869440" algn="l"/>
                        </a:tabLst>
                      </a:pPr>
                      <a:r>
                        <a:rPr lang="he-IL" sz="1200" u="sng" dirty="0">
                          <a:solidFill>
                            <a:schemeClr val="bg2"/>
                          </a:solidFill>
                          <a:effectLst/>
                        </a:rPr>
                        <a:t>מדינות שותפות</a:t>
                      </a:r>
                      <a:r>
                        <a:rPr lang="he-IL" sz="1200" dirty="0">
                          <a:solidFill>
                            <a:schemeClr val="bg2"/>
                          </a:solidFill>
                          <a:effectLst/>
                        </a:rPr>
                        <a:t>: אורוגוואי, איחוד האמירויות, </a:t>
                      </a:r>
                      <a:r>
                        <a:rPr lang="he-IL" sz="1200" dirty="0" err="1">
                          <a:solidFill>
                            <a:schemeClr val="bg2"/>
                          </a:solidFill>
                          <a:effectLst/>
                        </a:rPr>
                        <a:t>אינדונסיה</a:t>
                      </a:r>
                      <a:r>
                        <a:rPr lang="he-IL" sz="1200" dirty="0">
                          <a:solidFill>
                            <a:schemeClr val="bg2"/>
                          </a:solidFill>
                          <a:effectLst/>
                        </a:rPr>
                        <a:t>, אלבניה, ארגנטינה, בולגריה, ברזיל, הונג-קונג (סין), וייטנאם, טוניסיה, </a:t>
                      </a:r>
                      <a:r>
                        <a:rPr lang="he-IL" sz="1200" dirty="0" err="1">
                          <a:solidFill>
                            <a:schemeClr val="bg2"/>
                          </a:solidFill>
                          <a:effectLst/>
                        </a:rPr>
                        <a:t>טייוואן</a:t>
                      </a:r>
                      <a:r>
                        <a:rPr lang="he-IL" sz="1200" dirty="0">
                          <a:solidFill>
                            <a:schemeClr val="bg2"/>
                          </a:solidFill>
                          <a:effectLst/>
                        </a:rPr>
                        <a:t>, ירדן, לטביה, ליטא, ליכטנשטיין, מונטנגרו, מלזיה, מקאו (סין), סינגפור, סרביה, פרו, קולומביה, קוסטה ריקה, קזחסטן, קטאר, קפריסין, קרואטיה, רומניה, רוסיה, שנחאי (</a:t>
                      </a:r>
                      <a:r>
                        <a:rPr lang="he-IL" sz="1200" dirty="0" smtClean="0">
                          <a:solidFill>
                            <a:schemeClr val="bg2"/>
                          </a:solidFill>
                          <a:effectLst/>
                        </a:rPr>
                        <a:t>סין)*, </a:t>
                      </a:r>
                      <a:r>
                        <a:rPr lang="he-IL" sz="1200" dirty="0">
                          <a:solidFill>
                            <a:schemeClr val="bg2"/>
                          </a:solidFill>
                          <a:effectLst/>
                        </a:rPr>
                        <a:t>תאילנד</a:t>
                      </a:r>
                      <a:endParaRPr lang="en-US" sz="1200" b="1" dirty="0">
                        <a:solidFill>
                          <a:schemeClr val="bg2"/>
                        </a:solidFill>
                        <a:effectLst/>
                        <a:latin typeface="Arial"/>
                        <a:ea typeface="Times New Roman"/>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8" name="Picture 0" descr="FigI.1.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276379"/>
            <a:ext cx="5112568" cy="2553369"/>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 y="6027003"/>
            <a:ext cx="1440160" cy="830997"/>
          </a:xfrm>
          <a:prstGeom prst="rect">
            <a:avLst/>
          </a:prstGeom>
          <a:noFill/>
        </p:spPr>
        <p:txBody>
          <a:bodyPr wrap="square" rtlCol="1">
            <a:spAutoFit/>
          </a:bodyPr>
          <a:lstStyle/>
          <a:p>
            <a:r>
              <a:rPr lang="he-IL" sz="1200" b="1" dirty="0">
                <a:solidFill>
                  <a:schemeClr val="bg2"/>
                </a:solidFill>
              </a:rPr>
              <a:t>*</a:t>
            </a:r>
            <a:r>
              <a:rPr lang="he-IL" sz="1200" b="1" dirty="0" smtClean="0">
                <a:solidFill>
                  <a:schemeClr val="bg2"/>
                </a:solidFill>
              </a:rPr>
              <a:t>הישגי שנחאי לא יוצגו בדוח זה היות ומדובר על עיר ולא מדינה</a:t>
            </a:r>
            <a:endParaRPr lang="he-IL" sz="1200" b="1" dirty="0">
              <a:solidFill>
                <a:schemeClr val="bg2"/>
              </a:solidFill>
            </a:endParaRPr>
          </a:p>
        </p:txBody>
      </p:sp>
    </p:spTree>
    <p:extLst>
      <p:ext uri="{BB962C8B-B14F-4D97-AF65-F5344CB8AC3E}">
        <p14:creationId xmlns:p14="http://schemas.microsoft.com/office/powerpoint/2010/main" val="400542733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אוריינות </a:t>
            </a:r>
            <a:r>
              <a:rPr lang="he-IL" sz="2800" dirty="0" smtClean="0">
                <a:solidFill>
                  <a:schemeClr val="tx1"/>
                </a:solidFill>
                <a:effectLst>
                  <a:outerShdw blurRad="38100" dist="38100" dir="2700000" algn="tl">
                    <a:srgbClr val="000000">
                      <a:alpha val="43137"/>
                    </a:srgbClr>
                  </a:outerShdw>
                </a:effectLst>
              </a:rPr>
              <a:t>קריאה במחקר פיזה</a:t>
            </a:r>
            <a:endParaRPr lang="he-IL" sz="2800" dirty="0">
              <a:solidFill>
                <a:schemeClr val="tx1"/>
              </a:solidFill>
              <a:effectLst>
                <a:outerShdw blurRad="38100" dist="38100" dir="2700000" algn="tl">
                  <a:srgbClr val="000000">
                    <a:alpha val="43137"/>
                  </a:srgbClr>
                </a:outerShdw>
              </a:effectLst>
            </a:endParaRPr>
          </a:p>
        </p:txBody>
      </p:sp>
      <p:sp>
        <p:nvSpPr>
          <p:cNvPr id="6" name="AutoShape 3"/>
          <p:cNvSpPr>
            <a:spLocks noChangeArrowheads="1"/>
          </p:cNvSpPr>
          <p:nvPr/>
        </p:nvSpPr>
        <p:spPr bwMode="auto">
          <a:xfrm>
            <a:off x="182998" y="2021880"/>
            <a:ext cx="7958137" cy="2808982"/>
          </a:xfrm>
          <a:prstGeom prst="roundRect">
            <a:avLst>
              <a:gd name="adj" fmla="val 641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round/>
                <a:headEnd/>
                <a:tailEnd/>
              </a14:hiddenLine>
            </a:ext>
          </a:extLst>
        </p:spPr>
        <p:txBody>
          <a:bodyPr anchor="ctr"/>
          <a:lstStyle>
            <a:lvl1pPr marL="534988" indent="-534988" eaLnBrk="0" hangingPunct="0">
              <a:defRPr sz="1200" b="1">
                <a:solidFill>
                  <a:schemeClr val="tx1"/>
                </a:solidFill>
                <a:latin typeface="Arial" pitchFamily="34" charset="0"/>
                <a:cs typeface="Arial" pitchFamily="34" charset="0"/>
              </a:defRPr>
            </a:lvl1pPr>
            <a:lvl2pPr marL="742950" indent="-285750" eaLnBrk="0" hangingPunct="0">
              <a:defRPr sz="1200" b="1">
                <a:solidFill>
                  <a:schemeClr val="tx1"/>
                </a:solidFill>
                <a:latin typeface="Arial" pitchFamily="34" charset="0"/>
                <a:cs typeface="Arial" pitchFamily="34" charset="0"/>
              </a:defRPr>
            </a:lvl2pPr>
            <a:lvl3pPr marL="1143000" indent="-228600" eaLnBrk="0" hangingPunct="0">
              <a:defRPr sz="1200" b="1">
                <a:solidFill>
                  <a:schemeClr val="tx1"/>
                </a:solidFill>
                <a:latin typeface="Arial" pitchFamily="34" charset="0"/>
                <a:cs typeface="Arial" pitchFamily="34" charset="0"/>
              </a:defRPr>
            </a:lvl3pPr>
            <a:lvl4pPr marL="1600200" indent="-228600" eaLnBrk="0" hangingPunct="0">
              <a:defRPr sz="1200" b="1">
                <a:solidFill>
                  <a:schemeClr val="tx1"/>
                </a:solidFill>
                <a:latin typeface="Arial" pitchFamily="34" charset="0"/>
                <a:cs typeface="Arial" pitchFamily="34" charset="0"/>
              </a:defRPr>
            </a:lvl4pPr>
            <a:lvl5pPr marL="2057400" indent="-228600" eaLnBrk="0" hangingPunct="0">
              <a:defRPr sz="1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lnSpc>
                <a:spcPct val="120000"/>
              </a:lnSpc>
              <a:spcBef>
                <a:spcPts val="1200"/>
              </a:spcBef>
            </a:pPr>
            <a:r>
              <a:rPr lang="he-IL" altLang="he-IL" sz="3200" b="0" dirty="0">
                <a:solidFill>
                  <a:srgbClr val="C00000"/>
                </a:solidFill>
              </a:rPr>
              <a:t>	</a:t>
            </a:r>
            <a:r>
              <a:rPr lang="he-IL" altLang="he-IL" sz="3200" b="0" dirty="0" smtClean="0">
                <a:solidFill>
                  <a:srgbClr val="C00000"/>
                </a:solidFill>
                <a:cs typeface="Guttman Yad-Brush" pitchFamily="2" charset="-79"/>
              </a:rPr>
              <a:t>אוריינות קריאה: </a:t>
            </a:r>
          </a:p>
          <a:p>
            <a:pPr algn="ctr">
              <a:lnSpc>
                <a:spcPct val="120000"/>
              </a:lnSpc>
              <a:spcBef>
                <a:spcPts val="1200"/>
              </a:spcBef>
            </a:pPr>
            <a:r>
              <a:rPr lang="he-IL" altLang="he-IL" sz="3200" b="0" dirty="0" smtClean="0">
                <a:solidFill>
                  <a:srgbClr val="C00000"/>
                </a:solidFill>
                <a:cs typeface="Guttman Yad-Brush" pitchFamily="2" charset="-79"/>
              </a:rPr>
              <a:t>"ה</a:t>
            </a:r>
            <a:r>
              <a:rPr lang="he-IL" sz="3200" b="0" dirty="0" smtClean="0">
                <a:solidFill>
                  <a:srgbClr val="C00000"/>
                </a:solidFill>
                <a:cs typeface="Guttman Yad-Brush" pitchFamily="2" charset="-79"/>
              </a:rPr>
              <a:t>יכולת להבין</a:t>
            </a:r>
            <a:r>
              <a:rPr lang="he-IL" sz="3200" b="0" dirty="0">
                <a:solidFill>
                  <a:srgbClr val="C00000"/>
                </a:solidFill>
                <a:cs typeface="Guttman Yad-Brush" pitchFamily="2" charset="-79"/>
              </a:rPr>
              <a:t>, להשתמש ולהעריך באופן ביקורתי טקסט כתוב, על מנת להשיג את יעדיו של הפרט, לפתח את הידע והפוטנציאל שלו ולתרום לחברה</a:t>
            </a:r>
            <a:r>
              <a:rPr lang="he-IL" altLang="he-IL" sz="3200" b="0" dirty="0" smtClean="0">
                <a:solidFill>
                  <a:srgbClr val="C00000"/>
                </a:solidFill>
                <a:cs typeface="Guttman Yad-Brush" pitchFamily="2" charset="-79"/>
              </a:rPr>
              <a:t>" </a:t>
            </a:r>
            <a:endParaRPr lang="he-IL" altLang="he-IL" sz="3200" b="0" dirty="0">
              <a:solidFill>
                <a:srgbClr val="C00000"/>
              </a:solidFill>
              <a:cs typeface="Guttman Yad-Brush" pitchFamily="2" charset="-79"/>
            </a:endParaRPr>
          </a:p>
        </p:txBody>
      </p:sp>
    </p:spTree>
    <p:extLst>
      <p:ext uri="{BB962C8B-B14F-4D97-AF65-F5344CB8AC3E}">
        <p14:creationId xmlns:p14="http://schemas.microsoft.com/office/powerpoint/2010/main" val="376793291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0" y="-27384"/>
            <a:ext cx="8244000" cy="72008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500"/>
              </a:lnSpc>
            </a:pPr>
            <a:r>
              <a:rPr lang="he-IL" sz="2800" b="1" dirty="0" smtClean="0">
                <a:solidFill>
                  <a:schemeClr val="tx1"/>
                </a:solidFill>
                <a:effectLst>
                  <a:outerShdw blurRad="38100" dist="38100" dir="2700000" algn="tl">
                    <a:srgbClr val="000000">
                      <a:alpha val="43137"/>
                    </a:srgbClr>
                  </a:outerShdw>
                </a:effectLst>
                <a:latin typeface="Arial"/>
                <a:ea typeface="+mj-ea"/>
                <a:cs typeface="Arial"/>
              </a:rPr>
              <a:t>קריאה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ההישגים בישראל ובמדינות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2" name="מלבן 1"/>
          <p:cNvSpPr/>
          <p:nvPr/>
        </p:nvSpPr>
        <p:spPr bwMode="auto">
          <a:xfrm>
            <a:off x="7452320" y="5589240"/>
            <a:ext cx="720080" cy="288032"/>
          </a:xfrm>
          <a:prstGeom prst="rect">
            <a:avLst/>
          </a:prstGeom>
          <a:solidFill>
            <a:srgbClr val="FDFDFD">
              <a:alpha val="57000"/>
            </a:srgbClr>
          </a:solidFill>
          <a:ln>
            <a:no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4" name="מלבן 3"/>
          <p:cNvSpPr/>
          <p:nvPr/>
        </p:nvSpPr>
        <p:spPr>
          <a:xfrm>
            <a:off x="12131" y="5121240"/>
            <a:ext cx="8204845" cy="1708160"/>
          </a:xfrm>
          <a:prstGeom prst="rect">
            <a:avLst/>
          </a:prstGeom>
          <a:solidFill>
            <a:srgbClr val="EEEFF9"/>
          </a:solidFill>
        </p:spPr>
        <p:txBody>
          <a:bodyPr wrap="square">
            <a:spAutoFit/>
          </a:bodyPr>
          <a:lstStyle/>
          <a:p>
            <a:pPr marL="285750" indent="-285750">
              <a:spcAft>
                <a:spcPts val="600"/>
              </a:spcAft>
              <a:buFont typeface="Wingdings" pitchFamily="2" charset="2"/>
              <a:buChar char="§"/>
            </a:pPr>
            <a:r>
              <a:rPr lang="he-IL" sz="1900" b="1" dirty="0" smtClean="0">
                <a:solidFill>
                  <a:schemeClr val="bg1"/>
                </a:solidFill>
              </a:rPr>
              <a:t>הישגי ישראל בקריאה טובים יחסית וקרובים לממוצע ה-</a:t>
            </a:r>
            <a:r>
              <a:rPr lang="en-US" sz="1900" b="1" dirty="0" smtClean="0">
                <a:solidFill>
                  <a:schemeClr val="bg1"/>
                </a:solidFill>
              </a:rPr>
              <a:t>OECD</a:t>
            </a:r>
            <a:r>
              <a:rPr lang="he-IL" sz="1900" b="1" dirty="0" smtClean="0">
                <a:solidFill>
                  <a:schemeClr val="bg1"/>
                </a:solidFill>
              </a:rPr>
              <a:t>. הציון הממוצע בישראל הוא 486 </a:t>
            </a:r>
            <a:r>
              <a:rPr lang="he-IL" sz="1900" b="1" dirty="0" err="1" smtClean="0">
                <a:solidFill>
                  <a:schemeClr val="bg1"/>
                </a:solidFill>
              </a:rPr>
              <a:t>נק</a:t>
            </a:r>
            <a:r>
              <a:rPr lang="he-IL" sz="1900" b="1" dirty="0" smtClean="0">
                <a:solidFill>
                  <a:schemeClr val="bg1"/>
                </a:solidFill>
              </a:rPr>
              <a:t>', פער קל של 10 נק' מתחת לממוצע ה-</a:t>
            </a:r>
            <a:r>
              <a:rPr lang="en-US" sz="1900" b="1" dirty="0" smtClean="0">
                <a:solidFill>
                  <a:schemeClr val="bg1"/>
                </a:solidFill>
              </a:rPr>
              <a:t>OECD</a:t>
            </a:r>
            <a:r>
              <a:rPr lang="he-IL" sz="1900" b="1" dirty="0">
                <a:solidFill>
                  <a:schemeClr val="bg1"/>
                </a:solidFill>
              </a:rPr>
              <a:t> </a:t>
            </a:r>
            <a:r>
              <a:rPr lang="he-IL" sz="1900" b="1" dirty="0" smtClean="0">
                <a:solidFill>
                  <a:schemeClr val="bg1"/>
                </a:solidFill>
              </a:rPr>
              <a:t>(מקום 33 </a:t>
            </a:r>
            <a:r>
              <a:rPr lang="he-IL" sz="1900" b="1" dirty="0">
                <a:solidFill>
                  <a:schemeClr val="bg1"/>
                </a:solidFill>
              </a:rPr>
              <a:t>מתוך </a:t>
            </a:r>
            <a:r>
              <a:rPr lang="he-IL" sz="1900" b="1" dirty="0" smtClean="0">
                <a:solidFill>
                  <a:schemeClr val="bg1"/>
                </a:solidFill>
              </a:rPr>
              <a:t>64)</a:t>
            </a:r>
          </a:p>
          <a:p>
            <a:pPr marL="285750" indent="-285750">
              <a:spcAft>
                <a:spcPts val="600"/>
              </a:spcAft>
              <a:buFont typeface="Wingdings" pitchFamily="2" charset="2"/>
              <a:buChar char="§"/>
            </a:pPr>
            <a:r>
              <a:rPr lang="he-IL" sz="1900" b="1" dirty="0" smtClean="0">
                <a:solidFill>
                  <a:schemeClr val="bg1"/>
                </a:solidFill>
              </a:rPr>
              <a:t>הציון של ישראל אינו שונה סטטיסטית מהציון של 18 מדינות אחרות</a:t>
            </a:r>
            <a:endParaRPr lang="he-IL" sz="1900" b="1" dirty="0">
              <a:solidFill>
                <a:schemeClr val="bg1"/>
              </a:solidFill>
            </a:endParaRPr>
          </a:p>
          <a:p>
            <a:pPr marL="285750" indent="-285750">
              <a:spcAft>
                <a:spcPts val="600"/>
              </a:spcAft>
              <a:buFont typeface="Wingdings" pitchFamily="2" charset="2"/>
              <a:buChar char="§"/>
            </a:pPr>
            <a:r>
              <a:rPr lang="he-IL" sz="1900" b="1" dirty="0">
                <a:solidFill>
                  <a:schemeClr val="bg1"/>
                </a:solidFill>
              </a:rPr>
              <a:t>מדינות מזרח-אסיה תופסות את ארבעת המקומות </a:t>
            </a:r>
            <a:r>
              <a:rPr lang="he-IL" sz="1900" b="1" dirty="0" smtClean="0">
                <a:solidFill>
                  <a:schemeClr val="bg1"/>
                </a:solidFill>
              </a:rPr>
              <a:t>הראשונים</a:t>
            </a:r>
            <a:endParaRPr lang="he-IL" sz="1900" b="1" dirty="0">
              <a:solidFill>
                <a:schemeClr val="bg1"/>
              </a:solidFill>
            </a:endParaRPr>
          </a:p>
        </p:txBody>
      </p:sp>
      <p:graphicFrame>
        <p:nvGraphicFramePr>
          <p:cNvPr id="7" name="תרשים 6"/>
          <p:cNvGraphicFramePr>
            <a:graphicFrameLocks/>
          </p:cNvGraphicFramePr>
          <p:nvPr>
            <p:extLst>
              <p:ext uri="{D42A27DB-BD31-4B8C-83A1-F6EECF244321}">
                <p14:modId xmlns:p14="http://schemas.microsoft.com/office/powerpoint/2010/main" val="1123317774"/>
              </p:ext>
            </p:extLst>
          </p:nvPr>
        </p:nvGraphicFramePr>
        <p:xfrm>
          <a:off x="50526" y="764704"/>
          <a:ext cx="8064896" cy="4320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9695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20" y="0"/>
            <a:ext cx="8243888"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tabLst>
                <a:tab pos="4572000" algn="l"/>
              </a:tabLst>
              <a:defRPr/>
            </a:pPr>
            <a:r>
              <a:rPr lang="he-IL" sz="2800" dirty="0" smtClean="0">
                <a:effectLst>
                  <a:outerShdw blurRad="38100" dist="38100" dir="2700000" algn="tl">
                    <a:srgbClr val="000000">
                      <a:alpha val="43137"/>
                    </a:srgbClr>
                  </a:outerShdw>
                </a:effectLst>
              </a:rPr>
              <a:t>קריאה </a:t>
            </a:r>
            <a:r>
              <a:rPr lang="he-IL" sz="2400" dirty="0" smtClean="0">
                <a:effectLst>
                  <a:outerShdw blurRad="38100" dist="38100" dir="2700000" algn="tl">
                    <a:srgbClr val="000000">
                      <a:alpha val="43137"/>
                    </a:srgbClr>
                  </a:outerShdw>
                </a:effectLst>
              </a:rPr>
              <a:t>2012</a:t>
            </a:r>
            <a:r>
              <a:rPr lang="he-IL" sz="2800" dirty="0">
                <a:effectLst>
                  <a:outerShdw blurRad="38100" dist="38100" dir="2700000" algn="tl">
                    <a:srgbClr val="000000">
                      <a:alpha val="43137"/>
                    </a:srgbClr>
                  </a:outerShdw>
                </a:effectLst>
              </a:rPr>
              <a:t>: </a:t>
            </a:r>
            <a:r>
              <a:rPr lang="he-IL" sz="2800" dirty="0" smtClean="0">
                <a:effectLst>
                  <a:outerShdw blurRad="38100" dist="38100" dir="2700000" algn="tl">
                    <a:srgbClr val="000000">
                      <a:alpha val="43137"/>
                    </a:srgbClr>
                  </a:outerShdw>
                </a:effectLst>
              </a:rPr>
              <a:t>מגמות שינוי בהישגים בישראל </a:t>
            </a:r>
            <a:r>
              <a:rPr lang="he-IL" sz="2800" dirty="0">
                <a:effectLst>
                  <a:outerShdw blurRad="38100" dist="38100" dir="2700000" algn="tl">
                    <a:srgbClr val="000000">
                      <a:alpha val="43137"/>
                    </a:srgbClr>
                  </a:outerShdw>
                </a:effectLst>
              </a:rPr>
              <a:t>ובמדינות </a:t>
            </a:r>
            <a:r>
              <a:rPr lang="he-IL" sz="2800" dirty="0" smtClean="0">
                <a:effectLst>
                  <a:outerShdw blurRad="38100" dist="38100" dir="2700000" algn="tl">
                    <a:srgbClr val="000000">
                      <a:alpha val="43137"/>
                    </a:srgbClr>
                  </a:outerShdw>
                </a:effectLst>
              </a:rPr>
              <a:t>המשתתפות 2000-2012</a:t>
            </a:r>
            <a:endParaRPr lang="en-US" sz="2800" dirty="0">
              <a:latin typeface="Arial"/>
              <a:cs typeface="Arial"/>
            </a:endParaRPr>
          </a:p>
        </p:txBody>
      </p:sp>
      <p:sp>
        <p:nvSpPr>
          <p:cNvPr id="4" name="TextBox 3"/>
          <p:cNvSpPr txBox="1"/>
          <p:nvPr/>
        </p:nvSpPr>
        <p:spPr>
          <a:xfrm>
            <a:off x="0" y="5517232"/>
            <a:ext cx="8208000" cy="70788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אומדן השינוי הממוצע לשנה בישראל עומד 3.7 </a:t>
            </a:r>
            <a:r>
              <a:rPr lang="he-IL" sz="2000" b="1" dirty="0" err="1" smtClean="0">
                <a:solidFill>
                  <a:schemeClr val="bg1"/>
                </a:solidFill>
              </a:rPr>
              <a:t>נק</a:t>
            </a:r>
            <a:r>
              <a:rPr lang="he-IL" sz="2000" b="1" dirty="0" smtClean="0">
                <a:solidFill>
                  <a:schemeClr val="bg1"/>
                </a:solidFill>
              </a:rPr>
              <a:t>', מה שמציב את ישראל במקום ה-11 מבחינת גודל השיפור, והראשון מבין מדינות ההשוואה</a:t>
            </a:r>
            <a:endParaRPr lang="he-IL" sz="2000" b="1" dirty="0">
              <a:solidFill>
                <a:schemeClr val="bg1"/>
              </a:solidFill>
            </a:endParaRPr>
          </a:p>
        </p:txBody>
      </p:sp>
      <p:graphicFrame>
        <p:nvGraphicFramePr>
          <p:cNvPr id="6" name="תרשים 5"/>
          <p:cNvGraphicFramePr>
            <a:graphicFrameLocks/>
          </p:cNvGraphicFramePr>
          <p:nvPr>
            <p:extLst>
              <p:ext uri="{D42A27DB-BD31-4B8C-83A1-F6EECF244321}">
                <p14:modId xmlns:p14="http://schemas.microsoft.com/office/powerpoint/2010/main" val="3166631387"/>
              </p:ext>
            </p:extLst>
          </p:nvPr>
        </p:nvGraphicFramePr>
        <p:xfrm>
          <a:off x="251520" y="836712"/>
          <a:ext cx="7743113" cy="4507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182742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0"/>
          <p:cNvSpPr txBox="1">
            <a:spLocks noChangeArrowheads="1"/>
          </p:cNvSpPr>
          <p:nvPr/>
        </p:nvSpPr>
        <p:spPr bwMode="auto">
          <a:xfrm>
            <a:off x="0" y="0"/>
            <a:ext cx="8243888"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rPr>
              <a:t>קריאה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רמות הבקיאות</a:t>
            </a:r>
            <a:endParaRPr lang="en-US" sz="3200" dirty="0">
              <a:effectLst>
                <a:outerShdw blurRad="38100" dist="38100" dir="2700000" algn="tl">
                  <a:srgbClr val="000000">
                    <a:alpha val="43137"/>
                  </a:srgbClr>
                </a:outerShdw>
              </a:effectLst>
              <a:latin typeface="Arial"/>
              <a:cs typeface="Arial"/>
            </a:endParaRPr>
          </a:p>
        </p:txBody>
      </p:sp>
      <p:sp>
        <p:nvSpPr>
          <p:cNvPr id="7" name="Rectangle 5"/>
          <p:cNvSpPr>
            <a:spLocks noChangeArrowheads="1"/>
          </p:cNvSpPr>
          <p:nvPr/>
        </p:nvSpPr>
        <p:spPr bwMode="auto">
          <a:xfrm>
            <a:off x="251520" y="642938"/>
            <a:ext cx="7920930" cy="3722166"/>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ct val="90000"/>
              </a:lnSpc>
              <a:buFont typeface="Wingdings" pitchFamily="2" charset="2"/>
              <a:buChar char="§"/>
              <a:defRPr/>
            </a:pPr>
            <a:r>
              <a:rPr lang="he-IL" sz="2400" b="1" dirty="0" smtClean="0">
                <a:solidFill>
                  <a:schemeClr val="bg1"/>
                </a:solidFill>
              </a:rPr>
              <a:t>רמות הבקיאות מחלקות את סולם הציונים הרציף בקריאה </a:t>
            </a:r>
            <a:r>
              <a:rPr lang="he-IL" sz="2400" b="1" dirty="0">
                <a:solidFill>
                  <a:schemeClr val="bg1"/>
                </a:solidFill>
              </a:rPr>
              <a:t>לשבע </a:t>
            </a:r>
            <a:r>
              <a:rPr lang="he-IL" sz="2400" b="1" dirty="0" smtClean="0">
                <a:solidFill>
                  <a:schemeClr val="bg1"/>
                </a:solidFill>
              </a:rPr>
              <a:t>רמות על פי נקודות חתך</a:t>
            </a:r>
          </a:p>
          <a:p>
            <a:pPr marL="514350" indent="-342900" eaLnBrk="0" hangingPunct="0">
              <a:lnSpc>
                <a:spcPct val="90000"/>
              </a:lnSpc>
              <a:buFont typeface="Wingdings" pitchFamily="2" charset="2"/>
              <a:buChar char="§"/>
              <a:defRPr/>
            </a:pPr>
            <a:endParaRPr lang="he-IL" sz="2400" b="1" dirty="0" smtClean="0">
              <a:solidFill>
                <a:schemeClr val="bg1"/>
              </a:solidFill>
            </a:endParaRPr>
          </a:p>
          <a:p>
            <a:pPr marL="514350" indent="-342900" eaLnBrk="0" hangingPunct="0">
              <a:lnSpc>
                <a:spcPct val="90000"/>
              </a:lnSpc>
              <a:buFont typeface="Wingdings" pitchFamily="2" charset="2"/>
              <a:buChar char="§"/>
              <a:defRPr/>
            </a:pPr>
            <a:r>
              <a:rPr lang="he-IL" sz="2400" b="1" dirty="0">
                <a:solidFill>
                  <a:schemeClr val="bg1"/>
                </a:solidFill>
              </a:rPr>
              <a:t>כל רמת בקיאות מייצגת שינוי </a:t>
            </a:r>
            <a:r>
              <a:rPr lang="he-IL" sz="2400" b="1" u="sng" dirty="0">
                <a:solidFill>
                  <a:schemeClr val="bg1"/>
                </a:solidFill>
              </a:rPr>
              <a:t>איכותי</a:t>
            </a:r>
            <a:r>
              <a:rPr lang="he-IL" sz="2400" b="1" dirty="0">
                <a:solidFill>
                  <a:schemeClr val="bg1"/>
                </a:solidFill>
              </a:rPr>
              <a:t> ברמת הידע </a:t>
            </a:r>
            <a:r>
              <a:rPr lang="he-IL" sz="2400" b="1" dirty="0" smtClean="0">
                <a:solidFill>
                  <a:schemeClr val="bg1"/>
                </a:solidFill>
              </a:rPr>
              <a:t>בקריאה ומלווה </a:t>
            </a:r>
            <a:r>
              <a:rPr lang="he-IL" sz="2400" b="1" dirty="0">
                <a:solidFill>
                  <a:schemeClr val="bg1"/>
                </a:solidFill>
              </a:rPr>
              <a:t>בתיאור המסביר מה מאפיין תלמידים בטווח זה של ציונים מבחינת רמת אוריינות </a:t>
            </a:r>
            <a:r>
              <a:rPr lang="he-IL" sz="2400" b="1" dirty="0" smtClean="0">
                <a:solidFill>
                  <a:schemeClr val="bg1"/>
                </a:solidFill>
              </a:rPr>
              <a:t>הקריאה </a:t>
            </a:r>
            <a:r>
              <a:rPr lang="he-IL" sz="2400" b="1" dirty="0">
                <a:solidFill>
                  <a:schemeClr val="bg1"/>
                </a:solidFill>
              </a:rPr>
              <a:t>שלהם ומה הם בדרך כלל יודעים ומצליחים </a:t>
            </a:r>
            <a:r>
              <a:rPr lang="he-IL" sz="2400" b="1" dirty="0" smtClean="0">
                <a:solidFill>
                  <a:schemeClr val="bg1"/>
                </a:solidFill>
              </a:rPr>
              <a:t>לפתור</a:t>
            </a:r>
          </a:p>
          <a:p>
            <a:pPr marL="514350" indent="-342900" eaLnBrk="0" hangingPunct="0">
              <a:lnSpc>
                <a:spcPct val="90000"/>
              </a:lnSpc>
              <a:buFont typeface="Wingdings" pitchFamily="2" charset="2"/>
              <a:buChar char="§"/>
              <a:defRPr/>
            </a:pPr>
            <a:endParaRPr lang="he-IL" sz="2400" b="1" dirty="0" smtClean="0">
              <a:solidFill>
                <a:schemeClr val="bg1"/>
              </a:solidFill>
            </a:endParaRPr>
          </a:p>
          <a:p>
            <a:pPr marL="514350" indent="-342900" eaLnBrk="0" hangingPunct="0">
              <a:lnSpc>
                <a:spcPct val="90000"/>
              </a:lnSpc>
              <a:buFont typeface="Wingdings" pitchFamily="2" charset="2"/>
              <a:buChar char="§"/>
              <a:defRPr/>
            </a:pPr>
            <a:r>
              <a:rPr lang="he-IL" sz="2400" b="1" dirty="0">
                <a:solidFill>
                  <a:schemeClr val="bg1"/>
                </a:solidFill>
              </a:rPr>
              <a:t>שבע ר</a:t>
            </a:r>
            <a:r>
              <a:rPr lang="he-IL" sz="2400" b="1" dirty="0" smtClean="0">
                <a:solidFill>
                  <a:schemeClr val="bg1"/>
                </a:solidFill>
              </a:rPr>
              <a:t>מות הבקיאות הן כדלהלן:</a:t>
            </a:r>
          </a:p>
          <a:p>
            <a:pPr marL="514350" indent="-342900" rtl="0" eaLnBrk="0" hangingPunct="0">
              <a:defRPr/>
            </a:pPr>
            <a:endParaRPr lang="he-IL" b="1" dirty="0"/>
          </a:p>
        </p:txBody>
      </p:sp>
      <p:graphicFrame>
        <p:nvGraphicFramePr>
          <p:cNvPr id="8" name="טבלה 7"/>
          <p:cNvGraphicFramePr>
            <a:graphicFrameLocks noGrp="1"/>
          </p:cNvGraphicFramePr>
          <p:nvPr>
            <p:extLst>
              <p:ext uri="{D42A27DB-BD31-4B8C-83A1-F6EECF244321}">
                <p14:modId xmlns:p14="http://schemas.microsoft.com/office/powerpoint/2010/main" val="3565096349"/>
              </p:ext>
            </p:extLst>
          </p:nvPr>
        </p:nvGraphicFramePr>
        <p:xfrm>
          <a:off x="899592" y="3933053"/>
          <a:ext cx="6840760" cy="2808315"/>
        </p:xfrm>
        <a:graphic>
          <a:graphicData uri="http://schemas.openxmlformats.org/drawingml/2006/table">
            <a:tbl>
              <a:tblPr rtl="1" firstRow="1" firstCol="1" bandRow="1">
                <a:tableStyleId>{5C22544A-7EE6-4342-B048-85BDC9FD1C3A}</a:tableStyleId>
              </a:tblPr>
              <a:tblGrid>
                <a:gridCol w="3420380"/>
                <a:gridCol w="3420380"/>
              </a:tblGrid>
              <a:tr h="312035">
                <a:tc>
                  <a:txBody>
                    <a:bodyPr/>
                    <a:lstStyle/>
                    <a:p>
                      <a:pPr algn="ctr" rtl="1">
                        <a:spcBef>
                          <a:spcPts val="600"/>
                        </a:spcBef>
                        <a:spcAft>
                          <a:spcPts val="600"/>
                        </a:spcAft>
                      </a:pPr>
                      <a:r>
                        <a:rPr lang="he-IL" sz="2000" b="1" dirty="0">
                          <a:solidFill>
                            <a:schemeClr val="bg1"/>
                          </a:solidFill>
                          <a:effectLst/>
                        </a:rPr>
                        <a:t>רמה</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spcBef>
                          <a:spcPts val="600"/>
                        </a:spcBef>
                        <a:spcAft>
                          <a:spcPts val="600"/>
                        </a:spcAft>
                      </a:pPr>
                      <a:r>
                        <a:rPr lang="he-IL" sz="2000" b="1" dirty="0" smtClean="0">
                          <a:solidFill>
                            <a:schemeClr val="bg1"/>
                          </a:solidFill>
                          <a:effectLst/>
                        </a:rPr>
                        <a:t>טווח ציוני הקטגוריה</a:t>
                      </a:r>
                      <a:r>
                        <a:rPr lang="he-IL" sz="2000" b="1" baseline="0" dirty="0" smtClean="0">
                          <a:solidFill>
                            <a:schemeClr val="bg1"/>
                          </a:solidFill>
                          <a:effectLst/>
                        </a:rPr>
                        <a:t> </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312035">
                <a:tc>
                  <a:txBody>
                    <a:bodyPr/>
                    <a:lstStyle/>
                    <a:p>
                      <a:pPr algn="ctr" rtl="1">
                        <a:spcBef>
                          <a:spcPts val="600"/>
                        </a:spcBef>
                        <a:spcAft>
                          <a:spcPts val="600"/>
                        </a:spcAft>
                      </a:pPr>
                      <a:r>
                        <a:rPr lang="he-IL" sz="2000" b="1" dirty="0" smtClean="0">
                          <a:solidFill>
                            <a:schemeClr val="bg1"/>
                          </a:solidFill>
                          <a:effectLst/>
                        </a:rPr>
                        <a:t>רמה 6</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mn-lt"/>
                          <a:ea typeface="+mn-ea"/>
                          <a:cs typeface="+mn-cs"/>
                        </a:rPr>
                        <a:t>מעל</a:t>
                      </a:r>
                      <a:r>
                        <a:rPr lang="he-IL" sz="2000" b="1" baseline="0" dirty="0" smtClean="0">
                          <a:solidFill>
                            <a:schemeClr val="bg1"/>
                          </a:solidFill>
                          <a:effectLst/>
                          <a:latin typeface="+mn-lt"/>
                          <a:ea typeface="+mn-ea"/>
                          <a:cs typeface="+mn-cs"/>
                        </a:rPr>
                        <a:t> 698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2035">
                <a:tc>
                  <a:txBody>
                    <a:bodyPr/>
                    <a:lstStyle/>
                    <a:p>
                      <a:pPr algn="ctr" rtl="1">
                        <a:spcBef>
                          <a:spcPts val="600"/>
                        </a:spcBef>
                        <a:spcAft>
                          <a:spcPts val="600"/>
                        </a:spcAft>
                      </a:pPr>
                      <a:r>
                        <a:rPr lang="he-IL" sz="2000" b="1" dirty="0">
                          <a:solidFill>
                            <a:schemeClr val="bg1"/>
                          </a:solidFill>
                          <a:effectLst/>
                        </a:rPr>
                        <a:t>רמה 5</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מ- 626 עד 698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2035">
                <a:tc>
                  <a:txBody>
                    <a:bodyPr/>
                    <a:lstStyle/>
                    <a:p>
                      <a:pPr algn="ctr" rtl="1">
                        <a:spcBef>
                          <a:spcPts val="600"/>
                        </a:spcBef>
                        <a:spcAft>
                          <a:spcPts val="600"/>
                        </a:spcAft>
                      </a:pPr>
                      <a:r>
                        <a:rPr lang="he-IL" sz="2000" b="1" dirty="0">
                          <a:solidFill>
                            <a:schemeClr val="bg1"/>
                          </a:solidFill>
                          <a:effectLst/>
                        </a:rPr>
                        <a:t>רמה 4</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מ- 553 עד 626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2035">
                <a:tc>
                  <a:txBody>
                    <a:bodyPr/>
                    <a:lstStyle/>
                    <a:p>
                      <a:pPr algn="ctr" rtl="1">
                        <a:spcBef>
                          <a:spcPts val="600"/>
                        </a:spcBef>
                        <a:spcAft>
                          <a:spcPts val="600"/>
                        </a:spcAft>
                      </a:pPr>
                      <a:r>
                        <a:rPr lang="he-IL" sz="2000" b="1">
                          <a:solidFill>
                            <a:schemeClr val="bg1"/>
                          </a:solidFill>
                          <a:effectLst/>
                        </a:rPr>
                        <a:t>רמה 3</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מ-480 עד 553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2035">
                <a:tc>
                  <a:txBody>
                    <a:bodyPr/>
                    <a:lstStyle/>
                    <a:p>
                      <a:pPr algn="ctr" rtl="1">
                        <a:spcBef>
                          <a:spcPts val="600"/>
                        </a:spcBef>
                        <a:spcAft>
                          <a:spcPts val="600"/>
                        </a:spcAft>
                      </a:pPr>
                      <a:r>
                        <a:rPr lang="he-IL" sz="2000" b="1">
                          <a:solidFill>
                            <a:schemeClr val="bg1"/>
                          </a:solidFill>
                          <a:effectLst/>
                        </a:rPr>
                        <a:t>רמה 2</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מ- 407 עד 480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2035">
                <a:tc>
                  <a:txBody>
                    <a:bodyPr/>
                    <a:lstStyle/>
                    <a:p>
                      <a:pPr algn="ctr" rtl="1">
                        <a:spcBef>
                          <a:spcPts val="600"/>
                        </a:spcBef>
                        <a:spcAft>
                          <a:spcPts val="600"/>
                        </a:spcAft>
                      </a:pPr>
                      <a:r>
                        <a:rPr lang="he-IL" sz="2000" b="1" dirty="0">
                          <a:solidFill>
                            <a:schemeClr val="bg1"/>
                          </a:solidFill>
                          <a:effectLst/>
                        </a:rPr>
                        <a:t>רמה </a:t>
                      </a:r>
                      <a:r>
                        <a:rPr lang="he-IL" sz="2000" b="1" dirty="0" smtClean="0">
                          <a:solidFill>
                            <a:schemeClr val="bg1"/>
                          </a:solidFill>
                          <a:effectLst/>
                        </a:rPr>
                        <a:t>1א</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מ-335 עד 407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2035">
                <a:tc>
                  <a:txBody>
                    <a:bodyPr/>
                    <a:lstStyle/>
                    <a:p>
                      <a:pPr algn="ctr" rtl="1">
                        <a:spcBef>
                          <a:spcPts val="600"/>
                        </a:spcBef>
                        <a:spcAft>
                          <a:spcPts val="600"/>
                        </a:spcAft>
                      </a:pPr>
                      <a:r>
                        <a:rPr lang="he-IL" sz="2000" b="1" dirty="0" smtClean="0">
                          <a:solidFill>
                            <a:schemeClr val="bg1"/>
                          </a:solidFill>
                          <a:effectLst/>
                        </a:rPr>
                        <a:t>רמה 1ב</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מ-262 עד 335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2035">
                <a:tc>
                  <a:txBody>
                    <a:bodyPr/>
                    <a:lstStyle/>
                    <a:p>
                      <a:pPr algn="ctr" rtl="1">
                        <a:spcBef>
                          <a:spcPts val="600"/>
                        </a:spcBef>
                        <a:spcAft>
                          <a:spcPts val="600"/>
                        </a:spcAft>
                      </a:pPr>
                      <a:r>
                        <a:rPr lang="he-IL" sz="2000" b="1" dirty="0" smtClean="0">
                          <a:solidFill>
                            <a:schemeClr val="bg1"/>
                          </a:solidFill>
                          <a:effectLst/>
                        </a:rPr>
                        <a:t>מתחת לרמה 1ב</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Calibri"/>
                          <a:ea typeface="Times New Roman"/>
                          <a:cs typeface="Arial"/>
                        </a:rPr>
                        <a:t>מתחת ל-262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6484898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97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000"/>
              </a:lnSpc>
              <a:defRPr/>
            </a:pPr>
            <a:r>
              <a:rPr lang="he-IL" sz="2800" dirty="0" smtClean="0">
                <a:effectLst>
                  <a:outerShdw blurRad="38100" dist="38100" dir="2700000" algn="tl">
                    <a:srgbClr val="000000">
                      <a:alpha val="43137"/>
                    </a:srgbClr>
                  </a:outerShdw>
                </a:effectLst>
              </a:rPr>
              <a:t>קריאה </a:t>
            </a:r>
            <a:r>
              <a:rPr lang="he-IL" sz="2400" dirty="0" smtClean="0">
                <a:effectLst>
                  <a:outerShdw blurRad="38100" dist="38100" dir="2700000" algn="tl">
                    <a:srgbClr val="000000">
                      <a:alpha val="43137"/>
                    </a:srgbClr>
                  </a:outerShdw>
                </a:effectLst>
              </a:rPr>
              <a:t>2012</a:t>
            </a:r>
            <a:r>
              <a:rPr lang="he-IL" sz="2800" dirty="0" smtClean="0">
                <a:effectLst>
                  <a:outerShdw blurRad="38100" dist="38100" dir="2700000" algn="tl">
                    <a:srgbClr val="000000">
                      <a:alpha val="43137"/>
                    </a:srgbClr>
                  </a:outerShdw>
                </a:effectLst>
              </a:rPr>
              <a:t>: שיעור התלמידים ברמות הבקיאות</a:t>
            </a:r>
          </a:p>
          <a:p>
            <a:pPr lvl="0" rtl="1">
              <a:lnSpc>
                <a:spcPts val="2000"/>
              </a:lnSpc>
              <a:defRPr/>
            </a:pPr>
            <a:r>
              <a:rPr lang="he-IL" sz="2800" dirty="0" smtClean="0">
                <a:effectLst>
                  <a:outerShdw blurRad="38100" dist="38100" dir="2700000" algn="tl">
                    <a:srgbClr val="000000">
                      <a:alpha val="43137"/>
                    </a:srgbClr>
                  </a:outerShdw>
                </a:effectLst>
              </a:rPr>
              <a:t>בישראל ובמדינות השוואה </a:t>
            </a:r>
            <a:endParaRPr lang="en-US" sz="2800" dirty="0">
              <a:effectLst>
                <a:outerShdw blurRad="38100" dist="38100" dir="2700000" algn="tl">
                  <a:srgbClr val="000000">
                    <a:alpha val="43137"/>
                  </a:srgbClr>
                </a:outerShdw>
              </a:effectLst>
              <a:latin typeface="Arial"/>
              <a:cs typeface="Arial"/>
            </a:endParaRPr>
          </a:p>
        </p:txBody>
      </p:sp>
      <p:sp>
        <p:nvSpPr>
          <p:cNvPr id="4" name="TextBox 3"/>
          <p:cNvSpPr txBox="1"/>
          <p:nvPr/>
        </p:nvSpPr>
        <p:spPr>
          <a:xfrm>
            <a:off x="0" y="5589240"/>
            <a:ext cx="8225028" cy="120032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שיעור התלמידים המצטיינים (רמות 5 ו-6) בישראל הוא 10%, גבוה במעט מהשיעור במדינות ה-</a:t>
            </a:r>
            <a:r>
              <a:rPr lang="en-US" b="1" dirty="0" smtClean="0">
                <a:solidFill>
                  <a:schemeClr val="bg1"/>
                </a:solidFill>
              </a:rPr>
              <a:t>OECD</a:t>
            </a:r>
            <a:r>
              <a:rPr lang="he-IL" b="1" dirty="0" smtClean="0">
                <a:solidFill>
                  <a:schemeClr val="bg1"/>
                </a:solidFill>
              </a:rPr>
              <a:t> </a:t>
            </a:r>
          </a:p>
          <a:p>
            <a:pPr marL="285750" indent="-285750">
              <a:buFont typeface="Wingdings" pitchFamily="2" charset="2"/>
              <a:buChar char="§"/>
            </a:pPr>
            <a:r>
              <a:rPr lang="he-IL" b="1" dirty="0" smtClean="0">
                <a:solidFill>
                  <a:schemeClr val="bg1"/>
                </a:solidFill>
              </a:rPr>
              <a:t>בישראל 24% התלמידים הוגדרו כמתקשים (</a:t>
            </a:r>
            <a:r>
              <a:rPr lang="he-IL" b="1" dirty="0">
                <a:solidFill>
                  <a:schemeClr val="bg1"/>
                </a:solidFill>
              </a:rPr>
              <a:t>מתחת לרמה 2), </a:t>
            </a:r>
            <a:r>
              <a:rPr lang="he-IL" b="1" dirty="0" smtClean="0">
                <a:solidFill>
                  <a:schemeClr val="bg1"/>
                </a:solidFill>
              </a:rPr>
              <a:t>שיעור זה גבוה מהשיעור במדינות ה-</a:t>
            </a:r>
            <a:r>
              <a:rPr lang="en-US" b="1" dirty="0" smtClean="0">
                <a:solidFill>
                  <a:schemeClr val="bg1"/>
                </a:solidFill>
              </a:rPr>
              <a:t>OECD</a:t>
            </a:r>
            <a:endParaRPr lang="he-IL" b="1" dirty="0">
              <a:solidFill>
                <a:schemeClr val="bg1"/>
              </a:solidFill>
            </a:endParaRPr>
          </a:p>
        </p:txBody>
      </p:sp>
      <p:graphicFrame>
        <p:nvGraphicFramePr>
          <p:cNvPr id="10" name="תרשים 9"/>
          <p:cNvGraphicFramePr>
            <a:graphicFrameLocks/>
          </p:cNvGraphicFramePr>
          <p:nvPr>
            <p:extLst>
              <p:ext uri="{D42A27DB-BD31-4B8C-83A1-F6EECF244321}">
                <p14:modId xmlns:p14="http://schemas.microsoft.com/office/powerpoint/2010/main" val="3176536681"/>
              </p:ext>
            </p:extLst>
          </p:nvPr>
        </p:nvGraphicFramePr>
        <p:xfrm>
          <a:off x="107504" y="729000"/>
          <a:ext cx="7992888" cy="4716224"/>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קבוצה 8"/>
          <p:cNvGrpSpPr/>
          <p:nvPr/>
        </p:nvGrpSpPr>
        <p:grpSpPr>
          <a:xfrm>
            <a:off x="3203848" y="836712"/>
            <a:ext cx="648072" cy="4248472"/>
            <a:chOff x="4427984" y="453502"/>
            <a:chExt cx="648072" cy="4248472"/>
          </a:xfrm>
        </p:grpSpPr>
        <p:sp>
          <p:nvSpPr>
            <p:cNvPr id="7" name="אליפסה 6"/>
            <p:cNvSpPr/>
            <p:nvPr/>
          </p:nvSpPr>
          <p:spPr bwMode="auto">
            <a:xfrm>
              <a:off x="4427984" y="453502"/>
              <a:ext cx="648072" cy="864096"/>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8" name="אליפסה 7"/>
            <p:cNvSpPr/>
            <p:nvPr/>
          </p:nvSpPr>
          <p:spPr bwMode="auto">
            <a:xfrm>
              <a:off x="4499992" y="3621855"/>
              <a:ext cx="504056" cy="1080119"/>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grpSp>
    </p:spTree>
    <p:extLst>
      <p:ext uri="{BB962C8B-B14F-4D97-AF65-F5344CB8AC3E}">
        <p14:creationId xmlns:p14="http://schemas.microsoft.com/office/powerpoint/2010/main" val="212008364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קריאה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פיזור ההישגים 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0" y="5445224"/>
            <a:ext cx="8225028" cy="132343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ישראל מצויה במקום השלישי בפיזור ההישגים (374 נק') מבין המדינות המשתתפות</a:t>
            </a:r>
          </a:p>
          <a:p>
            <a:pPr marL="285750" indent="-285750">
              <a:buFont typeface="Wingdings" pitchFamily="2" charset="2"/>
              <a:buChar char="§"/>
            </a:pPr>
            <a:r>
              <a:rPr lang="he-IL" sz="2000" b="1" dirty="0" smtClean="0">
                <a:solidFill>
                  <a:schemeClr val="bg1"/>
                </a:solidFill>
              </a:rPr>
              <a:t>תמונה זו היא תמונה שחוזרת על עצמה בכל מחקרי פיזה שבהם השתתפה ישראל</a:t>
            </a:r>
            <a:endParaRPr lang="he-IL" sz="2000" b="1" dirty="0">
              <a:solidFill>
                <a:schemeClr val="bg1"/>
              </a:solidFill>
            </a:endParaRPr>
          </a:p>
        </p:txBody>
      </p:sp>
      <p:graphicFrame>
        <p:nvGraphicFramePr>
          <p:cNvPr id="6" name="תרשים 5"/>
          <p:cNvGraphicFramePr>
            <a:graphicFrameLocks/>
          </p:cNvGraphicFramePr>
          <p:nvPr>
            <p:extLst>
              <p:ext uri="{D42A27DB-BD31-4B8C-83A1-F6EECF244321}">
                <p14:modId xmlns:p14="http://schemas.microsoft.com/office/powerpoint/2010/main" val="1080899384"/>
              </p:ext>
            </p:extLst>
          </p:nvPr>
        </p:nvGraphicFramePr>
        <p:xfrm>
          <a:off x="107503" y="764704"/>
          <a:ext cx="7992889" cy="4464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962457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קריאה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הקשר בין הישגים לרקע </a:t>
            </a:r>
            <a:r>
              <a:rPr lang="he-IL" sz="2800" b="1" dirty="0" err="1" smtClean="0">
                <a:solidFill>
                  <a:schemeClr val="tx1"/>
                </a:solidFill>
                <a:effectLst>
                  <a:outerShdw blurRad="38100" dist="38100" dir="2700000" algn="tl">
                    <a:srgbClr val="000000">
                      <a:alpha val="43137"/>
                    </a:srgbClr>
                  </a:outerShdw>
                </a:effectLst>
                <a:latin typeface="Arial"/>
                <a:ea typeface="+mj-ea"/>
                <a:cs typeface="Arial"/>
              </a:rPr>
              <a:t>חת"כ</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7" name="TextBox 6"/>
          <p:cNvSpPr txBox="1"/>
          <p:nvPr/>
        </p:nvSpPr>
        <p:spPr>
          <a:xfrm>
            <a:off x="19380" y="5417929"/>
            <a:ext cx="8225028" cy="1169551"/>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במבחן בקריאה </a:t>
            </a:r>
            <a:r>
              <a:rPr lang="he-IL" sz="2000" b="1" dirty="0">
                <a:solidFill>
                  <a:schemeClr val="bg1"/>
                </a:solidFill>
              </a:rPr>
              <a:t>נמצא </a:t>
            </a:r>
            <a:r>
              <a:rPr lang="he-IL" sz="2000" b="1" dirty="0" smtClean="0">
                <a:solidFill>
                  <a:schemeClr val="bg1"/>
                </a:solidFill>
              </a:rPr>
              <a:t>מתאם חיובי ברמת מדינות בין </a:t>
            </a:r>
            <a:r>
              <a:rPr lang="he-IL" sz="2000" b="1" dirty="0">
                <a:solidFill>
                  <a:schemeClr val="bg1"/>
                </a:solidFill>
              </a:rPr>
              <a:t>ההישגים לרקע </a:t>
            </a:r>
            <a:r>
              <a:rPr lang="he-IL" sz="2000" b="1" dirty="0" err="1">
                <a:solidFill>
                  <a:schemeClr val="bg1"/>
                </a:solidFill>
              </a:rPr>
              <a:t>חת"כ</a:t>
            </a:r>
            <a:r>
              <a:rPr lang="he-IL" sz="2000" b="1" dirty="0">
                <a:solidFill>
                  <a:schemeClr val="bg1"/>
                </a:solidFill>
              </a:rPr>
              <a:t>: ככל שממוצע מדד </a:t>
            </a:r>
            <a:r>
              <a:rPr lang="he-IL" sz="2000" b="1" dirty="0" err="1">
                <a:solidFill>
                  <a:schemeClr val="bg1"/>
                </a:solidFill>
              </a:rPr>
              <a:t>החת"כ</a:t>
            </a:r>
            <a:r>
              <a:rPr lang="he-IL" sz="2000" b="1" dirty="0">
                <a:solidFill>
                  <a:schemeClr val="bg1"/>
                </a:solidFill>
              </a:rPr>
              <a:t> גבוה יותר כך </a:t>
            </a:r>
            <a:r>
              <a:rPr lang="he-IL" sz="2000" b="1" dirty="0" smtClean="0">
                <a:solidFill>
                  <a:schemeClr val="bg1"/>
                </a:solidFill>
              </a:rPr>
              <a:t>ההישגים </a:t>
            </a:r>
            <a:r>
              <a:rPr lang="he-IL" sz="2000" b="1" dirty="0">
                <a:solidFill>
                  <a:schemeClr val="bg1"/>
                </a:solidFill>
              </a:rPr>
              <a:t>גבוהים יותר</a:t>
            </a:r>
          </a:p>
          <a:p>
            <a:pPr marL="285750" indent="-285750">
              <a:spcBef>
                <a:spcPts val="1200"/>
              </a:spcBef>
              <a:buFont typeface="Wingdings" pitchFamily="2" charset="2"/>
              <a:buChar char="§"/>
            </a:pPr>
            <a:r>
              <a:rPr lang="he-IL" sz="2000" b="1" dirty="0">
                <a:solidFill>
                  <a:schemeClr val="bg1"/>
                </a:solidFill>
              </a:rPr>
              <a:t>הישגי ישראל </a:t>
            </a:r>
            <a:r>
              <a:rPr lang="he-IL" sz="2000" b="1" dirty="0" smtClean="0">
                <a:solidFill>
                  <a:schemeClr val="bg1"/>
                </a:solidFill>
              </a:rPr>
              <a:t>קרובים מאד להישגים המנובאים </a:t>
            </a:r>
            <a:r>
              <a:rPr lang="he-IL" sz="2000" b="1" dirty="0">
                <a:solidFill>
                  <a:schemeClr val="bg1"/>
                </a:solidFill>
              </a:rPr>
              <a:t>לפי מדד </a:t>
            </a:r>
            <a:r>
              <a:rPr lang="he-IL" sz="2000" b="1" dirty="0" err="1">
                <a:solidFill>
                  <a:schemeClr val="bg1"/>
                </a:solidFill>
              </a:rPr>
              <a:t>החת"כ</a:t>
            </a:r>
            <a:r>
              <a:rPr lang="he-IL" sz="2000" b="1" dirty="0">
                <a:solidFill>
                  <a:schemeClr val="bg1"/>
                </a:solidFill>
              </a:rPr>
              <a:t> </a:t>
            </a:r>
          </a:p>
        </p:txBody>
      </p:sp>
      <p:graphicFrame>
        <p:nvGraphicFramePr>
          <p:cNvPr id="5" name="תרשים 4"/>
          <p:cNvGraphicFramePr>
            <a:graphicFrameLocks/>
          </p:cNvGraphicFramePr>
          <p:nvPr>
            <p:extLst>
              <p:ext uri="{D42A27DB-BD31-4B8C-83A1-F6EECF244321}">
                <p14:modId xmlns:p14="http://schemas.microsoft.com/office/powerpoint/2010/main" val="3865299320"/>
              </p:ext>
            </p:extLst>
          </p:nvPr>
        </p:nvGraphicFramePr>
        <p:xfrm>
          <a:off x="107504" y="764704"/>
          <a:ext cx="7920880" cy="4464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4607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קריאה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בכלל האוכלוסייה 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8395" y="5673442"/>
            <a:ext cx="8236013" cy="70788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ההישגים של </a:t>
            </a:r>
            <a:r>
              <a:rPr lang="he-IL" sz="2000" b="1" dirty="0">
                <a:solidFill>
                  <a:schemeClr val="bg1"/>
                </a:solidFill>
              </a:rPr>
              <a:t>דוברי העברית </a:t>
            </a:r>
            <a:r>
              <a:rPr lang="he-IL" sz="2000" b="1" dirty="0" smtClean="0">
                <a:solidFill>
                  <a:schemeClr val="bg1"/>
                </a:solidFill>
              </a:rPr>
              <a:t>גבוהים ב-109 נק' (כסטיית תקן שלמה) מהישגיהם של דוברי ערבית, וגם </a:t>
            </a:r>
            <a:r>
              <a:rPr lang="he-IL" sz="2000" b="1" u="sng" dirty="0" smtClean="0">
                <a:solidFill>
                  <a:schemeClr val="bg1"/>
                </a:solidFill>
              </a:rPr>
              <a:t>גבוהים</a:t>
            </a:r>
            <a:r>
              <a:rPr lang="he-IL" sz="2000" b="1" dirty="0" smtClean="0">
                <a:solidFill>
                  <a:schemeClr val="bg1"/>
                </a:solidFill>
              </a:rPr>
              <a:t> מממוצע ה-</a:t>
            </a:r>
            <a:r>
              <a:rPr lang="en-US" sz="2000" b="1" dirty="0" smtClean="0">
                <a:solidFill>
                  <a:schemeClr val="bg1"/>
                </a:solidFill>
              </a:rPr>
              <a:t>OECD</a:t>
            </a:r>
            <a:r>
              <a:rPr lang="he-IL" sz="2000" b="1" dirty="0" smtClean="0">
                <a:solidFill>
                  <a:schemeClr val="bg1"/>
                </a:solidFill>
              </a:rPr>
              <a:t> ב-14 נק'</a:t>
            </a:r>
            <a:endParaRPr lang="en-US" sz="2000" b="1" dirty="0" smtClean="0">
              <a:solidFill>
                <a:schemeClr val="bg1"/>
              </a:solidFill>
            </a:endParaRPr>
          </a:p>
        </p:txBody>
      </p:sp>
      <p:graphicFrame>
        <p:nvGraphicFramePr>
          <p:cNvPr id="5" name="תרשים 4"/>
          <p:cNvGraphicFramePr>
            <a:graphicFrameLocks/>
          </p:cNvGraphicFramePr>
          <p:nvPr>
            <p:extLst>
              <p:ext uri="{D42A27DB-BD31-4B8C-83A1-F6EECF244321}">
                <p14:modId xmlns:p14="http://schemas.microsoft.com/office/powerpoint/2010/main" val="1278666064"/>
              </p:ext>
            </p:extLst>
          </p:nvPr>
        </p:nvGraphicFramePr>
        <p:xfrm>
          <a:off x="251520" y="764704"/>
          <a:ext cx="7776864" cy="475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3511066"/>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קריאה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רמות הבקיאות בכלל האוכלוסייה </a:t>
            </a:r>
          </a:p>
          <a:p>
            <a:pPr lvl="0" rtl="1">
              <a:lnSpc>
                <a:spcPts val="2500"/>
              </a:lnSpc>
              <a:defRPr/>
            </a:pPr>
            <a:r>
              <a:rPr lang="he-IL" sz="2800" dirty="0" smtClean="0">
                <a:effectLst>
                  <a:outerShdw blurRad="38100" dist="38100" dir="2700000" algn="tl">
                    <a:srgbClr val="000000">
                      <a:alpha val="43137"/>
                    </a:srgbClr>
                  </a:outerShdw>
                </a:effectLst>
                <a:latin typeface="Arial"/>
                <a:cs typeface="Arial"/>
              </a:rPr>
              <a:t>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3795" y="5385990"/>
            <a:ext cx="8225005" cy="1277273"/>
          </a:xfrm>
          <a:prstGeom prst="rect">
            <a:avLst/>
          </a:prstGeom>
          <a:solidFill>
            <a:srgbClr val="EEEFF9"/>
          </a:solidFill>
          <a:ln w="28575">
            <a:solidFill>
              <a:schemeClr val="tx1"/>
            </a:solidFill>
          </a:ln>
        </p:spPr>
        <p:txBody>
          <a:bodyPr wrap="square" rtlCol="1">
            <a:spAutoFit/>
          </a:bodyPr>
          <a:lstStyle/>
          <a:p>
            <a:pPr marL="285750" indent="-285750">
              <a:spcBef>
                <a:spcPts val="600"/>
              </a:spcBef>
              <a:buFont typeface="Wingdings" pitchFamily="2" charset="2"/>
              <a:buChar char="§"/>
            </a:pPr>
            <a:r>
              <a:rPr lang="he-IL" b="1" dirty="0">
                <a:solidFill>
                  <a:schemeClr val="bg1"/>
                </a:solidFill>
              </a:rPr>
              <a:t>שיעורם של דוברי הערבית המתקשים (מתחת לרמה 2) גדול פי יותר משלושה מזה של דוברי העברית. בנוסף, שיעור המצטיינים(רמות 5 ו-6) הוא מזערי (1%)</a:t>
            </a:r>
          </a:p>
          <a:p>
            <a:pPr marL="285750" indent="-285750">
              <a:spcBef>
                <a:spcPts val="600"/>
              </a:spcBef>
              <a:buFont typeface="Wingdings" pitchFamily="2" charset="2"/>
              <a:buChar char="§"/>
            </a:pPr>
            <a:r>
              <a:rPr lang="he-IL" b="1" dirty="0">
                <a:solidFill>
                  <a:schemeClr val="bg1"/>
                </a:solidFill>
              </a:rPr>
              <a:t>התפלגות רמות הבקיאות בקרב דוברי העברית, דומה לזו של מדינות </a:t>
            </a:r>
            <a:r>
              <a:rPr lang="en-US" b="1" dirty="0">
                <a:solidFill>
                  <a:schemeClr val="bg1"/>
                </a:solidFill>
              </a:rPr>
              <a:t>OECD</a:t>
            </a:r>
            <a:r>
              <a:rPr lang="he-IL" b="1" dirty="0">
                <a:solidFill>
                  <a:schemeClr val="bg1"/>
                </a:solidFill>
              </a:rPr>
              <a:t>, ואף שיעור המצטיינים גבוה יותר</a:t>
            </a:r>
          </a:p>
        </p:txBody>
      </p:sp>
      <p:graphicFrame>
        <p:nvGraphicFramePr>
          <p:cNvPr id="7" name="Object 3"/>
          <p:cNvGraphicFramePr>
            <a:graphicFrameLocks noGrp="1" noChangeAspect="1"/>
          </p:cNvGraphicFramePr>
          <p:nvPr>
            <p:extLst>
              <p:ext uri="{D42A27DB-BD31-4B8C-83A1-F6EECF244321}">
                <p14:modId xmlns:p14="http://schemas.microsoft.com/office/powerpoint/2010/main" val="2855258359"/>
              </p:ext>
            </p:extLst>
          </p:nvPr>
        </p:nvGraphicFramePr>
        <p:xfrm>
          <a:off x="251520" y="764704"/>
          <a:ext cx="7776864" cy="4492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942771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קריאה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 ומגדר</a:t>
            </a:r>
          </a:p>
        </p:txBody>
      </p:sp>
      <p:sp>
        <p:nvSpPr>
          <p:cNvPr id="12" name="TextBox 11"/>
          <p:cNvSpPr txBox="1"/>
          <p:nvPr/>
        </p:nvSpPr>
        <p:spPr>
          <a:xfrm>
            <a:off x="8395" y="5589240"/>
            <a:ext cx="8236013" cy="1015663"/>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בפילוח </a:t>
            </a:r>
            <a:r>
              <a:rPr lang="he-IL" sz="2000" b="1" dirty="0">
                <a:solidFill>
                  <a:schemeClr val="bg1"/>
                </a:solidFill>
              </a:rPr>
              <a:t>לפי </a:t>
            </a:r>
            <a:r>
              <a:rPr lang="he-IL" sz="2000" b="1" dirty="0" smtClean="0">
                <a:solidFill>
                  <a:schemeClr val="bg1"/>
                </a:solidFill>
              </a:rPr>
              <a:t>מגזר שפה ומגדר נרשם פער לטובת הבנות בשני מגזרי השפה (דוברי עברית- 39 </a:t>
            </a:r>
            <a:r>
              <a:rPr lang="he-IL" sz="2000" b="1" dirty="0" err="1" smtClean="0">
                <a:solidFill>
                  <a:schemeClr val="bg1"/>
                </a:solidFill>
              </a:rPr>
              <a:t>נק</a:t>
            </a:r>
            <a:r>
              <a:rPr lang="he-IL" sz="2000" b="1" dirty="0" smtClean="0">
                <a:solidFill>
                  <a:schemeClr val="bg1"/>
                </a:solidFill>
              </a:rPr>
              <a:t>'; דוברי ערבית- 72 נק'). </a:t>
            </a:r>
          </a:p>
          <a:p>
            <a:pPr marL="285750" indent="-285750">
              <a:buFont typeface="Wingdings" pitchFamily="2" charset="2"/>
              <a:buChar char="§"/>
            </a:pPr>
            <a:r>
              <a:rPr lang="he-IL" sz="2000" b="1" dirty="0" smtClean="0">
                <a:solidFill>
                  <a:schemeClr val="bg1"/>
                </a:solidFill>
              </a:rPr>
              <a:t>ממצא זה חוזר על עצמו בקרב כמעט בכל המדינות המשתתפות</a:t>
            </a:r>
          </a:p>
        </p:txBody>
      </p:sp>
      <p:graphicFrame>
        <p:nvGraphicFramePr>
          <p:cNvPr id="5" name="תרשים 4"/>
          <p:cNvGraphicFramePr>
            <a:graphicFrameLocks/>
          </p:cNvGraphicFramePr>
          <p:nvPr>
            <p:extLst>
              <p:ext uri="{D42A27DB-BD31-4B8C-83A1-F6EECF244321}">
                <p14:modId xmlns:p14="http://schemas.microsoft.com/office/powerpoint/2010/main" val="767855691"/>
              </p:ext>
            </p:extLst>
          </p:nvPr>
        </p:nvGraphicFramePr>
        <p:xfrm>
          <a:off x="182364" y="764704"/>
          <a:ext cx="7848872"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34481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חומרי ההערכה במחקר פיזה</a:t>
            </a:r>
            <a:endParaRPr lang="he-IL" sz="3200" dirty="0">
              <a:solidFill>
                <a:schemeClr val="tx1"/>
              </a:solidFill>
              <a:effectLst>
                <a:outerShdw blurRad="38100" dist="38100" dir="2700000" algn="tl">
                  <a:srgbClr val="000000">
                    <a:alpha val="43137"/>
                  </a:srgbClr>
                </a:outerShdw>
              </a:effectLst>
            </a:endParaRPr>
          </a:p>
        </p:txBody>
      </p:sp>
      <p:sp>
        <p:nvSpPr>
          <p:cNvPr id="7" name="Rectangle 6"/>
          <p:cNvSpPr>
            <a:spLocks noChangeArrowheads="1"/>
          </p:cNvSpPr>
          <p:nvPr/>
        </p:nvSpPr>
        <p:spPr bwMode="auto">
          <a:xfrm>
            <a:off x="227884" y="836712"/>
            <a:ext cx="7812088" cy="5616624"/>
          </a:xfrm>
          <a:prstGeom prst="rect">
            <a:avLst/>
          </a:prstGeom>
          <a:noFill/>
          <a:ln w="9525">
            <a:noFill/>
            <a:miter lim="800000"/>
            <a:headEnd/>
            <a:tailEnd/>
          </a:ln>
          <a:effectLst>
            <a:prstShdw prst="shdw17" dist="17961" dir="2700000">
              <a:schemeClr val="accent1">
                <a:gamma/>
                <a:shade val="60000"/>
                <a:invGamma/>
              </a:schemeClr>
            </a:prstShdw>
          </a:effectLst>
        </p:spPr>
        <p:txBody>
          <a:bodyPr/>
          <a:lstStyle/>
          <a:p>
            <a:pPr marL="514350" indent="-342900" eaLnBrk="0" hangingPunct="0">
              <a:lnSpc>
                <a:spcPct val="90000"/>
              </a:lnSpc>
              <a:spcBef>
                <a:spcPts val="1200"/>
              </a:spcBef>
              <a:buFont typeface="Wingdings" pitchFamily="2" charset="2"/>
              <a:buChar char="§"/>
              <a:defRPr/>
            </a:pPr>
            <a:r>
              <a:rPr lang="he-IL" altLang="he-IL" sz="2400" b="1" dirty="0" smtClean="0">
                <a:solidFill>
                  <a:schemeClr val="bg1"/>
                </a:solidFill>
              </a:rPr>
              <a:t>חומרי ההערכה במחקר פיזה הם:</a:t>
            </a:r>
          </a:p>
          <a:p>
            <a:pPr marL="971550" lvl="1" indent="-342900" eaLnBrk="0" hangingPunct="0">
              <a:lnSpc>
                <a:spcPct val="90000"/>
              </a:lnSpc>
              <a:spcBef>
                <a:spcPts val="1200"/>
              </a:spcBef>
              <a:buFont typeface="Wingdings" pitchFamily="2" charset="2"/>
              <a:buChar char="§"/>
              <a:defRPr/>
            </a:pPr>
            <a:r>
              <a:rPr lang="he-IL" sz="2400" b="1" dirty="0" smtClean="0">
                <a:solidFill>
                  <a:schemeClr val="bg1"/>
                </a:solidFill>
              </a:rPr>
              <a:t>חוברות מבחני הישגים בתחומי האוריינות הנבחנים</a:t>
            </a:r>
          </a:p>
          <a:p>
            <a:pPr marL="971550" lvl="1" indent="-342900" eaLnBrk="0" hangingPunct="0">
              <a:lnSpc>
                <a:spcPct val="90000"/>
              </a:lnSpc>
              <a:spcBef>
                <a:spcPts val="1200"/>
              </a:spcBef>
              <a:buFont typeface="Wingdings" pitchFamily="2" charset="2"/>
              <a:buChar char="§"/>
              <a:defRPr/>
            </a:pPr>
            <a:r>
              <a:rPr lang="he-IL" sz="2400" b="1" dirty="0" smtClean="0">
                <a:solidFill>
                  <a:schemeClr val="bg1"/>
                </a:solidFill>
              </a:rPr>
              <a:t>שאלונים המספקים מידע אודות התלמיד, סביבתו ובית ספרו </a:t>
            </a:r>
          </a:p>
          <a:p>
            <a:pPr marL="971550" lvl="1" indent="-342900" eaLnBrk="0" hangingPunct="0">
              <a:lnSpc>
                <a:spcPct val="90000"/>
              </a:lnSpc>
              <a:spcBef>
                <a:spcPts val="1200"/>
              </a:spcBef>
              <a:buFont typeface="Wingdings" pitchFamily="2" charset="2"/>
              <a:buChar char="§"/>
              <a:defRPr/>
            </a:pPr>
            <a:r>
              <a:rPr lang="he-IL" sz="2400" b="1" dirty="0" smtClean="0">
                <a:solidFill>
                  <a:schemeClr val="bg1"/>
                </a:solidFill>
              </a:rPr>
              <a:t>שאלונים אלו כוללים: שאלון לתלמיד (כולל שאלון אודות </a:t>
            </a:r>
            <a:r>
              <a:rPr lang="he-IL" sz="2400" b="1" dirty="0">
                <a:solidFill>
                  <a:schemeClr val="bg1"/>
                </a:solidFill>
              </a:rPr>
              <a:t>נגישות אמצעי </a:t>
            </a:r>
            <a:r>
              <a:rPr lang="he-IL" sz="2400" b="1" dirty="0" smtClean="0">
                <a:solidFill>
                  <a:schemeClr val="bg1"/>
                </a:solidFill>
              </a:rPr>
              <a:t>תקשוב); שאלון למנהל בית הספר; שאלון הורים</a:t>
            </a:r>
          </a:p>
          <a:p>
            <a:pPr marL="971550" lvl="1" indent="-342900" eaLnBrk="0" hangingPunct="0">
              <a:lnSpc>
                <a:spcPct val="90000"/>
              </a:lnSpc>
              <a:spcBef>
                <a:spcPts val="1200"/>
              </a:spcBef>
              <a:buFont typeface="Wingdings" pitchFamily="2" charset="2"/>
              <a:buChar char="§"/>
              <a:defRPr/>
            </a:pPr>
            <a:r>
              <a:rPr lang="he-IL" sz="2400" b="1" dirty="0" smtClean="0">
                <a:solidFill>
                  <a:schemeClr val="bg1"/>
                </a:solidFill>
              </a:rPr>
              <a:t>מטרת שאלונים אלו היא לקשור בין ההישגים לבין משתני רקע שונים ולנסות להסביר באמצעותם חלק מן השונות בהישגים</a:t>
            </a:r>
          </a:p>
          <a:p>
            <a:pPr marL="514800" lvl="1" indent="-342900" eaLnBrk="0" hangingPunct="0">
              <a:lnSpc>
                <a:spcPct val="90000"/>
              </a:lnSpc>
              <a:spcBef>
                <a:spcPts val="1200"/>
              </a:spcBef>
              <a:buFont typeface="Wingdings" pitchFamily="2" charset="2"/>
              <a:buChar char="§"/>
              <a:defRPr/>
            </a:pPr>
            <a:endParaRPr lang="he-IL" sz="2400" b="1" dirty="0">
              <a:solidFill>
                <a:schemeClr val="bg1"/>
              </a:solidFill>
            </a:endParaRPr>
          </a:p>
          <a:p>
            <a:pPr marL="514800" lvl="1" indent="-342900" eaLnBrk="0" hangingPunct="0">
              <a:lnSpc>
                <a:spcPct val="90000"/>
              </a:lnSpc>
              <a:spcBef>
                <a:spcPts val="1200"/>
              </a:spcBef>
              <a:buFont typeface="Wingdings" pitchFamily="2" charset="2"/>
              <a:buChar char="§"/>
              <a:defRPr/>
            </a:pPr>
            <a:r>
              <a:rPr lang="he-IL" sz="2400" b="1" dirty="0" smtClean="0">
                <a:solidFill>
                  <a:schemeClr val="bg1"/>
                </a:solidFill>
              </a:rPr>
              <a:t>בנוסף, </a:t>
            </a:r>
            <a:r>
              <a:rPr lang="he-IL" sz="2400" b="1" u="sng" dirty="0" smtClean="0">
                <a:solidFill>
                  <a:schemeClr val="bg1"/>
                </a:solidFill>
              </a:rPr>
              <a:t>אך לא במקום</a:t>
            </a:r>
            <a:r>
              <a:rPr lang="he-IL" sz="2400" b="1" dirty="0" smtClean="0">
                <a:solidFill>
                  <a:schemeClr val="bg1"/>
                </a:solidFill>
              </a:rPr>
              <a:t>, חלק מן התחומים במחקר 2012 הוערכו באמצעות מבחנים ממוחשבים. תחומים אלו היו: מתמטיקה, פתרון בעיות וקריאה דיגיטלית</a:t>
            </a:r>
            <a:endParaRPr lang="he-IL" sz="2400" b="1" dirty="0">
              <a:solidFill>
                <a:schemeClr val="bg1"/>
              </a:solidFill>
            </a:endParaRPr>
          </a:p>
          <a:p>
            <a:pPr marL="514800" lvl="1" indent="-342900" eaLnBrk="0" hangingPunct="0">
              <a:lnSpc>
                <a:spcPct val="90000"/>
              </a:lnSpc>
              <a:spcBef>
                <a:spcPts val="1200"/>
              </a:spcBef>
              <a:buFont typeface="Wingdings" pitchFamily="2" charset="2"/>
              <a:buChar char="§"/>
              <a:defRPr/>
            </a:pPr>
            <a:endParaRPr lang="he-IL" sz="2400" b="1" dirty="0" smtClean="0">
              <a:solidFill>
                <a:schemeClr val="bg1"/>
              </a:solidFill>
            </a:endParaRPr>
          </a:p>
          <a:p>
            <a:pPr marL="971550" lvl="1" indent="-342900" eaLnBrk="0" hangingPunct="0">
              <a:lnSpc>
                <a:spcPct val="90000"/>
              </a:lnSpc>
              <a:spcBef>
                <a:spcPts val="1200"/>
              </a:spcBef>
              <a:buFont typeface="Wingdings" pitchFamily="2" charset="2"/>
              <a:buChar char="§"/>
              <a:defRPr/>
            </a:pPr>
            <a:endParaRPr lang="he-IL" sz="2400" b="1" dirty="0" smtClean="0">
              <a:solidFill>
                <a:schemeClr val="bg1"/>
              </a:solidFill>
            </a:endParaRPr>
          </a:p>
          <a:p>
            <a:pPr marL="1085850" lvl="2" eaLnBrk="0" hangingPunct="0">
              <a:lnSpc>
                <a:spcPct val="90000"/>
              </a:lnSpc>
              <a:spcBef>
                <a:spcPts val="1200"/>
              </a:spcBef>
              <a:defRPr/>
            </a:pPr>
            <a:endParaRPr lang="he-IL" sz="2400" b="1" dirty="0" smtClean="0">
              <a:solidFill>
                <a:schemeClr val="bg1"/>
              </a:solidFill>
            </a:endParaRPr>
          </a:p>
          <a:p>
            <a:pPr marL="1428750" lvl="2" indent="-342900" eaLnBrk="0" hangingPunct="0">
              <a:lnSpc>
                <a:spcPct val="90000"/>
              </a:lnSpc>
              <a:spcBef>
                <a:spcPts val="1200"/>
              </a:spcBef>
              <a:buFont typeface="Wingdings" pitchFamily="2" charset="2"/>
              <a:buChar char="§"/>
              <a:defRPr/>
            </a:pPr>
            <a:endParaRPr lang="he-IL" sz="2400" b="1" dirty="0" smtClean="0">
              <a:solidFill>
                <a:schemeClr val="bg1"/>
              </a:solidFill>
            </a:endParaRPr>
          </a:p>
          <a:p>
            <a:pPr marL="971550" lvl="1" indent="-342900" eaLnBrk="0" hangingPunct="0">
              <a:lnSpc>
                <a:spcPct val="90000"/>
              </a:lnSpc>
              <a:spcBef>
                <a:spcPts val="1200"/>
              </a:spcBef>
              <a:buFont typeface="Wingdings" pitchFamily="2" charset="2"/>
              <a:buChar char="§"/>
              <a:defRPr/>
            </a:pPr>
            <a:endParaRPr lang="he-IL" sz="2400" b="1" dirty="0">
              <a:solidFill>
                <a:schemeClr val="bg1"/>
              </a:solidFill>
            </a:endParaRPr>
          </a:p>
        </p:txBody>
      </p:sp>
    </p:spTree>
    <p:extLst>
      <p:ext uri="{BB962C8B-B14F-4D97-AF65-F5344CB8AC3E}">
        <p14:creationId xmlns:p14="http://schemas.microsoft.com/office/powerpoint/2010/main" val="64901313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52"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קריאה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רקע חברתי-כלכלי </a:t>
            </a:r>
          </a:p>
          <a:p>
            <a:pPr lvl="0" rtl="1">
              <a:lnSpc>
                <a:spcPts val="2500"/>
              </a:lnSpc>
              <a:defRPr/>
            </a:pPr>
            <a:r>
              <a:rPr lang="he-IL" sz="2800" dirty="0" smtClean="0">
                <a:effectLst>
                  <a:outerShdw blurRad="38100" dist="38100" dir="2700000" algn="tl">
                    <a:srgbClr val="000000">
                      <a:alpha val="43137"/>
                    </a:srgbClr>
                  </a:outerShdw>
                </a:effectLst>
                <a:latin typeface="Arial"/>
                <a:cs typeface="Arial"/>
              </a:rPr>
              <a:t>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endParaRPr lang="he-IL" sz="2600" dirty="0" smtClean="0">
              <a:effectLst>
                <a:outerShdw blurRad="38100" dist="38100" dir="2700000" algn="tl">
                  <a:srgbClr val="000000">
                    <a:alpha val="43137"/>
                  </a:srgbClr>
                </a:outerShdw>
              </a:effectLst>
              <a:latin typeface="Arial"/>
              <a:cs typeface="Arial"/>
            </a:endParaRPr>
          </a:p>
        </p:txBody>
      </p:sp>
      <p:sp>
        <p:nvSpPr>
          <p:cNvPr id="5" name="TextBox 4"/>
          <p:cNvSpPr txBox="1"/>
          <p:nvPr/>
        </p:nvSpPr>
        <p:spPr>
          <a:xfrm>
            <a:off x="-36512" y="4826675"/>
            <a:ext cx="8239089" cy="2031325"/>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לתלמידים </a:t>
            </a:r>
            <a:r>
              <a:rPr lang="he-IL" b="1" dirty="0">
                <a:solidFill>
                  <a:schemeClr val="bg1"/>
                </a:solidFill>
              </a:rPr>
              <a:t>מרקע גבוה יותר יש בממוצע הישגים גבוהים </a:t>
            </a:r>
            <a:r>
              <a:rPr lang="he-IL" b="1" dirty="0" smtClean="0">
                <a:solidFill>
                  <a:schemeClr val="bg1"/>
                </a:solidFill>
              </a:rPr>
              <a:t>יותר</a:t>
            </a:r>
          </a:p>
          <a:p>
            <a:pPr marL="285750" indent="-285750">
              <a:buFont typeface="Wingdings" pitchFamily="2" charset="2"/>
              <a:buChar char="§"/>
            </a:pPr>
            <a:r>
              <a:rPr lang="he-IL" b="1" dirty="0" smtClean="0">
                <a:solidFill>
                  <a:schemeClr val="bg1"/>
                </a:solidFill>
              </a:rPr>
              <a:t>בקרב תלמידים דוברי עברית הפער בהישגים בין רמות רקע </a:t>
            </a:r>
            <a:r>
              <a:rPr lang="he-IL" b="1" dirty="0" err="1" smtClean="0">
                <a:solidFill>
                  <a:schemeClr val="bg1"/>
                </a:solidFill>
              </a:rPr>
              <a:t>חת"כ</a:t>
            </a:r>
            <a:r>
              <a:rPr lang="he-IL" b="1" dirty="0" smtClean="0">
                <a:solidFill>
                  <a:schemeClr val="bg1"/>
                </a:solidFill>
              </a:rPr>
              <a:t> עוקבות הוא כ-40 </a:t>
            </a:r>
            <a:r>
              <a:rPr lang="he-IL" b="1" dirty="0" err="1" smtClean="0">
                <a:solidFill>
                  <a:schemeClr val="bg1"/>
                </a:solidFill>
              </a:rPr>
              <a:t>נק</a:t>
            </a:r>
            <a:r>
              <a:rPr lang="he-IL" b="1" dirty="0" smtClean="0">
                <a:solidFill>
                  <a:schemeClr val="bg1"/>
                </a:solidFill>
              </a:rPr>
              <a:t>'; בקרב תלמידים דוברי ערבית הפער העיקרי הוא בין קבוצת התלמידים מרקע </a:t>
            </a:r>
            <a:r>
              <a:rPr lang="he-IL" b="1" dirty="0" err="1" smtClean="0">
                <a:solidFill>
                  <a:schemeClr val="bg1"/>
                </a:solidFill>
              </a:rPr>
              <a:t>חת"כ</a:t>
            </a:r>
            <a:r>
              <a:rPr lang="he-IL" b="1" dirty="0" smtClean="0">
                <a:solidFill>
                  <a:schemeClr val="bg1"/>
                </a:solidFill>
              </a:rPr>
              <a:t> גבוה לשאר שתי הקבוצות (כ-40 נק')</a:t>
            </a:r>
            <a:endParaRPr lang="he-IL" b="1" dirty="0" smtClean="0">
              <a:solidFill>
                <a:srgbClr val="604A7B"/>
              </a:solidFill>
            </a:endParaRPr>
          </a:p>
          <a:p>
            <a:pPr marL="285750" indent="-285750">
              <a:buFont typeface="Wingdings" pitchFamily="2" charset="2"/>
              <a:buChar char="§"/>
            </a:pPr>
            <a:r>
              <a:rPr lang="he-IL" b="1" dirty="0" smtClean="0">
                <a:solidFill>
                  <a:schemeClr val="bg1"/>
                </a:solidFill>
              </a:rPr>
              <a:t>ההשוואה בין מגזרי השפה בתוך כל קבוצת </a:t>
            </a:r>
            <a:r>
              <a:rPr lang="he-IL" b="1" dirty="0" err="1" smtClean="0">
                <a:solidFill>
                  <a:schemeClr val="bg1"/>
                </a:solidFill>
              </a:rPr>
              <a:t>חת"כ</a:t>
            </a:r>
            <a:r>
              <a:rPr lang="he-IL" b="1" dirty="0">
                <a:solidFill>
                  <a:schemeClr val="bg1"/>
                </a:solidFill>
              </a:rPr>
              <a:t> </a:t>
            </a:r>
            <a:r>
              <a:rPr lang="he-IL" b="1" dirty="0" smtClean="0">
                <a:solidFill>
                  <a:schemeClr val="bg1"/>
                </a:solidFill>
              </a:rPr>
              <a:t>מעלה שבקרב קבוצת הרקע הנמוך הפער בין מגזרי השפה </a:t>
            </a:r>
            <a:r>
              <a:rPr lang="he-IL" b="1" u="sng" dirty="0" smtClean="0">
                <a:solidFill>
                  <a:schemeClr val="bg1"/>
                </a:solidFill>
              </a:rPr>
              <a:t>מצטמצם</a:t>
            </a:r>
            <a:r>
              <a:rPr lang="he-IL" b="1" dirty="0" smtClean="0">
                <a:solidFill>
                  <a:schemeClr val="bg1"/>
                </a:solidFill>
              </a:rPr>
              <a:t> ל-75 </a:t>
            </a:r>
            <a:r>
              <a:rPr lang="he-IL" b="1" dirty="0" err="1" smtClean="0">
                <a:solidFill>
                  <a:schemeClr val="bg1"/>
                </a:solidFill>
              </a:rPr>
              <a:t>נק</a:t>
            </a:r>
            <a:r>
              <a:rPr lang="he-IL" b="1" dirty="0" smtClean="0">
                <a:solidFill>
                  <a:schemeClr val="bg1"/>
                </a:solidFill>
              </a:rPr>
              <a:t>'. בקרב קבוצות הרקע הבינוני והגבוה, הפערים בין שני מגזרי השפה הם כ- 110 נק' </a:t>
            </a:r>
          </a:p>
        </p:txBody>
      </p:sp>
      <p:graphicFrame>
        <p:nvGraphicFramePr>
          <p:cNvPr id="8" name="תרשים 7"/>
          <p:cNvGraphicFramePr>
            <a:graphicFrameLocks/>
          </p:cNvGraphicFramePr>
          <p:nvPr>
            <p:extLst>
              <p:ext uri="{D42A27DB-BD31-4B8C-83A1-F6EECF244321}">
                <p14:modId xmlns:p14="http://schemas.microsoft.com/office/powerpoint/2010/main" val="2281812084"/>
              </p:ext>
            </p:extLst>
          </p:nvPr>
        </p:nvGraphicFramePr>
        <p:xfrm>
          <a:off x="251520" y="854024"/>
          <a:ext cx="7632848" cy="3871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305314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קריאה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מגדר וסוג הפיקוח</a:t>
            </a:r>
          </a:p>
        </p:txBody>
      </p:sp>
      <p:sp>
        <p:nvSpPr>
          <p:cNvPr id="12" name="TextBox 11"/>
          <p:cNvSpPr txBox="1"/>
          <p:nvPr/>
        </p:nvSpPr>
        <p:spPr>
          <a:xfrm>
            <a:off x="3795" y="4946392"/>
            <a:ext cx="8239089" cy="163121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a:solidFill>
                  <a:schemeClr val="bg1"/>
                </a:solidFill>
              </a:rPr>
              <a:t>באופן כללי, ממוצע הישגי התלמידים בפיקוח ממלכתי הוא </a:t>
            </a:r>
            <a:r>
              <a:rPr lang="he-IL" sz="2000" b="1" dirty="0" smtClean="0">
                <a:solidFill>
                  <a:schemeClr val="bg1"/>
                </a:solidFill>
              </a:rPr>
              <a:t>521 </a:t>
            </a:r>
            <a:r>
              <a:rPr lang="he-IL" sz="2000" b="1" dirty="0">
                <a:solidFill>
                  <a:schemeClr val="bg1"/>
                </a:solidFill>
              </a:rPr>
              <a:t>נק' ובפיקוח הממ"ד הוא </a:t>
            </a:r>
            <a:r>
              <a:rPr lang="he-IL" sz="2000" b="1" dirty="0" smtClean="0">
                <a:solidFill>
                  <a:schemeClr val="bg1"/>
                </a:solidFill>
              </a:rPr>
              <a:t>206 </a:t>
            </a:r>
            <a:r>
              <a:rPr lang="he-IL" sz="2000" b="1" dirty="0">
                <a:solidFill>
                  <a:schemeClr val="bg1"/>
                </a:solidFill>
              </a:rPr>
              <a:t>נק' - </a:t>
            </a:r>
            <a:r>
              <a:rPr lang="he-IL" sz="2000" b="1" dirty="0" smtClean="0">
                <a:solidFill>
                  <a:schemeClr val="bg1"/>
                </a:solidFill>
              </a:rPr>
              <a:t>פער של 15 </a:t>
            </a:r>
            <a:r>
              <a:rPr lang="he-IL" sz="2000" b="1" dirty="0">
                <a:solidFill>
                  <a:schemeClr val="bg1"/>
                </a:solidFill>
              </a:rPr>
              <a:t>נק' לטובת הפיקוח הממלכתי</a:t>
            </a:r>
          </a:p>
          <a:p>
            <a:pPr marL="285750" indent="-285750">
              <a:buFont typeface="Wingdings" pitchFamily="2" charset="2"/>
              <a:buChar char="§"/>
            </a:pPr>
            <a:r>
              <a:rPr lang="he-IL" sz="2000" b="1" dirty="0" smtClean="0">
                <a:solidFill>
                  <a:schemeClr val="bg1"/>
                </a:solidFill>
              </a:rPr>
              <a:t>בשני </a:t>
            </a:r>
            <a:r>
              <a:rPr lang="he-IL" sz="2000" b="1" dirty="0">
                <a:solidFill>
                  <a:schemeClr val="bg1"/>
                </a:solidFill>
              </a:rPr>
              <a:t>סוגי </a:t>
            </a:r>
            <a:r>
              <a:rPr lang="he-IL" sz="2000" b="1" dirty="0" smtClean="0">
                <a:solidFill>
                  <a:schemeClr val="bg1"/>
                </a:solidFill>
              </a:rPr>
              <a:t>הפיקוח, הפער </a:t>
            </a:r>
            <a:r>
              <a:rPr lang="he-IL" sz="2000" b="1" dirty="0">
                <a:solidFill>
                  <a:schemeClr val="bg1"/>
                </a:solidFill>
              </a:rPr>
              <a:t>הוא לטובת </a:t>
            </a:r>
            <a:r>
              <a:rPr lang="he-IL" sz="2000" b="1" dirty="0" smtClean="0">
                <a:solidFill>
                  <a:schemeClr val="bg1"/>
                </a:solidFill>
              </a:rPr>
              <a:t>הבנות </a:t>
            </a:r>
            <a:r>
              <a:rPr lang="he-IL" sz="2000" b="1" dirty="0">
                <a:solidFill>
                  <a:schemeClr val="bg1"/>
                </a:solidFill>
              </a:rPr>
              <a:t>בסדר גודל של </a:t>
            </a:r>
            <a:r>
              <a:rPr lang="he-IL" sz="2000" b="1" dirty="0" smtClean="0">
                <a:solidFill>
                  <a:schemeClr val="bg1"/>
                </a:solidFill>
              </a:rPr>
              <a:t>כ-30 </a:t>
            </a:r>
            <a:r>
              <a:rPr lang="he-IL" sz="2000" b="1" dirty="0">
                <a:solidFill>
                  <a:schemeClr val="bg1"/>
                </a:solidFill>
              </a:rPr>
              <a:t>נק'</a:t>
            </a:r>
            <a:endParaRPr lang="he-IL" sz="2000" b="1" dirty="0" smtClean="0">
              <a:solidFill>
                <a:schemeClr val="bg1"/>
              </a:solidFill>
            </a:endParaRPr>
          </a:p>
          <a:p>
            <a:pPr marL="285750" indent="-285750">
              <a:buFont typeface="Wingdings" pitchFamily="2" charset="2"/>
              <a:buChar char="§"/>
            </a:pPr>
            <a:r>
              <a:rPr lang="he-IL" sz="2000" b="1" dirty="0">
                <a:solidFill>
                  <a:schemeClr val="bg1"/>
                </a:solidFill>
              </a:rPr>
              <a:t>לבנות </a:t>
            </a:r>
            <a:r>
              <a:rPr lang="he-IL" sz="2000" b="1" dirty="0" smtClean="0">
                <a:solidFill>
                  <a:schemeClr val="bg1"/>
                </a:solidFill>
              </a:rPr>
              <a:t>בפיקוח החרדי </a:t>
            </a:r>
            <a:r>
              <a:rPr lang="he-IL" sz="2000" b="1" dirty="0">
                <a:solidFill>
                  <a:schemeClr val="bg1"/>
                </a:solidFill>
              </a:rPr>
              <a:t>הישגים נמוכים משל הבנות בפיקוח הממלכתי </a:t>
            </a:r>
            <a:r>
              <a:rPr lang="he-IL" sz="2000" b="1" dirty="0" smtClean="0">
                <a:solidFill>
                  <a:schemeClr val="bg1"/>
                </a:solidFill>
              </a:rPr>
              <a:t>והממ"ד </a:t>
            </a:r>
            <a:r>
              <a:rPr lang="he-IL" sz="2000" b="1" dirty="0">
                <a:solidFill>
                  <a:schemeClr val="bg1"/>
                </a:solidFill>
              </a:rPr>
              <a:t>(פער של 25 ו-13 נקודות, בהתאמה</a:t>
            </a:r>
            <a:r>
              <a:rPr lang="he-IL" sz="2000" b="1" dirty="0" smtClean="0">
                <a:solidFill>
                  <a:schemeClr val="bg1"/>
                </a:solidFill>
              </a:rPr>
              <a:t>)</a:t>
            </a:r>
          </a:p>
        </p:txBody>
      </p:sp>
      <p:graphicFrame>
        <p:nvGraphicFramePr>
          <p:cNvPr id="10" name="תרשים 9"/>
          <p:cNvGraphicFramePr>
            <a:graphicFrameLocks/>
          </p:cNvGraphicFramePr>
          <p:nvPr>
            <p:extLst>
              <p:ext uri="{D42A27DB-BD31-4B8C-83A1-F6EECF244321}">
                <p14:modId xmlns:p14="http://schemas.microsoft.com/office/powerpoint/2010/main" val="883619980"/>
              </p:ext>
            </p:extLst>
          </p:nvPr>
        </p:nvGraphicFramePr>
        <p:xfrm>
          <a:off x="251520" y="764704"/>
          <a:ext cx="7848872" cy="4032448"/>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קבוצה 6"/>
          <p:cNvGrpSpPr/>
          <p:nvPr/>
        </p:nvGrpSpPr>
        <p:grpSpPr>
          <a:xfrm>
            <a:off x="1619672" y="1124744"/>
            <a:ext cx="2873249" cy="374414"/>
            <a:chOff x="1597682" y="3518336"/>
            <a:chExt cx="2873249" cy="374414"/>
          </a:xfrm>
        </p:grpSpPr>
        <p:sp>
          <p:nvSpPr>
            <p:cNvPr id="8" name="מלבן מעוגל 7"/>
            <p:cNvSpPr/>
            <p:nvPr/>
          </p:nvSpPr>
          <p:spPr bwMode="auto">
            <a:xfrm>
              <a:off x="3742669" y="3532710"/>
              <a:ext cx="728262" cy="360040"/>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506</a:t>
              </a:r>
            </a:p>
          </p:txBody>
        </p:sp>
        <p:sp>
          <p:nvSpPr>
            <p:cNvPr id="9" name="מלבן מעוגל 8"/>
            <p:cNvSpPr/>
            <p:nvPr/>
          </p:nvSpPr>
          <p:spPr bwMode="auto">
            <a:xfrm>
              <a:off x="1597682" y="3518336"/>
              <a:ext cx="728262" cy="360040"/>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521</a:t>
              </a:r>
            </a:p>
          </p:txBody>
        </p:sp>
      </p:grpSp>
    </p:spTree>
    <p:extLst>
      <p:ext uri="{BB962C8B-B14F-4D97-AF65-F5344CB8AC3E}">
        <p14:creationId xmlns:p14="http://schemas.microsoft.com/office/powerpoint/2010/main" val="225151888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39538" y="692696"/>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1900"/>
              </a:lnSpc>
              <a:spcBef>
                <a:spcPts val="1200"/>
              </a:spcBef>
              <a:buFont typeface="Wingdings" pitchFamily="2" charset="2"/>
              <a:buChar char="§"/>
              <a:defRPr/>
            </a:pPr>
            <a:endParaRPr lang="he-IL" sz="2000" b="1" dirty="0" smtClean="0">
              <a:solidFill>
                <a:schemeClr val="bg1"/>
              </a:solidFill>
            </a:endParaRPr>
          </a:p>
          <a:p>
            <a:pPr marL="514350" indent="-342900" eaLnBrk="0" hangingPunct="0">
              <a:lnSpc>
                <a:spcPts val="1900"/>
              </a:lnSpc>
              <a:spcBef>
                <a:spcPts val="1200"/>
              </a:spcBef>
              <a:buFont typeface="Wingdings" pitchFamily="2" charset="2"/>
              <a:buChar char="§"/>
              <a:defRPr/>
            </a:pPr>
            <a:r>
              <a:rPr lang="he-IL" sz="2000" b="1" dirty="0" smtClean="0">
                <a:solidFill>
                  <a:srgbClr val="C00000"/>
                </a:solidFill>
              </a:rPr>
              <a:t>מנקודת מבט בין-לאומית: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הציון של ישראל הוא 486 </a:t>
            </a:r>
            <a:r>
              <a:rPr lang="he-IL" sz="2000" b="1" dirty="0" err="1" smtClean="0">
                <a:solidFill>
                  <a:schemeClr val="bg1"/>
                </a:solidFill>
              </a:rPr>
              <a:t>נק</a:t>
            </a:r>
            <a:r>
              <a:rPr lang="he-IL" sz="2000" b="1" dirty="0" smtClean="0">
                <a:solidFill>
                  <a:schemeClr val="bg1"/>
                </a:solidFill>
              </a:rPr>
              <a:t>', </a:t>
            </a:r>
            <a:r>
              <a:rPr lang="he-IL" sz="2000" b="1" dirty="0" smtClean="0">
                <a:solidFill>
                  <a:srgbClr val="000066"/>
                </a:solidFill>
              </a:rPr>
              <a:t>דומה לממוצע </a:t>
            </a:r>
            <a:r>
              <a:rPr lang="he-IL" sz="2000" b="1" dirty="0">
                <a:solidFill>
                  <a:srgbClr val="000066"/>
                </a:solidFill>
              </a:rPr>
              <a:t>ה-</a:t>
            </a:r>
            <a:r>
              <a:rPr lang="en-US" sz="2000" b="1" dirty="0" smtClean="0">
                <a:solidFill>
                  <a:srgbClr val="000066"/>
                </a:solidFill>
              </a:rPr>
              <a:t>OECD</a:t>
            </a:r>
            <a:r>
              <a:rPr lang="he-IL" sz="2000" b="1" dirty="0" smtClean="0">
                <a:solidFill>
                  <a:srgbClr val="000066"/>
                </a:solidFill>
              </a:rPr>
              <a:t> (מקום 33 </a:t>
            </a:r>
            <a:r>
              <a:rPr lang="he-IL" sz="2000" b="1" dirty="0">
                <a:solidFill>
                  <a:srgbClr val="000066"/>
                </a:solidFill>
              </a:rPr>
              <a:t>מבין </a:t>
            </a:r>
            <a:r>
              <a:rPr lang="he-IL" sz="2000" b="1" dirty="0" smtClean="0">
                <a:solidFill>
                  <a:srgbClr val="000066"/>
                </a:solidFill>
              </a:rPr>
              <a:t>64 המדינות המשתתפות</a:t>
            </a:r>
            <a:r>
              <a:rPr lang="he-IL" sz="2000" b="1" dirty="0">
                <a:solidFill>
                  <a:srgbClr val="000066"/>
                </a:solidFill>
              </a:rPr>
              <a:t>) </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פיזור הציונים בישראל הוא 374 </a:t>
            </a:r>
            <a:r>
              <a:rPr lang="he-IL" sz="2000" b="1" dirty="0" err="1" smtClean="0">
                <a:solidFill>
                  <a:schemeClr val="bg1"/>
                </a:solidFill>
              </a:rPr>
              <a:t>נק</a:t>
            </a:r>
            <a:r>
              <a:rPr lang="he-IL" sz="2000" b="1" dirty="0" smtClean="0">
                <a:solidFill>
                  <a:schemeClr val="bg1"/>
                </a:solidFill>
              </a:rPr>
              <a:t>', מה שמציב אותה במקום השלישי מבין 64 המדינות המשתתפות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שיעור התלמידים בישראל המצויים ברמות הבקיאות הנמוכות הוא 24% - שיעור גדול ביחס למדינות ההשוואה ול-</a:t>
            </a:r>
            <a:r>
              <a:rPr lang="en-US" sz="2000" b="1" dirty="0" smtClean="0">
                <a:solidFill>
                  <a:schemeClr val="bg1"/>
                </a:solidFill>
              </a:rPr>
              <a:t>OECD</a:t>
            </a:r>
            <a:r>
              <a:rPr lang="he-IL" sz="2000" b="1" dirty="0" smtClean="0">
                <a:solidFill>
                  <a:schemeClr val="bg1"/>
                </a:solidFill>
              </a:rPr>
              <a:t> (17%)</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אומדן השיפור השנתי בישראל בין מחזורי פיזה הוא 3.7 נקודות בשנה (</a:t>
            </a:r>
            <a:r>
              <a:rPr lang="he-IL" sz="2000" b="1" dirty="0">
                <a:solidFill>
                  <a:schemeClr val="bg1"/>
                </a:solidFill>
              </a:rPr>
              <a:t>שיפור </a:t>
            </a:r>
            <a:r>
              <a:rPr lang="he-IL" sz="2000" b="1" dirty="0" smtClean="0">
                <a:solidFill>
                  <a:schemeClr val="bg1"/>
                </a:solidFill>
              </a:rPr>
              <a:t>המציב את ישראל במקום 11 </a:t>
            </a:r>
            <a:r>
              <a:rPr lang="he-IL" sz="2000" b="1" dirty="0">
                <a:solidFill>
                  <a:schemeClr val="bg1"/>
                </a:solidFill>
              </a:rPr>
              <a:t>בין </a:t>
            </a:r>
            <a:r>
              <a:rPr lang="he-IL" sz="2000" b="1" dirty="0" smtClean="0">
                <a:solidFill>
                  <a:schemeClr val="bg1"/>
                </a:solidFill>
              </a:rPr>
              <a:t>64 המדינות)</a:t>
            </a:r>
          </a:p>
          <a:p>
            <a:pPr marL="514350" indent="-342900" eaLnBrk="0" hangingPunct="0">
              <a:lnSpc>
                <a:spcPts val="1900"/>
              </a:lnSpc>
              <a:spcBef>
                <a:spcPts val="1200"/>
              </a:spcBef>
              <a:buFont typeface="Wingdings" pitchFamily="2" charset="2"/>
              <a:buChar char="§"/>
              <a:defRPr/>
            </a:pPr>
            <a:r>
              <a:rPr lang="he-IL" sz="2000" b="1" dirty="0" smtClean="0">
                <a:solidFill>
                  <a:srgbClr val="C00000"/>
                </a:solidFill>
              </a:rPr>
              <a:t>מנקודת מבט פנים ישראלית: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נרשם פער של 109 נק' בין דוברי עברית לערבית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הציון הממוצע של דוברי העברית גבוה מממוצע ה-</a:t>
            </a:r>
            <a:r>
              <a:rPr lang="en-US" sz="2000" b="1" dirty="0" smtClean="0">
                <a:solidFill>
                  <a:schemeClr val="bg1"/>
                </a:solidFill>
              </a:rPr>
              <a:t>OECD</a:t>
            </a:r>
            <a:r>
              <a:rPr lang="he-IL" sz="2000" b="1" dirty="0" smtClean="0">
                <a:solidFill>
                  <a:schemeClr val="bg1"/>
                </a:solidFill>
              </a:rPr>
              <a:t> ב-14 נק'</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בקרב דוברי עברית ישנו פער של כ-80 נק' בין תלמידים מרקע </a:t>
            </a:r>
            <a:r>
              <a:rPr lang="he-IL" sz="2000" b="1" dirty="0" err="1" smtClean="0">
                <a:solidFill>
                  <a:schemeClr val="bg1"/>
                </a:solidFill>
              </a:rPr>
              <a:t>חת"כ</a:t>
            </a:r>
            <a:r>
              <a:rPr lang="he-IL" sz="2000" b="1" dirty="0" smtClean="0">
                <a:solidFill>
                  <a:schemeClr val="bg1"/>
                </a:solidFill>
              </a:rPr>
              <a:t> גבוה לתלמידים מרקע </a:t>
            </a:r>
            <a:r>
              <a:rPr lang="he-IL" sz="2000" b="1" dirty="0" err="1" smtClean="0">
                <a:solidFill>
                  <a:schemeClr val="bg1"/>
                </a:solidFill>
              </a:rPr>
              <a:t>חת"כ</a:t>
            </a:r>
            <a:r>
              <a:rPr lang="he-IL" sz="2000" b="1" dirty="0" smtClean="0">
                <a:solidFill>
                  <a:schemeClr val="bg1"/>
                </a:solidFill>
              </a:rPr>
              <a:t> נמוך; בקרב דוברי ערבית הפער המקביל הוא כ-40 נק'</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ככלל, הפערים בין המגדרים, בכל פילוח, הם לטובת הבנות</a:t>
            </a:r>
          </a:p>
          <a:p>
            <a:pPr marL="514350" indent="-342900" eaLnBrk="0" hangingPunct="0">
              <a:lnSpc>
                <a:spcPts val="1900"/>
              </a:lnSpc>
              <a:spcBef>
                <a:spcPts val="1200"/>
              </a:spcBef>
              <a:buFont typeface="Wingdings" pitchFamily="2" charset="2"/>
              <a:buChar char="§"/>
              <a:defRPr/>
            </a:pPr>
            <a:endParaRPr lang="he-IL" sz="2000" b="1" dirty="0"/>
          </a:p>
        </p:txBody>
      </p:sp>
      <p:sp>
        <p:nvSpPr>
          <p:cNvPr id="5" name="כותרת 1"/>
          <p:cNvSpPr>
            <a:spLocks noGrp="1"/>
          </p:cNvSpPr>
          <p:nvPr>
            <p:ph type="title"/>
          </p:nvPr>
        </p:nvSpPr>
        <p:spPr>
          <a:xfrm>
            <a:off x="-9144" y="1192"/>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rgbClr val="EEEFF9"/>
                </a:solidFill>
                <a:effectLst>
                  <a:outerShdw blurRad="38100" dist="38100" dir="2700000" algn="tl">
                    <a:srgbClr val="000000">
                      <a:alpha val="43137"/>
                    </a:srgbClr>
                  </a:outerShdw>
                </a:effectLst>
              </a:rPr>
              <a:t>קריאה </a:t>
            </a:r>
            <a:r>
              <a:rPr lang="he-IL" sz="2400" dirty="0" smtClean="0">
                <a:solidFill>
                  <a:srgbClr val="EEEFF9"/>
                </a:solidFill>
                <a:effectLst>
                  <a:outerShdw blurRad="38100" dist="38100" dir="2700000" algn="tl">
                    <a:srgbClr val="000000">
                      <a:alpha val="43137"/>
                    </a:srgbClr>
                  </a:outerShdw>
                </a:effectLst>
              </a:rPr>
              <a:t>2012</a:t>
            </a:r>
            <a:r>
              <a:rPr lang="he-IL" sz="2800" dirty="0">
                <a:solidFill>
                  <a:srgbClr val="EEEFF9"/>
                </a:solidFill>
                <a:effectLst>
                  <a:outerShdw blurRad="38100" dist="38100" dir="2700000" algn="tl">
                    <a:srgbClr val="000000">
                      <a:alpha val="43137"/>
                    </a:srgbClr>
                  </a:outerShdw>
                </a:effectLst>
              </a:rPr>
              <a:t>: </a:t>
            </a:r>
            <a:r>
              <a:rPr lang="he-IL" sz="2800" dirty="0" smtClean="0">
                <a:solidFill>
                  <a:srgbClr val="EEEFF9"/>
                </a:solidFill>
                <a:effectLst>
                  <a:outerShdw blurRad="38100" dist="38100" dir="2700000" algn="tl">
                    <a:srgbClr val="000000">
                      <a:alpha val="43137"/>
                    </a:srgbClr>
                  </a:outerShdw>
                </a:effectLst>
              </a:rPr>
              <a:t>סיכום הישגי המבחן המודפס</a:t>
            </a:r>
            <a:endParaRPr lang="he-IL" sz="2800" dirty="0">
              <a:solidFill>
                <a:srgbClr val="EEEFF9"/>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55722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428625" y="764704"/>
            <a:ext cx="7489825" cy="3024336"/>
          </a:xfrm>
          <a:prstGeom prst="roundRect">
            <a:avLst>
              <a:gd name="adj" fmla="val 16667"/>
            </a:avLst>
          </a:prstGeom>
          <a:gradFill rotWithShape="1">
            <a:gsLst>
              <a:gs pos="0">
                <a:schemeClr val="accent1"/>
              </a:gs>
              <a:gs pos="50000">
                <a:schemeClr val="accent1">
                  <a:gamma/>
                  <a:shade val="46275"/>
                  <a:invGamma/>
                </a:schemeClr>
              </a:gs>
              <a:gs pos="100000">
                <a:schemeClr val="accent1"/>
              </a:gs>
            </a:gsLst>
            <a:lin ang="5400000" scaled="1"/>
          </a:gradFill>
          <a:ln w="9525">
            <a:noFill/>
            <a:round/>
            <a:headEnd/>
            <a:tailEnd/>
          </a:ln>
          <a:effectLst>
            <a:prstShdw prst="shdw17" dist="71842" dir="2700000">
              <a:schemeClr val="accent1">
                <a:gamma/>
                <a:shade val="60000"/>
                <a:invGamma/>
              </a:schemeClr>
            </a:prstShdw>
          </a:effectLst>
        </p:spPr>
        <p:txBody>
          <a:bodyPr anchor="ctr"/>
          <a:lstStyle/>
          <a:p>
            <a:pPr algn="ctr" eaLnBrk="0" hangingPunct="0">
              <a:lnSpc>
                <a:spcPct val="80000"/>
              </a:lnSpc>
              <a:defRPr/>
            </a:pPr>
            <a:r>
              <a:rPr lang="he-IL" sz="6600" b="1" dirty="0" smtClean="0">
                <a:solidFill>
                  <a:srgbClr val="FFFFCC"/>
                </a:solidFill>
                <a:effectLst>
                  <a:outerShdw blurRad="38100" dist="38100" dir="2700000" algn="tl">
                    <a:srgbClr val="000000">
                      <a:alpha val="43137"/>
                    </a:srgbClr>
                  </a:outerShdw>
                </a:effectLst>
                <a:latin typeface="Arial Narrow" pitchFamily="34" charset="0"/>
              </a:rPr>
              <a:t>הישגים באוריינות קריאה דיגיטלית</a:t>
            </a:r>
          </a:p>
          <a:p>
            <a:pPr algn="ctr" eaLnBrk="0" hangingPunct="0">
              <a:lnSpc>
                <a:spcPct val="80000"/>
              </a:lnSpc>
              <a:defRPr/>
            </a:pPr>
            <a:endParaRPr lang="he-IL" sz="5400" b="1" dirty="0" smtClean="0">
              <a:solidFill>
                <a:srgbClr val="FFFFCC"/>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88860638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0" y="642938"/>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ct val="90000"/>
              </a:lnSpc>
              <a:spcBef>
                <a:spcPts val="1200"/>
              </a:spcBef>
              <a:buFont typeface="Wingdings" pitchFamily="2" charset="2"/>
              <a:buChar char="§"/>
              <a:defRPr/>
            </a:pPr>
            <a:r>
              <a:rPr lang="he-IL" sz="2600" b="1" dirty="0" smtClean="0">
                <a:solidFill>
                  <a:schemeClr val="bg1"/>
                </a:solidFill>
              </a:rPr>
              <a:t>אוריינות קריאה דיגיטלית ואוריינות קריאה הן יכולות השונות מבחינה איכותית זו מזו, למרות ששתיהן מבוססות על קריאה; קרי, פִּענוח </a:t>
            </a:r>
            <a:r>
              <a:rPr lang="he-IL" sz="2600" b="1" dirty="0">
                <a:solidFill>
                  <a:schemeClr val="bg1"/>
                </a:solidFill>
              </a:rPr>
              <a:t>אורתוגרפי של סמלים מופשטים המייצגים ישויות ומשמעויות בעולם </a:t>
            </a:r>
            <a:r>
              <a:rPr lang="he-IL" sz="2600" b="1" dirty="0" err="1" smtClean="0">
                <a:solidFill>
                  <a:schemeClr val="bg1"/>
                </a:solidFill>
              </a:rPr>
              <a:t>האמיתי</a:t>
            </a:r>
            <a:endParaRPr lang="he-IL" sz="2600" b="1" dirty="0" smtClean="0">
              <a:solidFill>
                <a:schemeClr val="bg1"/>
              </a:solidFill>
            </a:endParaRPr>
          </a:p>
          <a:p>
            <a:pPr marL="514350" indent="-342900" eaLnBrk="0" hangingPunct="0">
              <a:lnSpc>
                <a:spcPct val="90000"/>
              </a:lnSpc>
              <a:spcBef>
                <a:spcPts val="1200"/>
              </a:spcBef>
              <a:buFont typeface="Wingdings" pitchFamily="2" charset="2"/>
              <a:buChar char="§"/>
              <a:defRPr/>
            </a:pPr>
            <a:r>
              <a:rPr lang="he-IL" sz="2600" b="1" dirty="0" smtClean="0">
                <a:solidFill>
                  <a:schemeClr val="bg1"/>
                </a:solidFill>
              </a:rPr>
              <a:t>זאת משום שהטקסט הדיגיטלי דורש הפעלת יכולות </a:t>
            </a:r>
            <a:r>
              <a:rPr lang="he-IL" sz="2600" b="1" dirty="0">
                <a:solidFill>
                  <a:schemeClr val="bg1"/>
                </a:solidFill>
              </a:rPr>
              <a:t>ותהליכים שאינם קיימים בקריאה מודפסת </a:t>
            </a:r>
            <a:endParaRPr lang="he-IL" sz="2600" b="1" dirty="0" smtClean="0">
              <a:solidFill>
                <a:schemeClr val="bg1"/>
              </a:solidFill>
            </a:endParaRPr>
          </a:p>
          <a:p>
            <a:pPr marL="514350" indent="-342900" eaLnBrk="0" hangingPunct="0">
              <a:lnSpc>
                <a:spcPct val="90000"/>
              </a:lnSpc>
              <a:spcBef>
                <a:spcPts val="1200"/>
              </a:spcBef>
              <a:buFont typeface="Wingdings" pitchFamily="2" charset="2"/>
              <a:buChar char="§"/>
              <a:defRPr/>
            </a:pPr>
            <a:r>
              <a:rPr lang="he-IL" sz="2600" b="1" dirty="0" smtClean="0">
                <a:solidFill>
                  <a:schemeClr val="bg1"/>
                </a:solidFill>
              </a:rPr>
              <a:t>כך למשל</a:t>
            </a:r>
            <a:r>
              <a:rPr lang="he-IL" sz="2600" b="1" dirty="0">
                <a:solidFill>
                  <a:schemeClr val="bg1"/>
                </a:solidFill>
              </a:rPr>
              <a:t>, טקסט דיגיטלי עשוי לכלול בתוכו סוגים נוספים של טקסט ותוכן </a:t>
            </a:r>
            <a:r>
              <a:rPr lang="he-IL" sz="2600" b="1" dirty="0" smtClean="0">
                <a:solidFill>
                  <a:schemeClr val="bg1"/>
                </a:solidFill>
              </a:rPr>
              <a:t>(למשל, </a:t>
            </a:r>
            <a:r>
              <a:rPr lang="he-IL" sz="2600" b="1" dirty="0">
                <a:solidFill>
                  <a:schemeClr val="bg1"/>
                </a:solidFill>
              </a:rPr>
              <a:t>שרשור </a:t>
            </a:r>
            <a:r>
              <a:rPr lang="he-IL" sz="2600" b="1" dirty="0" smtClean="0">
                <a:solidFill>
                  <a:schemeClr val="bg1"/>
                </a:solidFill>
              </a:rPr>
              <a:t>הודעות). כמו כן, טקסט דיגיטלי כולל סוגים </a:t>
            </a:r>
            <a:r>
              <a:rPr lang="he-IL" sz="2600" b="1" dirty="0">
                <a:solidFill>
                  <a:schemeClr val="bg1"/>
                </a:solidFill>
              </a:rPr>
              <a:t>נוספים של </a:t>
            </a:r>
            <a:r>
              <a:rPr lang="he-IL" sz="2600" b="1" dirty="0" smtClean="0">
                <a:solidFill>
                  <a:schemeClr val="bg1"/>
                </a:solidFill>
              </a:rPr>
              <a:t>תהליכים </a:t>
            </a:r>
            <a:r>
              <a:rPr lang="he-IL" sz="2600" b="1" dirty="0">
                <a:solidFill>
                  <a:schemeClr val="bg1"/>
                </a:solidFill>
              </a:rPr>
              <a:t>לצורך איסוף המידע </a:t>
            </a:r>
            <a:r>
              <a:rPr lang="he-IL" sz="2600" b="1" dirty="0" smtClean="0">
                <a:solidFill>
                  <a:schemeClr val="bg1"/>
                </a:solidFill>
              </a:rPr>
              <a:t>המבוקש </a:t>
            </a:r>
            <a:r>
              <a:rPr lang="he-IL" sz="2600" b="1" dirty="0">
                <a:solidFill>
                  <a:schemeClr val="bg1"/>
                </a:solidFill>
              </a:rPr>
              <a:t>(למשל, ניווט באמצעות היפר-קישורים)</a:t>
            </a:r>
            <a:endParaRPr lang="he-IL" sz="2600" b="1" dirty="0" smtClean="0">
              <a:solidFill>
                <a:schemeClr val="bg1"/>
              </a:solidFill>
            </a:endParaRPr>
          </a:p>
          <a:p>
            <a:pPr marL="514350" indent="-342900" eaLnBrk="0" hangingPunct="0">
              <a:lnSpc>
                <a:spcPct val="90000"/>
              </a:lnSpc>
              <a:spcBef>
                <a:spcPts val="1200"/>
              </a:spcBef>
              <a:buFont typeface="Wingdings" pitchFamily="2" charset="2"/>
              <a:buChar char="§"/>
              <a:defRPr/>
            </a:pPr>
            <a:r>
              <a:rPr lang="he-IL" sz="2600" b="1" dirty="0" smtClean="0">
                <a:solidFill>
                  <a:schemeClr val="bg1"/>
                </a:solidFill>
              </a:rPr>
              <a:t>בנוסף, תהליך </a:t>
            </a:r>
            <a:r>
              <a:rPr lang="he-IL" sz="2600" b="1" dirty="0">
                <a:solidFill>
                  <a:schemeClr val="bg1"/>
                </a:solidFill>
              </a:rPr>
              <a:t>הקריאה הוא דינמי ואינטראקטיבי הרבה יותר </a:t>
            </a:r>
            <a:r>
              <a:rPr lang="he-IL" sz="2600" b="1" dirty="0" smtClean="0">
                <a:solidFill>
                  <a:schemeClr val="bg1"/>
                </a:solidFill>
              </a:rPr>
              <a:t>ודורש </a:t>
            </a:r>
            <a:r>
              <a:rPr lang="he-IL" sz="2600" b="1" dirty="0">
                <a:solidFill>
                  <a:schemeClr val="bg1"/>
                </a:solidFill>
              </a:rPr>
              <a:t>ברירה מתמידה בין עיקר לטפל</a:t>
            </a:r>
            <a:endParaRPr lang="he-IL" sz="2600" b="1" u="sng" dirty="0" smtClean="0">
              <a:solidFill>
                <a:schemeClr val="bg1"/>
              </a:solidFill>
            </a:endParaRPr>
          </a:p>
          <a:p>
            <a:pPr marL="514350" indent="-342900" eaLnBrk="0" hangingPunct="0">
              <a:lnSpc>
                <a:spcPct val="90000"/>
              </a:lnSpc>
              <a:spcBef>
                <a:spcPts val="1200"/>
              </a:spcBef>
              <a:buFont typeface="Wingdings" pitchFamily="2" charset="2"/>
              <a:buChar char="§"/>
              <a:defRPr/>
            </a:pPr>
            <a:endParaRPr lang="he-IL" sz="2600" b="1" u="sng" dirty="0"/>
          </a:p>
        </p:txBody>
      </p:sp>
      <p:sp>
        <p:nvSpPr>
          <p:cNvPr id="5" name="כותרת 1"/>
          <p:cNvSpPr>
            <a:spLocks noGrp="1"/>
          </p:cNvSpPr>
          <p:nvPr>
            <p:ph type="title"/>
          </p:nvPr>
        </p:nvSpPr>
        <p:spPr>
          <a:xfrm>
            <a:off x="0" y="-27386"/>
            <a:ext cx="8243888" cy="720081"/>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lnSpc>
                <a:spcPts val="2500"/>
              </a:lnSpc>
            </a:pPr>
            <a:r>
              <a:rPr lang="he-IL" sz="2800" dirty="0" smtClean="0">
                <a:solidFill>
                  <a:schemeClr val="tx1"/>
                </a:solidFill>
                <a:effectLst>
                  <a:outerShdw blurRad="38100" dist="38100" dir="2700000" algn="tl">
                    <a:srgbClr val="000000">
                      <a:alpha val="43137"/>
                    </a:srgbClr>
                  </a:outerShdw>
                </a:effectLst>
              </a:rPr>
              <a:t>אוריינות קריאה דיגיטלית</a:t>
            </a:r>
            <a:endParaRPr lang="he-IL"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801870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0" y="-27384"/>
            <a:ext cx="8244000" cy="72008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500"/>
              </a:lnSpc>
            </a:pPr>
            <a:r>
              <a:rPr lang="he-IL" sz="2800" b="1" dirty="0" smtClean="0">
                <a:solidFill>
                  <a:schemeClr val="tx1"/>
                </a:solidFill>
                <a:effectLst>
                  <a:outerShdw blurRad="38100" dist="38100" dir="2700000" algn="tl">
                    <a:srgbClr val="000000">
                      <a:alpha val="43137"/>
                    </a:srgbClr>
                  </a:outerShdw>
                </a:effectLst>
                <a:latin typeface="Arial"/>
                <a:ea typeface="+mj-ea"/>
                <a:cs typeface="Arial"/>
              </a:rPr>
              <a:t>קריאה דיגיטלית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ההישגים בישראל ובמדינות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2" name="מלבן 1"/>
          <p:cNvSpPr/>
          <p:nvPr/>
        </p:nvSpPr>
        <p:spPr bwMode="auto">
          <a:xfrm>
            <a:off x="7452320" y="5589240"/>
            <a:ext cx="720080" cy="288032"/>
          </a:xfrm>
          <a:prstGeom prst="rect">
            <a:avLst/>
          </a:prstGeom>
          <a:solidFill>
            <a:srgbClr val="FDFDFD">
              <a:alpha val="57000"/>
            </a:srgbClr>
          </a:solidFill>
          <a:ln>
            <a:no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4" name="מלבן 3"/>
          <p:cNvSpPr/>
          <p:nvPr/>
        </p:nvSpPr>
        <p:spPr>
          <a:xfrm>
            <a:off x="39563" y="4622839"/>
            <a:ext cx="8204845" cy="1759456"/>
          </a:xfrm>
          <a:prstGeom prst="rect">
            <a:avLst/>
          </a:prstGeom>
          <a:solidFill>
            <a:srgbClr val="EEEFF9"/>
          </a:solidFill>
        </p:spPr>
        <p:txBody>
          <a:bodyPr wrap="square">
            <a:spAutoFit/>
          </a:bodyPr>
          <a:lstStyle/>
          <a:p>
            <a:pPr marL="285750" indent="-285750">
              <a:lnSpc>
                <a:spcPts val="2000"/>
              </a:lnSpc>
              <a:buFont typeface="Wingdings" pitchFamily="2" charset="2"/>
              <a:buChar char="§"/>
            </a:pPr>
            <a:r>
              <a:rPr lang="he-IL" sz="2000" b="1" dirty="0" smtClean="0">
                <a:solidFill>
                  <a:schemeClr val="bg1"/>
                </a:solidFill>
              </a:rPr>
              <a:t>במבחן זה השתתפו 31 מדינות, רובן מדינות </a:t>
            </a:r>
            <a:r>
              <a:rPr lang="en-US" sz="2000" b="1" dirty="0" smtClean="0">
                <a:solidFill>
                  <a:schemeClr val="bg1"/>
                </a:solidFill>
              </a:rPr>
              <a:t>OECD</a:t>
            </a:r>
            <a:endParaRPr lang="he-IL" sz="2000" b="1" dirty="0" smtClean="0">
              <a:solidFill>
                <a:schemeClr val="bg1"/>
              </a:solidFill>
            </a:endParaRPr>
          </a:p>
          <a:p>
            <a:pPr marL="285750" indent="-285750">
              <a:lnSpc>
                <a:spcPts val="2000"/>
              </a:lnSpc>
              <a:spcBef>
                <a:spcPts val="600"/>
              </a:spcBef>
              <a:spcAft>
                <a:spcPts val="600"/>
              </a:spcAft>
              <a:buFont typeface="Wingdings" pitchFamily="2" charset="2"/>
              <a:buChar char="§"/>
            </a:pPr>
            <a:r>
              <a:rPr lang="he-IL" sz="2000" b="1" dirty="0" smtClean="0">
                <a:solidFill>
                  <a:schemeClr val="bg1"/>
                </a:solidFill>
              </a:rPr>
              <a:t>הציון הממוצע בישראל הוא 461 </a:t>
            </a:r>
            <a:r>
              <a:rPr lang="he-IL" sz="2000" b="1" dirty="0" err="1" smtClean="0">
                <a:solidFill>
                  <a:schemeClr val="bg1"/>
                </a:solidFill>
              </a:rPr>
              <a:t>נק</a:t>
            </a:r>
            <a:r>
              <a:rPr lang="he-IL" sz="2000" b="1" dirty="0" smtClean="0">
                <a:solidFill>
                  <a:schemeClr val="bg1"/>
                </a:solidFill>
              </a:rPr>
              <a:t>', פער של  36 נק' מתחת לממוצע </a:t>
            </a:r>
            <a:r>
              <a:rPr lang="en-US" sz="2000" b="1" dirty="0" smtClean="0">
                <a:solidFill>
                  <a:schemeClr val="bg1"/>
                </a:solidFill>
              </a:rPr>
              <a:t>OECD</a:t>
            </a:r>
            <a:r>
              <a:rPr lang="he-IL" sz="2000" b="1" dirty="0">
                <a:solidFill>
                  <a:schemeClr val="bg1"/>
                </a:solidFill>
              </a:rPr>
              <a:t> </a:t>
            </a:r>
            <a:r>
              <a:rPr lang="he-IL" sz="2000" b="1" dirty="0" smtClean="0">
                <a:solidFill>
                  <a:schemeClr val="bg1"/>
                </a:solidFill>
              </a:rPr>
              <a:t>(מקום 26 </a:t>
            </a:r>
            <a:r>
              <a:rPr lang="he-IL" sz="2000" b="1" dirty="0">
                <a:solidFill>
                  <a:schemeClr val="bg1"/>
                </a:solidFill>
              </a:rPr>
              <a:t>מתוך 31 </a:t>
            </a:r>
            <a:r>
              <a:rPr lang="he-IL" sz="2000" b="1" dirty="0" smtClean="0">
                <a:solidFill>
                  <a:schemeClr val="bg1"/>
                </a:solidFill>
              </a:rPr>
              <a:t>מדינות)</a:t>
            </a:r>
            <a:endParaRPr lang="he-IL" sz="2000" b="1" dirty="0">
              <a:solidFill>
                <a:schemeClr val="bg1"/>
              </a:solidFill>
            </a:endParaRPr>
          </a:p>
          <a:p>
            <a:pPr marL="285750" indent="-285750">
              <a:lnSpc>
                <a:spcPts val="2000"/>
              </a:lnSpc>
              <a:spcBef>
                <a:spcPts val="600"/>
              </a:spcBef>
              <a:spcAft>
                <a:spcPts val="600"/>
              </a:spcAft>
              <a:buFont typeface="Wingdings" pitchFamily="2" charset="2"/>
              <a:buChar char="§"/>
            </a:pPr>
            <a:r>
              <a:rPr lang="he-IL" sz="2000" b="1" dirty="0" smtClean="0">
                <a:solidFill>
                  <a:schemeClr val="bg1"/>
                </a:solidFill>
              </a:rPr>
              <a:t>הישגי ישראל נמוכים מהישגי מדינות ההשוואה שהשתתפו במבחן זה</a:t>
            </a:r>
          </a:p>
          <a:p>
            <a:pPr marL="285750" indent="-285750">
              <a:lnSpc>
                <a:spcPts val="2000"/>
              </a:lnSpc>
              <a:spcBef>
                <a:spcPts val="600"/>
              </a:spcBef>
              <a:spcAft>
                <a:spcPts val="600"/>
              </a:spcAft>
              <a:buFont typeface="Wingdings" pitchFamily="2" charset="2"/>
              <a:buChar char="§"/>
            </a:pPr>
            <a:r>
              <a:rPr lang="he-IL" sz="2000" b="1" dirty="0" smtClean="0">
                <a:solidFill>
                  <a:schemeClr val="bg1"/>
                </a:solidFill>
              </a:rPr>
              <a:t>מדינות </a:t>
            </a:r>
            <a:r>
              <a:rPr lang="he-IL" sz="2000" b="1" dirty="0">
                <a:solidFill>
                  <a:schemeClr val="bg1"/>
                </a:solidFill>
              </a:rPr>
              <a:t>מזרח-אסיה תופסות את ארבעת המקומות </a:t>
            </a:r>
            <a:r>
              <a:rPr lang="he-IL" sz="2000" b="1" dirty="0" smtClean="0">
                <a:solidFill>
                  <a:schemeClr val="bg1"/>
                </a:solidFill>
              </a:rPr>
              <a:t>הראשונים</a:t>
            </a:r>
            <a:endParaRPr lang="he-IL" sz="2000" b="1" dirty="0">
              <a:solidFill>
                <a:schemeClr val="bg1"/>
              </a:solidFill>
            </a:endParaRPr>
          </a:p>
        </p:txBody>
      </p:sp>
      <p:graphicFrame>
        <p:nvGraphicFramePr>
          <p:cNvPr id="7" name="תרשים 6"/>
          <p:cNvGraphicFramePr>
            <a:graphicFrameLocks/>
          </p:cNvGraphicFramePr>
          <p:nvPr>
            <p:extLst>
              <p:ext uri="{D42A27DB-BD31-4B8C-83A1-F6EECF244321}">
                <p14:modId xmlns:p14="http://schemas.microsoft.com/office/powerpoint/2010/main" val="3617147997"/>
              </p:ext>
            </p:extLst>
          </p:nvPr>
        </p:nvGraphicFramePr>
        <p:xfrm>
          <a:off x="181545" y="836712"/>
          <a:ext cx="7920880" cy="3672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822487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97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000"/>
              </a:lnSpc>
              <a:defRPr/>
            </a:pPr>
            <a:r>
              <a:rPr lang="he-IL" sz="2400" dirty="0" smtClean="0">
                <a:effectLst>
                  <a:outerShdw blurRad="38100" dist="38100" dir="2700000" algn="tl">
                    <a:srgbClr val="000000">
                      <a:alpha val="43137"/>
                    </a:srgbClr>
                  </a:outerShdw>
                </a:effectLst>
              </a:rPr>
              <a:t>קריאה דיגיטלית </a:t>
            </a:r>
            <a:r>
              <a:rPr lang="he-IL" sz="2000" dirty="0" smtClean="0">
                <a:effectLst>
                  <a:outerShdw blurRad="38100" dist="38100" dir="2700000" algn="tl">
                    <a:srgbClr val="000000">
                      <a:alpha val="43137"/>
                    </a:srgbClr>
                  </a:outerShdw>
                </a:effectLst>
              </a:rPr>
              <a:t>2012</a:t>
            </a:r>
            <a:r>
              <a:rPr lang="he-IL" sz="2400" dirty="0" smtClean="0">
                <a:effectLst>
                  <a:outerShdw blurRad="38100" dist="38100" dir="2700000" algn="tl">
                    <a:srgbClr val="000000">
                      <a:alpha val="43137"/>
                    </a:srgbClr>
                  </a:outerShdw>
                </a:effectLst>
              </a:rPr>
              <a:t>: שיעור התלמידים ברמות הבקיאות</a:t>
            </a:r>
          </a:p>
          <a:p>
            <a:pPr lvl="0" rtl="1">
              <a:lnSpc>
                <a:spcPts val="2000"/>
              </a:lnSpc>
              <a:defRPr/>
            </a:pPr>
            <a:r>
              <a:rPr lang="he-IL" sz="2400" dirty="0" smtClean="0">
                <a:effectLst>
                  <a:outerShdw blurRad="38100" dist="38100" dir="2700000" algn="tl">
                    <a:srgbClr val="000000">
                      <a:alpha val="43137"/>
                    </a:srgbClr>
                  </a:outerShdw>
                </a:effectLst>
              </a:rPr>
              <a:t>בישראל ובמדינות השוואה </a:t>
            </a:r>
            <a:endParaRPr lang="en-US" sz="2400" dirty="0">
              <a:effectLst>
                <a:outerShdw blurRad="38100" dist="38100" dir="2700000" algn="tl">
                  <a:srgbClr val="000000">
                    <a:alpha val="43137"/>
                  </a:srgbClr>
                </a:outerShdw>
              </a:effectLst>
              <a:latin typeface="Arial"/>
              <a:cs typeface="Arial"/>
            </a:endParaRPr>
          </a:p>
        </p:txBody>
      </p:sp>
      <p:sp>
        <p:nvSpPr>
          <p:cNvPr id="4" name="TextBox 3"/>
          <p:cNvSpPr txBox="1"/>
          <p:nvPr/>
        </p:nvSpPr>
        <p:spPr>
          <a:xfrm>
            <a:off x="19380" y="5013176"/>
            <a:ext cx="8225028" cy="175432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יש לשים לב כי בקריאה דיגיטלית ישנן </a:t>
            </a:r>
            <a:r>
              <a:rPr lang="he-IL" b="1" u="sng" dirty="0" smtClean="0">
                <a:solidFill>
                  <a:schemeClr val="bg1"/>
                </a:solidFill>
              </a:rPr>
              <a:t>חמש</a:t>
            </a:r>
            <a:r>
              <a:rPr lang="he-IL" b="1" dirty="0" smtClean="0">
                <a:solidFill>
                  <a:schemeClr val="bg1"/>
                </a:solidFill>
              </a:rPr>
              <a:t> רמות בקיאות ולא </a:t>
            </a:r>
            <a:r>
              <a:rPr lang="he-IL" b="1" dirty="0">
                <a:solidFill>
                  <a:schemeClr val="bg1"/>
                </a:solidFill>
              </a:rPr>
              <a:t>שבע,</a:t>
            </a:r>
            <a:r>
              <a:rPr lang="he-IL" b="1" dirty="0" smtClean="0">
                <a:solidFill>
                  <a:schemeClr val="bg1"/>
                </a:solidFill>
              </a:rPr>
              <a:t> כפי שיש במבחן המודפס</a:t>
            </a:r>
          </a:p>
          <a:p>
            <a:pPr marL="285750" indent="-285750">
              <a:buFont typeface="Wingdings" pitchFamily="2" charset="2"/>
              <a:buChar char="§"/>
            </a:pPr>
            <a:r>
              <a:rPr lang="he-IL" b="1" dirty="0" smtClean="0">
                <a:solidFill>
                  <a:schemeClr val="bg1"/>
                </a:solidFill>
              </a:rPr>
              <a:t>שיעור התלמידים המצטיינים (רמות 5 ו-6) הוא 6%, שיעור הנמוך במעט מזה שבמדינות ה-</a:t>
            </a:r>
            <a:r>
              <a:rPr lang="en-US" b="1" dirty="0" smtClean="0">
                <a:solidFill>
                  <a:schemeClr val="bg1"/>
                </a:solidFill>
              </a:rPr>
              <a:t>OECD</a:t>
            </a:r>
            <a:endParaRPr lang="he-IL" b="1" dirty="0" smtClean="0">
              <a:solidFill>
                <a:schemeClr val="bg1"/>
              </a:solidFill>
            </a:endParaRPr>
          </a:p>
          <a:p>
            <a:pPr marL="285750" indent="-285750">
              <a:buFont typeface="Wingdings" pitchFamily="2" charset="2"/>
              <a:buChar char="§"/>
            </a:pPr>
            <a:r>
              <a:rPr lang="he-IL" b="1" dirty="0">
                <a:solidFill>
                  <a:schemeClr val="bg1"/>
                </a:solidFill>
              </a:rPr>
              <a:t>שיעור התלמידים </a:t>
            </a:r>
            <a:r>
              <a:rPr lang="he-IL" b="1" dirty="0" smtClean="0">
                <a:solidFill>
                  <a:schemeClr val="bg1"/>
                </a:solidFill>
              </a:rPr>
              <a:t>המתקשים (מתחת לרמה 2) </a:t>
            </a:r>
            <a:r>
              <a:rPr lang="he-IL" b="1" dirty="0">
                <a:solidFill>
                  <a:schemeClr val="bg1"/>
                </a:solidFill>
              </a:rPr>
              <a:t>הוא </a:t>
            </a:r>
            <a:r>
              <a:rPr lang="he-IL" b="1" dirty="0" smtClean="0">
                <a:solidFill>
                  <a:schemeClr val="bg1"/>
                </a:solidFill>
              </a:rPr>
              <a:t>31%, </a:t>
            </a:r>
            <a:r>
              <a:rPr lang="he-IL" b="1" dirty="0">
                <a:solidFill>
                  <a:schemeClr val="bg1"/>
                </a:solidFill>
              </a:rPr>
              <a:t>שיעור </a:t>
            </a:r>
            <a:r>
              <a:rPr lang="he-IL" b="1" dirty="0" smtClean="0">
                <a:solidFill>
                  <a:schemeClr val="bg1"/>
                </a:solidFill>
              </a:rPr>
              <a:t>הגבוה מהשיעור  המקביל במדינות </a:t>
            </a:r>
            <a:r>
              <a:rPr lang="he-IL" b="1" dirty="0">
                <a:solidFill>
                  <a:schemeClr val="bg1"/>
                </a:solidFill>
              </a:rPr>
              <a:t>ה-</a:t>
            </a:r>
            <a:r>
              <a:rPr lang="en-US" b="1" dirty="0">
                <a:solidFill>
                  <a:schemeClr val="bg1"/>
                </a:solidFill>
              </a:rPr>
              <a:t>OECD</a:t>
            </a:r>
            <a:endParaRPr lang="he-IL" b="1" dirty="0">
              <a:solidFill>
                <a:schemeClr val="bg1"/>
              </a:solidFill>
            </a:endParaRPr>
          </a:p>
        </p:txBody>
      </p:sp>
      <p:graphicFrame>
        <p:nvGraphicFramePr>
          <p:cNvPr id="11" name="תרשים 10"/>
          <p:cNvGraphicFramePr>
            <a:graphicFrameLocks/>
          </p:cNvGraphicFramePr>
          <p:nvPr>
            <p:extLst>
              <p:ext uri="{D42A27DB-BD31-4B8C-83A1-F6EECF244321}">
                <p14:modId xmlns:p14="http://schemas.microsoft.com/office/powerpoint/2010/main" val="654432222"/>
              </p:ext>
            </p:extLst>
          </p:nvPr>
        </p:nvGraphicFramePr>
        <p:xfrm>
          <a:off x="179512" y="765586"/>
          <a:ext cx="7821434" cy="4103574"/>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קבוצה 8"/>
          <p:cNvGrpSpPr/>
          <p:nvPr/>
        </p:nvGrpSpPr>
        <p:grpSpPr>
          <a:xfrm>
            <a:off x="3384433" y="908720"/>
            <a:ext cx="648072" cy="3636404"/>
            <a:chOff x="3779912" y="1018224"/>
            <a:chExt cx="648072" cy="3636404"/>
          </a:xfrm>
        </p:grpSpPr>
        <p:sp>
          <p:nvSpPr>
            <p:cNvPr id="7" name="אליפסה 6"/>
            <p:cNvSpPr/>
            <p:nvPr/>
          </p:nvSpPr>
          <p:spPr bwMode="auto">
            <a:xfrm>
              <a:off x="3779912" y="1018224"/>
              <a:ext cx="648072" cy="648072"/>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8" name="אליפסה 7"/>
            <p:cNvSpPr/>
            <p:nvPr/>
          </p:nvSpPr>
          <p:spPr bwMode="auto">
            <a:xfrm>
              <a:off x="3860486" y="3466496"/>
              <a:ext cx="504056" cy="1188132"/>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grpSp>
    </p:spTree>
    <p:extLst>
      <p:ext uri="{BB962C8B-B14F-4D97-AF65-F5344CB8AC3E}">
        <p14:creationId xmlns:p14="http://schemas.microsoft.com/office/powerpoint/2010/main" val="368201569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קריאה דיגיטלית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פיזור ההישגים 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19380" y="5417929"/>
            <a:ext cx="8225028" cy="132343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ישראל מצויה במקום הראשון בפיזור ההישגים (377 נק') מבין המדינות המשתתפות</a:t>
            </a:r>
          </a:p>
          <a:p>
            <a:pPr marL="285750" indent="-285750">
              <a:buFont typeface="Wingdings" pitchFamily="2" charset="2"/>
              <a:buChar char="§"/>
            </a:pPr>
            <a:r>
              <a:rPr lang="he-IL" sz="2000" b="1" dirty="0" smtClean="0">
                <a:solidFill>
                  <a:schemeClr val="bg1"/>
                </a:solidFill>
              </a:rPr>
              <a:t>תמונה ממצאים זו היא תמונה שחוזרת על עצמה בכל מחזורי פיזה שבהם השתתפה ישראל</a:t>
            </a:r>
            <a:endParaRPr lang="he-IL" sz="2000" b="1" dirty="0">
              <a:solidFill>
                <a:schemeClr val="bg1"/>
              </a:solidFill>
            </a:endParaRPr>
          </a:p>
        </p:txBody>
      </p:sp>
      <p:graphicFrame>
        <p:nvGraphicFramePr>
          <p:cNvPr id="9" name="תרשים 8"/>
          <p:cNvGraphicFramePr>
            <a:graphicFrameLocks/>
          </p:cNvGraphicFramePr>
          <p:nvPr>
            <p:extLst>
              <p:ext uri="{D42A27DB-BD31-4B8C-83A1-F6EECF244321}">
                <p14:modId xmlns:p14="http://schemas.microsoft.com/office/powerpoint/2010/main" val="3064907404"/>
              </p:ext>
            </p:extLst>
          </p:nvPr>
        </p:nvGraphicFramePr>
        <p:xfrm>
          <a:off x="251520" y="749865"/>
          <a:ext cx="7776864" cy="44793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812456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קריאה דיגיטלית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הקשר בין הישגים לרקע </a:t>
            </a:r>
            <a:r>
              <a:rPr lang="he-IL" sz="2800" b="1" dirty="0" err="1" smtClean="0">
                <a:solidFill>
                  <a:schemeClr val="tx1"/>
                </a:solidFill>
                <a:effectLst>
                  <a:outerShdw blurRad="38100" dist="38100" dir="2700000" algn="tl">
                    <a:srgbClr val="000000">
                      <a:alpha val="43137"/>
                    </a:srgbClr>
                  </a:outerShdw>
                </a:effectLst>
                <a:latin typeface="Arial"/>
                <a:ea typeface="+mj-ea"/>
                <a:cs typeface="Arial"/>
              </a:rPr>
              <a:t>חת"כ</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19380" y="5417929"/>
            <a:ext cx="8225028" cy="1169551"/>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גם במבחן </a:t>
            </a:r>
            <a:r>
              <a:rPr lang="he-IL" sz="2000" b="1" dirty="0">
                <a:solidFill>
                  <a:schemeClr val="bg1"/>
                </a:solidFill>
              </a:rPr>
              <a:t>בקריאה </a:t>
            </a:r>
            <a:r>
              <a:rPr lang="he-IL" sz="2000" b="1" dirty="0" smtClean="0">
                <a:solidFill>
                  <a:schemeClr val="bg1"/>
                </a:solidFill>
              </a:rPr>
              <a:t>דיגיטלית נמצא מתאם </a:t>
            </a:r>
            <a:r>
              <a:rPr lang="he-IL" sz="2000" b="1" dirty="0">
                <a:solidFill>
                  <a:schemeClr val="bg1"/>
                </a:solidFill>
              </a:rPr>
              <a:t>חיובי ברמת מדינות בין ההישגים לרקע </a:t>
            </a:r>
            <a:r>
              <a:rPr lang="he-IL" sz="2000" b="1" dirty="0" err="1">
                <a:solidFill>
                  <a:schemeClr val="bg1"/>
                </a:solidFill>
              </a:rPr>
              <a:t>חת"כ</a:t>
            </a:r>
            <a:r>
              <a:rPr lang="he-IL" sz="2000" b="1" dirty="0">
                <a:solidFill>
                  <a:schemeClr val="bg1"/>
                </a:solidFill>
              </a:rPr>
              <a:t>: ככל </a:t>
            </a:r>
            <a:r>
              <a:rPr lang="he-IL" sz="2000" b="1" dirty="0" smtClean="0">
                <a:solidFill>
                  <a:schemeClr val="bg1"/>
                </a:solidFill>
              </a:rPr>
              <a:t>שמדד </a:t>
            </a:r>
            <a:r>
              <a:rPr lang="he-IL" sz="2000" b="1" dirty="0" err="1">
                <a:solidFill>
                  <a:schemeClr val="bg1"/>
                </a:solidFill>
              </a:rPr>
              <a:t>החת"כ</a:t>
            </a:r>
            <a:r>
              <a:rPr lang="he-IL" sz="2000" b="1" dirty="0">
                <a:solidFill>
                  <a:schemeClr val="bg1"/>
                </a:solidFill>
              </a:rPr>
              <a:t> גבוה יותר כך הישגים גבוהים יותר</a:t>
            </a:r>
          </a:p>
          <a:p>
            <a:pPr marL="285750" indent="-285750">
              <a:spcBef>
                <a:spcPts val="1200"/>
              </a:spcBef>
              <a:buFont typeface="Wingdings" pitchFamily="2" charset="2"/>
              <a:buChar char="§"/>
            </a:pPr>
            <a:r>
              <a:rPr lang="he-IL" sz="2000" b="1" dirty="0">
                <a:solidFill>
                  <a:schemeClr val="bg1"/>
                </a:solidFill>
              </a:rPr>
              <a:t>הישגי ישראל </a:t>
            </a:r>
            <a:r>
              <a:rPr lang="he-IL" sz="2000" b="1" dirty="0" smtClean="0">
                <a:solidFill>
                  <a:schemeClr val="bg1"/>
                </a:solidFill>
              </a:rPr>
              <a:t>נמוכים </a:t>
            </a:r>
            <a:r>
              <a:rPr lang="he-IL" sz="2000" b="1" dirty="0">
                <a:solidFill>
                  <a:schemeClr val="bg1"/>
                </a:solidFill>
              </a:rPr>
              <a:t>מ</a:t>
            </a:r>
            <a:r>
              <a:rPr lang="he-IL" sz="2000" b="1" dirty="0" smtClean="0">
                <a:solidFill>
                  <a:schemeClr val="bg1"/>
                </a:solidFill>
              </a:rPr>
              <a:t>הישגים המנובאים לה לפי </a:t>
            </a:r>
            <a:r>
              <a:rPr lang="he-IL" sz="2000" b="1" dirty="0">
                <a:solidFill>
                  <a:schemeClr val="bg1"/>
                </a:solidFill>
              </a:rPr>
              <a:t>מדד </a:t>
            </a:r>
            <a:r>
              <a:rPr lang="he-IL" sz="2000" b="1" dirty="0" err="1">
                <a:solidFill>
                  <a:schemeClr val="bg1"/>
                </a:solidFill>
              </a:rPr>
              <a:t>החת"כ</a:t>
            </a:r>
            <a:r>
              <a:rPr lang="he-IL" sz="2000" b="1" dirty="0">
                <a:solidFill>
                  <a:schemeClr val="bg1"/>
                </a:solidFill>
              </a:rPr>
              <a:t> </a:t>
            </a:r>
          </a:p>
        </p:txBody>
      </p:sp>
      <p:graphicFrame>
        <p:nvGraphicFramePr>
          <p:cNvPr id="6" name="תרשים 5"/>
          <p:cNvGraphicFramePr>
            <a:graphicFrameLocks/>
          </p:cNvGraphicFramePr>
          <p:nvPr>
            <p:extLst>
              <p:ext uri="{D42A27DB-BD31-4B8C-83A1-F6EECF244321}">
                <p14:modId xmlns:p14="http://schemas.microsoft.com/office/powerpoint/2010/main" val="3797683388"/>
              </p:ext>
            </p:extLst>
          </p:nvPr>
        </p:nvGraphicFramePr>
        <p:xfrm>
          <a:off x="251520" y="764704"/>
          <a:ext cx="7776864" cy="4464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842130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קריאה דיגיטלית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בכלל האוכלוסייה </a:t>
            </a:r>
          </a:p>
          <a:p>
            <a:pPr lvl="0" rtl="1">
              <a:lnSpc>
                <a:spcPts val="2500"/>
              </a:lnSpc>
              <a:defRPr/>
            </a:pPr>
            <a:r>
              <a:rPr lang="he-IL" sz="2800" dirty="0" smtClean="0">
                <a:effectLst>
                  <a:outerShdw blurRad="38100" dist="38100" dir="2700000" algn="tl">
                    <a:srgbClr val="000000">
                      <a:alpha val="43137"/>
                    </a:srgbClr>
                  </a:outerShdw>
                </a:effectLst>
                <a:latin typeface="Arial"/>
                <a:cs typeface="Arial"/>
              </a:rPr>
              <a:t>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5319" y="4869160"/>
            <a:ext cx="8239089" cy="1862048"/>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1900" b="1" dirty="0" smtClean="0">
                <a:solidFill>
                  <a:schemeClr val="bg1"/>
                </a:solidFill>
              </a:rPr>
              <a:t>במבחן בקריאה דיגיטלית הפער בין שני מגזרי השפה גדול בצורה יוצאת דופן – 155 נק' (כסטיית תקן וחצי)</a:t>
            </a:r>
          </a:p>
          <a:p>
            <a:pPr marL="285750" indent="-285750">
              <a:buFont typeface="Wingdings" pitchFamily="2" charset="2"/>
              <a:buChar char="§"/>
            </a:pPr>
            <a:r>
              <a:rPr lang="he-IL" sz="1900" b="1" dirty="0" smtClean="0">
                <a:solidFill>
                  <a:schemeClr val="bg1"/>
                </a:solidFill>
              </a:rPr>
              <a:t>הישגי דוברי העברית בקריאה דיגיטלית דומים להישגי מדינות </a:t>
            </a:r>
            <a:r>
              <a:rPr lang="en-US" sz="1900" b="1" dirty="0" smtClean="0">
                <a:solidFill>
                  <a:schemeClr val="bg1"/>
                </a:solidFill>
              </a:rPr>
              <a:t>OECD</a:t>
            </a:r>
            <a:r>
              <a:rPr lang="he-IL" sz="1900" b="1" dirty="0" smtClean="0">
                <a:solidFill>
                  <a:schemeClr val="bg1"/>
                </a:solidFill>
              </a:rPr>
              <a:t> שהשתתפו במחקר, זאת לעומת יתרון של 14 נק' בהשוואה למדינות ה-</a:t>
            </a:r>
            <a:r>
              <a:rPr lang="en-US" sz="1900" b="1" dirty="0" smtClean="0">
                <a:solidFill>
                  <a:schemeClr val="bg1"/>
                </a:solidFill>
              </a:rPr>
              <a:t>OECD</a:t>
            </a:r>
            <a:r>
              <a:rPr lang="he-IL" sz="1900" b="1" dirty="0" smtClean="0">
                <a:solidFill>
                  <a:schemeClr val="bg1"/>
                </a:solidFill>
              </a:rPr>
              <a:t> במבחן מודפס</a:t>
            </a:r>
          </a:p>
          <a:p>
            <a:pPr marL="285750" indent="-285750">
              <a:buFont typeface="Wingdings" pitchFamily="2" charset="2"/>
              <a:buChar char="§"/>
            </a:pPr>
            <a:r>
              <a:rPr lang="he-IL" sz="1900" b="1" dirty="0" smtClean="0">
                <a:solidFill>
                  <a:schemeClr val="bg1"/>
                </a:solidFill>
              </a:rPr>
              <a:t>בקרב דוברי ערבית, הפער במבחן ממוחשב גדול יותר מאשר במודפס (157 נק' ו- 95 </a:t>
            </a:r>
            <a:r>
              <a:rPr lang="he-IL" sz="1900" b="1" dirty="0" err="1" smtClean="0">
                <a:solidFill>
                  <a:schemeClr val="bg1"/>
                </a:solidFill>
              </a:rPr>
              <a:t>נק</a:t>
            </a:r>
            <a:r>
              <a:rPr lang="he-IL" sz="1900" b="1" dirty="0" smtClean="0">
                <a:solidFill>
                  <a:schemeClr val="bg1"/>
                </a:solidFill>
              </a:rPr>
              <a:t>', בהתאמה</a:t>
            </a:r>
            <a:r>
              <a:rPr lang="he-IL" sz="2000" b="1" dirty="0" smtClean="0">
                <a:solidFill>
                  <a:schemeClr val="bg1"/>
                </a:solidFill>
              </a:rPr>
              <a:t>)</a:t>
            </a:r>
          </a:p>
        </p:txBody>
      </p:sp>
      <p:graphicFrame>
        <p:nvGraphicFramePr>
          <p:cNvPr id="5" name="תרשים 4"/>
          <p:cNvGraphicFramePr>
            <a:graphicFrameLocks/>
          </p:cNvGraphicFramePr>
          <p:nvPr>
            <p:extLst>
              <p:ext uri="{D42A27DB-BD31-4B8C-83A1-F6EECF244321}">
                <p14:modId xmlns:p14="http://schemas.microsoft.com/office/powerpoint/2010/main" val="3806022319"/>
              </p:ext>
            </p:extLst>
          </p:nvPr>
        </p:nvGraphicFramePr>
        <p:xfrm>
          <a:off x="251520" y="836712"/>
          <a:ext cx="7848872" cy="388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408846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סולמות הציונים במחקר פיזה</a:t>
            </a:r>
            <a:endParaRPr lang="he-IL" sz="3200" dirty="0">
              <a:solidFill>
                <a:schemeClr val="tx1"/>
              </a:solidFill>
              <a:effectLst>
                <a:outerShdw blurRad="38100" dist="38100" dir="2700000" algn="tl">
                  <a:srgbClr val="000000">
                    <a:alpha val="43137"/>
                  </a:srgbClr>
                </a:outerShdw>
              </a:effectLst>
            </a:endParaRPr>
          </a:p>
        </p:txBody>
      </p:sp>
      <p:sp>
        <p:nvSpPr>
          <p:cNvPr id="7" name="Rectangle 6"/>
          <p:cNvSpPr>
            <a:spLocks noChangeArrowheads="1"/>
          </p:cNvSpPr>
          <p:nvPr/>
        </p:nvSpPr>
        <p:spPr bwMode="auto">
          <a:xfrm>
            <a:off x="227884" y="836078"/>
            <a:ext cx="7812088" cy="5761273"/>
          </a:xfrm>
          <a:prstGeom prst="rect">
            <a:avLst/>
          </a:prstGeom>
          <a:noFill/>
          <a:ln w="9525">
            <a:noFill/>
            <a:miter lim="800000"/>
            <a:headEnd/>
            <a:tailEnd/>
          </a:ln>
          <a:effectLst>
            <a:prstShdw prst="shdw17" dist="17961" dir="2700000">
              <a:schemeClr val="accent1">
                <a:gamma/>
                <a:shade val="60000"/>
                <a:invGamma/>
              </a:schemeClr>
            </a:prstShdw>
          </a:effectLst>
        </p:spPr>
        <p:txBody>
          <a:bodyPr/>
          <a:lstStyle/>
          <a:p>
            <a:pPr marL="514350" indent="-342900" eaLnBrk="0" hangingPunct="0">
              <a:lnSpc>
                <a:spcPct val="90000"/>
              </a:lnSpc>
              <a:spcBef>
                <a:spcPts val="1200"/>
              </a:spcBef>
              <a:buFont typeface="Wingdings" pitchFamily="2" charset="2"/>
              <a:buChar char="§"/>
              <a:defRPr/>
            </a:pPr>
            <a:r>
              <a:rPr lang="he-IL" altLang="he-IL" sz="2400" b="1" dirty="0">
                <a:solidFill>
                  <a:schemeClr val="bg1"/>
                </a:solidFill>
              </a:rPr>
              <a:t>סולמות </a:t>
            </a:r>
            <a:r>
              <a:rPr lang="he-IL" altLang="he-IL" sz="2400" b="1" dirty="0" err="1">
                <a:solidFill>
                  <a:schemeClr val="bg1"/>
                </a:solidFill>
              </a:rPr>
              <a:t>הפיזה</a:t>
            </a:r>
            <a:r>
              <a:rPr lang="he-IL" altLang="he-IL" sz="2400" b="1" dirty="0">
                <a:solidFill>
                  <a:schemeClr val="bg1"/>
                </a:solidFill>
              </a:rPr>
              <a:t> הם סולמות </a:t>
            </a:r>
            <a:r>
              <a:rPr lang="he-IL" altLang="he-IL" sz="2400" b="1" dirty="0" smtClean="0">
                <a:solidFill>
                  <a:schemeClr val="bg1"/>
                </a:solidFill>
              </a:rPr>
              <a:t>בטווח </a:t>
            </a:r>
            <a:r>
              <a:rPr lang="he-IL" altLang="he-IL" sz="2400" b="1" dirty="0">
                <a:solidFill>
                  <a:schemeClr val="bg1"/>
                </a:solidFill>
              </a:rPr>
              <a:t>של 200 עד 800 </a:t>
            </a:r>
            <a:r>
              <a:rPr lang="he-IL" altLang="he-IL" sz="2400" b="1" dirty="0" smtClean="0">
                <a:solidFill>
                  <a:schemeClr val="bg1"/>
                </a:solidFill>
              </a:rPr>
              <a:t>נקודות</a:t>
            </a:r>
          </a:p>
          <a:p>
            <a:pPr marL="514350" indent="-342900" eaLnBrk="0" hangingPunct="0">
              <a:lnSpc>
                <a:spcPct val="90000"/>
              </a:lnSpc>
              <a:spcBef>
                <a:spcPts val="1200"/>
              </a:spcBef>
              <a:buFont typeface="Wingdings" pitchFamily="2" charset="2"/>
              <a:buChar char="§"/>
              <a:defRPr/>
            </a:pPr>
            <a:r>
              <a:rPr lang="he-IL" altLang="he-IL" sz="2400" b="1" dirty="0">
                <a:solidFill>
                  <a:schemeClr val="bg1"/>
                </a:solidFill>
              </a:rPr>
              <a:t>ב</a:t>
            </a:r>
            <a:r>
              <a:rPr lang="he-IL" altLang="he-IL" sz="2400" b="1" dirty="0" smtClean="0">
                <a:solidFill>
                  <a:schemeClr val="bg1"/>
                </a:solidFill>
              </a:rPr>
              <a:t>כל תחום אוריינות, הסולם </a:t>
            </a:r>
            <a:r>
              <a:rPr lang="he-IL" altLang="he-IL" sz="2400" b="1" dirty="0">
                <a:solidFill>
                  <a:schemeClr val="bg1"/>
                </a:solidFill>
              </a:rPr>
              <a:t>נקבע כך </a:t>
            </a:r>
            <a:r>
              <a:rPr lang="he-IL" altLang="he-IL" sz="2400" b="1" dirty="0" smtClean="0">
                <a:solidFill>
                  <a:schemeClr val="bg1"/>
                </a:solidFill>
              </a:rPr>
              <a:t>שבשנה הראשונה בה התחום היה במוקד, ממוצע </a:t>
            </a:r>
            <a:r>
              <a:rPr lang="he-IL" altLang="he-IL" sz="2400" b="1" dirty="0">
                <a:solidFill>
                  <a:schemeClr val="bg1"/>
                </a:solidFill>
              </a:rPr>
              <a:t>מדינות ה-</a:t>
            </a:r>
            <a:r>
              <a:rPr lang="en-US" altLang="he-IL" sz="2400" b="1" dirty="0">
                <a:solidFill>
                  <a:schemeClr val="bg1"/>
                </a:solidFill>
              </a:rPr>
              <a:t>OECD</a:t>
            </a:r>
            <a:r>
              <a:rPr lang="he-IL" altLang="he-IL" sz="2400" b="1" dirty="0">
                <a:solidFill>
                  <a:schemeClr val="bg1"/>
                </a:solidFill>
              </a:rPr>
              <a:t> הוא 500 וסטיית התקן היא 100</a:t>
            </a:r>
            <a:endParaRPr lang="he-IL" sz="2400" b="1" dirty="0" smtClean="0">
              <a:solidFill>
                <a:schemeClr val="bg1"/>
              </a:solidFill>
            </a:endParaRPr>
          </a:p>
          <a:p>
            <a:pPr marL="514350" indent="-342900" eaLnBrk="0" hangingPunct="0">
              <a:lnSpc>
                <a:spcPct val="90000"/>
              </a:lnSpc>
              <a:spcBef>
                <a:spcPts val="1200"/>
              </a:spcBef>
              <a:buFont typeface="Wingdings" pitchFamily="2" charset="2"/>
              <a:buChar char="§"/>
              <a:defRPr/>
            </a:pPr>
            <a:r>
              <a:rPr lang="he-IL" sz="2400" b="1" dirty="0" smtClean="0">
                <a:solidFill>
                  <a:schemeClr val="bg1"/>
                </a:solidFill>
              </a:rPr>
              <a:t>סולמות </a:t>
            </a:r>
            <a:r>
              <a:rPr lang="he-IL" sz="2400" b="1" dirty="0" err="1" smtClean="0">
                <a:solidFill>
                  <a:schemeClr val="bg1"/>
                </a:solidFill>
              </a:rPr>
              <a:t>הפיזה</a:t>
            </a:r>
            <a:r>
              <a:rPr lang="he-IL" sz="2400" b="1" dirty="0" smtClean="0">
                <a:solidFill>
                  <a:schemeClr val="bg1"/>
                </a:solidFill>
              </a:rPr>
              <a:t> עוברים תהליך כיול המאפשר השוואה בין מחזורי מחקר שונים</a:t>
            </a:r>
          </a:p>
          <a:p>
            <a:pPr marL="514350" indent="-342900" eaLnBrk="0" hangingPunct="0">
              <a:lnSpc>
                <a:spcPct val="90000"/>
              </a:lnSpc>
              <a:spcBef>
                <a:spcPts val="1200"/>
              </a:spcBef>
              <a:buFont typeface="Wingdings" pitchFamily="2" charset="2"/>
              <a:buChar char="§"/>
              <a:defRPr/>
            </a:pPr>
            <a:r>
              <a:rPr lang="he-IL" sz="2400" b="1" dirty="0" smtClean="0">
                <a:solidFill>
                  <a:schemeClr val="bg1"/>
                </a:solidFill>
              </a:rPr>
              <a:t>עם זאת, ההשוואה בין מחזורי המחקר אפשרית רק כאשר תחום אוריינות מסוים היה כבר במוקד. </a:t>
            </a:r>
            <a:r>
              <a:rPr lang="he-IL" sz="2400" b="1" dirty="0">
                <a:solidFill>
                  <a:schemeClr val="bg1"/>
                </a:solidFill>
              </a:rPr>
              <a:t>לפיכך </a:t>
            </a:r>
            <a:r>
              <a:rPr lang="he-IL" sz="2400" b="1" u="sng" dirty="0">
                <a:solidFill>
                  <a:schemeClr val="bg1"/>
                </a:solidFill>
              </a:rPr>
              <a:t>במתמטיקה</a:t>
            </a:r>
            <a:r>
              <a:rPr lang="he-IL" sz="2400" b="1" dirty="0">
                <a:solidFill>
                  <a:schemeClr val="bg1"/>
                </a:solidFill>
              </a:rPr>
              <a:t> השוואת ההישגים לאורך השנים אפשרית </a:t>
            </a:r>
            <a:r>
              <a:rPr lang="he-IL" sz="2400" b="1" dirty="0" smtClean="0">
                <a:solidFill>
                  <a:schemeClr val="bg1"/>
                </a:solidFill>
              </a:rPr>
              <a:t>משנת 2003; </a:t>
            </a:r>
            <a:r>
              <a:rPr lang="he-IL" sz="2400" b="1" u="sng" dirty="0" smtClean="0">
                <a:solidFill>
                  <a:schemeClr val="bg1"/>
                </a:solidFill>
              </a:rPr>
              <a:t>בקריאה</a:t>
            </a:r>
            <a:r>
              <a:rPr lang="he-IL" sz="2400" b="1" dirty="0" smtClean="0">
                <a:solidFill>
                  <a:schemeClr val="bg1"/>
                </a:solidFill>
              </a:rPr>
              <a:t>- משנת 2000; </a:t>
            </a:r>
            <a:r>
              <a:rPr lang="he-IL" sz="2400" b="1" u="sng" dirty="0" smtClean="0">
                <a:solidFill>
                  <a:schemeClr val="bg1"/>
                </a:solidFill>
              </a:rPr>
              <a:t>במדעים</a:t>
            </a:r>
            <a:r>
              <a:rPr lang="he-IL" sz="2400" b="1" dirty="0" smtClean="0">
                <a:solidFill>
                  <a:schemeClr val="bg1"/>
                </a:solidFill>
              </a:rPr>
              <a:t>- משנת 2006</a:t>
            </a:r>
          </a:p>
          <a:p>
            <a:pPr marL="514350" indent="-342900" eaLnBrk="0" hangingPunct="0">
              <a:lnSpc>
                <a:spcPct val="90000"/>
              </a:lnSpc>
              <a:spcBef>
                <a:spcPts val="1200"/>
              </a:spcBef>
              <a:buFont typeface="Wingdings" pitchFamily="2" charset="2"/>
              <a:buChar char="§"/>
              <a:defRPr/>
            </a:pPr>
            <a:r>
              <a:rPr lang="he-IL" sz="2400" b="1" dirty="0" smtClean="0">
                <a:solidFill>
                  <a:schemeClr val="bg1"/>
                </a:solidFill>
              </a:rPr>
              <a:t>בנוסף, סולם הציונים הרציף מחולק לקטגוריות המכונות "רמות בקיאות". רמות הבקיאות מתארות מה התלמידים יודעים ויכולים לעשות בתחום הנבחן. ככל שרמת הבקיאות גבוהה יותר, כך התלמיד המצוי בה יכול לענות על שאלות בדרגת קושי גבוהה יותר</a:t>
            </a:r>
          </a:p>
        </p:txBody>
      </p:sp>
    </p:spTree>
    <p:extLst>
      <p:ext uri="{BB962C8B-B14F-4D97-AF65-F5344CB8AC3E}">
        <p14:creationId xmlns:p14="http://schemas.microsoft.com/office/powerpoint/2010/main" val="3491464634"/>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600" dirty="0" smtClean="0">
                <a:effectLst>
                  <a:outerShdw blurRad="38100" dist="38100" dir="2700000" algn="tl">
                    <a:srgbClr val="000000">
                      <a:alpha val="43137"/>
                    </a:srgbClr>
                  </a:outerShdw>
                </a:effectLst>
                <a:latin typeface="Arial"/>
                <a:cs typeface="Arial"/>
              </a:rPr>
              <a:t>קריאה דיגיטלית 2012: רמות הבקיאות בכלל האוכלוסייה ולפי</a:t>
            </a:r>
            <a:r>
              <a:rPr kumimoji="0" lang="he-IL" sz="26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6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3795" y="4915034"/>
            <a:ext cx="8225005" cy="1374735"/>
          </a:xfrm>
          <a:prstGeom prst="rect">
            <a:avLst/>
          </a:prstGeom>
          <a:solidFill>
            <a:srgbClr val="EEEFF9"/>
          </a:solidFill>
          <a:ln w="28575">
            <a:solidFill>
              <a:schemeClr val="tx1"/>
            </a:solidFill>
          </a:ln>
        </p:spPr>
        <p:txBody>
          <a:bodyPr wrap="square" rtlCol="1">
            <a:spAutoFit/>
          </a:bodyPr>
          <a:lstStyle/>
          <a:p>
            <a:pPr marL="514350" indent="-342900" eaLnBrk="0" hangingPunct="0">
              <a:lnSpc>
                <a:spcPts val="2500"/>
              </a:lnSpc>
              <a:buFont typeface="Wingdings" pitchFamily="2" charset="2"/>
              <a:buChar char="§"/>
              <a:defRPr/>
            </a:pPr>
            <a:r>
              <a:rPr lang="he-IL" b="1" dirty="0">
                <a:solidFill>
                  <a:schemeClr val="bg1"/>
                </a:solidFill>
              </a:rPr>
              <a:t>ההישגים הנמוכים של דוברי הערבית בקריאה דיגיטלית, באים לידי ביטוי  גם בכך ש-</a:t>
            </a:r>
            <a:r>
              <a:rPr lang="he-IL" b="1" dirty="0">
                <a:solidFill>
                  <a:srgbClr val="FF0000"/>
                </a:solidFill>
              </a:rPr>
              <a:t>77%</a:t>
            </a:r>
            <a:r>
              <a:rPr lang="he-IL" b="1" dirty="0">
                <a:solidFill>
                  <a:schemeClr val="bg1"/>
                </a:solidFill>
              </a:rPr>
              <a:t> מדוברי הערבית מצויים ברמות הבקיאות הנמוכות!</a:t>
            </a:r>
          </a:p>
          <a:p>
            <a:pPr marL="514350" indent="-342900" eaLnBrk="0" hangingPunct="0">
              <a:lnSpc>
                <a:spcPts val="2500"/>
              </a:lnSpc>
              <a:buFont typeface="Wingdings" pitchFamily="2" charset="2"/>
              <a:buChar char="§"/>
              <a:defRPr/>
            </a:pPr>
            <a:r>
              <a:rPr lang="he-IL" b="1" dirty="0">
                <a:solidFill>
                  <a:schemeClr val="bg1"/>
                </a:solidFill>
              </a:rPr>
              <a:t>פער זה הוא מדאיג מאד משום שמדובר על תחום אוריינות השונה מאוריינות קריאה "רגילה", ומוגדר על ידי מארגני </a:t>
            </a:r>
            <a:r>
              <a:rPr lang="he-IL" b="1" dirty="0" smtClean="0">
                <a:solidFill>
                  <a:schemeClr val="bg1"/>
                </a:solidFill>
              </a:rPr>
              <a:t>פיזה </a:t>
            </a:r>
            <a:r>
              <a:rPr lang="he-IL" b="1" dirty="0">
                <a:solidFill>
                  <a:schemeClr val="bg1"/>
                </a:solidFill>
              </a:rPr>
              <a:t>כמיומנות נדרשת במאה </a:t>
            </a:r>
            <a:r>
              <a:rPr lang="he-IL" b="1" dirty="0" smtClean="0">
                <a:solidFill>
                  <a:schemeClr val="bg1"/>
                </a:solidFill>
              </a:rPr>
              <a:t>ה-21</a:t>
            </a:r>
            <a:endParaRPr lang="he-IL" b="1" dirty="0">
              <a:solidFill>
                <a:schemeClr val="bg1"/>
              </a:solidFill>
            </a:endParaRPr>
          </a:p>
        </p:txBody>
      </p:sp>
      <p:graphicFrame>
        <p:nvGraphicFramePr>
          <p:cNvPr id="5" name="Object 3"/>
          <p:cNvGraphicFramePr>
            <a:graphicFrameLocks noGrp="1"/>
          </p:cNvGraphicFramePr>
          <p:nvPr>
            <p:extLst>
              <p:ext uri="{D42A27DB-BD31-4B8C-83A1-F6EECF244321}">
                <p14:modId xmlns:p14="http://schemas.microsoft.com/office/powerpoint/2010/main" val="2055339297"/>
              </p:ext>
            </p:extLst>
          </p:nvPr>
        </p:nvGraphicFramePr>
        <p:xfrm>
          <a:off x="227865" y="836712"/>
          <a:ext cx="7776864"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014150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קריאה דיגיטלית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 ומגדר</a:t>
            </a:r>
          </a:p>
        </p:txBody>
      </p:sp>
      <p:sp>
        <p:nvSpPr>
          <p:cNvPr id="12" name="TextBox 11"/>
          <p:cNvSpPr txBox="1"/>
          <p:nvPr/>
        </p:nvSpPr>
        <p:spPr>
          <a:xfrm>
            <a:off x="-10289" y="5517232"/>
            <a:ext cx="8239089" cy="132343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בשני </a:t>
            </a:r>
            <a:r>
              <a:rPr lang="he-IL" sz="2000" b="1" dirty="0">
                <a:solidFill>
                  <a:schemeClr val="bg1"/>
                </a:solidFill>
              </a:rPr>
              <a:t>מגזרי השפה הפערים הם לטובת הבנות (דוברי עברית: 25 נקודות; דוברי ערבית: 51 </a:t>
            </a:r>
            <a:r>
              <a:rPr lang="he-IL" sz="2000" b="1" dirty="0" smtClean="0">
                <a:solidFill>
                  <a:schemeClr val="bg1"/>
                </a:solidFill>
              </a:rPr>
              <a:t>נקודות). פערים </a:t>
            </a:r>
            <a:r>
              <a:rPr lang="he-IL" sz="2000" b="1" dirty="0">
                <a:solidFill>
                  <a:schemeClr val="bg1"/>
                </a:solidFill>
              </a:rPr>
              <a:t>אלו הם קטנים יותר </a:t>
            </a:r>
            <a:r>
              <a:rPr lang="he-IL" sz="2000" b="1" dirty="0" smtClean="0">
                <a:solidFill>
                  <a:schemeClr val="bg1"/>
                </a:solidFill>
              </a:rPr>
              <a:t>ביחס לפערים המקבילים במבחן המודפס (</a:t>
            </a:r>
            <a:r>
              <a:rPr lang="he-IL" sz="2000" b="1" dirty="0">
                <a:solidFill>
                  <a:schemeClr val="bg1"/>
                </a:solidFill>
              </a:rPr>
              <a:t>דוברי עברית: 39 נקודות; דוברי ערבית: 72 נקודות</a:t>
            </a:r>
            <a:r>
              <a:rPr lang="he-IL" sz="2000" b="1" dirty="0" smtClean="0">
                <a:solidFill>
                  <a:schemeClr val="bg1"/>
                </a:solidFill>
              </a:rPr>
              <a:t>)</a:t>
            </a:r>
          </a:p>
        </p:txBody>
      </p:sp>
      <p:graphicFrame>
        <p:nvGraphicFramePr>
          <p:cNvPr id="5" name="תרשים 4"/>
          <p:cNvGraphicFramePr>
            <a:graphicFrameLocks/>
          </p:cNvGraphicFramePr>
          <p:nvPr>
            <p:extLst>
              <p:ext uri="{D42A27DB-BD31-4B8C-83A1-F6EECF244321}">
                <p14:modId xmlns:p14="http://schemas.microsoft.com/office/powerpoint/2010/main" val="1382503253"/>
              </p:ext>
            </p:extLst>
          </p:nvPr>
        </p:nvGraphicFramePr>
        <p:xfrm>
          <a:off x="251520" y="764704"/>
          <a:ext cx="7848872" cy="4608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9820900"/>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קריאה דיגיטלית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רקע חברתי-כלכלי 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7" name="TextBox 6"/>
          <p:cNvSpPr txBox="1"/>
          <p:nvPr/>
        </p:nvSpPr>
        <p:spPr>
          <a:xfrm>
            <a:off x="3795" y="4797152"/>
            <a:ext cx="8239089" cy="2031325"/>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לתלמידים </a:t>
            </a:r>
            <a:r>
              <a:rPr lang="he-IL" b="1" dirty="0">
                <a:solidFill>
                  <a:schemeClr val="bg1"/>
                </a:solidFill>
              </a:rPr>
              <a:t>מרקע גבוה יותר יש בממוצע הישגים גבוהים </a:t>
            </a:r>
            <a:r>
              <a:rPr lang="he-IL" b="1" dirty="0" smtClean="0">
                <a:solidFill>
                  <a:schemeClr val="bg1"/>
                </a:solidFill>
              </a:rPr>
              <a:t>יותר</a:t>
            </a:r>
          </a:p>
          <a:p>
            <a:pPr marL="285750" indent="-285750">
              <a:buFont typeface="Wingdings" pitchFamily="2" charset="2"/>
              <a:buChar char="§"/>
            </a:pPr>
            <a:r>
              <a:rPr lang="he-IL" b="1" dirty="0" smtClean="0">
                <a:solidFill>
                  <a:schemeClr val="bg1"/>
                </a:solidFill>
              </a:rPr>
              <a:t>בקרב תלמידים דוברי עברית הפער בהישגים בין רמות רקע </a:t>
            </a:r>
            <a:r>
              <a:rPr lang="he-IL" b="1" dirty="0" err="1" smtClean="0">
                <a:solidFill>
                  <a:schemeClr val="bg1"/>
                </a:solidFill>
              </a:rPr>
              <a:t>חת"כ</a:t>
            </a:r>
            <a:r>
              <a:rPr lang="he-IL" b="1" dirty="0" smtClean="0">
                <a:solidFill>
                  <a:schemeClr val="bg1"/>
                </a:solidFill>
              </a:rPr>
              <a:t> עוקבות הוא 30-40 </a:t>
            </a:r>
            <a:r>
              <a:rPr lang="he-IL" b="1" dirty="0" err="1" smtClean="0">
                <a:solidFill>
                  <a:schemeClr val="bg1"/>
                </a:solidFill>
              </a:rPr>
              <a:t>נק</a:t>
            </a:r>
            <a:r>
              <a:rPr lang="he-IL" b="1" dirty="0" smtClean="0">
                <a:solidFill>
                  <a:schemeClr val="bg1"/>
                </a:solidFill>
              </a:rPr>
              <a:t>'; בקרב תלמידים דוברי ערבית הפער העיקרי הוא בין קבוצת התלמידים מרקע </a:t>
            </a:r>
            <a:r>
              <a:rPr lang="he-IL" b="1" dirty="0" err="1" smtClean="0">
                <a:solidFill>
                  <a:schemeClr val="bg1"/>
                </a:solidFill>
              </a:rPr>
              <a:t>חת"כ</a:t>
            </a:r>
            <a:r>
              <a:rPr lang="he-IL" b="1" dirty="0" smtClean="0">
                <a:solidFill>
                  <a:schemeClr val="bg1"/>
                </a:solidFill>
              </a:rPr>
              <a:t> גבוה לשאר שתי הקבוצות (כ-40 נק')</a:t>
            </a:r>
            <a:endParaRPr lang="he-IL" b="1" dirty="0" smtClean="0">
              <a:solidFill>
                <a:srgbClr val="604A7B"/>
              </a:solidFill>
            </a:endParaRPr>
          </a:p>
          <a:p>
            <a:pPr marL="285750" indent="-285750">
              <a:buFont typeface="Wingdings" pitchFamily="2" charset="2"/>
              <a:buChar char="§"/>
            </a:pPr>
            <a:r>
              <a:rPr lang="he-IL" b="1" dirty="0" smtClean="0">
                <a:solidFill>
                  <a:schemeClr val="bg1"/>
                </a:solidFill>
              </a:rPr>
              <a:t>ההשוואה בין מגזרים בתוך כל קבוצת </a:t>
            </a:r>
            <a:r>
              <a:rPr lang="he-IL" b="1" dirty="0" err="1" smtClean="0">
                <a:solidFill>
                  <a:schemeClr val="bg1"/>
                </a:solidFill>
              </a:rPr>
              <a:t>חת"כ</a:t>
            </a:r>
            <a:r>
              <a:rPr lang="he-IL" b="1" dirty="0">
                <a:solidFill>
                  <a:schemeClr val="bg1"/>
                </a:solidFill>
              </a:rPr>
              <a:t> </a:t>
            </a:r>
            <a:r>
              <a:rPr lang="he-IL" b="1" dirty="0" smtClean="0">
                <a:solidFill>
                  <a:schemeClr val="bg1"/>
                </a:solidFill>
              </a:rPr>
              <a:t>מעלה שבקרב קבוצת הרקע הנמוך הפער בין מגזרי השפה </a:t>
            </a:r>
            <a:r>
              <a:rPr lang="he-IL" b="1" u="sng" dirty="0" smtClean="0">
                <a:solidFill>
                  <a:schemeClr val="bg1"/>
                </a:solidFill>
              </a:rPr>
              <a:t>מצטמצם</a:t>
            </a:r>
            <a:r>
              <a:rPr lang="he-IL" b="1" dirty="0" smtClean="0">
                <a:solidFill>
                  <a:schemeClr val="bg1"/>
                </a:solidFill>
              </a:rPr>
              <a:t> ל-122 </a:t>
            </a:r>
            <a:r>
              <a:rPr lang="he-IL" b="1" dirty="0" err="1" smtClean="0">
                <a:solidFill>
                  <a:schemeClr val="bg1"/>
                </a:solidFill>
              </a:rPr>
              <a:t>נק</a:t>
            </a:r>
            <a:r>
              <a:rPr lang="he-IL" b="1" dirty="0" smtClean="0">
                <a:solidFill>
                  <a:schemeClr val="bg1"/>
                </a:solidFill>
              </a:rPr>
              <a:t>', בקרב קבוצות הרקע הבינוני והגבוה, הפערים בין שני מגזרי השפה הם כ-160 נק' </a:t>
            </a:r>
          </a:p>
        </p:txBody>
      </p:sp>
      <p:graphicFrame>
        <p:nvGraphicFramePr>
          <p:cNvPr id="8" name="תרשים 7"/>
          <p:cNvGraphicFramePr>
            <a:graphicFrameLocks/>
          </p:cNvGraphicFramePr>
          <p:nvPr>
            <p:extLst>
              <p:ext uri="{D42A27DB-BD31-4B8C-83A1-F6EECF244321}">
                <p14:modId xmlns:p14="http://schemas.microsoft.com/office/powerpoint/2010/main" val="4242829908"/>
              </p:ext>
            </p:extLst>
          </p:nvPr>
        </p:nvGraphicFramePr>
        <p:xfrm>
          <a:off x="182364" y="836712"/>
          <a:ext cx="7848872" cy="38159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8798472"/>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קריאה דיגיטלית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מגדר וסוג הפיקוח</a:t>
            </a:r>
          </a:p>
        </p:txBody>
      </p:sp>
      <p:sp>
        <p:nvSpPr>
          <p:cNvPr id="12" name="TextBox 11"/>
          <p:cNvSpPr txBox="1"/>
          <p:nvPr/>
        </p:nvSpPr>
        <p:spPr>
          <a:xfrm>
            <a:off x="3795" y="4797152"/>
            <a:ext cx="8225005" cy="2031325"/>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a:solidFill>
                  <a:schemeClr val="bg1"/>
                </a:solidFill>
              </a:rPr>
              <a:t>באופן כללי, ממוצע הישגי התלמידים בפיקוח ממלכתי הוא </a:t>
            </a:r>
            <a:r>
              <a:rPr lang="he-IL" b="1" dirty="0" smtClean="0">
                <a:solidFill>
                  <a:schemeClr val="bg1"/>
                </a:solidFill>
              </a:rPr>
              <a:t>513 </a:t>
            </a:r>
            <a:r>
              <a:rPr lang="he-IL" b="1" dirty="0">
                <a:solidFill>
                  <a:schemeClr val="bg1"/>
                </a:solidFill>
              </a:rPr>
              <a:t>נק' ובפיקוח הממ"ד הוא </a:t>
            </a:r>
            <a:r>
              <a:rPr lang="he-IL" b="1" dirty="0" smtClean="0">
                <a:solidFill>
                  <a:schemeClr val="bg1"/>
                </a:solidFill>
              </a:rPr>
              <a:t>480 </a:t>
            </a:r>
            <a:r>
              <a:rPr lang="he-IL" b="1" dirty="0">
                <a:solidFill>
                  <a:schemeClr val="bg1"/>
                </a:solidFill>
              </a:rPr>
              <a:t>נק' - פער </a:t>
            </a:r>
            <a:r>
              <a:rPr lang="he-IL" b="1" dirty="0" smtClean="0">
                <a:solidFill>
                  <a:schemeClr val="bg1"/>
                </a:solidFill>
              </a:rPr>
              <a:t>של 33 נק</a:t>
            </a:r>
            <a:r>
              <a:rPr lang="he-IL" b="1" dirty="0">
                <a:solidFill>
                  <a:schemeClr val="bg1"/>
                </a:solidFill>
              </a:rPr>
              <a:t>' לטובת הפיקוח הממלכתי</a:t>
            </a:r>
            <a:endParaRPr lang="he-IL" b="1" dirty="0" smtClean="0">
              <a:solidFill>
                <a:schemeClr val="bg1"/>
              </a:solidFill>
            </a:endParaRPr>
          </a:p>
          <a:p>
            <a:pPr marL="285750" indent="-285750">
              <a:buFont typeface="Wingdings" pitchFamily="2" charset="2"/>
              <a:buChar char="§"/>
            </a:pPr>
            <a:r>
              <a:rPr lang="he-IL" b="1" dirty="0" smtClean="0">
                <a:solidFill>
                  <a:schemeClr val="bg1"/>
                </a:solidFill>
              </a:rPr>
              <a:t>בפילוח לפי מגדר, בפיקוח הממלכתי הבנים מצמצמים פערים מול הבנות, ביחס למבחן המודפס; בפיקוח הממ"ד הבנים מגדילים פערים מול הבנות, ביחס למבחן המודפס</a:t>
            </a:r>
          </a:p>
          <a:p>
            <a:pPr marL="285750" indent="-285750">
              <a:buFont typeface="Wingdings" pitchFamily="2" charset="2"/>
              <a:buChar char="§"/>
            </a:pPr>
            <a:r>
              <a:rPr lang="he-IL" b="1" dirty="0">
                <a:solidFill>
                  <a:schemeClr val="bg1"/>
                </a:solidFill>
              </a:rPr>
              <a:t>בקרב הבנות החרדיות, </a:t>
            </a:r>
            <a:r>
              <a:rPr lang="he-IL" b="1" dirty="0" smtClean="0">
                <a:solidFill>
                  <a:schemeClr val="bg1"/>
                </a:solidFill>
              </a:rPr>
              <a:t>הפער </a:t>
            </a:r>
            <a:r>
              <a:rPr lang="he-IL" b="1" dirty="0">
                <a:solidFill>
                  <a:schemeClr val="bg1"/>
                </a:solidFill>
              </a:rPr>
              <a:t>בינן לבין הבנות בשני סוגי הפיקוח האחרים גדול </a:t>
            </a:r>
            <a:r>
              <a:rPr lang="he-IL" b="1" dirty="0" smtClean="0">
                <a:solidFill>
                  <a:schemeClr val="bg1"/>
                </a:solidFill>
              </a:rPr>
              <a:t>יותר ביחס </a:t>
            </a:r>
            <a:r>
              <a:rPr lang="he-IL" b="1" dirty="0">
                <a:solidFill>
                  <a:schemeClr val="bg1"/>
                </a:solidFill>
              </a:rPr>
              <a:t>למבחן המודפס</a:t>
            </a:r>
            <a:endParaRPr lang="he-IL" b="1" dirty="0" smtClean="0">
              <a:solidFill>
                <a:schemeClr val="bg1"/>
              </a:solidFill>
            </a:endParaRPr>
          </a:p>
        </p:txBody>
      </p:sp>
      <p:graphicFrame>
        <p:nvGraphicFramePr>
          <p:cNvPr id="9" name="תרשים 8"/>
          <p:cNvGraphicFramePr>
            <a:graphicFrameLocks/>
          </p:cNvGraphicFramePr>
          <p:nvPr>
            <p:extLst>
              <p:ext uri="{D42A27DB-BD31-4B8C-83A1-F6EECF244321}">
                <p14:modId xmlns:p14="http://schemas.microsoft.com/office/powerpoint/2010/main" val="4286908363"/>
              </p:ext>
            </p:extLst>
          </p:nvPr>
        </p:nvGraphicFramePr>
        <p:xfrm>
          <a:off x="251520" y="836712"/>
          <a:ext cx="7848872" cy="3816424"/>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קבוצה 1"/>
          <p:cNvGrpSpPr/>
          <p:nvPr/>
        </p:nvGrpSpPr>
        <p:grpSpPr>
          <a:xfrm>
            <a:off x="1619672" y="1196752"/>
            <a:ext cx="2851251" cy="360069"/>
            <a:chOff x="1877249" y="3861048"/>
            <a:chExt cx="2851251" cy="360069"/>
          </a:xfrm>
        </p:grpSpPr>
        <p:sp>
          <p:nvSpPr>
            <p:cNvPr id="5" name="מלבן מעוגל 4"/>
            <p:cNvSpPr/>
            <p:nvPr/>
          </p:nvSpPr>
          <p:spPr bwMode="auto">
            <a:xfrm>
              <a:off x="4000254" y="3861048"/>
              <a:ext cx="728246" cy="360069"/>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a:t>
              </a:r>
              <a:r>
                <a:rPr kumimoji="0" lang="en-US"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480</a:t>
              </a:r>
              <a:endPar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endParaRPr>
            </a:p>
          </p:txBody>
        </p:sp>
        <p:sp>
          <p:nvSpPr>
            <p:cNvPr id="8" name="מלבן מעוגל 7"/>
            <p:cNvSpPr/>
            <p:nvPr/>
          </p:nvSpPr>
          <p:spPr bwMode="auto">
            <a:xfrm>
              <a:off x="1877249" y="3861048"/>
              <a:ext cx="728246" cy="360069"/>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a:t>
              </a:r>
              <a:r>
                <a:rPr kumimoji="0" lang="en-US"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513</a:t>
              </a:r>
              <a:endPar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endParaRPr>
            </a:p>
          </p:txBody>
        </p:sp>
      </p:grpSp>
    </p:spTree>
    <p:extLst>
      <p:ext uri="{BB962C8B-B14F-4D97-AF65-F5344CB8AC3E}">
        <p14:creationId xmlns:p14="http://schemas.microsoft.com/office/powerpoint/2010/main" val="3721096869"/>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39538" y="692696"/>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1900"/>
              </a:lnSpc>
              <a:spcBef>
                <a:spcPts val="1200"/>
              </a:spcBef>
              <a:buFont typeface="Wingdings" pitchFamily="2" charset="2"/>
              <a:buChar char="§"/>
              <a:defRPr/>
            </a:pPr>
            <a:endParaRPr lang="he-IL" sz="2000" b="1" dirty="0" smtClean="0">
              <a:solidFill>
                <a:schemeClr val="bg1"/>
              </a:solidFill>
            </a:endParaRPr>
          </a:p>
          <a:p>
            <a:pPr marL="514350" indent="-342900" eaLnBrk="0" hangingPunct="0">
              <a:lnSpc>
                <a:spcPts val="1900"/>
              </a:lnSpc>
              <a:spcBef>
                <a:spcPts val="1200"/>
              </a:spcBef>
              <a:buFont typeface="Wingdings" pitchFamily="2" charset="2"/>
              <a:buChar char="§"/>
              <a:defRPr/>
            </a:pPr>
            <a:r>
              <a:rPr lang="he-IL" sz="2400" b="1" dirty="0" smtClean="0">
                <a:solidFill>
                  <a:srgbClr val="C00000"/>
                </a:solidFill>
              </a:rPr>
              <a:t>מנקודת מבט בין-לאומית: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הציון של ישראל הוא 461 </a:t>
            </a:r>
            <a:r>
              <a:rPr lang="he-IL" sz="2000" b="1" dirty="0" err="1" smtClean="0">
                <a:solidFill>
                  <a:schemeClr val="bg1"/>
                </a:solidFill>
              </a:rPr>
              <a:t>נק</a:t>
            </a:r>
            <a:r>
              <a:rPr lang="he-IL" sz="2000" b="1" dirty="0" smtClean="0">
                <a:solidFill>
                  <a:schemeClr val="bg1"/>
                </a:solidFill>
              </a:rPr>
              <a:t>', בפער של 36 נק' ממוצע ה-</a:t>
            </a:r>
            <a:r>
              <a:rPr lang="en-US" sz="2000" b="1" dirty="0" smtClean="0">
                <a:solidFill>
                  <a:schemeClr val="bg1"/>
                </a:solidFill>
              </a:rPr>
              <a:t>OECD</a:t>
            </a:r>
            <a:r>
              <a:rPr lang="he-IL" sz="2000" b="1" dirty="0" smtClean="0">
                <a:solidFill>
                  <a:schemeClr val="bg1"/>
                </a:solidFill>
              </a:rPr>
              <a:t> (מקום 26 מבין 31 משתתפות)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פיזור הציונים בישראל הוא 377 </a:t>
            </a:r>
            <a:r>
              <a:rPr lang="he-IL" sz="2000" b="1" dirty="0" err="1" smtClean="0">
                <a:solidFill>
                  <a:schemeClr val="bg1"/>
                </a:solidFill>
              </a:rPr>
              <a:t>נק</a:t>
            </a:r>
            <a:r>
              <a:rPr lang="he-IL" sz="2000" b="1" dirty="0" smtClean="0">
                <a:solidFill>
                  <a:schemeClr val="bg1"/>
                </a:solidFill>
              </a:rPr>
              <a:t>', שמציבהּ במקום הראשון מבין 31 משתתפות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שיעור התלמידים בישראל המצויים ברמת הבקיאות הנמוכה הוא 31% - שיעור גדול ביחס למדינות ההשוואה ול-</a:t>
            </a:r>
            <a:r>
              <a:rPr lang="en-US" sz="2000" b="1" dirty="0" smtClean="0">
                <a:solidFill>
                  <a:schemeClr val="bg1"/>
                </a:solidFill>
              </a:rPr>
              <a:t>OECD</a:t>
            </a:r>
            <a:r>
              <a:rPr lang="he-IL" sz="2000" b="1" dirty="0" smtClean="0">
                <a:solidFill>
                  <a:schemeClr val="bg1"/>
                </a:solidFill>
              </a:rPr>
              <a:t> (18%)</a:t>
            </a:r>
            <a:endParaRPr lang="he-IL" sz="2000" b="1" dirty="0">
              <a:solidFill>
                <a:schemeClr val="bg1"/>
              </a:solidFill>
            </a:endParaRPr>
          </a:p>
          <a:p>
            <a:pPr marL="1143000" lvl="1" indent="-514350" eaLnBrk="0" hangingPunct="0">
              <a:lnSpc>
                <a:spcPts val="1900"/>
              </a:lnSpc>
              <a:spcBef>
                <a:spcPts val="1200"/>
              </a:spcBef>
              <a:buFont typeface="+mj-lt"/>
              <a:buAutoNum type="arabicPeriod"/>
              <a:defRPr/>
            </a:pPr>
            <a:endParaRPr lang="he-IL" sz="2000" b="1" dirty="0" smtClean="0">
              <a:solidFill>
                <a:schemeClr val="bg1"/>
              </a:solidFill>
            </a:endParaRPr>
          </a:p>
          <a:p>
            <a:pPr marL="514350" indent="-342900" eaLnBrk="0" hangingPunct="0">
              <a:lnSpc>
                <a:spcPts val="1900"/>
              </a:lnSpc>
              <a:spcBef>
                <a:spcPts val="1200"/>
              </a:spcBef>
              <a:buFont typeface="Wingdings" pitchFamily="2" charset="2"/>
              <a:buChar char="§"/>
              <a:defRPr/>
            </a:pPr>
            <a:r>
              <a:rPr lang="he-IL" sz="2400" b="1" dirty="0" smtClean="0">
                <a:solidFill>
                  <a:srgbClr val="C00000"/>
                </a:solidFill>
              </a:rPr>
              <a:t>מנקודת מבט פנים ישראלית: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נרשם פער גדול מאד של 155 נק' בין דוברי עברית לדוברי הערבית, כאשר 77% מדוברי הערבית נמצאו מתחת לרמת בקיאות 2</a:t>
            </a:r>
          </a:p>
          <a:p>
            <a:pPr marL="1143000" lvl="1" indent="-514350" eaLnBrk="0" hangingPunct="0">
              <a:lnSpc>
                <a:spcPts val="1900"/>
              </a:lnSpc>
              <a:spcBef>
                <a:spcPts val="1200"/>
              </a:spcBef>
              <a:buFont typeface="+mj-lt"/>
              <a:buAutoNum type="arabicPeriod"/>
              <a:defRPr/>
            </a:pPr>
            <a:r>
              <a:rPr lang="he-IL" sz="2000" b="1" dirty="0">
                <a:solidFill>
                  <a:schemeClr val="bg1"/>
                </a:solidFill>
              </a:rPr>
              <a:t>הישגי דוברי העברית </a:t>
            </a:r>
            <a:r>
              <a:rPr lang="he-IL" sz="2000" b="1" dirty="0" smtClean="0">
                <a:solidFill>
                  <a:schemeClr val="bg1"/>
                </a:solidFill>
              </a:rPr>
              <a:t>דומים </a:t>
            </a:r>
            <a:r>
              <a:rPr lang="he-IL" sz="2000" b="1" dirty="0">
                <a:solidFill>
                  <a:schemeClr val="bg1"/>
                </a:solidFill>
              </a:rPr>
              <a:t>להישגי מדינות </a:t>
            </a:r>
            <a:r>
              <a:rPr lang="en-US" sz="2000" b="1" dirty="0">
                <a:solidFill>
                  <a:schemeClr val="bg1"/>
                </a:solidFill>
              </a:rPr>
              <a:t>OECD</a:t>
            </a:r>
            <a:r>
              <a:rPr lang="he-IL" sz="2000" b="1" dirty="0">
                <a:solidFill>
                  <a:schemeClr val="bg1"/>
                </a:solidFill>
              </a:rPr>
              <a:t> שהשתתפו</a:t>
            </a:r>
            <a:endParaRPr lang="he-IL" sz="2000" b="1" dirty="0" smtClean="0">
              <a:solidFill>
                <a:schemeClr val="bg1"/>
              </a:solidFill>
            </a:endParaRP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בקרב דוברי עברית ישנו פער של 84 נק' בין תלמידים מרקע </a:t>
            </a:r>
            <a:r>
              <a:rPr lang="he-IL" sz="2000" b="1" dirty="0" err="1" smtClean="0">
                <a:solidFill>
                  <a:schemeClr val="bg1"/>
                </a:solidFill>
              </a:rPr>
              <a:t>חת"כ</a:t>
            </a:r>
            <a:r>
              <a:rPr lang="he-IL" sz="2000" b="1" dirty="0" smtClean="0">
                <a:solidFill>
                  <a:schemeClr val="bg1"/>
                </a:solidFill>
              </a:rPr>
              <a:t> גבוה לתלמידים מרקע </a:t>
            </a:r>
            <a:r>
              <a:rPr lang="he-IL" sz="2000" b="1" dirty="0" err="1" smtClean="0">
                <a:solidFill>
                  <a:schemeClr val="bg1"/>
                </a:solidFill>
              </a:rPr>
              <a:t>חת"כ</a:t>
            </a:r>
            <a:r>
              <a:rPr lang="he-IL" sz="2000" b="1" dirty="0" smtClean="0">
                <a:solidFill>
                  <a:schemeClr val="bg1"/>
                </a:solidFill>
              </a:rPr>
              <a:t> נמוך; בקרב דוברי ערבית הפער המקביל הוא כ-40 נק'</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ככלל הפערים בין המגדרים, בכל פילוח, הם לטובת הבנות</a:t>
            </a:r>
          </a:p>
          <a:p>
            <a:pPr marL="514350" indent="-342900" eaLnBrk="0" hangingPunct="0">
              <a:lnSpc>
                <a:spcPts val="1900"/>
              </a:lnSpc>
              <a:spcBef>
                <a:spcPts val="1200"/>
              </a:spcBef>
              <a:buFont typeface="Wingdings" pitchFamily="2" charset="2"/>
              <a:buChar char="§"/>
              <a:defRPr/>
            </a:pPr>
            <a:endParaRPr lang="he-IL" sz="2000" b="1" dirty="0"/>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קריאה דיגיטלית </a:t>
            </a:r>
            <a:r>
              <a:rPr lang="he-IL" sz="2400" dirty="0" smtClean="0">
                <a:solidFill>
                  <a:schemeClr val="tx1"/>
                </a:solidFill>
                <a:effectLst>
                  <a:outerShdw blurRad="38100" dist="38100" dir="2700000" algn="tl">
                    <a:srgbClr val="000000">
                      <a:alpha val="43137"/>
                    </a:srgbClr>
                  </a:outerShdw>
                </a:effectLst>
              </a:rPr>
              <a:t>2012</a:t>
            </a:r>
            <a:r>
              <a:rPr lang="he-IL" sz="2800" dirty="0">
                <a:solidFill>
                  <a:schemeClr val="tx1"/>
                </a:solidFill>
                <a:effectLst>
                  <a:outerShdw blurRad="38100" dist="38100" dir="2700000" algn="tl">
                    <a:srgbClr val="000000">
                      <a:alpha val="43137"/>
                    </a:srgbClr>
                  </a:outerShdw>
                </a:effectLst>
              </a:rPr>
              <a:t>: </a:t>
            </a:r>
            <a:r>
              <a:rPr lang="he-IL" sz="2800" dirty="0" smtClean="0">
                <a:solidFill>
                  <a:schemeClr val="tx1"/>
                </a:solidFill>
                <a:effectLst>
                  <a:outerShdw blurRad="38100" dist="38100" dir="2700000" algn="tl">
                    <a:srgbClr val="000000">
                      <a:alpha val="43137"/>
                    </a:srgbClr>
                  </a:outerShdw>
                </a:effectLst>
              </a:rPr>
              <a:t>סיכום הישגי המבחן</a:t>
            </a:r>
            <a:endParaRPr lang="he-IL" sz="28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1423219"/>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p:cNvSpPr>
            <a:spLocks noGrp="1"/>
          </p:cNvSpPr>
          <p:nvPr>
            <p:ph type="title"/>
          </p:nvPr>
        </p:nvSpPr>
        <p:spPr>
          <a:xfrm>
            <a:off x="0" y="-27386"/>
            <a:ext cx="8243888" cy="720081"/>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lnSpc>
                <a:spcPts val="2500"/>
              </a:lnSpc>
            </a:pPr>
            <a:r>
              <a:rPr lang="he-IL" sz="2800" dirty="0" smtClean="0">
                <a:solidFill>
                  <a:srgbClr val="EEEFF9"/>
                </a:solidFill>
                <a:effectLst>
                  <a:outerShdw blurRad="38100" dist="38100" dir="2700000" algn="tl">
                    <a:srgbClr val="000000">
                      <a:alpha val="43137"/>
                    </a:srgbClr>
                  </a:outerShdw>
                </a:effectLst>
              </a:rPr>
              <a:t>קריאה </a:t>
            </a:r>
            <a:r>
              <a:rPr lang="he-IL" sz="2400" dirty="0">
                <a:solidFill>
                  <a:srgbClr val="EEEFF9"/>
                </a:solidFill>
                <a:effectLst>
                  <a:outerShdw blurRad="38100" dist="38100" dir="2700000" algn="tl">
                    <a:srgbClr val="000000">
                      <a:alpha val="43137"/>
                    </a:srgbClr>
                  </a:outerShdw>
                </a:effectLst>
              </a:rPr>
              <a:t>2012</a:t>
            </a:r>
            <a:r>
              <a:rPr lang="he-IL" sz="2800" dirty="0">
                <a:solidFill>
                  <a:srgbClr val="EEEFF9"/>
                </a:solidFill>
                <a:effectLst>
                  <a:outerShdw blurRad="38100" dist="38100" dir="2700000" algn="tl">
                    <a:srgbClr val="000000">
                      <a:alpha val="43137"/>
                    </a:srgbClr>
                  </a:outerShdw>
                </a:effectLst>
              </a:rPr>
              <a:t>: </a:t>
            </a:r>
            <a:r>
              <a:rPr lang="he-IL" sz="2800" dirty="0" smtClean="0">
                <a:solidFill>
                  <a:srgbClr val="EEEFF9"/>
                </a:solidFill>
                <a:effectLst>
                  <a:outerShdw blurRad="38100" dist="38100" dir="2700000" algn="tl">
                    <a:srgbClr val="000000">
                      <a:alpha val="43137"/>
                    </a:srgbClr>
                  </a:outerShdw>
                </a:effectLst>
              </a:rPr>
              <a:t>סיכום הישגי המבחן בקריאה דיגיטלית ביחס למבחן המודפס</a:t>
            </a:r>
            <a:endParaRPr lang="he-IL" sz="2800" dirty="0">
              <a:solidFill>
                <a:srgbClr val="EEEFF9"/>
              </a:solidFill>
              <a:effectLst>
                <a:outerShdw blurRad="38100" dist="38100" dir="2700000" algn="tl">
                  <a:srgbClr val="000000">
                    <a:alpha val="43137"/>
                  </a:srgbClr>
                </a:outerShdw>
              </a:effectLst>
            </a:endParaRPr>
          </a:p>
        </p:txBody>
      </p:sp>
      <p:graphicFrame>
        <p:nvGraphicFramePr>
          <p:cNvPr id="2" name="טבלה 1"/>
          <p:cNvGraphicFramePr>
            <a:graphicFrameLocks noGrp="1"/>
          </p:cNvGraphicFramePr>
          <p:nvPr>
            <p:extLst>
              <p:ext uri="{D42A27DB-BD31-4B8C-83A1-F6EECF244321}">
                <p14:modId xmlns:p14="http://schemas.microsoft.com/office/powerpoint/2010/main" val="1952818802"/>
              </p:ext>
            </p:extLst>
          </p:nvPr>
        </p:nvGraphicFramePr>
        <p:xfrm>
          <a:off x="179512" y="764704"/>
          <a:ext cx="7920879" cy="5991613"/>
        </p:xfrm>
        <a:graphic>
          <a:graphicData uri="http://schemas.openxmlformats.org/drawingml/2006/table">
            <a:tbl>
              <a:tblPr rtl="1" firstRow="1" bandRow="1">
                <a:tableStyleId>{5C22544A-7EE6-4342-B048-85BDC9FD1C3A}</a:tableStyleId>
              </a:tblPr>
              <a:tblGrid>
                <a:gridCol w="2640293"/>
                <a:gridCol w="2640293"/>
                <a:gridCol w="2640293"/>
              </a:tblGrid>
              <a:tr h="401649">
                <a:tc>
                  <a:txBody>
                    <a:bodyPr/>
                    <a:lstStyle/>
                    <a:p>
                      <a:pPr algn="ctr" rtl="1">
                        <a:lnSpc>
                          <a:spcPts val="1500"/>
                        </a:lnSpc>
                      </a:pP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1500"/>
                        </a:lnSpc>
                      </a:pPr>
                      <a:r>
                        <a:rPr lang="he-IL" sz="1800" b="1" dirty="0" smtClean="0">
                          <a:solidFill>
                            <a:schemeClr val="bg1"/>
                          </a:solidFill>
                        </a:rPr>
                        <a:t>המבחן</a:t>
                      </a:r>
                      <a:r>
                        <a:rPr lang="he-IL" sz="1800" b="1" baseline="0" dirty="0" smtClean="0">
                          <a:solidFill>
                            <a:schemeClr val="bg1"/>
                          </a:solidFill>
                        </a:rPr>
                        <a:t> המודפס</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1500"/>
                        </a:lnSpc>
                      </a:pPr>
                      <a:r>
                        <a:rPr lang="he-IL" sz="1800" b="1" dirty="0" smtClean="0">
                          <a:solidFill>
                            <a:schemeClr val="bg1"/>
                          </a:solidFill>
                        </a:rPr>
                        <a:t>המבחן הממוחשב</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401649">
                <a:tc>
                  <a:txBody>
                    <a:bodyPr/>
                    <a:lstStyle/>
                    <a:p>
                      <a:pPr algn="ctr" rtl="1">
                        <a:lnSpc>
                          <a:spcPts val="1500"/>
                        </a:lnSpc>
                      </a:pPr>
                      <a:r>
                        <a:rPr lang="he-IL" sz="1800" b="1" dirty="0" smtClean="0">
                          <a:solidFill>
                            <a:schemeClr val="bg1"/>
                          </a:solidFill>
                        </a:rPr>
                        <a:t>לפי</a:t>
                      </a:r>
                      <a:r>
                        <a:rPr lang="he-IL" sz="1800" b="1" baseline="0" dirty="0" smtClean="0">
                          <a:solidFill>
                            <a:schemeClr val="bg1"/>
                          </a:solidFill>
                        </a:rPr>
                        <a:t> מגזר שפה</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gridSpan="2">
                  <a:txBody>
                    <a:bodyPr/>
                    <a:lstStyle/>
                    <a:p>
                      <a:pPr algn="ctr" rtl="1">
                        <a:lnSpc>
                          <a:spcPts val="1500"/>
                        </a:lnSpc>
                      </a:pPr>
                      <a:r>
                        <a:rPr lang="he-IL" sz="1800" b="1" dirty="0" smtClean="0">
                          <a:solidFill>
                            <a:schemeClr val="bg1"/>
                          </a:solidFill>
                        </a:rPr>
                        <a:t>פער גדול </a:t>
                      </a:r>
                      <a:r>
                        <a:rPr lang="he-IL" sz="1800" b="1" u="sng" dirty="0" smtClean="0">
                          <a:solidFill>
                            <a:schemeClr val="bg1"/>
                          </a:solidFill>
                        </a:rPr>
                        <a:t>בצורה</a:t>
                      </a:r>
                      <a:r>
                        <a:rPr lang="he-IL" sz="1800" b="1" u="sng" baseline="0" dirty="0" smtClean="0">
                          <a:solidFill>
                            <a:schemeClr val="bg1"/>
                          </a:solidFill>
                        </a:rPr>
                        <a:t> יוצאת דופן</a:t>
                      </a:r>
                      <a:r>
                        <a:rPr lang="he-IL" sz="1800" b="1" baseline="0" dirty="0" smtClean="0">
                          <a:solidFill>
                            <a:schemeClr val="bg1"/>
                          </a:solidFill>
                        </a:rPr>
                        <a:t> לטובת דוברי עברית</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pPr rtl="1"/>
                      <a:endParaRPr lang="he-IL"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287478">
                <a:tc>
                  <a:txBody>
                    <a:bodyPr/>
                    <a:lstStyle/>
                    <a:p>
                      <a:pPr algn="ctr" rtl="1">
                        <a:lnSpc>
                          <a:spcPts val="1500"/>
                        </a:lnSpc>
                      </a:pPr>
                      <a:r>
                        <a:rPr lang="he-IL" sz="1800" b="1" dirty="0" smtClean="0">
                          <a:solidFill>
                            <a:schemeClr val="bg1"/>
                          </a:solidFill>
                        </a:rPr>
                        <a:t>לפי מגזר </a:t>
                      </a:r>
                      <a:r>
                        <a:rPr lang="he-IL" sz="1800" b="1" baseline="0" dirty="0" smtClean="0">
                          <a:solidFill>
                            <a:schemeClr val="bg1"/>
                          </a:solidFill>
                        </a:rPr>
                        <a:t>שפה ומגדר</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1500"/>
                        </a:lnSpc>
                      </a:pPr>
                      <a:r>
                        <a:rPr lang="he-IL" sz="1800" b="1" dirty="0" smtClean="0">
                          <a:solidFill>
                            <a:schemeClr val="bg1"/>
                          </a:solidFill>
                        </a:rPr>
                        <a:t>בשני מגזרי השפה הפער הוא לטובת הבנות</a:t>
                      </a:r>
                      <a:r>
                        <a:rPr lang="he-IL" sz="1800" b="1" baseline="0" dirty="0" smtClean="0">
                          <a:solidFill>
                            <a:schemeClr val="bg1"/>
                          </a:solidFill>
                        </a:rPr>
                        <a:t> (בערבית הפער גדול יותר)</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1500"/>
                        </a:lnSpc>
                      </a:pPr>
                      <a:r>
                        <a:rPr lang="he-IL" sz="1800" b="1" dirty="0" smtClean="0">
                          <a:solidFill>
                            <a:schemeClr val="bg1"/>
                          </a:solidFill>
                        </a:rPr>
                        <a:t>בשני מגזרי השפה</a:t>
                      </a:r>
                      <a:r>
                        <a:rPr lang="he-IL" sz="1800" b="1" baseline="0" dirty="0" smtClean="0">
                          <a:solidFill>
                            <a:schemeClr val="bg1"/>
                          </a:solidFill>
                        </a:rPr>
                        <a:t> הפער מצטמצם אך נותר לטובת הבנות</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693258">
                <a:tc>
                  <a:txBody>
                    <a:bodyPr/>
                    <a:lstStyle/>
                    <a:p>
                      <a:pPr algn="ctr" rtl="1">
                        <a:lnSpc>
                          <a:spcPts val="1500"/>
                        </a:lnSpc>
                      </a:pPr>
                      <a:r>
                        <a:rPr lang="he-IL" sz="1800" b="1" dirty="0" smtClean="0">
                          <a:solidFill>
                            <a:schemeClr val="bg1"/>
                          </a:solidFill>
                        </a:rPr>
                        <a:t>לפי מגזר שפה ורקע חברתי-כלכלי</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gridSpan="2">
                  <a:txBody>
                    <a:bodyPr/>
                    <a:lstStyle/>
                    <a:p>
                      <a:pPr algn="ctr" rtl="1">
                        <a:lnSpc>
                          <a:spcPts val="1500"/>
                        </a:lnSpc>
                      </a:pPr>
                      <a:r>
                        <a:rPr lang="he-IL" sz="1800" b="1" dirty="0" smtClean="0">
                          <a:solidFill>
                            <a:schemeClr val="bg1"/>
                          </a:solidFill>
                        </a:rPr>
                        <a:t>עברית: פער גדול מאד</a:t>
                      </a:r>
                      <a:r>
                        <a:rPr lang="he-IL" sz="1800" b="1" baseline="0" dirty="0" smtClean="0">
                          <a:solidFill>
                            <a:schemeClr val="bg1"/>
                          </a:solidFill>
                        </a:rPr>
                        <a:t> בין רקע גבוה לנמוך</a:t>
                      </a:r>
                    </a:p>
                    <a:p>
                      <a:pPr algn="ctr" rtl="1">
                        <a:lnSpc>
                          <a:spcPts val="1500"/>
                        </a:lnSpc>
                      </a:pPr>
                      <a:r>
                        <a:rPr lang="he-IL" sz="1800" b="1" baseline="0" dirty="0" smtClean="0">
                          <a:solidFill>
                            <a:schemeClr val="bg1"/>
                          </a:solidFill>
                        </a:rPr>
                        <a:t>ערבית: </a:t>
                      </a:r>
                      <a:r>
                        <a:rPr lang="he-IL" sz="1800" b="1" dirty="0" smtClean="0">
                          <a:solidFill>
                            <a:schemeClr val="bg1"/>
                          </a:solidFill>
                        </a:rPr>
                        <a:t>פער גדול בין רקע גבוה</a:t>
                      </a:r>
                      <a:r>
                        <a:rPr lang="he-IL" sz="1800" b="1" baseline="0" dirty="0" smtClean="0">
                          <a:solidFill>
                            <a:schemeClr val="bg1"/>
                          </a:solidFill>
                        </a:rPr>
                        <a:t> לנמוך</a:t>
                      </a:r>
                    </a:p>
                    <a:p>
                      <a:pPr algn="ctr" rtl="1">
                        <a:lnSpc>
                          <a:spcPts val="1500"/>
                        </a:lnSpc>
                      </a:pPr>
                      <a:r>
                        <a:rPr lang="he-IL" sz="1800" b="1" baseline="0" dirty="0" smtClean="0">
                          <a:solidFill>
                            <a:schemeClr val="bg1"/>
                          </a:solidFill>
                        </a:rPr>
                        <a:t>בקבוצת הרקע </a:t>
                      </a:r>
                      <a:r>
                        <a:rPr lang="he-IL" sz="1800" b="1" baseline="0" dirty="0" err="1" smtClean="0">
                          <a:solidFill>
                            <a:schemeClr val="bg1"/>
                          </a:solidFill>
                        </a:rPr>
                        <a:t>החת"כ</a:t>
                      </a:r>
                      <a:r>
                        <a:rPr lang="he-IL" sz="1800" b="1" baseline="0" dirty="0" smtClean="0">
                          <a:solidFill>
                            <a:schemeClr val="bg1"/>
                          </a:solidFill>
                        </a:rPr>
                        <a:t> הנמוך הפערים בין מגזרי השפה מצטמצמים</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pPr rtl="1"/>
                      <a:endParaRPr lang="he-IL"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401649">
                <a:tc>
                  <a:txBody>
                    <a:bodyPr/>
                    <a:lstStyle/>
                    <a:p>
                      <a:pPr algn="ctr" rtl="1">
                        <a:lnSpc>
                          <a:spcPts val="1500"/>
                        </a:lnSpc>
                      </a:pPr>
                      <a:r>
                        <a:rPr lang="he-IL" sz="1800" b="1" dirty="0" smtClean="0">
                          <a:solidFill>
                            <a:schemeClr val="bg1"/>
                          </a:solidFill>
                        </a:rPr>
                        <a:t>לפי סוג הפיקוח</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1500"/>
                        </a:lnSpc>
                      </a:pPr>
                      <a:r>
                        <a:rPr lang="he-IL" sz="1800" b="1" dirty="0" smtClean="0">
                          <a:solidFill>
                            <a:schemeClr val="bg1"/>
                          </a:solidFill>
                        </a:rPr>
                        <a:t>פער קל לטובת הממלכתי</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lnSpc>
                          <a:spcPts val="1500"/>
                        </a:lnSpc>
                      </a:pPr>
                      <a:r>
                        <a:rPr lang="he-IL" sz="1800" b="1" dirty="0" smtClean="0">
                          <a:solidFill>
                            <a:schemeClr val="bg1"/>
                          </a:solidFill>
                        </a:rPr>
                        <a:t>פער משמעותי לטובת הממלכתי </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584589">
                <a:tc>
                  <a:txBody>
                    <a:bodyPr/>
                    <a:lstStyle/>
                    <a:p>
                      <a:pPr algn="ctr" rtl="1">
                        <a:lnSpc>
                          <a:spcPts val="1500"/>
                        </a:lnSpc>
                      </a:pPr>
                      <a:r>
                        <a:rPr lang="he-IL" sz="1800" b="1" dirty="0" smtClean="0">
                          <a:solidFill>
                            <a:schemeClr val="bg1"/>
                          </a:solidFill>
                        </a:rPr>
                        <a:t>לפי סוג פיקוח ומגדר</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lnSpc>
                          <a:spcPts val="1500"/>
                        </a:lnSpc>
                      </a:pPr>
                      <a:r>
                        <a:rPr lang="he-IL" sz="1800" b="1" dirty="0" smtClean="0">
                          <a:solidFill>
                            <a:schemeClr val="bg1"/>
                          </a:solidFill>
                        </a:rPr>
                        <a:t>פער לטובת</a:t>
                      </a:r>
                      <a:r>
                        <a:rPr lang="he-IL" sz="1800" b="1" baseline="0" dirty="0" smtClean="0">
                          <a:solidFill>
                            <a:schemeClr val="bg1"/>
                          </a:solidFill>
                        </a:rPr>
                        <a:t> הבנות בממלכתי ובממ"ד;</a:t>
                      </a:r>
                    </a:p>
                    <a:p>
                      <a:pPr algn="ctr" rtl="1">
                        <a:lnSpc>
                          <a:spcPts val="1500"/>
                        </a:lnSpc>
                      </a:pPr>
                      <a:r>
                        <a:rPr lang="he-IL" sz="1800" b="1" baseline="0" dirty="0" smtClean="0">
                          <a:solidFill>
                            <a:schemeClr val="bg1"/>
                          </a:solidFill>
                        </a:rPr>
                        <a:t>לבנות החרדיות הישגים נמוכים יותר ביחס לבנות בשאר סוגי הפיקוח</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indent="0" algn="ctr" defTabSz="914400" rtl="1" eaLnBrk="1" fontAlgn="auto" latinLnBrk="0" hangingPunct="1">
                        <a:lnSpc>
                          <a:spcPts val="1500"/>
                        </a:lnSpc>
                        <a:spcBef>
                          <a:spcPts val="0"/>
                        </a:spcBef>
                        <a:spcAft>
                          <a:spcPts val="0"/>
                        </a:spcAft>
                        <a:buClrTx/>
                        <a:buSzTx/>
                        <a:buFontTx/>
                        <a:buNone/>
                        <a:tabLst/>
                        <a:defRPr/>
                      </a:pPr>
                      <a:r>
                        <a:rPr lang="he-IL" sz="1800" b="1" u="sng" dirty="0" smtClean="0">
                          <a:solidFill>
                            <a:schemeClr val="bg1"/>
                          </a:solidFill>
                        </a:rPr>
                        <a:t>בממלכתי הבנים מצמצמים פערים; בממ"ד הבנים מרחיבים פערים</a:t>
                      </a:r>
                      <a:endParaRPr lang="he-IL" sz="1800" b="1" u="sng" baseline="0" dirty="0" smtClean="0">
                        <a:solidFill>
                          <a:schemeClr val="bg1"/>
                        </a:solidFill>
                      </a:endParaRPr>
                    </a:p>
                    <a:p>
                      <a:pPr marL="0" marR="0" indent="0" algn="ctr" defTabSz="914400" rtl="1" eaLnBrk="1" fontAlgn="auto" latinLnBrk="0" hangingPunct="1">
                        <a:lnSpc>
                          <a:spcPts val="1500"/>
                        </a:lnSpc>
                        <a:spcBef>
                          <a:spcPts val="0"/>
                        </a:spcBef>
                        <a:spcAft>
                          <a:spcPts val="0"/>
                        </a:spcAft>
                        <a:buClrTx/>
                        <a:buSzTx/>
                        <a:buFontTx/>
                        <a:buNone/>
                        <a:tabLst/>
                        <a:defRPr/>
                      </a:pPr>
                      <a:r>
                        <a:rPr lang="he-IL" sz="1800" b="1" u="none" baseline="0" dirty="0" smtClean="0">
                          <a:solidFill>
                            <a:schemeClr val="bg1"/>
                          </a:solidFill>
                        </a:rPr>
                        <a:t>לבנות החרדיות הישגים נמוכים עוד יותר</a:t>
                      </a:r>
                      <a:endParaRPr lang="he-IL" sz="1800" b="1" u="none" dirty="0" smtClean="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990368">
                <a:tc>
                  <a:txBody>
                    <a:bodyPr/>
                    <a:lstStyle/>
                    <a:p>
                      <a:pPr algn="ctr" rtl="1">
                        <a:lnSpc>
                          <a:spcPts val="1500"/>
                        </a:lnSpc>
                      </a:pPr>
                      <a:r>
                        <a:rPr lang="he-IL" sz="1800" b="1" dirty="0" smtClean="0">
                          <a:solidFill>
                            <a:schemeClr val="bg1"/>
                          </a:solidFill>
                        </a:rPr>
                        <a:t>לפי</a:t>
                      </a:r>
                      <a:r>
                        <a:rPr lang="he-IL" sz="1800" b="1" baseline="0" dirty="0" smtClean="0">
                          <a:solidFill>
                            <a:schemeClr val="bg1"/>
                          </a:solidFill>
                        </a:rPr>
                        <a:t> סוג פיקוח ורקע חברתי-כלכלי</a:t>
                      </a:r>
                      <a:endParaRPr lang="he-IL" sz="1800" b="1" dirty="0">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gridSpan="2">
                  <a:txBody>
                    <a:bodyPr/>
                    <a:lstStyle/>
                    <a:p>
                      <a:pPr algn="ctr" rtl="1">
                        <a:lnSpc>
                          <a:spcPts val="1500"/>
                        </a:lnSpc>
                      </a:pPr>
                      <a:r>
                        <a:rPr lang="he-IL" sz="1800" b="1" baseline="0" dirty="0" smtClean="0">
                          <a:solidFill>
                            <a:schemeClr val="bg1"/>
                          </a:solidFill>
                        </a:rPr>
                        <a:t>דומה מאד לתמונת הפערים הכללית בין שני סוגי הפיקוח</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hMerge="1">
                  <a: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he-IL"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62299043"/>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428625" y="764704"/>
            <a:ext cx="7489825" cy="3024336"/>
          </a:xfrm>
          <a:prstGeom prst="roundRect">
            <a:avLst>
              <a:gd name="adj" fmla="val 16667"/>
            </a:avLst>
          </a:prstGeom>
          <a:gradFill rotWithShape="1">
            <a:gsLst>
              <a:gs pos="0">
                <a:schemeClr val="accent1"/>
              </a:gs>
              <a:gs pos="50000">
                <a:schemeClr val="accent1">
                  <a:gamma/>
                  <a:shade val="46275"/>
                  <a:invGamma/>
                </a:schemeClr>
              </a:gs>
              <a:gs pos="100000">
                <a:schemeClr val="accent1"/>
              </a:gs>
            </a:gsLst>
            <a:lin ang="5400000" scaled="1"/>
          </a:gradFill>
          <a:ln w="9525">
            <a:noFill/>
            <a:round/>
            <a:headEnd/>
            <a:tailEnd/>
          </a:ln>
          <a:effectLst>
            <a:prstShdw prst="shdw17" dist="71842" dir="2700000">
              <a:schemeClr val="accent1">
                <a:gamma/>
                <a:shade val="60000"/>
                <a:invGamma/>
              </a:schemeClr>
            </a:prstShdw>
          </a:effectLst>
        </p:spPr>
        <p:txBody>
          <a:bodyPr anchor="ctr"/>
          <a:lstStyle/>
          <a:p>
            <a:pPr algn="ctr" eaLnBrk="0" hangingPunct="0">
              <a:lnSpc>
                <a:spcPct val="80000"/>
              </a:lnSpc>
              <a:defRPr/>
            </a:pPr>
            <a:r>
              <a:rPr lang="he-IL" sz="6600" b="1" dirty="0" smtClean="0">
                <a:solidFill>
                  <a:srgbClr val="FFFFCC"/>
                </a:solidFill>
                <a:effectLst>
                  <a:outerShdw blurRad="38100" dist="38100" dir="2700000" algn="tl">
                    <a:srgbClr val="000000">
                      <a:alpha val="43137"/>
                    </a:srgbClr>
                  </a:outerShdw>
                </a:effectLst>
                <a:latin typeface="Arial Narrow" pitchFamily="34" charset="0"/>
              </a:rPr>
              <a:t>הישגים באוריינות מדעים</a:t>
            </a:r>
          </a:p>
          <a:p>
            <a:pPr algn="ctr" eaLnBrk="0" hangingPunct="0">
              <a:lnSpc>
                <a:spcPct val="80000"/>
              </a:lnSpc>
              <a:defRPr/>
            </a:pPr>
            <a:endParaRPr lang="he-IL" sz="5400" b="1" dirty="0" smtClean="0">
              <a:solidFill>
                <a:srgbClr val="FFFFCC"/>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47538007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9524" y="620266"/>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a:solidFill>
                  <a:schemeClr val="tx1"/>
                </a:solidFill>
                <a:effectLst>
                  <a:outerShdw blurRad="38100" dist="38100" dir="2700000" algn="tl">
                    <a:srgbClr val="000000">
                      <a:alpha val="43137"/>
                    </a:srgbClr>
                  </a:outerShdw>
                </a:effectLst>
              </a:rPr>
              <a:t>אוריינות </a:t>
            </a:r>
            <a:r>
              <a:rPr lang="he-IL" sz="2800" dirty="0" smtClean="0">
                <a:solidFill>
                  <a:schemeClr val="tx1"/>
                </a:solidFill>
                <a:effectLst>
                  <a:outerShdw blurRad="38100" dist="38100" dir="2700000" algn="tl">
                    <a:srgbClr val="000000">
                      <a:alpha val="43137"/>
                    </a:srgbClr>
                  </a:outerShdw>
                </a:effectLst>
              </a:rPr>
              <a:t>מדעים במחקר פיזה</a:t>
            </a:r>
            <a:endParaRPr lang="he-IL" sz="2800" dirty="0">
              <a:solidFill>
                <a:schemeClr val="tx1"/>
              </a:solidFill>
              <a:effectLst>
                <a:outerShdw blurRad="38100" dist="38100" dir="2700000" algn="tl">
                  <a:srgbClr val="000000">
                    <a:alpha val="43137"/>
                  </a:srgbClr>
                </a:outerShdw>
              </a:effectLst>
            </a:endParaRPr>
          </a:p>
        </p:txBody>
      </p:sp>
      <p:sp>
        <p:nvSpPr>
          <p:cNvPr id="6" name="AutoShape 3"/>
          <p:cNvSpPr>
            <a:spLocks noChangeArrowheads="1"/>
          </p:cNvSpPr>
          <p:nvPr/>
        </p:nvSpPr>
        <p:spPr bwMode="auto">
          <a:xfrm>
            <a:off x="182998" y="2348880"/>
            <a:ext cx="7958137" cy="2808982"/>
          </a:xfrm>
          <a:prstGeom prst="roundRect">
            <a:avLst>
              <a:gd name="adj" fmla="val 641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round/>
                <a:headEnd/>
                <a:tailEnd/>
              </a14:hiddenLine>
            </a:ext>
          </a:extLst>
        </p:spPr>
        <p:txBody>
          <a:bodyPr anchor="ctr"/>
          <a:lstStyle>
            <a:lvl1pPr marL="534988" indent="-534988" eaLnBrk="0" hangingPunct="0">
              <a:defRPr sz="1200" b="1">
                <a:solidFill>
                  <a:schemeClr val="tx1"/>
                </a:solidFill>
                <a:latin typeface="Arial" pitchFamily="34" charset="0"/>
                <a:cs typeface="Arial" pitchFamily="34" charset="0"/>
              </a:defRPr>
            </a:lvl1pPr>
            <a:lvl2pPr marL="742950" indent="-285750" eaLnBrk="0" hangingPunct="0">
              <a:defRPr sz="1200" b="1">
                <a:solidFill>
                  <a:schemeClr val="tx1"/>
                </a:solidFill>
                <a:latin typeface="Arial" pitchFamily="34" charset="0"/>
                <a:cs typeface="Arial" pitchFamily="34" charset="0"/>
              </a:defRPr>
            </a:lvl2pPr>
            <a:lvl3pPr marL="1143000" indent="-228600" eaLnBrk="0" hangingPunct="0">
              <a:defRPr sz="1200" b="1">
                <a:solidFill>
                  <a:schemeClr val="tx1"/>
                </a:solidFill>
                <a:latin typeface="Arial" pitchFamily="34" charset="0"/>
                <a:cs typeface="Arial" pitchFamily="34" charset="0"/>
              </a:defRPr>
            </a:lvl3pPr>
            <a:lvl4pPr marL="1600200" indent="-228600" eaLnBrk="0" hangingPunct="0">
              <a:defRPr sz="1200" b="1">
                <a:solidFill>
                  <a:schemeClr val="tx1"/>
                </a:solidFill>
                <a:latin typeface="Arial" pitchFamily="34" charset="0"/>
                <a:cs typeface="Arial" pitchFamily="34" charset="0"/>
              </a:defRPr>
            </a:lvl4pPr>
            <a:lvl5pPr marL="2057400" indent="-228600" eaLnBrk="0" hangingPunct="0">
              <a:defRPr sz="12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cs typeface="Arial" pitchFamily="34" charset="0"/>
              </a:defRPr>
            </a:lvl9pPr>
          </a:lstStyle>
          <a:p>
            <a:pPr algn="ctr">
              <a:lnSpc>
                <a:spcPct val="120000"/>
              </a:lnSpc>
              <a:spcBef>
                <a:spcPts val="1200"/>
              </a:spcBef>
            </a:pPr>
            <a:r>
              <a:rPr lang="he-IL" altLang="he-IL" sz="3200" b="0" dirty="0">
                <a:solidFill>
                  <a:schemeClr val="bg1"/>
                </a:solidFill>
              </a:rPr>
              <a:t>	</a:t>
            </a:r>
            <a:r>
              <a:rPr lang="he-IL" altLang="he-IL" sz="3200" b="0" dirty="0" smtClean="0">
                <a:solidFill>
                  <a:srgbClr val="A50021"/>
                </a:solidFill>
                <a:cs typeface="Guttman Yad-Brush" pitchFamily="2" charset="-79"/>
              </a:rPr>
              <a:t>אוריינות מדעים: </a:t>
            </a:r>
          </a:p>
          <a:p>
            <a:pPr algn="ctr">
              <a:lnSpc>
                <a:spcPct val="120000"/>
              </a:lnSpc>
              <a:spcBef>
                <a:spcPts val="1200"/>
              </a:spcBef>
            </a:pPr>
            <a:r>
              <a:rPr lang="he-IL" altLang="he-IL" sz="3200" b="0" dirty="0">
                <a:solidFill>
                  <a:srgbClr val="A50021"/>
                </a:solidFill>
                <a:cs typeface="Guttman Yad-Brush" pitchFamily="2" charset="-79"/>
              </a:rPr>
              <a:t>"היכולת לזהות שאלות, לרכוש ידע חדש, להסביר תופעות מדעיות ולהסיק מסקנות המבוססות על הוכחות ביחס לנושאים הקשורים למדע; להבין מה מייחד את המדע, להיות מודע לאופן שבו המדע והטכנולוגיה מעצבים את הסביבה; ולשאוף לעסוק בנושאים מדעיים בדרך ביקורתית" </a:t>
            </a:r>
          </a:p>
        </p:txBody>
      </p:sp>
    </p:spTree>
    <p:extLst>
      <p:ext uri="{BB962C8B-B14F-4D97-AF65-F5344CB8AC3E}">
        <p14:creationId xmlns:p14="http://schemas.microsoft.com/office/powerpoint/2010/main" val="160762456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0" y="-27384"/>
            <a:ext cx="8244000" cy="72008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500"/>
              </a:lnSpc>
            </a:pPr>
            <a:r>
              <a:rPr lang="he-IL" sz="2800" b="1" dirty="0" smtClean="0">
                <a:solidFill>
                  <a:schemeClr val="tx1"/>
                </a:solidFill>
                <a:effectLst>
                  <a:outerShdw blurRad="38100" dist="38100" dir="2700000" algn="tl">
                    <a:srgbClr val="000000">
                      <a:alpha val="43137"/>
                    </a:srgbClr>
                  </a:outerShdw>
                </a:effectLst>
                <a:latin typeface="Arial"/>
                <a:ea typeface="+mj-ea"/>
                <a:cs typeface="Arial"/>
              </a:rPr>
              <a:t>מדעים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ההישגים בישראל ובמדינות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2" name="מלבן 1"/>
          <p:cNvSpPr/>
          <p:nvPr/>
        </p:nvSpPr>
        <p:spPr bwMode="auto">
          <a:xfrm>
            <a:off x="7452320" y="5589240"/>
            <a:ext cx="720080" cy="288032"/>
          </a:xfrm>
          <a:prstGeom prst="rect">
            <a:avLst/>
          </a:prstGeom>
          <a:solidFill>
            <a:srgbClr val="FDFDFD">
              <a:alpha val="57000"/>
            </a:srgbClr>
          </a:solidFill>
          <a:ln>
            <a:no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4" name="מלבן 3"/>
          <p:cNvSpPr/>
          <p:nvPr/>
        </p:nvSpPr>
        <p:spPr>
          <a:xfrm>
            <a:off x="-1" y="5229200"/>
            <a:ext cx="8204845" cy="1554272"/>
          </a:xfrm>
          <a:prstGeom prst="rect">
            <a:avLst/>
          </a:prstGeom>
          <a:solidFill>
            <a:srgbClr val="EEEFF9"/>
          </a:solidFill>
        </p:spPr>
        <p:txBody>
          <a:bodyPr wrap="square">
            <a:spAutoFit/>
          </a:bodyPr>
          <a:lstStyle/>
          <a:p>
            <a:pPr marL="285750" indent="-285750">
              <a:buFont typeface="Wingdings" pitchFamily="2" charset="2"/>
              <a:buChar char="§"/>
            </a:pPr>
            <a:r>
              <a:rPr lang="he-IL" sz="2000" b="1" dirty="0" smtClean="0">
                <a:solidFill>
                  <a:schemeClr val="bg1"/>
                </a:solidFill>
              </a:rPr>
              <a:t>מדינות מזרח-אסיה תופסות את שלושת המקומות הראשונים</a:t>
            </a:r>
          </a:p>
          <a:p>
            <a:pPr marL="285750" indent="-285750">
              <a:spcBef>
                <a:spcPts val="600"/>
              </a:spcBef>
              <a:spcAft>
                <a:spcPts val="600"/>
              </a:spcAft>
              <a:buFont typeface="Wingdings" pitchFamily="2" charset="2"/>
              <a:buChar char="§"/>
            </a:pPr>
            <a:r>
              <a:rPr lang="he-IL" sz="2000" b="1" dirty="0" smtClean="0">
                <a:solidFill>
                  <a:schemeClr val="bg1"/>
                </a:solidFill>
              </a:rPr>
              <a:t>הציון הממוצע  בישראל הוא 470 נק' - 31 נק' מתחת לממוצע ה-</a:t>
            </a:r>
            <a:r>
              <a:rPr lang="en-US" sz="2000" b="1" dirty="0" smtClean="0">
                <a:solidFill>
                  <a:schemeClr val="bg1"/>
                </a:solidFill>
              </a:rPr>
              <a:t>OECD</a:t>
            </a:r>
            <a:r>
              <a:rPr lang="he-IL" sz="2000" b="1" dirty="0" smtClean="0">
                <a:solidFill>
                  <a:schemeClr val="bg1"/>
                </a:solidFill>
              </a:rPr>
              <a:t> (במקום ה-40 מתוך 64)</a:t>
            </a:r>
          </a:p>
          <a:p>
            <a:pPr marL="285750" indent="-285750">
              <a:spcBef>
                <a:spcPts val="600"/>
              </a:spcBef>
              <a:spcAft>
                <a:spcPts val="600"/>
              </a:spcAft>
              <a:buFont typeface="Wingdings" pitchFamily="2" charset="2"/>
              <a:buChar char="§"/>
            </a:pPr>
            <a:r>
              <a:rPr lang="he-IL" sz="2000" b="1" dirty="0" smtClean="0">
                <a:solidFill>
                  <a:schemeClr val="bg1"/>
                </a:solidFill>
              </a:rPr>
              <a:t>מבין מדינות ההשוואה ישראל ממוקמת במקום לפני האחרון</a:t>
            </a:r>
          </a:p>
        </p:txBody>
      </p:sp>
      <p:graphicFrame>
        <p:nvGraphicFramePr>
          <p:cNvPr id="6" name="תרשים 5"/>
          <p:cNvGraphicFramePr>
            <a:graphicFrameLocks/>
          </p:cNvGraphicFramePr>
          <p:nvPr>
            <p:extLst>
              <p:ext uri="{D42A27DB-BD31-4B8C-83A1-F6EECF244321}">
                <p14:modId xmlns:p14="http://schemas.microsoft.com/office/powerpoint/2010/main" val="1276152946"/>
              </p:ext>
            </p:extLst>
          </p:nvPr>
        </p:nvGraphicFramePr>
        <p:xfrm>
          <a:off x="179512" y="836712"/>
          <a:ext cx="7920880" cy="4320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3587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20" y="0"/>
            <a:ext cx="8243888"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tabLst>
                <a:tab pos="4572000" algn="l"/>
              </a:tabLst>
              <a:defRPr/>
            </a:pPr>
            <a:r>
              <a:rPr lang="he-IL" sz="2800" dirty="0" smtClean="0">
                <a:effectLst>
                  <a:outerShdw blurRad="38100" dist="38100" dir="2700000" algn="tl">
                    <a:srgbClr val="000000">
                      <a:alpha val="43137"/>
                    </a:srgbClr>
                  </a:outerShdw>
                </a:effectLst>
              </a:rPr>
              <a:t>מדעים </a:t>
            </a:r>
            <a:r>
              <a:rPr lang="he-IL" sz="2400" dirty="0" smtClean="0">
                <a:effectLst>
                  <a:outerShdw blurRad="38100" dist="38100" dir="2700000" algn="tl">
                    <a:srgbClr val="000000">
                      <a:alpha val="43137"/>
                    </a:srgbClr>
                  </a:outerShdw>
                </a:effectLst>
              </a:rPr>
              <a:t>2012</a:t>
            </a:r>
            <a:r>
              <a:rPr lang="he-IL" sz="2800" dirty="0">
                <a:effectLst>
                  <a:outerShdw blurRad="38100" dist="38100" dir="2700000" algn="tl">
                    <a:srgbClr val="000000">
                      <a:alpha val="43137"/>
                    </a:srgbClr>
                  </a:outerShdw>
                </a:effectLst>
              </a:rPr>
              <a:t>: </a:t>
            </a:r>
            <a:r>
              <a:rPr lang="he-IL" sz="2800" dirty="0" smtClean="0">
                <a:effectLst>
                  <a:outerShdw blurRad="38100" dist="38100" dir="2700000" algn="tl">
                    <a:srgbClr val="000000">
                      <a:alpha val="43137"/>
                    </a:srgbClr>
                  </a:outerShdw>
                </a:effectLst>
              </a:rPr>
              <a:t>מגמות שינוי בהישגים בישראל </a:t>
            </a:r>
            <a:r>
              <a:rPr lang="he-IL" sz="2800" dirty="0">
                <a:effectLst>
                  <a:outerShdw blurRad="38100" dist="38100" dir="2700000" algn="tl">
                    <a:srgbClr val="000000">
                      <a:alpha val="43137"/>
                    </a:srgbClr>
                  </a:outerShdw>
                </a:effectLst>
              </a:rPr>
              <a:t>ובמדינות </a:t>
            </a:r>
            <a:r>
              <a:rPr lang="he-IL" sz="2800" dirty="0" smtClean="0">
                <a:effectLst>
                  <a:outerShdw blurRad="38100" dist="38100" dir="2700000" algn="tl">
                    <a:srgbClr val="000000">
                      <a:alpha val="43137"/>
                    </a:srgbClr>
                  </a:outerShdw>
                </a:effectLst>
              </a:rPr>
              <a:t>המשתתפות 2006-2012</a:t>
            </a:r>
            <a:endParaRPr lang="en-US" sz="2800" dirty="0">
              <a:latin typeface="Arial"/>
              <a:cs typeface="Arial"/>
            </a:endParaRPr>
          </a:p>
        </p:txBody>
      </p:sp>
      <p:sp>
        <p:nvSpPr>
          <p:cNvPr id="4" name="TextBox 3"/>
          <p:cNvSpPr txBox="1"/>
          <p:nvPr/>
        </p:nvSpPr>
        <p:spPr>
          <a:xfrm>
            <a:off x="0" y="5805264"/>
            <a:ext cx="8208000" cy="707886"/>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smtClean="0">
                <a:solidFill>
                  <a:schemeClr val="bg1"/>
                </a:solidFill>
              </a:rPr>
              <a:t>אומדן השינוי הממוצע לשנה בישראל עומד 2.8 </a:t>
            </a:r>
            <a:r>
              <a:rPr lang="he-IL" sz="2000" b="1" dirty="0" err="1" smtClean="0">
                <a:solidFill>
                  <a:schemeClr val="bg1"/>
                </a:solidFill>
              </a:rPr>
              <a:t>נק</a:t>
            </a:r>
            <a:r>
              <a:rPr lang="he-IL" sz="2000" b="1" dirty="0" smtClean="0">
                <a:solidFill>
                  <a:schemeClr val="bg1"/>
                </a:solidFill>
              </a:rPr>
              <a:t>', מה שמציב את ישראל </a:t>
            </a:r>
            <a:r>
              <a:rPr lang="he-IL" sz="2000" b="1" u="sng" dirty="0" smtClean="0">
                <a:solidFill>
                  <a:schemeClr val="bg1"/>
                </a:solidFill>
              </a:rPr>
              <a:t>במקום העשירי</a:t>
            </a:r>
            <a:r>
              <a:rPr lang="he-IL" sz="2000" b="1" dirty="0" smtClean="0">
                <a:solidFill>
                  <a:schemeClr val="bg1"/>
                </a:solidFill>
              </a:rPr>
              <a:t> מבחינת גודל השיפור, והראשון מבין מדינות ההשוואה</a:t>
            </a:r>
            <a:endParaRPr lang="he-IL" sz="2000" b="1" dirty="0">
              <a:solidFill>
                <a:schemeClr val="bg1"/>
              </a:solidFill>
            </a:endParaRPr>
          </a:p>
        </p:txBody>
      </p:sp>
      <p:graphicFrame>
        <p:nvGraphicFramePr>
          <p:cNvPr id="6" name="תרשים 5"/>
          <p:cNvGraphicFramePr>
            <a:graphicFrameLocks/>
          </p:cNvGraphicFramePr>
          <p:nvPr>
            <p:extLst>
              <p:ext uri="{D42A27DB-BD31-4B8C-83A1-F6EECF244321}">
                <p14:modId xmlns:p14="http://schemas.microsoft.com/office/powerpoint/2010/main" val="2594530837"/>
              </p:ext>
            </p:extLst>
          </p:nvPr>
        </p:nvGraphicFramePr>
        <p:xfrm>
          <a:off x="179512" y="836712"/>
          <a:ext cx="7920880" cy="48245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55515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1" y="620688"/>
            <a:ext cx="8305087" cy="576064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fontAlgn="base" hangingPunct="0">
              <a:lnSpc>
                <a:spcPct val="90000"/>
              </a:lnSpc>
              <a:spcBef>
                <a:spcPct val="75000"/>
              </a:spcBef>
              <a:spcAft>
                <a:spcPct val="0"/>
              </a:spcAft>
              <a:defRPr/>
            </a:pPr>
            <a:endParaRPr lang="he-IL" sz="2400" b="1" dirty="0">
              <a:solidFill>
                <a:srgbClr val="CC0000"/>
              </a:solidFill>
            </a:endParaRPr>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chemeClr val="tx1"/>
                </a:solidFill>
                <a:effectLst>
                  <a:outerShdw blurRad="38100" dist="38100" dir="2700000" algn="tl">
                    <a:srgbClr val="000000">
                      <a:alpha val="43137"/>
                    </a:srgbClr>
                  </a:outerShdw>
                </a:effectLst>
              </a:rPr>
              <a:t>מחקר פיזה בישראל</a:t>
            </a:r>
            <a:endParaRPr lang="he-IL" sz="3200" dirty="0">
              <a:solidFill>
                <a:schemeClr val="tx1"/>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45104" y="930970"/>
            <a:ext cx="8172450" cy="5234334"/>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171450" eaLnBrk="0" hangingPunct="0">
              <a:lnSpc>
                <a:spcPts val="2500"/>
              </a:lnSpc>
              <a:defRPr/>
            </a:pPr>
            <a:endParaRPr lang="he-IL" sz="2800" b="1" dirty="0" smtClean="0">
              <a:solidFill>
                <a:schemeClr val="bg1"/>
              </a:solidFill>
            </a:endParaRPr>
          </a:p>
          <a:p>
            <a:pPr marL="171450" eaLnBrk="0" hangingPunct="0">
              <a:lnSpc>
                <a:spcPts val="2500"/>
              </a:lnSpc>
              <a:defRPr/>
            </a:pPr>
            <a:endParaRPr lang="he-IL" sz="2800" b="1" dirty="0" smtClean="0">
              <a:solidFill>
                <a:schemeClr val="bg1"/>
              </a:solidFill>
              <a:latin typeface="Arial" pitchFamily="34" charset="0"/>
              <a:cs typeface="Arial" pitchFamily="34" charset="0"/>
            </a:endParaRPr>
          </a:p>
          <a:p>
            <a:pPr marL="514350" indent="-342900" eaLnBrk="0" hangingPunct="0">
              <a:lnSpc>
                <a:spcPts val="2500"/>
              </a:lnSpc>
              <a:spcBef>
                <a:spcPts val="1800"/>
              </a:spcBef>
              <a:buFont typeface="Wingdings" pitchFamily="2" charset="2"/>
              <a:buChar char="§"/>
              <a:defRPr/>
            </a:pPr>
            <a:r>
              <a:rPr lang="he-IL" sz="2800" b="1" dirty="0" smtClean="0">
                <a:solidFill>
                  <a:schemeClr val="bg1"/>
                </a:solidFill>
                <a:latin typeface="Arial" pitchFamily="34" charset="0"/>
                <a:cs typeface="Arial" pitchFamily="34" charset="0"/>
              </a:rPr>
              <a:t>ישראל השתתפה לראשונה במחקר פיזה בשנת 2002 במסגרת מחקר המכונה "פיזה+", אשר אפשר למדינות נוספות להשתתף בגל הראשון (2000) </a:t>
            </a:r>
          </a:p>
          <a:p>
            <a:pPr marL="514350" indent="-342900" eaLnBrk="0" hangingPunct="0">
              <a:lnSpc>
                <a:spcPts val="2500"/>
              </a:lnSpc>
              <a:spcBef>
                <a:spcPts val="1800"/>
              </a:spcBef>
              <a:buFont typeface="Wingdings" pitchFamily="2" charset="2"/>
              <a:buChar char="§"/>
              <a:defRPr/>
            </a:pPr>
            <a:r>
              <a:rPr lang="he-IL" sz="2800" b="1" dirty="0" smtClean="0">
                <a:solidFill>
                  <a:schemeClr val="bg1"/>
                </a:solidFill>
                <a:latin typeface="Arial" pitchFamily="34" charset="0"/>
                <a:cs typeface="Arial" pitchFamily="34" charset="0"/>
              </a:rPr>
              <a:t>ישראל לא השתתפה במחזור 2003 בשל סמיכות הזמנים למחקר "פיזה+"</a:t>
            </a:r>
          </a:p>
          <a:p>
            <a:pPr marL="514350" indent="-342900" eaLnBrk="0" hangingPunct="0">
              <a:lnSpc>
                <a:spcPts val="2500"/>
              </a:lnSpc>
              <a:spcBef>
                <a:spcPts val="1800"/>
              </a:spcBef>
              <a:buFont typeface="Wingdings" pitchFamily="2" charset="2"/>
              <a:buChar char="§"/>
              <a:defRPr/>
            </a:pPr>
            <a:r>
              <a:rPr lang="he-IL" sz="2800" b="1" dirty="0" smtClean="0">
                <a:solidFill>
                  <a:schemeClr val="bg1"/>
                </a:solidFill>
                <a:latin typeface="Arial" pitchFamily="34" charset="0"/>
                <a:cs typeface="Arial" pitchFamily="34" charset="0"/>
              </a:rPr>
              <a:t>למעט מחקר 2003, ישראל השתתפה בכל מחקרי פיזה שנערכו עד כה</a:t>
            </a:r>
          </a:p>
          <a:p>
            <a:pPr marL="514350" indent="-342900" eaLnBrk="0" hangingPunct="0">
              <a:lnSpc>
                <a:spcPts val="2500"/>
              </a:lnSpc>
              <a:spcBef>
                <a:spcPts val="3600"/>
              </a:spcBef>
              <a:buFont typeface="Wingdings" pitchFamily="2" charset="2"/>
              <a:buChar char="§"/>
              <a:defRPr/>
            </a:pPr>
            <a:r>
              <a:rPr lang="he-IL" sz="2800" b="1" dirty="0" smtClean="0">
                <a:solidFill>
                  <a:schemeClr val="bg1"/>
                </a:solidFill>
                <a:latin typeface="Arial" pitchFamily="34" charset="0"/>
                <a:cs typeface="Arial" pitchFamily="34" charset="0"/>
              </a:rPr>
              <a:t>ממחקר 2009, הגוף האמון על ניהול מחקר פיזה על כל שלביו היא הרשות הארצית למדידה והערכה בחינוך (</a:t>
            </a:r>
            <a:r>
              <a:rPr lang="he-IL" sz="2800" b="1" dirty="0" err="1" smtClean="0">
                <a:solidFill>
                  <a:schemeClr val="bg1"/>
                </a:solidFill>
                <a:latin typeface="Arial" pitchFamily="34" charset="0"/>
                <a:cs typeface="Arial" pitchFamily="34" charset="0"/>
              </a:rPr>
              <a:t>הראמ"ה</a:t>
            </a:r>
            <a:r>
              <a:rPr lang="he-IL" sz="2800" b="1" dirty="0" smtClean="0">
                <a:solidFill>
                  <a:schemeClr val="bg1"/>
                </a:solidFill>
                <a:latin typeface="Arial" pitchFamily="34" charset="0"/>
                <a:cs typeface="Arial" pitchFamily="34" charset="0"/>
              </a:rPr>
              <a:t>)</a:t>
            </a:r>
            <a:endParaRPr lang="he-IL" sz="2800" b="1" dirty="0">
              <a:solidFill>
                <a:schemeClr val="bg1"/>
              </a:solidFill>
            </a:endParaRPr>
          </a:p>
          <a:p>
            <a:pPr marL="514350" indent="-342900" eaLnBrk="0" hangingPunct="0">
              <a:lnSpc>
                <a:spcPts val="2500"/>
              </a:lnSpc>
              <a:spcBef>
                <a:spcPts val="1800"/>
              </a:spcBef>
              <a:buFont typeface="Wingdings" pitchFamily="2" charset="2"/>
              <a:buChar char="§"/>
              <a:defRPr/>
            </a:pPr>
            <a:endParaRPr lang="he-IL" sz="2800" b="1" dirty="0">
              <a:solidFill>
                <a:schemeClr val="bg1"/>
              </a:solidFill>
            </a:endParaRPr>
          </a:p>
          <a:p>
            <a:pPr marL="514350" indent="-342900" rtl="0" eaLnBrk="0" hangingPunct="0">
              <a:lnSpc>
                <a:spcPts val="2500"/>
              </a:lnSpc>
              <a:defRPr/>
            </a:pPr>
            <a:endParaRPr lang="he-IL" sz="2000" b="1" dirty="0"/>
          </a:p>
        </p:txBody>
      </p:sp>
      <p:sp>
        <p:nvSpPr>
          <p:cNvPr id="4" name="AutoShape 6" descr="https://upload.wikimedia.org/wikipedia/commons/d/d4/Flag_of_Israel.svg"/>
          <p:cNvSpPr>
            <a:spLocks noChangeAspect="1" noChangeArrowheads="1"/>
          </p:cNvSpPr>
          <p:nvPr/>
        </p:nvSpPr>
        <p:spPr bwMode="auto">
          <a:xfrm>
            <a:off x="8126413" y="-2041525"/>
            <a:ext cx="6286500" cy="457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Tree>
    <p:extLst>
      <p:ext uri="{BB962C8B-B14F-4D97-AF65-F5344CB8AC3E}">
        <p14:creationId xmlns:p14="http://schemas.microsoft.com/office/powerpoint/2010/main" val="2927057466"/>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0"/>
          <p:cNvSpPr txBox="1">
            <a:spLocks noChangeArrowheads="1"/>
          </p:cNvSpPr>
          <p:nvPr/>
        </p:nvSpPr>
        <p:spPr bwMode="auto">
          <a:xfrm>
            <a:off x="0" y="0"/>
            <a:ext cx="8243888"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rPr>
              <a:t>מדעים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רמות הבקיאות</a:t>
            </a:r>
            <a:endParaRPr lang="en-US" sz="3200" dirty="0">
              <a:effectLst>
                <a:outerShdw blurRad="38100" dist="38100" dir="2700000" algn="tl">
                  <a:srgbClr val="000000">
                    <a:alpha val="43137"/>
                  </a:srgbClr>
                </a:outerShdw>
              </a:effectLst>
              <a:latin typeface="Arial"/>
              <a:cs typeface="Arial"/>
            </a:endParaRPr>
          </a:p>
        </p:txBody>
      </p:sp>
      <p:sp>
        <p:nvSpPr>
          <p:cNvPr id="7" name="Rectangle 5"/>
          <p:cNvSpPr>
            <a:spLocks noChangeArrowheads="1"/>
          </p:cNvSpPr>
          <p:nvPr/>
        </p:nvSpPr>
        <p:spPr bwMode="auto">
          <a:xfrm>
            <a:off x="251520" y="642938"/>
            <a:ext cx="7920930" cy="3722166"/>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ct val="90000"/>
              </a:lnSpc>
              <a:buFont typeface="Wingdings" pitchFamily="2" charset="2"/>
              <a:buChar char="§"/>
              <a:defRPr/>
            </a:pPr>
            <a:r>
              <a:rPr lang="he-IL" sz="2400" b="1" dirty="0" smtClean="0">
                <a:solidFill>
                  <a:schemeClr val="bg1"/>
                </a:solidFill>
              </a:rPr>
              <a:t>רמות הבקיאות מחלקות את סולם הציונים הרציף במדעים </a:t>
            </a:r>
            <a:r>
              <a:rPr lang="he-IL" sz="2400" b="1" dirty="0">
                <a:solidFill>
                  <a:schemeClr val="bg1"/>
                </a:solidFill>
              </a:rPr>
              <a:t>לשש </a:t>
            </a:r>
            <a:r>
              <a:rPr lang="he-IL" sz="2400" b="1" dirty="0" smtClean="0">
                <a:solidFill>
                  <a:schemeClr val="bg1"/>
                </a:solidFill>
              </a:rPr>
              <a:t>רמות על פי נקודות חתך</a:t>
            </a:r>
          </a:p>
          <a:p>
            <a:pPr marL="514350" indent="-342900" eaLnBrk="0" hangingPunct="0">
              <a:lnSpc>
                <a:spcPct val="90000"/>
              </a:lnSpc>
              <a:buFont typeface="Wingdings" pitchFamily="2" charset="2"/>
              <a:buChar char="§"/>
              <a:defRPr/>
            </a:pPr>
            <a:endParaRPr lang="he-IL" sz="2400" b="1" dirty="0" smtClean="0">
              <a:solidFill>
                <a:schemeClr val="bg1"/>
              </a:solidFill>
            </a:endParaRPr>
          </a:p>
          <a:p>
            <a:pPr marL="514350" indent="-342900" eaLnBrk="0" hangingPunct="0">
              <a:lnSpc>
                <a:spcPct val="90000"/>
              </a:lnSpc>
              <a:buFont typeface="Wingdings" pitchFamily="2" charset="2"/>
              <a:buChar char="§"/>
              <a:defRPr/>
            </a:pPr>
            <a:r>
              <a:rPr lang="he-IL" sz="2400" b="1" dirty="0">
                <a:solidFill>
                  <a:schemeClr val="bg1"/>
                </a:solidFill>
              </a:rPr>
              <a:t>כל רמת בקיאות מייצגת שינוי </a:t>
            </a:r>
            <a:r>
              <a:rPr lang="he-IL" sz="2400" b="1" u="sng" dirty="0">
                <a:solidFill>
                  <a:schemeClr val="bg1"/>
                </a:solidFill>
              </a:rPr>
              <a:t>איכותי</a:t>
            </a:r>
            <a:r>
              <a:rPr lang="he-IL" sz="2400" b="1" dirty="0">
                <a:solidFill>
                  <a:schemeClr val="bg1"/>
                </a:solidFill>
              </a:rPr>
              <a:t> ברמת הידע </a:t>
            </a:r>
            <a:r>
              <a:rPr lang="he-IL" sz="2400" b="1" dirty="0" smtClean="0">
                <a:solidFill>
                  <a:schemeClr val="bg1"/>
                </a:solidFill>
              </a:rPr>
              <a:t>במדעים ומלווה </a:t>
            </a:r>
            <a:r>
              <a:rPr lang="he-IL" sz="2400" b="1" dirty="0">
                <a:solidFill>
                  <a:schemeClr val="bg1"/>
                </a:solidFill>
              </a:rPr>
              <a:t>בתיאור המסביר מה מאפיין תלמידים בטווח זה של ציונים מבחינת רמת אוריינות </a:t>
            </a:r>
            <a:r>
              <a:rPr lang="he-IL" sz="2400" b="1" dirty="0" smtClean="0">
                <a:solidFill>
                  <a:schemeClr val="bg1"/>
                </a:solidFill>
              </a:rPr>
              <a:t>המדעים שלהם </a:t>
            </a:r>
            <a:r>
              <a:rPr lang="he-IL" sz="2400" b="1" dirty="0">
                <a:solidFill>
                  <a:schemeClr val="bg1"/>
                </a:solidFill>
              </a:rPr>
              <a:t>ומה הם בדרך כלל יודעים ומצליחים </a:t>
            </a:r>
            <a:r>
              <a:rPr lang="he-IL" sz="2400" b="1" dirty="0" smtClean="0">
                <a:solidFill>
                  <a:schemeClr val="bg1"/>
                </a:solidFill>
              </a:rPr>
              <a:t>לפתור</a:t>
            </a:r>
          </a:p>
          <a:p>
            <a:pPr marL="514350" indent="-342900" eaLnBrk="0" hangingPunct="0">
              <a:lnSpc>
                <a:spcPct val="90000"/>
              </a:lnSpc>
              <a:buFont typeface="Wingdings" pitchFamily="2" charset="2"/>
              <a:buChar char="§"/>
              <a:defRPr/>
            </a:pPr>
            <a:endParaRPr lang="he-IL" sz="2400" b="1" dirty="0" smtClean="0">
              <a:solidFill>
                <a:schemeClr val="bg1"/>
              </a:solidFill>
            </a:endParaRPr>
          </a:p>
          <a:p>
            <a:pPr marL="514350" indent="-342900" eaLnBrk="0" hangingPunct="0">
              <a:lnSpc>
                <a:spcPct val="90000"/>
              </a:lnSpc>
              <a:buFont typeface="Wingdings" pitchFamily="2" charset="2"/>
              <a:buChar char="§"/>
              <a:defRPr/>
            </a:pPr>
            <a:r>
              <a:rPr lang="he-IL" sz="2400" b="1" dirty="0">
                <a:solidFill>
                  <a:schemeClr val="bg1"/>
                </a:solidFill>
              </a:rPr>
              <a:t>שש</a:t>
            </a:r>
            <a:r>
              <a:rPr lang="he-IL" sz="2400" b="1" dirty="0" smtClean="0">
                <a:solidFill>
                  <a:srgbClr val="FF0000"/>
                </a:solidFill>
              </a:rPr>
              <a:t> </a:t>
            </a:r>
            <a:r>
              <a:rPr lang="he-IL" sz="2400" b="1" dirty="0" smtClean="0">
                <a:solidFill>
                  <a:schemeClr val="bg1"/>
                </a:solidFill>
              </a:rPr>
              <a:t>רמות הבקיאות הן כדלהלן:</a:t>
            </a:r>
          </a:p>
          <a:p>
            <a:pPr marL="514350" indent="-342900" rtl="0" eaLnBrk="0" hangingPunct="0">
              <a:defRPr/>
            </a:pPr>
            <a:endParaRPr lang="he-IL" b="1" dirty="0"/>
          </a:p>
        </p:txBody>
      </p:sp>
      <p:graphicFrame>
        <p:nvGraphicFramePr>
          <p:cNvPr id="8" name="טבלה 7"/>
          <p:cNvGraphicFramePr>
            <a:graphicFrameLocks noGrp="1"/>
          </p:cNvGraphicFramePr>
          <p:nvPr>
            <p:extLst>
              <p:ext uri="{D42A27DB-BD31-4B8C-83A1-F6EECF244321}">
                <p14:modId xmlns:p14="http://schemas.microsoft.com/office/powerpoint/2010/main" val="2624530524"/>
              </p:ext>
            </p:extLst>
          </p:nvPr>
        </p:nvGraphicFramePr>
        <p:xfrm>
          <a:off x="539551" y="4077072"/>
          <a:ext cx="7272810" cy="2592288"/>
        </p:xfrm>
        <a:graphic>
          <a:graphicData uri="http://schemas.openxmlformats.org/drawingml/2006/table">
            <a:tbl>
              <a:tblPr rtl="1" firstRow="1" firstCol="1" bandRow="1">
                <a:tableStyleId>{5C22544A-7EE6-4342-B048-85BDC9FD1C3A}</a:tableStyleId>
              </a:tblPr>
              <a:tblGrid>
                <a:gridCol w="3636405"/>
                <a:gridCol w="3636405"/>
              </a:tblGrid>
              <a:tr h="324036">
                <a:tc>
                  <a:txBody>
                    <a:bodyPr/>
                    <a:lstStyle/>
                    <a:p>
                      <a:pPr algn="ctr" rtl="1">
                        <a:spcBef>
                          <a:spcPts val="600"/>
                        </a:spcBef>
                        <a:spcAft>
                          <a:spcPts val="600"/>
                        </a:spcAft>
                      </a:pPr>
                      <a:r>
                        <a:rPr lang="he-IL" sz="2000" b="1" dirty="0">
                          <a:solidFill>
                            <a:schemeClr val="bg1"/>
                          </a:solidFill>
                          <a:effectLst/>
                        </a:rPr>
                        <a:t>רמה</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c>
                  <a:txBody>
                    <a:bodyPr/>
                    <a:lstStyle/>
                    <a:p>
                      <a:pPr algn="ctr" rtl="1">
                        <a:spcBef>
                          <a:spcPts val="600"/>
                        </a:spcBef>
                        <a:spcAft>
                          <a:spcPts val="600"/>
                        </a:spcAft>
                      </a:pPr>
                      <a:r>
                        <a:rPr lang="he-IL" sz="2000" b="1" dirty="0" smtClean="0">
                          <a:solidFill>
                            <a:schemeClr val="bg1"/>
                          </a:solidFill>
                          <a:effectLst/>
                        </a:rPr>
                        <a:t>טווח ציוני הקטגוריה</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lumMod val="85000"/>
                      </a:schemeClr>
                    </a:solidFill>
                  </a:tcPr>
                </a:tc>
              </a:tr>
              <a:tr h="324036">
                <a:tc>
                  <a:txBody>
                    <a:bodyPr/>
                    <a:lstStyle/>
                    <a:p>
                      <a:pPr algn="ctr" rtl="1">
                        <a:spcBef>
                          <a:spcPts val="600"/>
                        </a:spcBef>
                        <a:spcAft>
                          <a:spcPts val="600"/>
                        </a:spcAft>
                      </a:pPr>
                      <a:r>
                        <a:rPr lang="he-IL" sz="2000" b="1" dirty="0">
                          <a:solidFill>
                            <a:schemeClr val="bg1"/>
                          </a:solidFill>
                          <a:effectLst/>
                        </a:rPr>
                        <a:t>רמה </a:t>
                      </a:r>
                      <a:r>
                        <a:rPr lang="he-IL" sz="2000" b="1" dirty="0" smtClean="0">
                          <a:solidFill>
                            <a:schemeClr val="bg1"/>
                          </a:solidFill>
                          <a:effectLst/>
                        </a:rPr>
                        <a:t>6</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מעל 708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dirty="0">
                          <a:solidFill>
                            <a:schemeClr val="bg1"/>
                          </a:solidFill>
                          <a:effectLst/>
                        </a:rPr>
                        <a:t>רמה 5</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מ-633 עד 708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dirty="0">
                          <a:solidFill>
                            <a:schemeClr val="bg1"/>
                          </a:solidFill>
                          <a:effectLst/>
                        </a:rPr>
                        <a:t>רמה 4</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מ-559 עד 633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a:solidFill>
                            <a:schemeClr val="bg1"/>
                          </a:solidFill>
                          <a:effectLst/>
                        </a:rPr>
                        <a:t>רמה 3</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מ-484 עד 559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a:solidFill>
                            <a:schemeClr val="bg1"/>
                          </a:solidFill>
                          <a:effectLst/>
                        </a:rPr>
                        <a:t>רמה 2</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מ-410 עד 484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a:solidFill>
                            <a:schemeClr val="bg1"/>
                          </a:solidFill>
                          <a:effectLst/>
                        </a:rPr>
                        <a:t>רמה 1</a:t>
                      </a:r>
                      <a:endParaRPr lang="en-US" sz="2000" b="1">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rPr>
                        <a:t>מ-335 עד 410 נק'</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4036">
                <a:tc>
                  <a:txBody>
                    <a:bodyPr/>
                    <a:lstStyle/>
                    <a:p>
                      <a:pPr algn="ctr" rtl="1">
                        <a:spcBef>
                          <a:spcPts val="600"/>
                        </a:spcBef>
                        <a:spcAft>
                          <a:spcPts val="600"/>
                        </a:spcAft>
                      </a:pPr>
                      <a:r>
                        <a:rPr lang="he-IL" sz="2000" b="1" dirty="0">
                          <a:solidFill>
                            <a:schemeClr val="bg1"/>
                          </a:solidFill>
                          <a:effectLst/>
                        </a:rPr>
                        <a:t>מתחת לרמה 1</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rtl="1">
                        <a:spcBef>
                          <a:spcPts val="600"/>
                        </a:spcBef>
                        <a:spcAft>
                          <a:spcPts val="600"/>
                        </a:spcAft>
                      </a:pPr>
                      <a:r>
                        <a:rPr lang="he-IL" sz="2000" b="1" dirty="0" smtClean="0">
                          <a:solidFill>
                            <a:schemeClr val="bg1"/>
                          </a:solidFill>
                          <a:effectLst/>
                          <a:latin typeface="+mn-lt"/>
                          <a:ea typeface="+mn-ea"/>
                          <a:cs typeface="+mn-cs"/>
                        </a:rPr>
                        <a:t>מתחת</a:t>
                      </a:r>
                      <a:r>
                        <a:rPr lang="he-IL" sz="2000" b="1" baseline="0" dirty="0" smtClean="0">
                          <a:solidFill>
                            <a:schemeClr val="bg1"/>
                          </a:solidFill>
                          <a:effectLst/>
                          <a:latin typeface="+mn-lt"/>
                          <a:ea typeface="+mn-ea"/>
                          <a:cs typeface="+mn-cs"/>
                        </a:rPr>
                        <a:t> ל-335</a:t>
                      </a:r>
                      <a:endParaRPr lang="en-US" sz="2000" b="1" dirty="0">
                        <a:solidFill>
                          <a:schemeClr val="bg1"/>
                        </a:solidFill>
                        <a:effectLst/>
                        <a:latin typeface="Calibri"/>
                        <a:ea typeface="Times New Roman"/>
                        <a:cs typeface="Arial"/>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9818374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972"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000"/>
              </a:lnSpc>
              <a:defRPr/>
            </a:pPr>
            <a:r>
              <a:rPr lang="he-IL" sz="2800" dirty="0" smtClean="0">
                <a:effectLst>
                  <a:outerShdw blurRad="38100" dist="38100" dir="2700000" algn="tl">
                    <a:srgbClr val="000000">
                      <a:alpha val="43137"/>
                    </a:srgbClr>
                  </a:outerShdw>
                </a:effectLst>
              </a:rPr>
              <a:t>מדעים </a:t>
            </a:r>
            <a:r>
              <a:rPr lang="he-IL" sz="2400" dirty="0" smtClean="0">
                <a:effectLst>
                  <a:outerShdw blurRad="38100" dist="38100" dir="2700000" algn="tl">
                    <a:srgbClr val="000000">
                      <a:alpha val="43137"/>
                    </a:srgbClr>
                  </a:outerShdw>
                </a:effectLst>
              </a:rPr>
              <a:t>2012</a:t>
            </a:r>
            <a:r>
              <a:rPr lang="he-IL" sz="2800" dirty="0" smtClean="0">
                <a:effectLst>
                  <a:outerShdw blurRad="38100" dist="38100" dir="2700000" algn="tl">
                    <a:srgbClr val="000000">
                      <a:alpha val="43137"/>
                    </a:srgbClr>
                  </a:outerShdw>
                </a:effectLst>
              </a:rPr>
              <a:t>: שיעור התלמידים ברמות הבקיאות</a:t>
            </a:r>
          </a:p>
          <a:p>
            <a:pPr lvl="0" rtl="1">
              <a:lnSpc>
                <a:spcPts val="2000"/>
              </a:lnSpc>
              <a:defRPr/>
            </a:pPr>
            <a:r>
              <a:rPr lang="he-IL" sz="2800" dirty="0" smtClean="0">
                <a:effectLst>
                  <a:outerShdw blurRad="38100" dist="38100" dir="2700000" algn="tl">
                    <a:srgbClr val="000000">
                      <a:alpha val="43137"/>
                    </a:srgbClr>
                  </a:outerShdw>
                </a:effectLst>
              </a:rPr>
              <a:t>בישראל ובמדינות השוואה </a:t>
            </a:r>
            <a:endParaRPr lang="en-US" sz="2800" dirty="0">
              <a:effectLst>
                <a:outerShdw blurRad="38100" dist="38100" dir="2700000" algn="tl">
                  <a:srgbClr val="000000">
                    <a:alpha val="43137"/>
                  </a:srgbClr>
                </a:outerShdw>
              </a:effectLst>
              <a:latin typeface="Arial"/>
              <a:cs typeface="Arial"/>
            </a:endParaRPr>
          </a:p>
        </p:txBody>
      </p:sp>
      <p:sp>
        <p:nvSpPr>
          <p:cNvPr id="4" name="TextBox 3"/>
          <p:cNvSpPr txBox="1"/>
          <p:nvPr/>
        </p:nvSpPr>
        <p:spPr>
          <a:xfrm>
            <a:off x="0" y="5517232"/>
            <a:ext cx="8225028" cy="923330"/>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שיעור התלמידים המצטיינים (רמות 5 ו-6) בישראל הוא 6%, בדומה לארה"ב</a:t>
            </a:r>
          </a:p>
          <a:p>
            <a:pPr marL="285750" indent="-285750">
              <a:buFont typeface="Wingdings" pitchFamily="2" charset="2"/>
              <a:buChar char="§"/>
            </a:pPr>
            <a:r>
              <a:rPr lang="he-IL" b="1" dirty="0" smtClean="0">
                <a:solidFill>
                  <a:schemeClr val="bg1"/>
                </a:solidFill>
              </a:rPr>
              <a:t>שיעור התלמידים המתקשים (מתחת לרמה 2) בישראל הוא 29%, והוא גבוה ממרבית מדינות ההשוואה</a:t>
            </a:r>
          </a:p>
        </p:txBody>
      </p:sp>
      <p:graphicFrame>
        <p:nvGraphicFramePr>
          <p:cNvPr id="10" name="תרשים 9"/>
          <p:cNvGraphicFramePr>
            <a:graphicFrameLocks/>
          </p:cNvGraphicFramePr>
          <p:nvPr>
            <p:extLst>
              <p:ext uri="{D42A27DB-BD31-4B8C-83A1-F6EECF244321}">
                <p14:modId xmlns:p14="http://schemas.microsoft.com/office/powerpoint/2010/main" val="3084397903"/>
              </p:ext>
            </p:extLst>
          </p:nvPr>
        </p:nvGraphicFramePr>
        <p:xfrm>
          <a:off x="252000" y="729000"/>
          <a:ext cx="7848392" cy="4644216"/>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קבוצה 8"/>
          <p:cNvGrpSpPr/>
          <p:nvPr/>
        </p:nvGrpSpPr>
        <p:grpSpPr>
          <a:xfrm>
            <a:off x="3995936" y="764704"/>
            <a:ext cx="555003" cy="4349428"/>
            <a:chOff x="4521052" y="980728"/>
            <a:chExt cx="555003" cy="4349428"/>
          </a:xfrm>
        </p:grpSpPr>
        <p:sp>
          <p:nvSpPr>
            <p:cNvPr id="7" name="אליפסה 6"/>
            <p:cNvSpPr/>
            <p:nvPr/>
          </p:nvSpPr>
          <p:spPr bwMode="auto">
            <a:xfrm>
              <a:off x="4521052" y="980728"/>
              <a:ext cx="555003" cy="749027"/>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sp>
          <p:nvSpPr>
            <p:cNvPr id="8" name="אליפסה 7"/>
            <p:cNvSpPr/>
            <p:nvPr/>
          </p:nvSpPr>
          <p:spPr bwMode="auto">
            <a:xfrm>
              <a:off x="4521053" y="3962004"/>
              <a:ext cx="504056" cy="1368152"/>
            </a:xfrm>
            <a:prstGeom prst="ellipse">
              <a:avLst/>
            </a:prstGeom>
            <a:noFill/>
            <a:ln w="25400">
              <a:solidFill>
                <a:srgbClr val="0070C0"/>
              </a:solidFill>
            </a:ln>
            <a:effectLst/>
            <a:extLst/>
          </p:spPr>
          <p:txBody>
            <a:bodyPr vert="horz" wrap="square" lIns="91440" tIns="45720" rIns="91440" bIns="45720" numCol="1" rtlCol="1" anchor="ctr" anchorCtr="0" compatLnSpc="1">
              <a:prstTxWarp prst="textNoShape">
                <a:avLst/>
              </a:prstTxWarp>
            </a:bodyPr>
            <a:lstStyle/>
            <a:p>
              <a:pPr marL="0" marR="0" indent="0" algn="ctr" defTabSz="914400" rtl="0" eaLnBrk="0" fontAlgn="base" latinLnBrk="0" hangingPunct="0">
                <a:lnSpc>
                  <a:spcPct val="80000"/>
                </a:lnSpc>
                <a:spcBef>
                  <a:spcPct val="0"/>
                </a:spcBef>
                <a:spcAft>
                  <a:spcPct val="0"/>
                </a:spcAft>
                <a:buClrTx/>
                <a:buSzTx/>
                <a:buFontTx/>
                <a:buNone/>
                <a:tabLst/>
              </a:pPr>
              <a:endParaRPr kumimoji="0" lang="he-IL" sz="3600" b="1" i="0" u="none" strike="noStrike" cap="none" normalizeH="0" baseline="0" smtClean="0">
                <a:ln>
                  <a:noFill/>
                </a:ln>
                <a:solidFill>
                  <a:srgbClr val="CCECFF"/>
                </a:solidFill>
                <a:effectLst/>
                <a:latin typeface="Arial" charset="0"/>
                <a:cs typeface="Arial" charset="0"/>
              </a:endParaRPr>
            </a:p>
          </p:txBody>
        </p:sp>
      </p:grpSp>
    </p:spTree>
    <p:extLst>
      <p:ext uri="{BB962C8B-B14F-4D97-AF65-F5344CB8AC3E}">
        <p14:creationId xmlns:p14="http://schemas.microsoft.com/office/powerpoint/2010/main" val="1044773934"/>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מדעים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פיזור ההישגים במדינות המשתתפות</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0" y="5517232"/>
            <a:ext cx="8225028" cy="1015663"/>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a:solidFill>
                  <a:schemeClr val="bg1"/>
                </a:solidFill>
              </a:rPr>
              <a:t>מבין המדינות </a:t>
            </a:r>
            <a:r>
              <a:rPr lang="he-IL" sz="2000" b="1" dirty="0" smtClean="0">
                <a:solidFill>
                  <a:schemeClr val="bg1"/>
                </a:solidFill>
              </a:rPr>
              <a:t>המשתתפות ישראל מצויה במקום הראשון בפיזור ההישגים (354 נק') </a:t>
            </a:r>
          </a:p>
          <a:p>
            <a:pPr marL="285750" indent="-285750">
              <a:buFont typeface="Wingdings" pitchFamily="2" charset="2"/>
              <a:buChar char="§"/>
            </a:pPr>
            <a:r>
              <a:rPr lang="he-IL" sz="2000" b="1" dirty="0" smtClean="0">
                <a:solidFill>
                  <a:schemeClr val="bg1"/>
                </a:solidFill>
              </a:rPr>
              <a:t>תמונה זו חוזרת על עצמה בכל מחקרי פיזה שבהם השתתפה ישראל</a:t>
            </a:r>
            <a:endParaRPr lang="he-IL" sz="2000" b="1" dirty="0">
              <a:solidFill>
                <a:schemeClr val="bg1"/>
              </a:solidFill>
            </a:endParaRPr>
          </a:p>
        </p:txBody>
      </p:sp>
      <p:graphicFrame>
        <p:nvGraphicFramePr>
          <p:cNvPr id="9" name="תרשים 8"/>
          <p:cNvGraphicFramePr>
            <a:graphicFrameLocks/>
          </p:cNvGraphicFramePr>
          <p:nvPr>
            <p:extLst>
              <p:ext uri="{D42A27DB-BD31-4B8C-83A1-F6EECF244321}">
                <p14:modId xmlns:p14="http://schemas.microsoft.com/office/powerpoint/2010/main" val="3834412930"/>
              </p:ext>
            </p:extLst>
          </p:nvPr>
        </p:nvGraphicFramePr>
        <p:xfrm>
          <a:off x="153015" y="764705"/>
          <a:ext cx="7947378"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5226568"/>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כותרת 1"/>
          <p:cNvSpPr>
            <a:spLocks noGrp="1"/>
          </p:cNvSpPr>
          <p:nvPr>
            <p:ph type="title"/>
          </p:nvPr>
        </p:nvSpPr>
        <p:spPr>
          <a:xfrm>
            <a:off x="408" y="0"/>
            <a:ext cx="8244000" cy="655200"/>
          </a:xfrm>
          <a:solidFill>
            <a:srgbClr val="0033CC"/>
          </a:solidFill>
        </p:spPr>
        <p:style>
          <a:lnRef idx="1">
            <a:schemeClr val="accent1"/>
          </a:lnRef>
          <a:fillRef idx="3">
            <a:schemeClr val="accent1"/>
          </a:fillRef>
          <a:effectRef idx="2">
            <a:schemeClr val="accent1"/>
          </a:effectRef>
          <a:fontRef idx="minor">
            <a:schemeClr val="lt1"/>
          </a:fontRef>
        </p:style>
        <p:txBody>
          <a:bodyPr>
            <a:noAutofit/>
          </a:bodyPr>
          <a:lstStyle/>
          <a:p>
            <a:pPr rtl="1">
              <a:lnSpc>
                <a:spcPts val="2000"/>
              </a:lnSpc>
            </a:pPr>
            <a:r>
              <a:rPr lang="he-IL" sz="2800" dirty="0" smtClean="0">
                <a:solidFill>
                  <a:schemeClr val="tx1"/>
                </a:solidFill>
                <a:effectLst>
                  <a:outerShdw blurRad="38100" dist="38100" dir="2700000" algn="tl">
                    <a:srgbClr val="000000">
                      <a:alpha val="43137"/>
                    </a:srgbClr>
                  </a:outerShdw>
                </a:effectLst>
              </a:rPr>
              <a:t>מדעים </a:t>
            </a:r>
            <a:r>
              <a:rPr lang="he-IL" sz="2400" b="1" dirty="0" smtClean="0">
                <a:solidFill>
                  <a:schemeClr val="tx1"/>
                </a:solidFill>
                <a:effectLst>
                  <a:outerShdw blurRad="38100" dist="38100" dir="2700000" algn="tl">
                    <a:srgbClr val="000000">
                      <a:alpha val="43137"/>
                    </a:srgbClr>
                  </a:outerShdw>
                </a:effectLst>
                <a:latin typeface="Arial"/>
                <a:ea typeface="+mj-ea"/>
                <a:cs typeface="Arial"/>
              </a:rPr>
              <a:t>2012</a:t>
            </a:r>
            <a:r>
              <a:rPr lang="he-IL" sz="2800" b="1" dirty="0" smtClean="0">
                <a:solidFill>
                  <a:schemeClr val="tx1"/>
                </a:solidFill>
                <a:effectLst>
                  <a:outerShdw blurRad="38100" dist="38100" dir="2700000" algn="tl">
                    <a:srgbClr val="000000">
                      <a:alpha val="43137"/>
                    </a:srgbClr>
                  </a:outerShdw>
                </a:effectLst>
                <a:latin typeface="Arial"/>
                <a:ea typeface="+mj-ea"/>
                <a:cs typeface="Arial"/>
              </a:rPr>
              <a:t>: הקשר בין הישגים לרקע </a:t>
            </a:r>
            <a:r>
              <a:rPr lang="he-IL" sz="2800" b="1" dirty="0" err="1" smtClean="0">
                <a:solidFill>
                  <a:schemeClr val="tx1"/>
                </a:solidFill>
                <a:effectLst>
                  <a:outerShdw blurRad="38100" dist="38100" dir="2700000" algn="tl">
                    <a:srgbClr val="000000">
                      <a:alpha val="43137"/>
                    </a:srgbClr>
                  </a:outerShdw>
                </a:effectLst>
                <a:latin typeface="Arial"/>
                <a:ea typeface="+mj-ea"/>
                <a:cs typeface="Arial"/>
              </a:rPr>
              <a:t>חת"כ</a:t>
            </a:r>
            <a:endParaRPr lang="he-IL" sz="3200" b="1" dirty="0">
              <a:solidFill>
                <a:schemeClr val="tx1"/>
              </a:solidFill>
              <a:effectLst>
                <a:outerShdw blurRad="38100" dist="38100" dir="2700000" algn="tl">
                  <a:srgbClr val="000000">
                    <a:alpha val="43137"/>
                  </a:srgbClr>
                </a:outerShdw>
              </a:effectLst>
              <a:latin typeface="Arial"/>
              <a:ea typeface="+mj-ea"/>
              <a:cs typeface="Arial"/>
            </a:endParaRPr>
          </a:p>
        </p:txBody>
      </p:sp>
      <p:sp>
        <p:nvSpPr>
          <p:cNvPr id="8" name="TextBox 7"/>
          <p:cNvSpPr txBox="1"/>
          <p:nvPr/>
        </p:nvSpPr>
        <p:spPr>
          <a:xfrm>
            <a:off x="6156840" y="6258283"/>
            <a:ext cx="1728192" cy="369332"/>
          </a:xfrm>
          <a:prstGeom prst="rect">
            <a:avLst/>
          </a:prstGeom>
          <a:noFill/>
        </p:spPr>
        <p:txBody>
          <a:bodyPr wrap="square" rtlCol="1">
            <a:spAutoFit/>
          </a:bodyPr>
          <a:lstStyle/>
          <a:p>
            <a:r>
              <a:rPr lang="he-IL" b="1" smtClean="0"/>
              <a:t>מדינות ה-</a:t>
            </a:r>
            <a:r>
              <a:rPr lang="en-US" b="1" smtClean="0"/>
              <a:t>IEA</a:t>
            </a:r>
            <a:endParaRPr lang="he-IL" b="1"/>
          </a:p>
        </p:txBody>
      </p:sp>
      <p:sp>
        <p:nvSpPr>
          <p:cNvPr id="7" name="TextBox 6"/>
          <p:cNvSpPr txBox="1"/>
          <p:nvPr/>
        </p:nvSpPr>
        <p:spPr>
          <a:xfrm>
            <a:off x="19380" y="5417929"/>
            <a:ext cx="8225028" cy="1169551"/>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sz="2000" b="1" dirty="0">
                <a:solidFill>
                  <a:schemeClr val="bg1"/>
                </a:solidFill>
              </a:rPr>
              <a:t>קיים </a:t>
            </a:r>
            <a:r>
              <a:rPr lang="he-IL" sz="2000" b="1" dirty="0" smtClean="0">
                <a:solidFill>
                  <a:schemeClr val="bg1"/>
                </a:solidFill>
              </a:rPr>
              <a:t>מתאם חיובי </a:t>
            </a:r>
            <a:r>
              <a:rPr lang="he-IL" sz="2000" b="1" dirty="0">
                <a:solidFill>
                  <a:schemeClr val="bg1"/>
                </a:solidFill>
              </a:rPr>
              <a:t>ברמת המדינות המשתתפות בין ההישגים לבין רקע </a:t>
            </a:r>
            <a:r>
              <a:rPr lang="he-IL" sz="2000" b="1" dirty="0" err="1">
                <a:solidFill>
                  <a:schemeClr val="bg1"/>
                </a:solidFill>
              </a:rPr>
              <a:t>חת"כ</a:t>
            </a:r>
            <a:r>
              <a:rPr lang="he-IL" sz="2000" b="1" dirty="0">
                <a:solidFill>
                  <a:schemeClr val="bg1"/>
                </a:solidFill>
              </a:rPr>
              <a:t>: ככל שממוצע מדד </a:t>
            </a:r>
            <a:r>
              <a:rPr lang="he-IL" sz="2000" b="1" dirty="0" err="1">
                <a:solidFill>
                  <a:schemeClr val="bg1"/>
                </a:solidFill>
              </a:rPr>
              <a:t>החת"כ</a:t>
            </a:r>
            <a:r>
              <a:rPr lang="he-IL" sz="2000" b="1" dirty="0">
                <a:solidFill>
                  <a:schemeClr val="bg1"/>
                </a:solidFill>
              </a:rPr>
              <a:t> גבוה </a:t>
            </a:r>
            <a:r>
              <a:rPr lang="he-IL" sz="2000" b="1" dirty="0" smtClean="0">
                <a:solidFill>
                  <a:schemeClr val="bg1"/>
                </a:solidFill>
              </a:rPr>
              <a:t>יותר, </a:t>
            </a:r>
            <a:r>
              <a:rPr lang="he-IL" sz="2000" b="1" dirty="0">
                <a:solidFill>
                  <a:schemeClr val="bg1"/>
                </a:solidFill>
              </a:rPr>
              <a:t>כך </a:t>
            </a:r>
            <a:r>
              <a:rPr lang="he-IL" sz="2000" b="1" dirty="0" smtClean="0">
                <a:solidFill>
                  <a:schemeClr val="bg1"/>
                </a:solidFill>
              </a:rPr>
              <a:t>ההישגים </a:t>
            </a:r>
            <a:r>
              <a:rPr lang="he-IL" sz="2000" b="1" dirty="0">
                <a:solidFill>
                  <a:schemeClr val="bg1"/>
                </a:solidFill>
              </a:rPr>
              <a:t>גבוהים יותר</a:t>
            </a:r>
          </a:p>
          <a:p>
            <a:pPr marL="285750" indent="-285750">
              <a:spcBef>
                <a:spcPts val="1200"/>
              </a:spcBef>
              <a:buFont typeface="Wingdings" pitchFamily="2" charset="2"/>
              <a:buChar char="§"/>
            </a:pPr>
            <a:r>
              <a:rPr lang="he-IL" sz="2000" b="1" dirty="0">
                <a:solidFill>
                  <a:schemeClr val="bg1"/>
                </a:solidFill>
              </a:rPr>
              <a:t>הישגי ישראל  נמוכים מההישגים המנובאים לה לפי מדד </a:t>
            </a:r>
            <a:r>
              <a:rPr lang="he-IL" sz="2000" b="1" dirty="0" err="1">
                <a:solidFill>
                  <a:schemeClr val="bg1"/>
                </a:solidFill>
              </a:rPr>
              <a:t>החת"כ</a:t>
            </a:r>
            <a:endParaRPr lang="he-IL" sz="2000" b="1" dirty="0">
              <a:solidFill>
                <a:schemeClr val="bg1"/>
              </a:solidFill>
            </a:endParaRPr>
          </a:p>
        </p:txBody>
      </p:sp>
      <p:graphicFrame>
        <p:nvGraphicFramePr>
          <p:cNvPr id="9" name="תרשים 8"/>
          <p:cNvGraphicFramePr>
            <a:graphicFrameLocks/>
          </p:cNvGraphicFramePr>
          <p:nvPr>
            <p:extLst>
              <p:ext uri="{D42A27DB-BD31-4B8C-83A1-F6EECF244321}">
                <p14:modId xmlns:p14="http://schemas.microsoft.com/office/powerpoint/2010/main" val="138963977"/>
              </p:ext>
            </p:extLst>
          </p:nvPr>
        </p:nvGraphicFramePr>
        <p:xfrm>
          <a:off x="251520" y="836712"/>
          <a:ext cx="7848872" cy="4464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5623565"/>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מדעים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בכלל האוכלוסייה 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31249" y="5576819"/>
            <a:ext cx="8236013" cy="1200329"/>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הישגיהם של </a:t>
            </a:r>
            <a:r>
              <a:rPr lang="he-IL" b="1" dirty="0">
                <a:solidFill>
                  <a:schemeClr val="bg1"/>
                </a:solidFill>
              </a:rPr>
              <a:t>דוברי העברית </a:t>
            </a:r>
            <a:r>
              <a:rPr lang="he-IL" b="1" dirty="0" smtClean="0">
                <a:solidFill>
                  <a:schemeClr val="bg1"/>
                </a:solidFill>
              </a:rPr>
              <a:t>גבוהים ב-98 נק' (כסטיית תקן שלמה) מהישגיהם של דוברי ערבית </a:t>
            </a:r>
          </a:p>
          <a:p>
            <a:pPr marL="285750" indent="-285750">
              <a:buFont typeface="Wingdings" pitchFamily="2" charset="2"/>
              <a:buChar char="§"/>
            </a:pPr>
            <a:r>
              <a:rPr lang="he-IL" b="1" dirty="0" smtClean="0">
                <a:solidFill>
                  <a:schemeClr val="bg1"/>
                </a:solidFill>
              </a:rPr>
              <a:t>ממוצע דוברי העברית דומה לממוצע ה-</a:t>
            </a:r>
            <a:r>
              <a:rPr lang="en-US" b="1" dirty="0" smtClean="0">
                <a:solidFill>
                  <a:schemeClr val="bg1"/>
                </a:solidFill>
              </a:rPr>
              <a:t>OECD</a:t>
            </a:r>
            <a:r>
              <a:rPr lang="he-IL" b="1" dirty="0" smtClean="0">
                <a:solidFill>
                  <a:schemeClr val="bg1"/>
                </a:solidFill>
              </a:rPr>
              <a:t>, פער של 9 </a:t>
            </a:r>
            <a:r>
              <a:rPr lang="he-IL" b="1" dirty="0" err="1" smtClean="0">
                <a:solidFill>
                  <a:schemeClr val="bg1"/>
                </a:solidFill>
              </a:rPr>
              <a:t>נק</a:t>
            </a:r>
            <a:r>
              <a:rPr lang="he-IL" b="1" dirty="0" smtClean="0">
                <a:solidFill>
                  <a:schemeClr val="bg1"/>
                </a:solidFill>
              </a:rPr>
              <a:t>'. הפער המקביל בקרב דוברי הערבית הוא 107 נק' </a:t>
            </a:r>
            <a:endParaRPr lang="en-US" b="1" dirty="0" smtClean="0">
              <a:solidFill>
                <a:schemeClr val="bg1"/>
              </a:solidFill>
            </a:endParaRPr>
          </a:p>
        </p:txBody>
      </p:sp>
      <p:graphicFrame>
        <p:nvGraphicFramePr>
          <p:cNvPr id="7" name="תרשים 6"/>
          <p:cNvGraphicFramePr>
            <a:graphicFrameLocks/>
          </p:cNvGraphicFramePr>
          <p:nvPr>
            <p:extLst>
              <p:ext uri="{D42A27DB-BD31-4B8C-83A1-F6EECF244321}">
                <p14:modId xmlns:p14="http://schemas.microsoft.com/office/powerpoint/2010/main" val="2145085729"/>
              </p:ext>
            </p:extLst>
          </p:nvPr>
        </p:nvGraphicFramePr>
        <p:xfrm>
          <a:off x="179512" y="836712"/>
          <a:ext cx="7920880" cy="4680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077291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מדעים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רמות הבקיאות בכלל האוכלוסייה </a:t>
            </a:r>
          </a:p>
          <a:p>
            <a:pPr lvl="0" rtl="1">
              <a:lnSpc>
                <a:spcPts val="2500"/>
              </a:lnSpc>
              <a:defRPr/>
            </a:pPr>
            <a:r>
              <a:rPr lang="he-IL" sz="2800" dirty="0" smtClean="0">
                <a:effectLst>
                  <a:outerShdw blurRad="38100" dist="38100" dir="2700000" algn="tl">
                    <a:srgbClr val="000000">
                      <a:alpha val="43137"/>
                    </a:srgbClr>
                  </a:outerShdw>
                </a:effectLst>
                <a:latin typeface="Arial"/>
                <a:cs typeface="Arial"/>
              </a:rPr>
              <a:t>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p>
        </p:txBody>
      </p:sp>
      <p:sp>
        <p:nvSpPr>
          <p:cNvPr id="12" name="TextBox 11"/>
          <p:cNvSpPr txBox="1"/>
          <p:nvPr/>
        </p:nvSpPr>
        <p:spPr>
          <a:xfrm>
            <a:off x="0" y="5445224"/>
            <a:ext cx="8225005" cy="923330"/>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שיעורם של דוברי הערבית המתקשים (מתחת לרמה 2) גדול כמעט פי שלושה מזה של דוברי העברית. בנוסף, שיעור דוברי הערבית המצטיינים (רמות 5 ו-6) הוא אפסי</a:t>
            </a:r>
          </a:p>
          <a:p>
            <a:pPr marL="285750" indent="-285750">
              <a:buFont typeface="Wingdings" pitchFamily="2" charset="2"/>
              <a:buChar char="§"/>
            </a:pPr>
            <a:r>
              <a:rPr lang="he-IL" b="1" dirty="0" smtClean="0">
                <a:solidFill>
                  <a:schemeClr val="bg1"/>
                </a:solidFill>
              </a:rPr>
              <a:t>התפלגות רמות הבקיאות בקרב דוברי העברית דומה לזו של מדינות ה-</a:t>
            </a:r>
            <a:r>
              <a:rPr lang="en-US" b="1" dirty="0" smtClean="0">
                <a:solidFill>
                  <a:schemeClr val="bg1"/>
                </a:solidFill>
              </a:rPr>
              <a:t>OECD</a:t>
            </a:r>
            <a:endParaRPr lang="he-IL" b="1" dirty="0" smtClean="0">
              <a:solidFill>
                <a:srgbClr val="FF0000"/>
              </a:solidFill>
            </a:endParaRPr>
          </a:p>
        </p:txBody>
      </p:sp>
      <p:graphicFrame>
        <p:nvGraphicFramePr>
          <p:cNvPr id="5" name="Object 3"/>
          <p:cNvGraphicFramePr>
            <a:graphicFrameLocks noGrp="1"/>
          </p:cNvGraphicFramePr>
          <p:nvPr>
            <p:extLst>
              <p:ext uri="{D42A27DB-BD31-4B8C-83A1-F6EECF244321}">
                <p14:modId xmlns:p14="http://schemas.microsoft.com/office/powerpoint/2010/main" val="1443533245"/>
              </p:ext>
            </p:extLst>
          </p:nvPr>
        </p:nvGraphicFramePr>
        <p:xfrm>
          <a:off x="251520" y="836712"/>
          <a:ext cx="7848872" cy="4104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6422526"/>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מדעים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 ומגדר</a:t>
            </a:r>
          </a:p>
        </p:txBody>
      </p:sp>
      <p:sp>
        <p:nvSpPr>
          <p:cNvPr id="12" name="TextBox 11"/>
          <p:cNvSpPr txBox="1"/>
          <p:nvPr/>
        </p:nvSpPr>
        <p:spPr>
          <a:xfrm>
            <a:off x="8395" y="5805264"/>
            <a:ext cx="8236013" cy="646331"/>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בקרב </a:t>
            </a:r>
            <a:r>
              <a:rPr lang="he-IL" b="1" dirty="0">
                <a:solidFill>
                  <a:schemeClr val="bg1"/>
                </a:solidFill>
              </a:rPr>
              <a:t>דוברי </a:t>
            </a:r>
            <a:r>
              <a:rPr lang="he-IL" b="1" dirty="0" smtClean="0">
                <a:solidFill>
                  <a:schemeClr val="bg1"/>
                </a:solidFill>
              </a:rPr>
              <a:t>העברית אין הבדל של ממש בין המגדרים (3 נק') </a:t>
            </a:r>
            <a:r>
              <a:rPr lang="he-IL" b="1" dirty="0">
                <a:solidFill>
                  <a:schemeClr val="bg1"/>
                </a:solidFill>
              </a:rPr>
              <a:t>ובקרב דוברי </a:t>
            </a:r>
            <a:r>
              <a:rPr lang="he-IL" b="1" dirty="0" smtClean="0">
                <a:solidFill>
                  <a:schemeClr val="bg1"/>
                </a:solidFill>
              </a:rPr>
              <a:t>הערבית </a:t>
            </a:r>
            <a:r>
              <a:rPr lang="he-IL" b="1" dirty="0">
                <a:solidFill>
                  <a:schemeClr val="bg1"/>
                </a:solidFill>
              </a:rPr>
              <a:t>יש פער </a:t>
            </a:r>
            <a:r>
              <a:rPr lang="he-IL" b="1" dirty="0" smtClean="0">
                <a:solidFill>
                  <a:schemeClr val="bg1"/>
                </a:solidFill>
              </a:rPr>
              <a:t>לטובת הבנות (23 נק'). דפוס פערים דומה נמצא גם במחקר 2009</a:t>
            </a:r>
          </a:p>
        </p:txBody>
      </p:sp>
      <p:graphicFrame>
        <p:nvGraphicFramePr>
          <p:cNvPr id="5" name="תרשים 4"/>
          <p:cNvGraphicFramePr>
            <a:graphicFrameLocks/>
          </p:cNvGraphicFramePr>
          <p:nvPr>
            <p:extLst>
              <p:ext uri="{D42A27DB-BD31-4B8C-83A1-F6EECF244321}">
                <p14:modId xmlns:p14="http://schemas.microsoft.com/office/powerpoint/2010/main" val="283710514"/>
              </p:ext>
            </p:extLst>
          </p:nvPr>
        </p:nvGraphicFramePr>
        <p:xfrm>
          <a:off x="179512" y="836712"/>
          <a:ext cx="7920880"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7115103"/>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92696"/>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lnSpc>
                <a:spcPts val="2500"/>
              </a:lnSpc>
              <a:defRPr/>
            </a:pPr>
            <a:r>
              <a:rPr lang="he-IL" sz="2800" dirty="0" smtClean="0">
                <a:effectLst>
                  <a:outerShdw blurRad="38100" dist="38100" dir="2700000" algn="tl">
                    <a:srgbClr val="000000">
                      <a:alpha val="43137"/>
                    </a:srgbClr>
                  </a:outerShdw>
                </a:effectLst>
                <a:latin typeface="Arial"/>
                <a:cs typeface="Arial"/>
              </a:rPr>
              <a:t>מדעים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רקע חברתי-כלכלי </a:t>
            </a:r>
          </a:p>
          <a:p>
            <a:pPr lvl="0" rtl="1">
              <a:lnSpc>
                <a:spcPts val="2500"/>
              </a:lnSpc>
              <a:defRPr/>
            </a:pPr>
            <a:r>
              <a:rPr lang="he-IL" sz="2800" dirty="0" smtClean="0">
                <a:effectLst>
                  <a:outerShdw blurRad="38100" dist="38100" dir="2700000" algn="tl">
                    <a:srgbClr val="000000">
                      <a:alpha val="43137"/>
                    </a:srgbClr>
                  </a:outerShdw>
                </a:effectLst>
                <a:latin typeface="Arial"/>
                <a:cs typeface="Arial"/>
              </a:rPr>
              <a:t>ולפי</a:t>
            </a:r>
            <a:r>
              <a:rPr kumimoji="0" lang="he-IL" sz="2800" b="1" i="0" u="none" strike="noStrike" kern="1200" cap="none" spc="0" normalizeH="0" noProof="0" dirty="0" smtClean="0">
                <a:ln>
                  <a:noFill/>
                </a:ln>
                <a:effectLst>
                  <a:outerShdw blurRad="38100" dist="38100" dir="2700000" algn="tl">
                    <a:srgbClr val="000000">
                      <a:alpha val="43137"/>
                    </a:srgbClr>
                  </a:outerShdw>
                </a:effectLst>
                <a:uLnTx/>
                <a:uFillTx/>
                <a:latin typeface="Arial"/>
                <a:cs typeface="Arial"/>
              </a:rPr>
              <a:t> </a:t>
            </a:r>
            <a:r>
              <a:rPr lang="he-IL" sz="2800" dirty="0" smtClean="0">
                <a:effectLst>
                  <a:outerShdw blurRad="38100" dist="38100" dir="2700000" algn="tl">
                    <a:srgbClr val="000000">
                      <a:alpha val="43137"/>
                    </a:srgbClr>
                  </a:outerShdw>
                </a:effectLst>
                <a:latin typeface="Arial"/>
                <a:cs typeface="Arial"/>
              </a:rPr>
              <a:t>מגזר שפה</a:t>
            </a:r>
            <a:endParaRPr lang="he-IL" sz="2600" dirty="0" smtClean="0">
              <a:effectLst>
                <a:outerShdw blurRad="38100" dist="38100" dir="2700000" algn="tl">
                  <a:srgbClr val="000000">
                    <a:alpha val="43137"/>
                  </a:srgbClr>
                </a:outerShdw>
              </a:effectLst>
              <a:latin typeface="Arial"/>
              <a:cs typeface="Arial"/>
            </a:endParaRPr>
          </a:p>
        </p:txBody>
      </p:sp>
      <p:sp>
        <p:nvSpPr>
          <p:cNvPr id="7" name="TextBox 6"/>
          <p:cNvSpPr txBox="1"/>
          <p:nvPr/>
        </p:nvSpPr>
        <p:spPr>
          <a:xfrm>
            <a:off x="3795" y="4797152"/>
            <a:ext cx="8239089" cy="2031325"/>
          </a:xfrm>
          <a:prstGeom prst="rect">
            <a:avLst/>
          </a:prstGeom>
          <a:solidFill>
            <a:srgbClr val="EEEFF9"/>
          </a:solidFill>
          <a:ln w="28575">
            <a:solidFill>
              <a:schemeClr val="tx1"/>
            </a:solidFill>
          </a:ln>
        </p:spPr>
        <p:txBody>
          <a:bodyPr wrap="square" rtlCol="1">
            <a:spAutoFit/>
          </a:bodyPr>
          <a:lstStyle/>
          <a:p>
            <a:pPr marL="285750" indent="-285750">
              <a:buFont typeface="Wingdings" pitchFamily="2" charset="2"/>
              <a:buChar char="§"/>
            </a:pPr>
            <a:r>
              <a:rPr lang="he-IL" b="1" dirty="0" smtClean="0">
                <a:solidFill>
                  <a:schemeClr val="bg1"/>
                </a:solidFill>
              </a:rPr>
              <a:t>לתלמידים </a:t>
            </a:r>
            <a:r>
              <a:rPr lang="he-IL" b="1" dirty="0">
                <a:solidFill>
                  <a:schemeClr val="bg1"/>
                </a:solidFill>
              </a:rPr>
              <a:t>מרקע גבוה יותר יש בממוצע הישגים גבוהים </a:t>
            </a:r>
            <a:r>
              <a:rPr lang="he-IL" b="1" dirty="0" smtClean="0">
                <a:solidFill>
                  <a:schemeClr val="bg1"/>
                </a:solidFill>
              </a:rPr>
              <a:t>יותר</a:t>
            </a:r>
          </a:p>
          <a:p>
            <a:pPr marL="285750" indent="-285750">
              <a:buFont typeface="Wingdings" pitchFamily="2" charset="2"/>
              <a:buChar char="§"/>
            </a:pPr>
            <a:r>
              <a:rPr lang="he-IL" b="1" dirty="0">
                <a:solidFill>
                  <a:schemeClr val="bg1"/>
                </a:solidFill>
              </a:rPr>
              <a:t>בקרב תלמידים דוברי </a:t>
            </a:r>
            <a:r>
              <a:rPr lang="he-IL" b="1" dirty="0" smtClean="0">
                <a:solidFill>
                  <a:schemeClr val="bg1"/>
                </a:solidFill>
              </a:rPr>
              <a:t>עברית, </a:t>
            </a:r>
            <a:r>
              <a:rPr lang="he-IL" b="1" dirty="0">
                <a:solidFill>
                  <a:schemeClr val="bg1"/>
                </a:solidFill>
              </a:rPr>
              <a:t>הפערים בהישגים בין רמות רקע </a:t>
            </a:r>
            <a:r>
              <a:rPr lang="he-IL" b="1" dirty="0" err="1">
                <a:solidFill>
                  <a:schemeClr val="bg1"/>
                </a:solidFill>
              </a:rPr>
              <a:t>חת"כ</a:t>
            </a:r>
            <a:r>
              <a:rPr lang="he-IL" b="1" dirty="0">
                <a:solidFill>
                  <a:schemeClr val="bg1"/>
                </a:solidFill>
              </a:rPr>
              <a:t> עוקבות הוא כ-50 </a:t>
            </a:r>
            <a:r>
              <a:rPr lang="he-IL" b="1" dirty="0" err="1">
                <a:solidFill>
                  <a:schemeClr val="bg1"/>
                </a:solidFill>
              </a:rPr>
              <a:t>נק</a:t>
            </a:r>
            <a:r>
              <a:rPr lang="he-IL" b="1" dirty="0">
                <a:solidFill>
                  <a:schemeClr val="bg1"/>
                </a:solidFill>
              </a:rPr>
              <a:t>'; בקרב תלמידים דוברי ערבית הפערים המקבילים </a:t>
            </a:r>
            <a:r>
              <a:rPr lang="he-IL" b="1" dirty="0" smtClean="0">
                <a:solidFill>
                  <a:schemeClr val="bg1"/>
                </a:solidFill>
              </a:rPr>
              <a:t>עומדים </a:t>
            </a:r>
            <a:r>
              <a:rPr lang="he-IL" b="1" dirty="0">
                <a:solidFill>
                  <a:schemeClr val="bg1"/>
                </a:solidFill>
              </a:rPr>
              <a:t>על </a:t>
            </a:r>
            <a:r>
              <a:rPr lang="he-IL" b="1" dirty="0" smtClean="0">
                <a:solidFill>
                  <a:schemeClr val="bg1"/>
                </a:solidFill>
              </a:rPr>
              <a:t>13 נק' (נמוך-בינוני) ו- 36 נק' (בינוני-גבוה) </a:t>
            </a:r>
            <a:endParaRPr lang="he-IL" b="1" dirty="0" smtClean="0">
              <a:solidFill>
                <a:srgbClr val="604A7B"/>
              </a:solidFill>
            </a:endParaRPr>
          </a:p>
          <a:p>
            <a:pPr marL="285750" indent="-285750">
              <a:buFont typeface="Wingdings" pitchFamily="2" charset="2"/>
              <a:buChar char="§"/>
            </a:pPr>
            <a:r>
              <a:rPr lang="he-IL" b="1" dirty="0" smtClean="0">
                <a:solidFill>
                  <a:schemeClr val="bg1"/>
                </a:solidFill>
              </a:rPr>
              <a:t>ההשוואה בין מגזרי השפה בתוך כל קבוצת </a:t>
            </a:r>
            <a:r>
              <a:rPr lang="he-IL" b="1" dirty="0" err="1" smtClean="0">
                <a:solidFill>
                  <a:schemeClr val="bg1"/>
                </a:solidFill>
              </a:rPr>
              <a:t>חת"כ</a:t>
            </a:r>
            <a:r>
              <a:rPr lang="he-IL" b="1" dirty="0">
                <a:solidFill>
                  <a:schemeClr val="bg1"/>
                </a:solidFill>
              </a:rPr>
              <a:t> </a:t>
            </a:r>
            <a:r>
              <a:rPr lang="he-IL" b="1" dirty="0" smtClean="0">
                <a:solidFill>
                  <a:schemeClr val="bg1"/>
                </a:solidFill>
              </a:rPr>
              <a:t>מעלה שבקרב קבוצת הרקע הנמוך הפער בין מגזרי השפה </a:t>
            </a:r>
            <a:r>
              <a:rPr lang="he-IL" b="1" u="sng" dirty="0" smtClean="0">
                <a:solidFill>
                  <a:schemeClr val="bg1"/>
                </a:solidFill>
              </a:rPr>
              <a:t>מצטמצם</a:t>
            </a:r>
            <a:r>
              <a:rPr lang="he-IL" b="1" dirty="0" smtClean="0">
                <a:solidFill>
                  <a:schemeClr val="bg1"/>
                </a:solidFill>
              </a:rPr>
              <a:t> ל-61 </a:t>
            </a:r>
            <a:r>
              <a:rPr lang="he-IL" b="1" dirty="0" err="1" smtClean="0">
                <a:solidFill>
                  <a:schemeClr val="bg1"/>
                </a:solidFill>
              </a:rPr>
              <a:t>נק</a:t>
            </a:r>
            <a:r>
              <a:rPr lang="he-IL" b="1" dirty="0" smtClean="0">
                <a:solidFill>
                  <a:schemeClr val="bg1"/>
                </a:solidFill>
              </a:rPr>
              <a:t>', בקרב קבוצות הרקע הבינוני והגבוה, הפערים בין שני מגזרי השפה הם כ-100 נק'</a:t>
            </a:r>
          </a:p>
        </p:txBody>
      </p:sp>
      <p:graphicFrame>
        <p:nvGraphicFramePr>
          <p:cNvPr id="8" name="תרשים 7"/>
          <p:cNvGraphicFramePr>
            <a:graphicFrameLocks/>
          </p:cNvGraphicFramePr>
          <p:nvPr>
            <p:extLst>
              <p:ext uri="{D42A27DB-BD31-4B8C-83A1-F6EECF244321}">
                <p14:modId xmlns:p14="http://schemas.microsoft.com/office/powerpoint/2010/main" val="1768402796"/>
              </p:ext>
            </p:extLst>
          </p:nvPr>
        </p:nvGraphicFramePr>
        <p:xfrm>
          <a:off x="218368" y="836712"/>
          <a:ext cx="7776864" cy="38164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418963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5200" y="0"/>
            <a:ext cx="8244000" cy="655200"/>
          </a:xfrm>
          <a:prstGeom prst="rect">
            <a:avLst/>
          </a:prstGeom>
          <a:solidFill>
            <a:srgbClr val="0033CC"/>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b="1">
                <a:solidFill>
                  <a:schemeClr val="tx1"/>
                </a:solidFill>
                <a:latin typeface="+mj-lt"/>
                <a:ea typeface="+mj-ea"/>
                <a:cs typeface="+mj-cs"/>
              </a:defRPr>
            </a:lvl1pPr>
            <a:lvl2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2pPr>
            <a:lvl3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3pPr>
            <a:lvl4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4pPr>
            <a:lvl5pPr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5pPr>
            <a:lvl6pPr marL="4572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6pPr>
            <a:lvl7pPr marL="9144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7pPr>
            <a:lvl8pPr marL="13716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8pPr>
            <a:lvl9pPr marL="1828800" algn="ctr" rtl="0" eaLnBrk="0" fontAlgn="base" hangingPunct="0">
              <a:lnSpc>
                <a:spcPct val="80000"/>
              </a:lnSpc>
              <a:spcBef>
                <a:spcPct val="0"/>
              </a:spcBef>
              <a:spcAft>
                <a:spcPct val="0"/>
              </a:spcAft>
              <a:defRPr sz="3600" b="1">
                <a:solidFill>
                  <a:schemeClr val="tx1"/>
                </a:solidFill>
                <a:latin typeface="Arial" pitchFamily="34" charset="0"/>
                <a:cs typeface="Arial" pitchFamily="34" charset="0"/>
              </a:defRPr>
            </a:lvl9pPr>
          </a:lstStyle>
          <a:p>
            <a:pPr lvl="0" rtl="1">
              <a:defRPr/>
            </a:pPr>
            <a:r>
              <a:rPr lang="he-IL" sz="2800" dirty="0" smtClean="0">
                <a:effectLst>
                  <a:outerShdw blurRad="38100" dist="38100" dir="2700000" algn="tl">
                    <a:srgbClr val="000000">
                      <a:alpha val="43137"/>
                    </a:srgbClr>
                  </a:outerShdw>
                </a:effectLst>
                <a:latin typeface="Arial"/>
                <a:cs typeface="Arial"/>
              </a:rPr>
              <a:t>מדעים </a:t>
            </a:r>
            <a:r>
              <a:rPr lang="he-IL" sz="2400" dirty="0" smtClean="0">
                <a:effectLst>
                  <a:outerShdw blurRad="38100" dist="38100" dir="2700000" algn="tl">
                    <a:srgbClr val="000000">
                      <a:alpha val="43137"/>
                    </a:srgbClr>
                  </a:outerShdw>
                </a:effectLst>
                <a:latin typeface="Arial"/>
                <a:cs typeface="Arial"/>
              </a:rPr>
              <a:t>2012</a:t>
            </a:r>
            <a:r>
              <a:rPr lang="he-IL" sz="2800" dirty="0" smtClean="0">
                <a:effectLst>
                  <a:outerShdw blurRad="38100" dist="38100" dir="2700000" algn="tl">
                    <a:srgbClr val="000000">
                      <a:alpha val="43137"/>
                    </a:srgbClr>
                  </a:outerShdw>
                </a:effectLst>
                <a:latin typeface="Arial"/>
                <a:cs typeface="Arial"/>
              </a:rPr>
              <a:t>: הישגים לפי מגדר וסוג הפיקוח</a:t>
            </a:r>
          </a:p>
        </p:txBody>
      </p:sp>
      <p:sp>
        <p:nvSpPr>
          <p:cNvPr id="12" name="TextBox 11"/>
          <p:cNvSpPr txBox="1"/>
          <p:nvPr/>
        </p:nvSpPr>
        <p:spPr>
          <a:xfrm>
            <a:off x="3795" y="4869160"/>
            <a:ext cx="8239089" cy="1908215"/>
          </a:xfrm>
          <a:prstGeom prst="rect">
            <a:avLst/>
          </a:prstGeom>
          <a:solidFill>
            <a:srgbClr val="EEEFF9"/>
          </a:solidFill>
          <a:ln w="28575">
            <a:solidFill>
              <a:schemeClr val="tx1"/>
            </a:solidFill>
          </a:ln>
        </p:spPr>
        <p:txBody>
          <a:bodyPr wrap="square" rtlCol="1">
            <a:spAutoFit/>
          </a:bodyPr>
          <a:lstStyle/>
          <a:p>
            <a:pPr marL="285750" indent="-285750">
              <a:spcBef>
                <a:spcPts val="600"/>
              </a:spcBef>
              <a:buFont typeface="Wingdings" pitchFamily="2" charset="2"/>
              <a:buChar char="§"/>
            </a:pPr>
            <a:r>
              <a:rPr lang="he-IL" b="1" dirty="0">
                <a:solidFill>
                  <a:schemeClr val="bg1"/>
                </a:solidFill>
              </a:rPr>
              <a:t>באופן </a:t>
            </a:r>
            <a:r>
              <a:rPr lang="he-IL" b="1" dirty="0" smtClean="0">
                <a:solidFill>
                  <a:schemeClr val="bg1"/>
                </a:solidFill>
              </a:rPr>
              <a:t>כללי, ממוצע הישגי התלמידים בפיקוח </a:t>
            </a:r>
            <a:r>
              <a:rPr lang="he-IL" b="1" dirty="0">
                <a:solidFill>
                  <a:schemeClr val="bg1"/>
                </a:solidFill>
              </a:rPr>
              <a:t>הממלכתי </a:t>
            </a:r>
            <a:r>
              <a:rPr lang="he-IL" b="1" dirty="0" smtClean="0">
                <a:solidFill>
                  <a:schemeClr val="bg1"/>
                </a:solidFill>
              </a:rPr>
              <a:t>הוא 506 ובפיקוח הממ"ד הוא 492 נק' - פער של 14 נק</a:t>
            </a:r>
            <a:r>
              <a:rPr lang="he-IL" b="1" dirty="0">
                <a:solidFill>
                  <a:schemeClr val="bg1"/>
                </a:solidFill>
              </a:rPr>
              <a:t>' </a:t>
            </a:r>
            <a:r>
              <a:rPr lang="he-IL" b="1" dirty="0" smtClean="0">
                <a:solidFill>
                  <a:schemeClr val="bg1"/>
                </a:solidFill>
              </a:rPr>
              <a:t>בין הפיקוח הממלכתי לממ"ד</a:t>
            </a:r>
            <a:endParaRPr lang="he-IL" b="1" dirty="0">
              <a:solidFill>
                <a:schemeClr val="bg1"/>
              </a:solidFill>
            </a:endParaRPr>
          </a:p>
          <a:p>
            <a:pPr marL="285750" indent="-285750">
              <a:spcBef>
                <a:spcPts val="600"/>
              </a:spcBef>
              <a:buFont typeface="Wingdings" pitchFamily="2" charset="2"/>
              <a:buChar char="§"/>
            </a:pPr>
            <a:r>
              <a:rPr lang="he-IL" b="1" dirty="0" smtClean="0">
                <a:solidFill>
                  <a:schemeClr val="bg1"/>
                </a:solidFill>
              </a:rPr>
              <a:t>בחלוקה לפי מגדר - בפיקוח הממלכתי ישנו פער של 11 נק' לטובת הבנים ובפיקוח הממ"ד אין פער של ממש בין המגדרים</a:t>
            </a:r>
          </a:p>
          <a:p>
            <a:pPr marL="285750" indent="-285750">
              <a:spcBef>
                <a:spcPts val="600"/>
              </a:spcBef>
              <a:buFont typeface="Wingdings" pitchFamily="2" charset="2"/>
              <a:buChar char="§"/>
            </a:pPr>
            <a:r>
              <a:rPr lang="he-IL" b="1" dirty="0">
                <a:solidFill>
                  <a:schemeClr val="bg1"/>
                </a:solidFill>
              </a:rPr>
              <a:t>לבנות </a:t>
            </a:r>
            <a:r>
              <a:rPr lang="he-IL" b="1" dirty="0" smtClean="0">
                <a:solidFill>
                  <a:schemeClr val="bg1"/>
                </a:solidFill>
              </a:rPr>
              <a:t>בפיקוח החרדי </a:t>
            </a:r>
            <a:r>
              <a:rPr lang="he-IL" b="1" dirty="0">
                <a:solidFill>
                  <a:schemeClr val="bg1"/>
                </a:solidFill>
              </a:rPr>
              <a:t>הישגים נמוכים </a:t>
            </a:r>
            <a:r>
              <a:rPr lang="he-IL" b="1" dirty="0" smtClean="0">
                <a:solidFill>
                  <a:schemeClr val="bg1"/>
                </a:solidFill>
              </a:rPr>
              <a:t>יותר משל הבנות </a:t>
            </a:r>
            <a:r>
              <a:rPr lang="he-IL" b="1" dirty="0">
                <a:solidFill>
                  <a:schemeClr val="bg1"/>
                </a:solidFill>
              </a:rPr>
              <a:t>בפיקוח הממלכתי </a:t>
            </a:r>
            <a:r>
              <a:rPr lang="he-IL" b="1" dirty="0" smtClean="0">
                <a:solidFill>
                  <a:schemeClr val="bg1"/>
                </a:solidFill>
              </a:rPr>
              <a:t>והממ"ד </a:t>
            </a:r>
            <a:r>
              <a:rPr lang="he-IL" b="1" dirty="0">
                <a:solidFill>
                  <a:schemeClr val="bg1"/>
                </a:solidFill>
              </a:rPr>
              <a:t>(פער של 38 ו-31 נקודות, בהתאמה)</a:t>
            </a:r>
            <a:endParaRPr lang="he-IL" b="1" dirty="0" smtClean="0">
              <a:solidFill>
                <a:schemeClr val="bg1"/>
              </a:solidFill>
            </a:endParaRPr>
          </a:p>
        </p:txBody>
      </p:sp>
      <p:graphicFrame>
        <p:nvGraphicFramePr>
          <p:cNvPr id="10" name="תרשים 9"/>
          <p:cNvGraphicFramePr>
            <a:graphicFrameLocks/>
          </p:cNvGraphicFramePr>
          <p:nvPr>
            <p:extLst>
              <p:ext uri="{D42A27DB-BD31-4B8C-83A1-F6EECF244321}">
                <p14:modId xmlns:p14="http://schemas.microsoft.com/office/powerpoint/2010/main" val="962393763"/>
              </p:ext>
            </p:extLst>
          </p:nvPr>
        </p:nvGraphicFramePr>
        <p:xfrm>
          <a:off x="251520" y="764704"/>
          <a:ext cx="7848872" cy="3960440"/>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קבוצה 6"/>
          <p:cNvGrpSpPr/>
          <p:nvPr/>
        </p:nvGrpSpPr>
        <p:grpSpPr>
          <a:xfrm>
            <a:off x="1597603" y="1230146"/>
            <a:ext cx="2974397" cy="365260"/>
            <a:chOff x="1902991" y="1407585"/>
            <a:chExt cx="2889859" cy="365260"/>
          </a:xfrm>
        </p:grpSpPr>
        <p:sp>
          <p:nvSpPr>
            <p:cNvPr id="8" name="מלבן מעוגל 7"/>
            <p:cNvSpPr/>
            <p:nvPr/>
          </p:nvSpPr>
          <p:spPr bwMode="auto">
            <a:xfrm>
              <a:off x="4064604" y="1407585"/>
              <a:ext cx="728246" cy="360069"/>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a:t>
              </a:r>
              <a:r>
                <a:rPr kumimoji="0" lang="en-US"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492</a:t>
              </a:r>
              <a:endPar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endParaRPr>
            </a:p>
          </p:txBody>
        </p:sp>
        <p:sp>
          <p:nvSpPr>
            <p:cNvPr id="9" name="מלבן מעוגל 8"/>
            <p:cNvSpPr/>
            <p:nvPr/>
          </p:nvSpPr>
          <p:spPr bwMode="auto">
            <a:xfrm>
              <a:off x="1902991" y="1412776"/>
              <a:ext cx="728246" cy="360069"/>
            </a:xfrm>
            <a:prstGeom prst="roundRect">
              <a:avLst/>
            </a:prstGeom>
            <a:ln>
              <a:solidFill>
                <a:schemeClr val="bg2"/>
              </a:solidFill>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1" anchor="ctr" anchorCtr="0" compatLnSpc="1">
              <a:prstTxWarp prst="textNoShape">
                <a:avLst/>
              </a:prstTxWarp>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ctr" defTabSz="914400" rtl="0" eaLnBrk="0" fontAlgn="base" latinLnBrk="0" hangingPunct="0">
                <a:lnSpc>
                  <a:spcPct val="80000"/>
                </a:lnSpc>
                <a:spcBef>
                  <a:spcPct val="0"/>
                </a:spcBef>
                <a:spcAft>
                  <a:spcPct val="0"/>
                </a:spcAft>
                <a:buClrTx/>
                <a:buSzTx/>
                <a:buFontTx/>
                <a:buNone/>
                <a:tabLst/>
              </a:pPr>
              <a:r>
                <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ממוצע </a:t>
              </a:r>
              <a:r>
                <a:rPr kumimoji="0" lang="en-US"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rPr>
                <a:t>506</a:t>
              </a:r>
              <a:endParaRPr kumimoji="0" lang="he-IL" sz="1400" b="1" i="0" u="none" strike="noStrike" normalizeH="0" baseline="0" dirty="0" smtClean="0">
                <a:ln w="1905"/>
                <a:solidFill>
                  <a:schemeClr val="bg2"/>
                </a:solidFill>
                <a:effectLst>
                  <a:innerShdw blurRad="69850" dist="43180" dir="5400000">
                    <a:srgbClr val="000000">
                      <a:alpha val="65000"/>
                    </a:srgbClr>
                  </a:innerShdw>
                </a:effectLst>
                <a:latin typeface="Arial" charset="0"/>
                <a:cs typeface="Arial" charset="0"/>
              </a:endParaRPr>
            </a:p>
          </p:txBody>
        </p:sp>
      </p:grpSp>
    </p:spTree>
    <p:extLst>
      <p:ext uri="{BB962C8B-B14F-4D97-AF65-F5344CB8AC3E}">
        <p14:creationId xmlns:p14="http://schemas.microsoft.com/office/powerpoint/2010/main" val="4151653448"/>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39538" y="692696"/>
            <a:ext cx="8172450" cy="6215062"/>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lstStyle/>
          <a:p>
            <a:pPr marL="514350" indent="-342900" eaLnBrk="0" hangingPunct="0">
              <a:lnSpc>
                <a:spcPts val="1900"/>
              </a:lnSpc>
              <a:spcBef>
                <a:spcPts val="1200"/>
              </a:spcBef>
              <a:buFont typeface="Wingdings" pitchFamily="2" charset="2"/>
              <a:buChar char="§"/>
              <a:defRPr/>
            </a:pPr>
            <a:endParaRPr lang="he-IL" sz="2000" b="1" dirty="0" smtClean="0">
              <a:solidFill>
                <a:schemeClr val="bg1"/>
              </a:solidFill>
            </a:endParaRPr>
          </a:p>
          <a:p>
            <a:pPr marL="514350" indent="-342900" eaLnBrk="0" hangingPunct="0">
              <a:lnSpc>
                <a:spcPts val="1900"/>
              </a:lnSpc>
              <a:spcBef>
                <a:spcPts val="1200"/>
              </a:spcBef>
              <a:buFont typeface="Wingdings" pitchFamily="2" charset="2"/>
              <a:buChar char="§"/>
              <a:defRPr/>
            </a:pPr>
            <a:r>
              <a:rPr lang="he-IL" sz="2000" b="1" dirty="0" smtClean="0">
                <a:solidFill>
                  <a:srgbClr val="C00000"/>
                </a:solidFill>
              </a:rPr>
              <a:t>מנקודת מבט בין-לאומית: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הציון של ישראל הוא 470 </a:t>
            </a:r>
            <a:r>
              <a:rPr lang="he-IL" sz="2000" b="1" dirty="0" err="1" smtClean="0">
                <a:solidFill>
                  <a:schemeClr val="bg1"/>
                </a:solidFill>
              </a:rPr>
              <a:t>נק</a:t>
            </a:r>
            <a:r>
              <a:rPr lang="he-IL" sz="2000" b="1" dirty="0" smtClean="0">
                <a:solidFill>
                  <a:schemeClr val="bg1"/>
                </a:solidFill>
              </a:rPr>
              <a:t>', הנמוך ב-31 נק' ממוצע ה-</a:t>
            </a:r>
            <a:r>
              <a:rPr lang="en-US" sz="2000" b="1" dirty="0" smtClean="0">
                <a:solidFill>
                  <a:schemeClr val="bg1"/>
                </a:solidFill>
              </a:rPr>
              <a:t>OECD</a:t>
            </a:r>
            <a:r>
              <a:rPr lang="he-IL" sz="2000" b="1" dirty="0" smtClean="0">
                <a:solidFill>
                  <a:schemeClr val="bg1"/>
                </a:solidFill>
              </a:rPr>
              <a:t> (מקום 40 מבין 64 המדינות המשתתפות)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פיזור הציונים בישראל הוא 354 נק' - מקום ראשון מבין 64 המדינות המשתתפות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שיעור התלמידים בישראל המצויים ברמות הבקיאות הנמוכות הוא 29% - שיעור גדול ביחס למדינות ההשוואה ול-</a:t>
            </a:r>
            <a:r>
              <a:rPr lang="en-US" sz="2000" b="1" dirty="0" smtClean="0">
                <a:solidFill>
                  <a:schemeClr val="bg1"/>
                </a:solidFill>
              </a:rPr>
              <a:t>OECD</a:t>
            </a:r>
            <a:r>
              <a:rPr lang="he-IL" sz="2000" b="1" dirty="0" smtClean="0">
                <a:solidFill>
                  <a:schemeClr val="bg1"/>
                </a:solidFill>
              </a:rPr>
              <a:t> (18%)</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אומדן השיפור השנתי בישראל בין מחזורי פיזה הוא 2.8 נק' בשנה (מקום עשירי מבחינת שיפור מבין המדינות המשתתפות) </a:t>
            </a:r>
          </a:p>
          <a:p>
            <a:pPr marL="514350" indent="-342900" eaLnBrk="0" hangingPunct="0">
              <a:lnSpc>
                <a:spcPts val="1900"/>
              </a:lnSpc>
              <a:spcBef>
                <a:spcPts val="1200"/>
              </a:spcBef>
              <a:buFont typeface="Wingdings" pitchFamily="2" charset="2"/>
              <a:buChar char="§"/>
              <a:defRPr/>
            </a:pPr>
            <a:r>
              <a:rPr lang="he-IL" sz="2000" b="1" dirty="0" smtClean="0">
                <a:solidFill>
                  <a:srgbClr val="C00000"/>
                </a:solidFill>
              </a:rPr>
              <a:t>מנקודת מבט פנים ישראלית:</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ישנו פער גדול מאד של כ-100 נק' בין דוברי עברית לערבית</a:t>
            </a:r>
          </a:p>
          <a:p>
            <a:pPr marL="1143000" lvl="1" indent="-514350" eaLnBrk="0" hangingPunct="0">
              <a:lnSpc>
                <a:spcPts val="1900"/>
              </a:lnSpc>
              <a:spcBef>
                <a:spcPts val="1200"/>
              </a:spcBef>
              <a:buFont typeface="+mj-lt"/>
              <a:buAutoNum type="arabicPeriod"/>
              <a:defRPr/>
            </a:pPr>
            <a:r>
              <a:rPr lang="he-IL" sz="2000" b="1" dirty="0">
                <a:solidFill>
                  <a:schemeClr val="bg1"/>
                </a:solidFill>
              </a:rPr>
              <a:t>הישגיהם הממוצעים של דוברי עברית </a:t>
            </a:r>
            <a:r>
              <a:rPr lang="he-IL" sz="2000" b="1" dirty="0" smtClean="0">
                <a:solidFill>
                  <a:schemeClr val="bg1"/>
                </a:solidFill>
              </a:rPr>
              <a:t>דומים </a:t>
            </a:r>
            <a:r>
              <a:rPr lang="he-IL" sz="2000" b="1" dirty="0">
                <a:solidFill>
                  <a:schemeClr val="bg1"/>
                </a:solidFill>
              </a:rPr>
              <a:t>לממוצע ה-</a:t>
            </a:r>
            <a:r>
              <a:rPr lang="en-US" sz="2000" b="1" dirty="0">
                <a:solidFill>
                  <a:schemeClr val="bg1"/>
                </a:solidFill>
              </a:rPr>
              <a:t>OECD</a:t>
            </a:r>
            <a:endParaRPr lang="he-IL" sz="2000" b="1" dirty="0" smtClean="0">
              <a:solidFill>
                <a:schemeClr val="bg1"/>
              </a:solidFill>
            </a:endParaRP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בקרב דוברי עברית ישנו פער של כ-100 נק' בין תלמידים מרקע </a:t>
            </a:r>
            <a:r>
              <a:rPr lang="he-IL" sz="2000" b="1" dirty="0" err="1" smtClean="0">
                <a:solidFill>
                  <a:schemeClr val="bg1"/>
                </a:solidFill>
              </a:rPr>
              <a:t>חת"כ</a:t>
            </a:r>
            <a:r>
              <a:rPr lang="he-IL" sz="2000" b="1" dirty="0" smtClean="0">
                <a:solidFill>
                  <a:schemeClr val="bg1"/>
                </a:solidFill>
              </a:rPr>
              <a:t> גבוה לתלמידים מרקע </a:t>
            </a:r>
            <a:r>
              <a:rPr lang="he-IL" sz="2000" b="1" dirty="0" err="1" smtClean="0">
                <a:solidFill>
                  <a:schemeClr val="bg1"/>
                </a:solidFill>
              </a:rPr>
              <a:t>חת"כ</a:t>
            </a:r>
            <a:r>
              <a:rPr lang="he-IL" sz="2000" b="1" dirty="0" smtClean="0">
                <a:solidFill>
                  <a:schemeClr val="bg1"/>
                </a:solidFill>
              </a:rPr>
              <a:t> נמוך; בקרב דוברי ערבית הפער המקביל הוא כ-50 נק'</a:t>
            </a:r>
          </a:p>
          <a:p>
            <a:pPr marL="1143000" lvl="1" indent="-514350" eaLnBrk="0" hangingPunct="0">
              <a:lnSpc>
                <a:spcPts val="1900"/>
              </a:lnSpc>
              <a:spcBef>
                <a:spcPts val="1200"/>
              </a:spcBef>
              <a:buFont typeface="+mj-lt"/>
              <a:buAutoNum type="arabicPeriod"/>
              <a:defRPr/>
            </a:pPr>
            <a:r>
              <a:rPr lang="he-IL" sz="2000" b="1" dirty="0" smtClean="0">
                <a:solidFill>
                  <a:schemeClr val="bg1"/>
                </a:solidFill>
              </a:rPr>
              <a:t>אין פערים של ממש בין המגדרים בקרב דוברי עברית. בקרב דוברי ערבית הפערים הם לטובת הבנות</a:t>
            </a:r>
          </a:p>
          <a:p>
            <a:pPr marL="514350" indent="-342900" eaLnBrk="0" hangingPunct="0">
              <a:lnSpc>
                <a:spcPts val="1900"/>
              </a:lnSpc>
              <a:spcBef>
                <a:spcPts val="1200"/>
              </a:spcBef>
              <a:buFont typeface="Wingdings" pitchFamily="2" charset="2"/>
              <a:buChar char="§"/>
              <a:defRPr/>
            </a:pPr>
            <a:endParaRPr lang="he-IL" sz="2000" b="1" dirty="0"/>
          </a:p>
        </p:txBody>
      </p:sp>
      <p:sp>
        <p:nvSpPr>
          <p:cNvPr id="5" name="כותרת 1"/>
          <p:cNvSpPr>
            <a:spLocks noGrp="1"/>
          </p:cNvSpPr>
          <p:nvPr>
            <p:ph type="title"/>
          </p:nvPr>
        </p:nvSpPr>
        <p:spPr>
          <a:xfrm>
            <a:off x="0" y="-27385"/>
            <a:ext cx="8243888" cy="662400"/>
          </a:xfrm>
          <a:solidFill>
            <a:srgbClr val="0033CC"/>
          </a:solidFill>
          <a:ln w="28575" cmpd="dbl">
            <a:noFill/>
          </a:ln>
          <a:effectLst>
            <a:glow>
              <a:schemeClr val="accent1">
                <a:lumMod val="20000"/>
                <a:lumOff val="80000"/>
                <a:alpha val="40000"/>
              </a:schemeClr>
            </a:glow>
            <a:outerShdw blurRad="50800" dist="38100" dir="8100000" algn="tr" rotWithShape="0">
              <a:prstClr val="black">
                <a:alpha val="15000"/>
              </a:prstClr>
            </a:outerShdw>
            <a:reflection stA="0" endPos="65000" dist="50800" dir="5400000" sy="-100000" algn="bl" rotWithShape="0"/>
          </a:effectLst>
        </p:spPr>
        <p:txBody>
          <a:bodyPr/>
          <a:lstStyle/>
          <a:p>
            <a:pPr rtl="1"/>
            <a:r>
              <a:rPr lang="he-IL" sz="2800" dirty="0" smtClean="0">
                <a:solidFill>
                  <a:srgbClr val="EEEFF9"/>
                </a:solidFill>
                <a:effectLst>
                  <a:outerShdw blurRad="38100" dist="38100" dir="2700000" algn="tl">
                    <a:srgbClr val="000000">
                      <a:alpha val="43137"/>
                    </a:srgbClr>
                  </a:outerShdw>
                </a:effectLst>
              </a:rPr>
              <a:t>מדעים </a:t>
            </a:r>
            <a:r>
              <a:rPr lang="he-IL" sz="2400" dirty="0">
                <a:solidFill>
                  <a:srgbClr val="EEEFF9"/>
                </a:solidFill>
                <a:effectLst>
                  <a:outerShdw blurRad="38100" dist="38100" dir="2700000" algn="tl">
                    <a:srgbClr val="000000">
                      <a:alpha val="43137"/>
                    </a:srgbClr>
                  </a:outerShdw>
                </a:effectLst>
              </a:rPr>
              <a:t>2012</a:t>
            </a:r>
            <a:r>
              <a:rPr lang="he-IL" sz="2800" dirty="0">
                <a:solidFill>
                  <a:srgbClr val="EEEFF9"/>
                </a:solidFill>
                <a:effectLst>
                  <a:outerShdw blurRad="38100" dist="38100" dir="2700000" algn="tl">
                    <a:srgbClr val="000000">
                      <a:alpha val="43137"/>
                    </a:srgbClr>
                  </a:outerShdw>
                </a:effectLst>
              </a:rPr>
              <a:t>: </a:t>
            </a:r>
            <a:r>
              <a:rPr lang="he-IL" sz="2800" dirty="0" smtClean="0">
                <a:solidFill>
                  <a:srgbClr val="EEEFF9"/>
                </a:solidFill>
                <a:effectLst>
                  <a:outerShdw blurRad="38100" dist="38100" dir="2700000" algn="tl">
                    <a:srgbClr val="000000">
                      <a:alpha val="43137"/>
                    </a:srgbClr>
                  </a:outerShdw>
                </a:effectLst>
              </a:rPr>
              <a:t>סיכום ההישגים במבחן</a:t>
            </a:r>
            <a:endParaRPr lang="he-IL" sz="2800" dirty="0">
              <a:solidFill>
                <a:srgbClr val="EEEFF9"/>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414969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WI" val="1"/>
  <p:tag name="BSN" val="1"/>
  <p:tag name="SVT" val="FALSE"/>
  <p:tag name="NBP" val="1"/>
  <p:tag name="CVB" val="1"/>
  <p:tag name="SPT" val="FALSE"/>
  <p:tag name="CII" val="1"/>
</p:tagLst>
</file>

<file path=ppt/tags/tag2.xml><?xml version="1.0" encoding="utf-8"?>
<p:tagLst xmlns:a="http://schemas.openxmlformats.org/drawingml/2006/main" xmlns:r="http://schemas.openxmlformats.org/officeDocument/2006/relationships" xmlns:p="http://schemas.openxmlformats.org/presentationml/2006/main">
  <p:tag name="SWI" val="1"/>
  <p:tag name="BSN" val="1"/>
  <p:tag name="SVT" val="FALSE"/>
  <p:tag name="NBP" val="1"/>
  <p:tag name="CVB" val="1"/>
  <p:tag name="SPT" val="FALSE"/>
  <p:tag name="CII" val="1"/>
</p:tagLst>
</file>

<file path=ppt/theme/theme1.xml><?xml version="1.0" encoding="utf-8"?>
<a:theme xmlns:a="http://schemas.openxmlformats.org/drawingml/2006/main" name="1_Online New">
  <a:themeElements>
    <a:clrScheme name="">
      <a:dk1>
        <a:srgbClr val="000000"/>
      </a:dk1>
      <a:lt1>
        <a:srgbClr val="FFFFFF"/>
      </a:lt1>
      <a:dk2>
        <a:srgbClr val="000066"/>
      </a:dk2>
      <a:lt2>
        <a:srgbClr val="FFCC66"/>
      </a:lt2>
      <a:accent1>
        <a:srgbClr val="0033CC"/>
      </a:accent1>
      <a:accent2>
        <a:srgbClr val="000044"/>
      </a:accent2>
      <a:accent3>
        <a:srgbClr val="AAAAB8"/>
      </a:accent3>
      <a:accent4>
        <a:srgbClr val="DADADA"/>
      </a:accent4>
      <a:accent5>
        <a:srgbClr val="AAADE2"/>
      </a:accent5>
      <a:accent6>
        <a:srgbClr val="00003D"/>
      </a:accent6>
      <a:hlink>
        <a:srgbClr val="3366FF"/>
      </a:hlink>
      <a:folHlink>
        <a:srgbClr val="FFFF00"/>
      </a:folHlink>
    </a:clrScheme>
    <a:fontScheme name="Online New">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50000">
              <a:schemeClr val="accent1">
                <a:gamma/>
                <a:shade val="46275"/>
                <a:invGamma/>
              </a:schemeClr>
            </a:gs>
            <a:gs pos="100000">
              <a:schemeClr val="accent1"/>
            </a:gs>
          </a:gsLst>
          <a:lin ang="5400000" scaled="1"/>
        </a:gradFill>
        <a:ln>
          <a:noFill/>
        </a:ln>
        <a:effectLst>
          <a:prstShdw prst="shdw17" dist="71842" dir="2700000">
            <a:schemeClr val="accent1">
              <a:gamma/>
              <a:shade val="60000"/>
              <a:invGamma/>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80000"/>
          </a:lnSpc>
          <a:spcBef>
            <a:spcPct val="0"/>
          </a:spcBef>
          <a:spcAft>
            <a:spcPct val="0"/>
          </a:spcAft>
          <a:buClrTx/>
          <a:buSzTx/>
          <a:buFontTx/>
          <a:buNone/>
          <a:tabLst/>
          <a:defRPr kumimoji="0" lang="he-IL" sz="3600" b="1" i="0" u="none" strike="noStrike" cap="none" normalizeH="0" baseline="0" smtClean="0">
            <a:ln>
              <a:noFill/>
            </a:ln>
            <a:solidFill>
              <a:srgbClr val="CCECFF"/>
            </a:solidFill>
            <a:effectLst/>
            <a:latin typeface="Arial" charset="0"/>
            <a:cs typeface="Arial" charset="0"/>
          </a:defRPr>
        </a:defPPr>
      </a:lstStyle>
    </a:spDef>
    <a:lnDef>
      <a:spPr bwMode="auto">
        <a:xfrm>
          <a:off x="0" y="0"/>
          <a:ext cx="1" cy="1"/>
        </a:xfrm>
        <a:custGeom>
          <a:avLst/>
          <a:gdLst/>
          <a:ahLst/>
          <a:cxnLst/>
          <a:rect l="0" t="0" r="0" b="0"/>
          <a:pathLst/>
        </a:custGeom>
        <a:gradFill rotWithShape="1">
          <a:gsLst>
            <a:gs pos="0">
              <a:schemeClr val="accent1"/>
            </a:gs>
            <a:gs pos="50000">
              <a:schemeClr val="accent1">
                <a:gamma/>
                <a:shade val="46275"/>
                <a:invGamma/>
              </a:schemeClr>
            </a:gs>
            <a:gs pos="100000">
              <a:schemeClr val="accent1"/>
            </a:gs>
          </a:gsLst>
          <a:lin ang="5400000" scaled="1"/>
        </a:gradFill>
        <a:ln>
          <a:noFill/>
        </a:ln>
        <a:effectLst>
          <a:prstShdw prst="shdw17" dist="71842" dir="2700000">
            <a:schemeClr val="accent1">
              <a:gamma/>
              <a:shade val="60000"/>
              <a:invGamma/>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80000"/>
          </a:lnSpc>
          <a:spcBef>
            <a:spcPct val="0"/>
          </a:spcBef>
          <a:spcAft>
            <a:spcPct val="0"/>
          </a:spcAft>
          <a:buClrTx/>
          <a:buSzTx/>
          <a:buFontTx/>
          <a:buNone/>
          <a:tabLst/>
          <a:defRPr kumimoji="0" lang="he-IL" sz="3600" b="1" i="0" u="none" strike="noStrike" cap="none" normalizeH="0" baseline="0" smtClean="0">
            <a:ln>
              <a:noFill/>
            </a:ln>
            <a:solidFill>
              <a:srgbClr val="CCECFF"/>
            </a:solidFill>
            <a:effectLst/>
            <a:latin typeface="Arial" charset="0"/>
            <a:cs typeface="Arial" charset="0"/>
          </a:defRPr>
        </a:defPPr>
      </a:lstStyle>
    </a:lnDef>
  </a:objectDefaults>
  <a:extraClrSchemeLst>
    <a:extraClrScheme>
      <a:clrScheme name="Online New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Online New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Online New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Online New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Online New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Online New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26870</TotalTime>
  <Words>6640</Words>
  <Application>Microsoft Office PowerPoint</Application>
  <PresentationFormat>‫הצגה על המסך (4:3)</PresentationFormat>
  <Paragraphs>948</Paragraphs>
  <Slides>100</Slides>
  <Notes>100</Notes>
  <HiddenSlides>0</HiddenSlides>
  <MMClips>0</MMClips>
  <ScaleCrop>false</ScaleCrop>
  <HeadingPairs>
    <vt:vector size="6" baseType="variant">
      <vt:variant>
        <vt:lpstr>ערכת נושא</vt:lpstr>
      </vt:variant>
      <vt:variant>
        <vt:i4>1</vt:i4>
      </vt:variant>
      <vt:variant>
        <vt:lpstr>שרתי OLE מוטבעים</vt:lpstr>
      </vt:variant>
      <vt:variant>
        <vt:i4>1</vt:i4>
      </vt:variant>
      <vt:variant>
        <vt:lpstr>כותרות שקופיות</vt:lpstr>
      </vt:variant>
      <vt:variant>
        <vt:i4>100</vt:i4>
      </vt:variant>
    </vt:vector>
  </HeadingPairs>
  <TitlesOfParts>
    <vt:vector size="102" baseType="lpstr">
      <vt:lpstr>1_Online New</vt:lpstr>
      <vt:lpstr>Bitmap Image</vt:lpstr>
      <vt:lpstr>    3.12.2013, ל' כסלו תשע"ד  הרשות הארצית למדידה והערכה בחינוך http://cms.education.gov.il/educationcms/units/rama </vt:lpstr>
      <vt:lpstr>מחקרים בין-לאומיים בחינוך</vt:lpstr>
      <vt:lpstr>מחקר פיזה ((PISA – "כרטיס ביקור" Programme for International Student Assessment</vt:lpstr>
      <vt:lpstr>מהו מחקר פיזה?</vt:lpstr>
      <vt:lpstr>מה מעריכים במחקר פיזה?</vt:lpstr>
      <vt:lpstr>מי המשתתפים במחקר פיזה?</vt:lpstr>
      <vt:lpstr>חומרי ההערכה במחקר פיזה</vt:lpstr>
      <vt:lpstr>סולמות הציונים במחקר פיזה</vt:lpstr>
      <vt:lpstr>מחקר פיזה בישראל</vt:lpstr>
      <vt:lpstr>מחקר פיזה 2012 בישראל – משתתפים וחומרי ההערכה</vt:lpstr>
      <vt:lpstr>מחקר פיזה 2012 בישראל - הליך</vt:lpstr>
      <vt:lpstr>מחקר פיזה 2012 בישראל – מה יוצג במצגת זו?</vt:lpstr>
      <vt:lpstr>מחקר פיזה 2012 בישראל – מדינות ההשוואה</vt:lpstr>
      <vt:lpstr>מצגת של PowerPoint</vt:lpstr>
      <vt:lpstr>ממצאים עיקריים</vt:lpstr>
      <vt:lpstr>מצגת של PowerPoint</vt:lpstr>
      <vt:lpstr>מצגת של PowerPoint</vt:lpstr>
      <vt:lpstr>השינויים בהישגי ישראל לאורך השנים</vt:lpstr>
      <vt:lpstr>מצגת של PowerPoint</vt:lpstr>
      <vt:lpstr>השינויים בהישגי ישראל לאורך שנים – דוח OECD</vt:lpstr>
      <vt:lpstr>השינויים בהישגי ישראל לאורך שנים – רמות בקיאות</vt:lpstr>
      <vt:lpstr>דירוג ישראל בין המדינות המשתתפות </vt:lpstr>
      <vt:lpstr>הישגי ישראל בהשוואה למדינות ה-OECD</vt:lpstr>
      <vt:lpstr>פערים בין דוברי עברית לדוברי ערבית</vt:lpstr>
      <vt:lpstr>פיזור הציונים בישראל</vt:lpstr>
      <vt:lpstr>פערי הישגים בין רמות הרקע החברתי-תרבותי-כלכלי</vt:lpstr>
      <vt:lpstr>מצגת של PowerPoint</vt:lpstr>
      <vt:lpstr>אוריינות מתמטיקה במחקר פיזה</vt:lpstr>
      <vt:lpstr>מתמטיקה 2012: ההישגים בישראל ובמדינות המשתתפות</vt:lpstr>
      <vt:lpstr>מצגת של PowerPoint</vt:lpstr>
      <vt:lpstr>מצגת של PowerPoint</vt:lpstr>
      <vt:lpstr>מצגת של PowerPoint</vt:lpstr>
      <vt:lpstr>מתמטיקה 2012: פיזור ההישגים במדינות המשתתפות</vt:lpstr>
      <vt:lpstr>מצגת של PowerPoint</vt:lpstr>
      <vt:lpstr>מצגת של PowerPoint</vt:lpstr>
      <vt:lpstr>מצגת של PowerPoint</vt:lpstr>
      <vt:lpstr>מתמטיקה 2012: הישגים לפי רקע חברתי-כלכלי</vt:lpstr>
      <vt:lpstr>מתמטיקה 2012: הישגים לפי רקע חברתי-כלכלי</vt:lpstr>
      <vt:lpstr>מתמטיקה 2012: הישגים לפי רקע חברתי-כלכלי</vt:lpstr>
      <vt:lpstr>מתמטיקה 2012: הקשר בין הישגים לרקע חת"כ</vt:lpstr>
      <vt:lpstr>מצגת של PowerPoint</vt:lpstr>
      <vt:lpstr>מצגת של PowerPoint</vt:lpstr>
      <vt:lpstr>מצגת של PowerPoint</vt:lpstr>
      <vt:lpstr>מצגת של PowerPoint</vt:lpstr>
      <vt:lpstr>מתמטיקה 2012: סיכום הישגי המבחן המודפס</vt:lpstr>
      <vt:lpstr>מצגת של PowerPoint</vt:lpstr>
      <vt:lpstr>המבחן הממוחשב במתמטיקה</vt:lpstr>
      <vt:lpstr>מתמטיקה ממוחשב 2012: ההישגים בישראל ובמדינות המשתתפות</vt:lpstr>
      <vt:lpstr>מצגת של PowerPoint</vt:lpstr>
      <vt:lpstr>מתמטיקה ממוחשב 2012: פיזור ההישגים במדינות המשתתפות</vt:lpstr>
      <vt:lpstr>מתמטיקה ממוחשב 2012: הקשר בין הישגים לרקע חת"כ</vt:lpstr>
      <vt:lpstr>מצגת של PowerPoint</vt:lpstr>
      <vt:lpstr>מצגת של PowerPoint</vt:lpstr>
      <vt:lpstr>מצגת של PowerPoint</vt:lpstr>
      <vt:lpstr>מצגת של PowerPoint</vt:lpstr>
      <vt:lpstr>מצגת של PowerPoint</vt:lpstr>
      <vt:lpstr>מתמטיקה ממוחשב 2012: סיכום הישגי המבחן</vt:lpstr>
      <vt:lpstr>מתמטיקה 2012: סיכום הישגי המבחן הממוחשב ביחס למבחן המודפס</vt:lpstr>
      <vt:lpstr>מצגת של PowerPoint</vt:lpstr>
      <vt:lpstr>אוריינות קריאה במחקר פיזה</vt:lpstr>
      <vt:lpstr>קריאה 2012: ההישגים בישראל ובמדינות המשתתפות</vt:lpstr>
      <vt:lpstr>מצגת של PowerPoint</vt:lpstr>
      <vt:lpstr>מצגת של PowerPoint</vt:lpstr>
      <vt:lpstr>מצגת של PowerPoint</vt:lpstr>
      <vt:lpstr>קריאה 2012: פיזור ההישגים במדינות המשתתפות</vt:lpstr>
      <vt:lpstr>קריאה 2012: הקשר בין הישגים לרקע חת"כ</vt:lpstr>
      <vt:lpstr>מצגת של PowerPoint</vt:lpstr>
      <vt:lpstr>מצגת של PowerPoint</vt:lpstr>
      <vt:lpstr>מצגת של PowerPoint</vt:lpstr>
      <vt:lpstr>מצגת של PowerPoint</vt:lpstr>
      <vt:lpstr>מצגת של PowerPoint</vt:lpstr>
      <vt:lpstr>קריאה 2012: סיכום הישגי המבחן המודפס</vt:lpstr>
      <vt:lpstr>מצגת של PowerPoint</vt:lpstr>
      <vt:lpstr>אוריינות קריאה דיגיטלית</vt:lpstr>
      <vt:lpstr>קריאה דיגיטלית 2012: ההישגים בישראל ובמדינות המשתתפות</vt:lpstr>
      <vt:lpstr>מצגת של PowerPoint</vt:lpstr>
      <vt:lpstr>קריאה דיגיטלית 2012: פיזור ההישגים במדינות המשתתפות</vt:lpstr>
      <vt:lpstr>קריאה דיגיטלית 2012: הקשר בין הישגים לרקע חת"כ</vt:lpstr>
      <vt:lpstr>מצגת של PowerPoint</vt:lpstr>
      <vt:lpstr>מצגת של PowerPoint</vt:lpstr>
      <vt:lpstr>מצגת של PowerPoint</vt:lpstr>
      <vt:lpstr>מצגת של PowerPoint</vt:lpstr>
      <vt:lpstr>מצגת של PowerPoint</vt:lpstr>
      <vt:lpstr>קריאה דיגיטלית 2012: סיכום הישגי המבחן</vt:lpstr>
      <vt:lpstr>קריאה 2012: סיכום הישגי המבחן בקריאה דיגיטלית ביחס למבחן המודפס</vt:lpstr>
      <vt:lpstr>מצגת של PowerPoint</vt:lpstr>
      <vt:lpstr>אוריינות מדעים במחקר פיזה</vt:lpstr>
      <vt:lpstr>מדעים 2012: ההישגים בישראל ובמדינות המשתתפות</vt:lpstr>
      <vt:lpstr>מצגת של PowerPoint</vt:lpstr>
      <vt:lpstr>מצגת של PowerPoint</vt:lpstr>
      <vt:lpstr>מצגת של PowerPoint</vt:lpstr>
      <vt:lpstr>מדעים 2012: פיזור ההישגים במדינות המשתתפות</vt:lpstr>
      <vt:lpstr>מדעים 2012: הקשר בין הישגים לרקע חת"כ</vt:lpstr>
      <vt:lpstr>מצגת של PowerPoint</vt:lpstr>
      <vt:lpstr>מצגת של PowerPoint</vt:lpstr>
      <vt:lpstr>מצגת של PowerPoint</vt:lpstr>
      <vt:lpstr>מצגת של PowerPoint</vt:lpstr>
      <vt:lpstr>מצגת של PowerPoint</vt:lpstr>
      <vt:lpstr>מדעים 2012: סיכום ההישגים במבחן</vt:lpstr>
      <vt:lpstr> כ"ז כסלו תשע"ג  11.12.2012   הרשות הארצית למדידה והערכה בחינוך http://rama.education.gov.il </vt:lpstr>
    </vt:vector>
  </TitlesOfParts>
  <Company>Ministry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lap11656</dc:creator>
  <cp:lastModifiedBy>Owner</cp:lastModifiedBy>
  <cp:revision>2421</cp:revision>
  <cp:lastPrinted>2013-12-02T15:25:00Z</cp:lastPrinted>
  <dcterms:created xsi:type="dcterms:W3CDTF">2012-10-14T07:07:23Z</dcterms:created>
  <dcterms:modified xsi:type="dcterms:W3CDTF">2013-12-04T06:27:32Z</dcterms:modified>
</cp:coreProperties>
</file>