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9"/>
  </p:notesMasterIdLst>
  <p:sldIdLst>
    <p:sldId id="269" r:id="rId2"/>
    <p:sldId id="270" r:id="rId3"/>
    <p:sldId id="271"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FBAEA0-8550-4493-BE50-1954DF2E4750}">
          <p14:sldIdLst/>
        </p14:section>
        <p14:section name="Untitled Section" id="{4D2174D6-0F4A-467D-A40C-D7C69B3B80D9}">
          <p14:sldIdLst>
            <p14:sldId id="269"/>
          </p14:sldIdLst>
        </p14:section>
        <p14:section name="Untitled Section" id="{0F5E2E75-3845-4A0C-94A2-DD356404C0C5}">
          <p14:sldIdLst>
            <p14:sldId id="270"/>
            <p14:sldId id="271"/>
            <p14:sldId id="273"/>
            <p14:sldId id="274"/>
            <p14:sldId id="275"/>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CC99FF"/>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p:scale>
          <a:sx n="66" d="100"/>
          <a:sy n="66" d="100"/>
        </p:scale>
        <p:origin x="900" y="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034F1-7CF4-4581-8EA9-3438B136FD27}"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CCFC6-5B9E-47F5-B985-42EEA3713031}" type="slidenum">
              <a:rPr lang="en-US" smtClean="0"/>
              <a:t>‹#›</a:t>
            </a:fld>
            <a:endParaRPr lang="en-US"/>
          </a:p>
        </p:txBody>
      </p:sp>
    </p:spTree>
    <p:extLst>
      <p:ext uri="{BB962C8B-B14F-4D97-AF65-F5344CB8AC3E}">
        <p14:creationId xmlns:p14="http://schemas.microsoft.com/office/powerpoint/2010/main" val="3819837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7CCFC6-5B9E-47F5-B985-42EEA3713031}" type="slidenum">
              <a:rPr lang="en-US" smtClean="0"/>
              <a:t>3</a:t>
            </a:fld>
            <a:endParaRPr lang="en-US"/>
          </a:p>
        </p:txBody>
      </p:sp>
    </p:spTree>
    <p:extLst>
      <p:ext uri="{BB962C8B-B14F-4D97-AF65-F5344CB8AC3E}">
        <p14:creationId xmlns:p14="http://schemas.microsoft.com/office/powerpoint/2010/main" val="1539322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92D0C13-5336-4601-B5F5-D83CF9315506}" type="datetimeFigureOut">
              <a:rPr lang="en-US" smtClean="0"/>
              <a:t>5/8/2024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8044205-42E6-4014-B0F2-BCBE2BE32A99}" type="slidenum">
              <a:rPr lang="en-US" smtClean="0"/>
              <a:t>‹#›</a:t>
            </a:fld>
            <a:endParaRPr lang="en-US"/>
          </a:p>
        </p:txBody>
      </p:sp>
    </p:spTree>
    <p:extLst>
      <p:ext uri="{BB962C8B-B14F-4D97-AF65-F5344CB8AC3E}">
        <p14:creationId xmlns:p14="http://schemas.microsoft.com/office/powerpoint/2010/main" val="268742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2D0C13-5336-4601-B5F5-D83CF9315506}"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408507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2D0C13-5336-4601-B5F5-D83CF931550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4079735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2D0C13-5336-4601-B5F5-D83CF931550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3172237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D0C13-5336-4601-B5F5-D83CF931550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3714093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2D0C13-5336-4601-B5F5-D83CF9315506}"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38624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2D0C13-5336-4601-B5F5-D83CF9315506}"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3354015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D0C13-5336-4601-B5F5-D83CF931550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2889339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D0C13-5336-4601-B5F5-D83CF931550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145411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D0C13-5336-4601-B5F5-D83CF931550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306945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D0C13-5336-4601-B5F5-D83CF931550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167145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2D0C13-5336-4601-B5F5-D83CF9315506}"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338042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2D0C13-5336-4601-B5F5-D83CF9315506}"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312233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2D0C13-5336-4601-B5F5-D83CF9315506}"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598276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D0C13-5336-4601-B5F5-D83CF9315506}" type="datetimeFigureOut">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224388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2D0C13-5336-4601-B5F5-D83CF9315506}"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171233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2D0C13-5336-4601-B5F5-D83CF9315506}"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044205-42E6-4014-B0F2-BCBE2BE32A99}" type="slidenum">
              <a:rPr lang="en-US" smtClean="0"/>
              <a:t>‹#›</a:t>
            </a:fld>
            <a:endParaRPr lang="en-US"/>
          </a:p>
        </p:txBody>
      </p:sp>
    </p:spTree>
    <p:extLst>
      <p:ext uri="{BB962C8B-B14F-4D97-AF65-F5344CB8AC3E}">
        <p14:creationId xmlns:p14="http://schemas.microsoft.com/office/powerpoint/2010/main" val="286061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92D0C13-5336-4601-B5F5-D83CF9315506}" type="datetimeFigureOut">
              <a:rPr lang="en-US" smtClean="0"/>
              <a:t>5/8/2024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8044205-42E6-4014-B0F2-BCBE2BE32A99}" type="slidenum">
              <a:rPr lang="en-US" smtClean="0"/>
              <a:t>‹#›</a:t>
            </a:fld>
            <a:endParaRPr lang="en-US"/>
          </a:p>
        </p:txBody>
      </p:sp>
    </p:spTree>
    <p:extLst>
      <p:ext uri="{BB962C8B-B14F-4D97-AF65-F5344CB8AC3E}">
        <p14:creationId xmlns:p14="http://schemas.microsoft.com/office/powerpoint/2010/main" val="409810291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44A-028A-7847-D2DE-6F6BFDE1B353}"/>
              </a:ext>
            </a:extLst>
          </p:cNvPr>
          <p:cNvSpPr>
            <a:spLocks noGrp="1"/>
          </p:cNvSpPr>
          <p:nvPr>
            <p:ph type="title"/>
          </p:nvPr>
        </p:nvSpPr>
        <p:spPr/>
        <p:txBody>
          <a:bodyPr/>
          <a:lstStyle/>
          <a:p>
            <a:r>
              <a:rPr lang="en-US" spc="-5" dirty="0">
                <a:solidFill>
                  <a:schemeClr val="bg1"/>
                </a:solidFill>
                <a:effectLst>
                  <a:outerShdw blurRad="38100" dist="38100" dir="2700000" algn="tl">
                    <a:srgbClr val="000000">
                      <a:alpha val="43137"/>
                    </a:srgbClr>
                  </a:outerShdw>
                </a:effectLst>
                <a:latin typeface="Algerian" panose="04020705040A02060702" pitchFamily="82" charset="0"/>
                <a:cs typeface="Calibri"/>
              </a:rPr>
              <a:t>AI </a:t>
            </a:r>
            <a:r>
              <a:rPr lang="en-US" sz="3800" spc="-5" dirty="0">
                <a:solidFill>
                  <a:schemeClr val="bg1"/>
                </a:solidFill>
                <a:effectLst>
                  <a:outerShdw blurRad="38100" dist="38100" dir="2700000" algn="tl">
                    <a:srgbClr val="000000">
                      <a:alpha val="43137"/>
                    </a:srgbClr>
                  </a:outerShdw>
                </a:effectLst>
                <a:latin typeface="Algerian" panose="04020705040A02060702" pitchFamily="82" charset="0"/>
                <a:cs typeface="Calibri"/>
              </a:rPr>
              <a:t>BASED</a:t>
            </a:r>
            <a:r>
              <a:rPr lang="en-US" spc="-5" dirty="0">
                <a:solidFill>
                  <a:schemeClr val="bg1"/>
                </a:solidFill>
                <a:effectLst>
                  <a:outerShdw blurRad="38100" dist="38100" dir="2700000" algn="tl">
                    <a:srgbClr val="000000">
                      <a:alpha val="43137"/>
                    </a:srgbClr>
                  </a:outerShdw>
                </a:effectLst>
                <a:latin typeface="Algerian" panose="04020705040A02060702" pitchFamily="82" charset="0"/>
                <a:cs typeface="Calibri"/>
              </a:rPr>
              <a:t> NOISE- CANCELLATION USING DCU-NET ARCHITECTURE</a:t>
            </a:r>
            <a:endParaRPr lang="en-US" dirty="0"/>
          </a:p>
        </p:txBody>
      </p:sp>
      <p:sp>
        <p:nvSpPr>
          <p:cNvPr id="4" name="TextBox 3">
            <a:extLst>
              <a:ext uri="{FF2B5EF4-FFF2-40B4-BE49-F238E27FC236}">
                <a16:creationId xmlns:a16="http://schemas.microsoft.com/office/drawing/2014/main" id="{A657E3A9-9D46-652E-4A22-FADC288C7585}"/>
              </a:ext>
            </a:extLst>
          </p:cNvPr>
          <p:cNvSpPr txBox="1"/>
          <p:nvPr/>
        </p:nvSpPr>
        <p:spPr>
          <a:xfrm>
            <a:off x="387927" y="4212699"/>
            <a:ext cx="3879273" cy="2554545"/>
          </a:xfrm>
          <a:prstGeom prst="rect">
            <a:avLst/>
          </a:prstGeom>
          <a:noFill/>
        </p:spPr>
        <p:txBody>
          <a:bodyPr wrap="square">
            <a:spAutoFit/>
          </a:bodyPr>
          <a:lstStyle/>
          <a:p>
            <a:pPr marL="0" lvl="0" indent="0" algn="l" rtl="0">
              <a:spcBef>
                <a:spcPts val="0"/>
              </a:spcBef>
              <a:spcAft>
                <a:spcPts val="0"/>
              </a:spcAft>
              <a:buNone/>
            </a:pPr>
            <a:r>
              <a:rPr lang="en-US" sz="2000" dirty="0">
                <a:solidFill>
                  <a:schemeClr val="accent1">
                    <a:lumMod val="75000"/>
                  </a:schemeClr>
                </a:solidFill>
              </a:rPr>
              <a:t>Group members:</a:t>
            </a:r>
          </a:p>
          <a:p>
            <a:pPr marL="0" lvl="0" indent="0" algn="l" rtl="0">
              <a:spcBef>
                <a:spcPts val="0"/>
              </a:spcBef>
              <a:spcAft>
                <a:spcPts val="0"/>
              </a:spcAft>
              <a:buNone/>
            </a:pPr>
            <a:r>
              <a:rPr lang="en-US" sz="2000" dirty="0" err="1">
                <a:solidFill>
                  <a:schemeClr val="tx2"/>
                </a:solidFill>
                <a:latin typeface="Arial"/>
                <a:ea typeface="Arial"/>
                <a:cs typeface="Arial"/>
                <a:sym typeface="Arial"/>
              </a:rPr>
              <a:t>Avnesh</a:t>
            </a:r>
            <a:r>
              <a:rPr lang="en-US" sz="2000" dirty="0">
                <a:solidFill>
                  <a:schemeClr val="tx2"/>
                </a:solidFill>
                <a:latin typeface="Arial"/>
                <a:ea typeface="Arial"/>
                <a:cs typeface="Arial"/>
                <a:sym typeface="Arial"/>
              </a:rPr>
              <a:t> Kumar (21095029)</a:t>
            </a:r>
          </a:p>
          <a:p>
            <a:pPr marL="0" lvl="0" indent="0" algn="l" rtl="0">
              <a:spcBef>
                <a:spcPts val="0"/>
              </a:spcBef>
              <a:spcAft>
                <a:spcPts val="0"/>
              </a:spcAft>
              <a:buNone/>
            </a:pPr>
            <a:r>
              <a:rPr lang="en-US" sz="2000" dirty="0" err="1">
                <a:solidFill>
                  <a:schemeClr val="tx2"/>
                </a:solidFill>
                <a:latin typeface="Arial"/>
                <a:cs typeface="Arial"/>
                <a:sym typeface="Arial"/>
              </a:rPr>
              <a:t>Soojal</a:t>
            </a:r>
            <a:r>
              <a:rPr lang="en-US" sz="2000" dirty="0">
                <a:solidFill>
                  <a:schemeClr val="tx2"/>
                </a:solidFill>
                <a:latin typeface="Arial"/>
                <a:cs typeface="Arial"/>
                <a:sym typeface="Arial"/>
              </a:rPr>
              <a:t> Singh (21095115)</a:t>
            </a:r>
          </a:p>
          <a:p>
            <a:pPr marL="0" lvl="0" indent="0" algn="l" rtl="0">
              <a:spcBef>
                <a:spcPts val="0"/>
              </a:spcBef>
              <a:spcAft>
                <a:spcPts val="0"/>
              </a:spcAft>
              <a:buNone/>
            </a:pPr>
            <a:r>
              <a:rPr lang="en-US" sz="2000" dirty="0">
                <a:solidFill>
                  <a:schemeClr val="tx2"/>
                </a:solidFill>
                <a:latin typeface="Arial"/>
                <a:cs typeface="Arial"/>
                <a:sym typeface="Arial"/>
              </a:rPr>
              <a:t>Ravi Kumar Meena(21095093)</a:t>
            </a:r>
            <a:endParaRPr lang="en-US" sz="2000" i="1" dirty="0">
              <a:solidFill>
                <a:srgbClr val="170AC6"/>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sz="2000" dirty="0">
              <a:solidFill>
                <a:schemeClr val="accent1">
                  <a:lumMod val="75000"/>
                </a:schemeClr>
              </a:solidFill>
            </a:endParaRPr>
          </a:p>
          <a:p>
            <a:pPr marL="0" lvl="0" indent="0" algn="l" rtl="0">
              <a:spcBef>
                <a:spcPts val="0"/>
              </a:spcBef>
              <a:spcAft>
                <a:spcPts val="0"/>
              </a:spcAft>
              <a:buNone/>
            </a:pPr>
            <a:r>
              <a:rPr lang="en-US" sz="2000" dirty="0">
                <a:solidFill>
                  <a:schemeClr val="accent1">
                    <a:lumMod val="75000"/>
                  </a:schemeClr>
                </a:solidFill>
                <a:latin typeface="Arial" panose="020B0604020202020204" pitchFamily="34" charset="0"/>
                <a:cs typeface="Arial" panose="020B0604020202020204" pitchFamily="34" charset="0"/>
              </a:rPr>
              <a:t>Under the guidance of</a:t>
            </a:r>
          </a:p>
          <a:p>
            <a:pPr marL="0" lvl="0" indent="0" algn="l" rtl="0">
              <a:spcBef>
                <a:spcPts val="0"/>
              </a:spcBef>
              <a:spcAft>
                <a:spcPts val="0"/>
              </a:spcAft>
              <a:buNone/>
            </a:pPr>
            <a:r>
              <a:rPr lang="en-US" sz="2000" dirty="0">
                <a:solidFill>
                  <a:schemeClr val="tx2"/>
                </a:solidFill>
                <a:latin typeface="Arial"/>
                <a:cs typeface="Arial"/>
                <a:sym typeface="Arial"/>
              </a:rPr>
              <a:t>Dr. Kishor P. </a:t>
            </a:r>
            <a:r>
              <a:rPr lang="en-US" sz="2000" dirty="0" err="1">
                <a:solidFill>
                  <a:schemeClr val="tx2"/>
                </a:solidFill>
                <a:latin typeface="Arial"/>
                <a:cs typeface="Arial"/>
                <a:sym typeface="Arial"/>
              </a:rPr>
              <a:t>Sarawadekar</a:t>
            </a:r>
            <a:endParaRPr lang="en-US" sz="2000" dirty="0">
              <a:solidFill>
                <a:schemeClr val="tx2"/>
              </a:solidFill>
              <a:latin typeface="Arial"/>
              <a:cs typeface="Arial"/>
              <a:sym typeface="Arial"/>
            </a:endParaRPr>
          </a:p>
          <a:p>
            <a:pPr marL="0" lvl="0" indent="0" algn="l" rtl="0">
              <a:spcBef>
                <a:spcPts val="0"/>
              </a:spcBef>
              <a:spcAft>
                <a:spcPts val="0"/>
              </a:spcAft>
              <a:buNone/>
            </a:pPr>
            <a:r>
              <a:rPr lang="en-US" sz="2000" dirty="0">
                <a:solidFill>
                  <a:schemeClr val="tx2"/>
                </a:solidFill>
                <a:latin typeface="Arial"/>
                <a:cs typeface="Arial"/>
                <a:sym typeface="Arial"/>
              </a:rPr>
              <a:t>Associate Professor</a:t>
            </a:r>
            <a:endParaRPr lang="en-US" sz="2000" dirty="0">
              <a:solidFill>
                <a:srgbClr val="170AC6"/>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91E96CB-133E-46F7-39DA-EF89FCFA15F3}"/>
              </a:ext>
            </a:extLst>
          </p:cNvPr>
          <p:cNvSpPr txBox="1"/>
          <p:nvPr/>
        </p:nvSpPr>
        <p:spPr>
          <a:xfrm>
            <a:off x="3865417" y="2604655"/>
            <a:ext cx="4031673" cy="769441"/>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2200" dirty="0">
                <a:solidFill>
                  <a:schemeClr val="tx2"/>
                </a:solidFill>
                <a:latin typeface="Arial"/>
                <a:ea typeface="Arial"/>
                <a:cs typeface="Arial"/>
                <a:sym typeface="Arial"/>
              </a:rPr>
              <a:t>EC-392 </a:t>
            </a:r>
            <a:r>
              <a:rPr lang="en-US" sz="2200" dirty="0" err="1">
                <a:solidFill>
                  <a:schemeClr val="tx2"/>
                </a:solidFill>
                <a:latin typeface="Arial"/>
                <a:ea typeface="Arial"/>
                <a:cs typeface="Arial"/>
                <a:sym typeface="Arial"/>
              </a:rPr>
              <a:t>B.Tech</a:t>
            </a:r>
            <a:r>
              <a:rPr lang="en-US" sz="2200" dirty="0">
                <a:solidFill>
                  <a:schemeClr val="tx2"/>
                </a:solidFill>
                <a:latin typeface="Arial"/>
                <a:ea typeface="Arial"/>
                <a:cs typeface="Arial"/>
                <a:sym typeface="Arial"/>
              </a:rPr>
              <a:t> Project </a:t>
            </a:r>
          </a:p>
          <a:p>
            <a:pPr marL="0" lvl="0" indent="0" algn="ctr" rtl="0">
              <a:spcBef>
                <a:spcPts val="0"/>
              </a:spcBef>
              <a:spcAft>
                <a:spcPts val="0"/>
              </a:spcAft>
              <a:buClr>
                <a:schemeClr val="dk1"/>
              </a:buClr>
              <a:buSzPts val="1100"/>
              <a:buFont typeface="Arial"/>
              <a:buNone/>
            </a:pPr>
            <a:r>
              <a:rPr lang="en-US" sz="2200" dirty="0">
                <a:solidFill>
                  <a:schemeClr val="tx2"/>
                </a:solidFill>
                <a:latin typeface="Arial"/>
                <a:ea typeface="Arial"/>
                <a:cs typeface="Arial"/>
                <a:sym typeface="Arial"/>
              </a:rPr>
              <a:t>Semester-VI 2023-24</a:t>
            </a:r>
          </a:p>
        </p:txBody>
      </p:sp>
      <p:pic>
        <p:nvPicPr>
          <p:cNvPr id="7" name="Google Shape;204;p29">
            <a:extLst>
              <a:ext uri="{FF2B5EF4-FFF2-40B4-BE49-F238E27FC236}">
                <a16:creationId xmlns:a16="http://schemas.microsoft.com/office/drawing/2014/main" id="{B6273198-5DDA-C3B2-66BE-A841A32A3602}"/>
              </a:ext>
            </a:extLst>
          </p:cNvPr>
          <p:cNvPicPr preferRelativeResize="0"/>
          <p:nvPr/>
        </p:nvPicPr>
        <p:blipFill>
          <a:blip r:embed="rId2">
            <a:alphaModFix/>
          </a:blip>
          <a:stretch>
            <a:fillRect/>
          </a:stretch>
        </p:blipFill>
        <p:spPr>
          <a:xfrm>
            <a:off x="8423564" y="2770908"/>
            <a:ext cx="2805949" cy="2757507"/>
          </a:xfrm>
          <a:prstGeom prst="rect">
            <a:avLst/>
          </a:prstGeom>
          <a:noFill/>
          <a:ln>
            <a:noFill/>
          </a:ln>
        </p:spPr>
      </p:pic>
      <p:sp>
        <p:nvSpPr>
          <p:cNvPr id="9" name="TextBox 8">
            <a:extLst>
              <a:ext uri="{FF2B5EF4-FFF2-40B4-BE49-F238E27FC236}">
                <a16:creationId xmlns:a16="http://schemas.microsoft.com/office/drawing/2014/main" id="{B70CB7F9-0B25-8BC4-A43D-B523CC330087}"/>
              </a:ext>
            </a:extLst>
          </p:cNvPr>
          <p:cNvSpPr txBox="1"/>
          <p:nvPr/>
        </p:nvSpPr>
        <p:spPr>
          <a:xfrm>
            <a:off x="6276110" y="5709134"/>
            <a:ext cx="6096000" cy="842667"/>
          </a:xfrm>
          <a:prstGeom prst="rect">
            <a:avLst/>
          </a:prstGeom>
          <a:noFill/>
        </p:spPr>
        <p:txBody>
          <a:bodyPr wrap="square">
            <a:spAutoFit/>
          </a:bodyPr>
          <a:lstStyle/>
          <a:p>
            <a:pPr marL="0" lvl="0" indent="0" algn="ctr" rtl="0">
              <a:lnSpc>
                <a:spcPct val="136000"/>
              </a:lnSpc>
              <a:spcBef>
                <a:spcPts val="300"/>
              </a:spcBef>
              <a:spcAft>
                <a:spcPts val="0"/>
              </a:spcAft>
              <a:buNone/>
            </a:pPr>
            <a:r>
              <a:rPr lang="en-US" b="1" dirty="0">
                <a:solidFill>
                  <a:srgbClr val="9900CC"/>
                </a:solidFill>
                <a:latin typeface="Arial" panose="020B0604020202020204" pitchFamily="34" charset="0"/>
                <a:cs typeface="Arial" panose="020B0604020202020204" pitchFamily="34" charset="0"/>
              </a:rPr>
              <a:t>Department of Electronics Engineering</a:t>
            </a:r>
          </a:p>
          <a:p>
            <a:pPr marL="0" lvl="0" indent="0" algn="ctr" rtl="0">
              <a:lnSpc>
                <a:spcPct val="136000"/>
              </a:lnSpc>
              <a:spcBef>
                <a:spcPts val="300"/>
              </a:spcBef>
              <a:spcAft>
                <a:spcPts val="300"/>
              </a:spcAft>
              <a:buNone/>
            </a:pPr>
            <a:r>
              <a:rPr lang="en-US" b="1" dirty="0">
                <a:solidFill>
                  <a:srgbClr val="9900CC"/>
                </a:solidFill>
                <a:latin typeface="Arial" panose="020B0604020202020204" pitchFamily="34" charset="0"/>
                <a:cs typeface="Arial" panose="020B0604020202020204" pitchFamily="34" charset="0"/>
              </a:rPr>
              <a:t>Indian Institute Of Technology (BHU) Varanas</a:t>
            </a:r>
            <a:r>
              <a:rPr lang="en-US" sz="1800" b="1" dirty="0">
                <a:solidFill>
                  <a:srgbClr val="9900CC"/>
                </a:solidFill>
                <a:latin typeface="Arial" panose="020B0604020202020204" pitchFamily="34" charset="0"/>
                <a:cs typeface="Arial" panose="020B0604020202020204" pitchFamily="34" charset="0"/>
              </a:rPr>
              <a:t>i</a:t>
            </a:r>
          </a:p>
        </p:txBody>
      </p:sp>
    </p:spTree>
    <p:extLst>
      <p:ext uri="{BB962C8B-B14F-4D97-AF65-F5344CB8AC3E}">
        <p14:creationId xmlns:p14="http://schemas.microsoft.com/office/powerpoint/2010/main" val="251037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FE5782-6EA1-545C-9481-02B2B77E75F0}"/>
              </a:ext>
            </a:extLst>
          </p:cNvPr>
          <p:cNvSpPr txBox="1"/>
          <p:nvPr/>
        </p:nvSpPr>
        <p:spPr>
          <a:xfrm>
            <a:off x="3132945" y="554636"/>
            <a:ext cx="5253361" cy="461665"/>
          </a:xfrm>
          <a:prstGeom prst="rect">
            <a:avLst/>
          </a:prstGeom>
          <a:noFill/>
        </p:spPr>
        <p:txBody>
          <a:bodyPr wrap="none" rtlCol="0">
            <a:spAutoFit/>
          </a:bodyPr>
          <a:lstStyle/>
          <a:p>
            <a:r>
              <a:rPr lang="en-US" sz="2400" b="1" u="sng" dirty="0">
                <a:solidFill>
                  <a:schemeClr val="tx2"/>
                </a:solidFill>
              </a:rPr>
              <a:t>Convolution operation in Decoder</a:t>
            </a:r>
          </a:p>
        </p:txBody>
      </p:sp>
      <p:pic>
        <p:nvPicPr>
          <p:cNvPr id="7" name="Picture 6">
            <a:extLst>
              <a:ext uri="{FF2B5EF4-FFF2-40B4-BE49-F238E27FC236}">
                <a16:creationId xmlns:a16="http://schemas.microsoft.com/office/drawing/2014/main" id="{3065A0AB-81CA-30DA-4C5B-E9E069690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0" y="1736704"/>
            <a:ext cx="5957526" cy="2769318"/>
          </a:xfrm>
          <a:prstGeom prst="rect">
            <a:avLst/>
          </a:prstGeom>
        </p:spPr>
      </p:pic>
      <p:sp>
        <p:nvSpPr>
          <p:cNvPr id="8" name="TextBox 7">
            <a:extLst>
              <a:ext uri="{FF2B5EF4-FFF2-40B4-BE49-F238E27FC236}">
                <a16:creationId xmlns:a16="http://schemas.microsoft.com/office/drawing/2014/main" id="{CDE38E6D-3B85-7D8D-4C65-94CB348DDDFE}"/>
              </a:ext>
            </a:extLst>
          </p:cNvPr>
          <p:cNvSpPr txBox="1"/>
          <p:nvPr/>
        </p:nvSpPr>
        <p:spPr>
          <a:xfrm>
            <a:off x="6400800" y="2246649"/>
            <a:ext cx="4939173" cy="923330"/>
          </a:xfrm>
          <a:prstGeom prst="rect">
            <a:avLst/>
          </a:prstGeom>
          <a:noFill/>
        </p:spPr>
        <p:txBody>
          <a:bodyPr wrap="none" rtlCol="0">
            <a:spAutoFit/>
          </a:bodyPr>
          <a:lstStyle/>
          <a:p>
            <a:r>
              <a:rPr lang="en-US" dirty="0">
                <a:solidFill>
                  <a:schemeClr val="tx2"/>
                </a:solidFill>
              </a:rPr>
              <a:t>To bound the magnitude of the mask and </a:t>
            </a:r>
          </a:p>
          <a:p>
            <a:r>
              <a:rPr lang="en-US" dirty="0">
                <a:solidFill>
                  <a:schemeClr val="tx2"/>
                </a:solidFill>
              </a:rPr>
              <a:t>Optimize the overall performance of the </a:t>
            </a:r>
          </a:p>
          <a:p>
            <a:r>
              <a:rPr lang="en-US" dirty="0">
                <a:solidFill>
                  <a:schemeClr val="tx2"/>
                </a:solidFill>
              </a:rPr>
              <a:t>Model, tanh function is used.</a:t>
            </a:r>
          </a:p>
        </p:txBody>
      </p:sp>
      <p:pic>
        <p:nvPicPr>
          <p:cNvPr id="10" name="Picture 9">
            <a:extLst>
              <a:ext uri="{FF2B5EF4-FFF2-40B4-BE49-F238E27FC236}">
                <a16:creationId xmlns:a16="http://schemas.microsoft.com/office/drawing/2014/main" id="{255CD0CE-6540-2E96-59B8-F096B1594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362" y="3946993"/>
            <a:ext cx="7738638" cy="1441270"/>
          </a:xfrm>
          <a:prstGeom prst="rect">
            <a:avLst/>
          </a:prstGeom>
        </p:spPr>
      </p:pic>
    </p:spTree>
    <p:extLst>
      <p:ext uri="{BB962C8B-B14F-4D97-AF65-F5344CB8AC3E}">
        <p14:creationId xmlns:p14="http://schemas.microsoft.com/office/powerpoint/2010/main" val="150524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18E80-8BA4-2E5A-7F15-8AB51E8B1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936" y="900425"/>
            <a:ext cx="6313670" cy="3494416"/>
          </a:xfrm>
          <a:prstGeom prst="rect">
            <a:avLst/>
          </a:prstGeom>
        </p:spPr>
      </p:pic>
      <p:sp>
        <p:nvSpPr>
          <p:cNvPr id="2" name="TextBox 1">
            <a:extLst>
              <a:ext uri="{FF2B5EF4-FFF2-40B4-BE49-F238E27FC236}">
                <a16:creationId xmlns:a16="http://schemas.microsoft.com/office/drawing/2014/main" id="{8562990F-83D0-F4E9-95FD-8801BD12D69A}"/>
              </a:ext>
            </a:extLst>
          </p:cNvPr>
          <p:cNvSpPr txBox="1"/>
          <p:nvPr/>
        </p:nvSpPr>
        <p:spPr>
          <a:xfrm>
            <a:off x="2038588" y="4886795"/>
            <a:ext cx="7284366" cy="400110"/>
          </a:xfrm>
          <a:prstGeom prst="rect">
            <a:avLst/>
          </a:prstGeom>
          <a:noFill/>
        </p:spPr>
        <p:txBody>
          <a:bodyPr wrap="none" rtlCol="0">
            <a:spAutoFit/>
          </a:bodyPr>
          <a:lstStyle/>
          <a:p>
            <a:r>
              <a:rPr lang="en-US" sz="2000" dirty="0">
                <a:solidFill>
                  <a:schemeClr val="tx2"/>
                </a:solidFill>
              </a:rPr>
              <a:t>Implementation of above stated magnitude optimization</a:t>
            </a:r>
          </a:p>
        </p:txBody>
      </p:sp>
    </p:spTree>
    <p:extLst>
      <p:ext uri="{BB962C8B-B14F-4D97-AF65-F5344CB8AC3E}">
        <p14:creationId xmlns:p14="http://schemas.microsoft.com/office/powerpoint/2010/main" val="8039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1DEE24-25F8-8570-830B-FDD0B16DB93B}"/>
              </a:ext>
            </a:extLst>
          </p:cNvPr>
          <p:cNvSpPr txBox="1"/>
          <p:nvPr/>
        </p:nvSpPr>
        <p:spPr>
          <a:xfrm>
            <a:off x="4826833" y="509666"/>
            <a:ext cx="2132315" cy="461665"/>
          </a:xfrm>
          <a:prstGeom prst="rect">
            <a:avLst/>
          </a:prstGeom>
          <a:noFill/>
        </p:spPr>
        <p:txBody>
          <a:bodyPr wrap="none" rtlCol="0">
            <a:spAutoFit/>
          </a:bodyPr>
          <a:lstStyle/>
          <a:p>
            <a:r>
              <a:rPr lang="en-US" sz="2400" b="1" u="sng" dirty="0">
                <a:solidFill>
                  <a:schemeClr val="tx2"/>
                </a:solidFill>
              </a:rPr>
              <a:t>Loss Function</a:t>
            </a:r>
          </a:p>
        </p:txBody>
      </p:sp>
      <p:sp>
        <p:nvSpPr>
          <p:cNvPr id="3" name="TextBox 2">
            <a:extLst>
              <a:ext uri="{FF2B5EF4-FFF2-40B4-BE49-F238E27FC236}">
                <a16:creationId xmlns:a16="http://schemas.microsoft.com/office/drawing/2014/main" id="{5CCF6089-34F4-22E9-BF24-A019FE4AABB1}"/>
              </a:ext>
            </a:extLst>
          </p:cNvPr>
          <p:cNvSpPr txBox="1"/>
          <p:nvPr/>
        </p:nvSpPr>
        <p:spPr>
          <a:xfrm>
            <a:off x="734518" y="1873770"/>
            <a:ext cx="10178321"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The following loss function is utilized for optimizing the weights. The weights are initialized through Xavier function(Xavier uniform distribution).</a:t>
            </a:r>
          </a:p>
        </p:txBody>
      </p:sp>
      <p:pic>
        <p:nvPicPr>
          <p:cNvPr id="7" name="Picture 6">
            <a:extLst>
              <a:ext uri="{FF2B5EF4-FFF2-40B4-BE49-F238E27FC236}">
                <a16:creationId xmlns:a16="http://schemas.microsoft.com/office/drawing/2014/main" id="{991FCCF0-36DD-CCEF-4E28-7986FE1E5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360" y="2890495"/>
            <a:ext cx="7271591" cy="881405"/>
          </a:xfrm>
          <a:prstGeom prst="rect">
            <a:avLst/>
          </a:prstGeom>
        </p:spPr>
      </p:pic>
      <p:pic>
        <p:nvPicPr>
          <p:cNvPr id="9" name="Picture 8">
            <a:extLst>
              <a:ext uri="{FF2B5EF4-FFF2-40B4-BE49-F238E27FC236}">
                <a16:creationId xmlns:a16="http://schemas.microsoft.com/office/drawing/2014/main" id="{1A71BC97-0152-D70F-69C8-F6AB46B5D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275" y="3934449"/>
            <a:ext cx="6651040" cy="415690"/>
          </a:xfrm>
          <a:prstGeom prst="rect">
            <a:avLst/>
          </a:prstGeom>
        </p:spPr>
      </p:pic>
      <p:sp>
        <p:nvSpPr>
          <p:cNvPr id="10" name="TextBox 9">
            <a:extLst>
              <a:ext uri="{FF2B5EF4-FFF2-40B4-BE49-F238E27FC236}">
                <a16:creationId xmlns:a16="http://schemas.microsoft.com/office/drawing/2014/main" id="{71A445B6-5984-F83E-0674-AEA92C15ED38}"/>
              </a:ext>
            </a:extLst>
          </p:cNvPr>
          <p:cNvSpPr txBox="1"/>
          <p:nvPr/>
        </p:nvSpPr>
        <p:spPr>
          <a:xfrm>
            <a:off x="1751726" y="4512688"/>
            <a:ext cx="8027694" cy="646331"/>
          </a:xfrm>
          <a:prstGeom prst="rect">
            <a:avLst/>
          </a:prstGeom>
          <a:noFill/>
        </p:spPr>
        <p:txBody>
          <a:bodyPr wrap="square" rtlCol="0">
            <a:spAutoFit/>
          </a:bodyPr>
          <a:lstStyle/>
          <a:p>
            <a:r>
              <a:rPr lang="en-US" dirty="0">
                <a:solidFill>
                  <a:schemeClr val="tx2"/>
                </a:solidFill>
              </a:rPr>
              <a:t>Where</a:t>
            </a:r>
            <a:r>
              <a:rPr lang="en-US" dirty="0"/>
              <a:t>,</a:t>
            </a:r>
          </a:p>
          <a:p>
            <a:pPr algn="ctr"/>
            <a:r>
              <a:rPr lang="el-GR" b="0" i="0" dirty="0">
                <a:solidFill>
                  <a:srgbClr val="000000"/>
                </a:solidFill>
                <a:effectLst/>
                <a:latin typeface="Lucida Sans Unicode" panose="020B0602030504020204" pitchFamily="34" charset="0"/>
              </a:rPr>
              <a:t>α = ||</a:t>
            </a:r>
            <a:r>
              <a:rPr lang="en-US" b="0" i="0" dirty="0">
                <a:solidFill>
                  <a:srgbClr val="000000"/>
                </a:solidFill>
                <a:effectLst/>
                <a:latin typeface="Lucida Sans Unicode" panose="020B0602030504020204" pitchFamily="34" charset="0"/>
              </a:rPr>
              <a:t>y||²/ (||y||² + ||z||²)</a:t>
            </a:r>
          </a:p>
        </p:txBody>
      </p:sp>
      <p:sp>
        <p:nvSpPr>
          <p:cNvPr id="11" name="TextBox 10">
            <a:extLst>
              <a:ext uri="{FF2B5EF4-FFF2-40B4-BE49-F238E27FC236}">
                <a16:creationId xmlns:a16="http://schemas.microsoft.com/office/drawing/2014/main" id="{208037C9-2B81-3A0B-D327-6B9700781034}"/>
              </a:ext>
            </a:extLst>
          </p:cNvPr>
          <p:cNvSpPr txBox="1"/>
          <p:nvPr/>
        </p:nvSpPr>
        <p:spPr>
          <a:xfrm>
            <a:off x="1751726" y="5159019"/>
            <a:ext cx="7911484" cy="646331"/>
          </a:xfrm>
          <a:prstGeom prst="rect">
            <a:avLst/>
          </a:prstGeom>
          <a:noFill/>
        </p:spPr>
        <p:txBody>
          <a:bodyPr wrap="square" rtlCol="0">
            <a:spAutoFit/>
          </a:bodyPr>
          <a:lstStyle/>
          <a:p>
            <a:r>
              <a:rPr lang="en-US" dirty="0">
                <a:solidFill>
                  <a:schemeClr val="tx2"/>
                </a:solidFill>
              </a:rPr>
              <a:t>And</a:t>
            </a:r>
            <a:r>
              <a:rPr lang="en-US" dirty="0"/>
              <a:t>,</a:t>
            </a:r>
          </a:p>
          <a:p>
            <a:pPr algn="ctr"/>
            <a:r>
              <a:rPr lang="en-US" dirty="0"/>
              <a:t> zˆ = x−yˆ</a:t>
            </a:r>
          </a:p>
        </p:txBody>
      </p:sp>
      <p:sp>
        <p:nvSpPr>
          <p:cNvPr id="12" name="TextBox 11">
            <a:extLst>
              <a:ext uri="{FF2B5EF4-FFF2-40B4-BE49-F238E27FC236}">
                <a16:creationId xmlns:a16="http://schemas.microsoft.com/office/drawing/2014/main" id="{2E5CC4EC-DFFB-88F3-4C49-0F43959FC757}"/>
              </a:ext>
            </a:extLst>
          </p:cNvPr>
          <p:cNvSpPr txBox="1"/>
          <p:nvPr/>
        </p:nvSpPr>
        <p:spPr>
          <a:xfrm>
            <a:off x="1320800" y="6212114"/>
            <a:ext cx="6708888" cy="369332"/>
          </a:xfrm>
          <a:prstGeom prst="rect">
            <a:avLst/>
          </a:prstGeom>
          <a:noFill/>
        </p:spPr>
        <p:txBody>
          <a:bodyPr wrap="none" rtlCol="0">
            <a:spAutoFit/>
          </a:bodyPr>
          <a:lstStyle/>
          <a:p>
            <a:r>
              <a:rPr lang="el-GR" b="0" i="0" dirty="0">
                <a:solidFill>
                  <a:schemeClr val="tx2"/>
                </a:solidFill>
                <a:effectLst/>
                <a:latin typeface="Lucida Sans Unicode" panose="020B0602030504020204" pitchFamily="34" charset="0"/>
              </a:rPr>
              <a:t>α </a:t>
            </a:r>
            <a:r>
              <a:rPr lang="en-US" b="0" i="0" dirty="0">
                <a:solidFill>
                  <a:schemeClr val="tx2"/>
                </a:solidFill>
                <a:effectLst/>
                <a:latin typeface="Lucida Sans Unicode" panose="020B0602030504020204" pitchFamily="34" charset="0"/>
              </a:rPr>
              <a:t>i</a:t>
            </a:r>
            <a:r>
              <a:rPr lang="en-US" dirty="0">
                <a:solidFill>
                  <a:schemeClr val="tx2"/>
                </a:solidFill>
              </a:rPr>
              <a:t>s the energy ratio between clean speech y and noise z.</a:t>
            </a:r>
          </a:p>
        </p:txBody>
      </p:sp>
    </p:spTree>
    <p:extLst>
      <p:ext uri="{BB962C8B-B14F-4D97-AF65-F5344CB8AC3E}">
        <p14:creationId xmlns:p14="http://schemas.microsoft.com/office/powerpoint/2010/main" val="161866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B36B3B-3EF2-B6DC-A72D-04C79E978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456" y="1290122"/>
            <a:ext cx="9610725" cy="5242214"/>
          </a:xfrm>
          <a:prstGeom prst="rect">
            <a:avLst/>
          </a:prstGeom>
        </p:spPr>
      </p:pic>
      <p:sp>
        <p:nvSpPr>
          <p:cNvPr id="4" name="TextBox 3">
            <a:extLst>
              <a:ext uri="{FF2B5EF4-FFF2-40B4-BE49-F238E27FC236}">
                <a16:creationId xmlns:a16="http://schemas.microsoft.com/office/drawing/2014/main" id="{2BB9117B-EB86-A41C-32CC-0F0D207CDA10}"/>
              </a:ext>
            </a:extLst>
          </p:cNvPr>
          <p:cNvSpPr txBox="1"/>
          <p:nvPr/>
        </p:nvSpPr>
        <p:spPr>
          <a:xfrm>
            <a:off x="3018972" y="667658"/>
            <a:ext cx="4884671" cy="461665"/>
          </a:xfrm>
          <a:prstGeom prst="rect">
            <a:avLst/>
          </a:prstGeom>
          <a:noFill/>
        </p:spPr>
        <p:txBody>
          <a:bodyPr wrap="none" rtlCol="0">
            <a:spAutoFit/>
          </a:bodyPr>
          <a:lstStyle/>
          <a:p>
            <a:r>
              <a:rPr lang="en-US" sz="2400" b="1" u="sng" dirty="0">
                <a:solidFill>
                  <a:schemeClr val="tx2"/>
                </a:solidFill>
              </a:rPr>
              <a:t>Code for the DCU-Net20 Model</a:t>
            </a:r>
          </a:p>
        </p:txBody>
      </p:sp>
    </p:spTree>
    <p:extLst>
      <p:ext uri="{BB962C8B-B14F-4D97-AF65-F5344CB8AC3E}">
        <p14:creationId xmlns:p14="http://schemas.microsoft.com/office/powerpoint/2010/main" val="135806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7D859B-EEAE-78CE-A003-8FE0D878A150}"/>
              </a:ext>
            </a:extLst>
          </p:cNvPr>
          <p:cNvSpPr txBox="1"/>
          <p:nvPr/>
        </p:nvSpPr>
        <p:spPr>
          <a:xfrm>
            <a:off x="3881944" y="500336"/>
            <a:ext cx="3507692" cy="461665"/>
          </a:xfrm>
          <a:prstGeom prst="rect">
            <a:avLst/>
          </a:prstGeom>
          <a:noFill/>
        </p:spPr>
        <p:txBody>
          <a:bodyPr wrap="none" rtlCol="0">
            <a:spAutoFit/>
          </a:bodyPr>
          <a:lstStyle/>
          <a:p>
            <a:r>
              <a:rPr lang="en-US" sz="2400" b="1" u="sng" dirty="0">
                <a:solidFill>
                  <a:schemeClr val="tx2"/>
                </a:solidFill>
              </a:rPr>
              <a:t>Results and Inferences</a:t>
            </a:r>
          </a:p>
        </p:txBody>
      </p:sp>
      <p:pic>
        <p:nvPicPr>
          <p:cNvPr id="7" name="Picture 6">
            <a:extLst>
              <a:ext uri="{FF2B5EF4-FFF2-40B4-BE49-F238E27FC236}">
                <a16:creationId xmlns:a16="http://schemas.microsoft.com/office/drawing/2014/main" id="{9CDA6B85-A406-B6B3-8128-60D30EF56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84" y="1103085"/>
            <a:ext cx="7158119" cy="5419901"/>
          </a:xfrm>
          <a:prstGeom prst="rect">
            <a:avLst/>
          </a:prstGeom>
        </p:spPr>
      </p:pic>
      <p:sp>
        <p:nvSpPr>
          <p:cNvPr id="8" name="TextBox 7">
            <a:extLst>
              <a:ext uri="{FF2B5EF4-FFF2-40B4-BE49-F238E27FC236}">
                <a16:creationId xmlns:a16="http://schemas.microsoft.com/office/drawing/2014/main" id="{38B9896C-0861-2D62-6E7A-99D841681CE0}"/>
              </a:ext>
            </a:extLst>
          </p:cNvPr>
          <p:cNvSpPr txBox="1"/>
          <p:nvPr/>
        </p:nvSpPr>
        <p:spPr>
          <a:xfrm>
            <a:off x="8069943" y="3489869"/>
            <a:ext cx="2159566" cy="369332"/>
          </a:xfrm>
          <a:prstGeom prst="rect">
            <a:avLst/>
          </a:prstGeom>
          <a:noFill/>
        </p:spPr>
        <p:txBody>
          <a:bodyPr wrap="none" rtlCol="0">
            <a:spAutoFit/>
          </a:bodyPr>
          <a:lstStyle/>
          <a:p>
            <a:r>
              <a:rPr lang="en-US" b="1" i="1" dirty="0"/>
              <a:t>Input Noisy Signal</a:t>
            </a:r>
          </a:p>
        </p:txBody>
      </p:sp>
    </p:spTree>
    <p:extLst>
      <p:ext uri="{BB962C8B-B14F-4D97-AF65-F5344CB8AC3E}">
        <p14:creationId xmlns:p14="http://schemas.microsoft.com/office/powerpoint/2010/main" val="240297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359DA1-11EE-0CDC-10AA-E0A68BCD3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43" y="1006985"/>
            <a:ext cx="6859105" cy="5089014"/>
          </a:xfrm>
          <a:prstGeom prst="rect">
            <a:avLst/>
          </a:prstGeom>
        </p:spPr>
      </p:pic>
      <p:sp>
        <p:nvSpPr>
          <p:cNvPr id="5" name="TextBox 4">
            <a:extLst>
              <a:ext uri="{FF2B5EF4-FFF2-40B4-BE49-F238E27FC236}">
                <a16:creationId xmlns:a16="http://schemas.microsoft.com/office/drawing/2014/main" id="{D6CB1D05-2362-3F19-A0E9-E10EE86961A8}"/>
              </a:ext>
            </a:extLst>
          </p:cNvPr>
          <p:cNvSpPr txBox="1"/>
          <p:nvPr/>
        </p:nvSpPr>
        <p:spPr>
          <a:xfrm>
            <a:off x="8259430" y="3048000"/>
            <a:ext cx="2558714" cy="369332"/>
          </a:xfrm>
          <a:prstGeom prst="rect">
            <a:avLst/>
          </a:prstGeom>
          <a:noFill/>
        </p:spPr>
        <p:txBody>
          <a:bodyPr wrap="none" rtlCol="0">
            <a:spAutoFit/>
          </a:bodyPr>
          <a:lstStyle/>
          <a:p>
            <a:pPr algn="ctr"/>
            <a:r>
              <a:rPr lang="en-US" b="1" i="1" dirty="0"/>
              <a:t>Clean Speech signal </a:t>
            </a:r>
          </a:p>
        </p:txBody>
      </p:sp>
    </p:spTree>
    <p:extLst>
      <p:ext uri="{BB962C8B-B14F-4D97-AF65-F5344CB8AC3E}">
        <p14:creationId xmlns:p14="http://schemas.microsoft.com/office/powerpoint/2010/main" val="353360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BADC27-210E-C48A-3B58-3D48D7241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629" y="876169"/>
            <a:ext cx="6939085" cy="5105661"/>
          </a:xfrm>
          <a:prstGeom prst="rect">
            <a:avLst/>
          </a:prstGeom>
        </p:spPr>
      </p:pic>
      <p:sp>
        <p:nvSpPr>
          <p:cNvPr id="4" name="TextBox 3">
            <a:extLst>
              <a:ext uri="{FF2B5EF4-FFF2-40B4-BE49-F238E27FC236}">
                <a16:creationId xmlns:a16="http://schemas.microsoft.com/office/drawing/2014/main" id="{AC9B9D1C-729C-4DB6-21F4-F1436A49B8B2}"/>
              </a:ext>
            </a:extLst>
          </p:cNvPr>
          <p:cNvSpPr txBox="1"/>
          <p:nvPr/>
        </p:nvSpPr>
        <p:spPr>
          <a:xfrm>
            <a:off x="8499016" y="3105833"/>
            <a:ext cx="2794355" cy="646331"/>
          </a:xfrm>
          <a:prstGeom prst="rect">
            <a:avLst/>
          </a:prstGeom>
          <a:noFill/>
        </p:spPr>
        <p:txBody>
          <a:bodyPr wrap="none" rtlCol="0">
            <a:spAutoFit/>
          </a:bodyPr>
          <a:lstStyle/>
          <a:p>
            <a:r>
              <a:rPr lang="en-US" b="1" i="1" dirty="0"/>
              <a:t>Predicted signal output</a:t>
            </a:r>
          </a:p>
          <a:p>
            <a:r>
              <a:rPr lang="en-US" b="1" i="1" dirty="0"/>
              <a:t>From the Model </a:t>
            </a:r>
          </a:p>
        </p:txBody>
      </p:sp>
    </p:spTree>
    <p:extLst>
      <p:ext uri="{BB962C8B-B14F-4D97-AF65-F5344CB8AC3E}">
        <p14:creationId xmlns:p14="http://schemas.microsoft.com/office/powerpoint/2010/main" val="228229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60DC6A-0FDB-FA6E-BACC-3F6D794D7A53}"/>
              </a:ext>
            </a:extLst>
          </p:cNvPr>
          <p:cNvSpPr txBox="1"/>
          <p:nvPr/>
        </p:nvSpPr>
        <p:spPr>
          <a:xfrm>
            <a:off x="2569029" y="2471057"/>
            <a:ext cx="6143028" cy="1446550"/>
          </a:xfrm>
          <a:prstGeom prst="rect">
            <a:avLst/>
          </a:prstGeom>
          <a:noFill/>
        </p:spPr>
        <p:txBody>
          <a:bodyPr wrap="none" rtlCol="0">
            <a:spAutoFit/>
          </a:bodyPr>
          <a:lstStyle/>
          <a:p>
            <a:r>
              <a:rPr lang="en-US" sz="8800" b="1" dirty="0">
                <a:solidFill>
                  <a:schemeClr val="tx2"/>
                </a:solidFill>
              </a:rPr>
              <a:t>Thank You!</a:t>
            </a:r>
          </a:p>
        </p:txBody>
      </p:sp>
    </p:spTree>
    <p:extLst>
      <p:ext uri="{BB962C8B-B14F-4D97-AF65-F5344CB8AC3E}">
        <p14:creationId xmlns:p14="http://schemas.microsoft.com/office/powerpoint/2010/main" val="290681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3FF01-6DC2-7983-362D-3979C502C427}"/>
              </a:ext>
            </a:extLst>
          </p:cNvPr>
          <p:cNvSpPr txBox="1"/>
          <p:nvPr/>
        </p:nvSpPr>
        <p:spPr>
          <a:xfrm>
            <a:off x="942110" y="0"/>
            <a:ext cx="9448802" cy="6494085"/>
          </a:xfrm>
          <a:prstGeom prst="rect">
            <a:avLst/>
          </a:prstGeom>
          <a:noFill/>
        </p:spPr>
        <p:txBody>
          <a:bodyPr wrap="square" rtlCol="0">
            <a:spAutoFit/>
          </a:bodyPr>
          <a:lstStyle/>
          <a:p>
            <a:r>
              <a:rPr lang="en-US" dirty="0"/>
              <a:t>                                               </a:t>
            </a:r>
            <a:r>
              <a:rPr lang="en-US" sz="3800" b="1" u="sng" dirty="0">
                <a:solidFill>
                  <a:schemeClr val="tx2"/>
                </a:solidFill>
              </a:rPr>
              <a:t>Introduction</a:t>
            </a:r>
            <a:endParaRPr lang="en-US" sz="3800" u="sng" dirty="0">
              <a:solidFill>
                <a:schemeClr val="tx2"/>
              </a:solidFill>
            </a:endParaRPr>
          </a:p>
          <a:p>
            <a:endParaRPr lang="en-US" sz="1800" b="0" i="0" u="none" strike="noStrike" dirty="0">
              <a:solidFill>
                <a:srgbClr val="000000"/>
              </a:solidFill>
              <a:effectLst/>
              <a:latin typeface="Times New Roman" panose="02020603050405020304" pitchFamily="18" charset="0"/>
            </a:endParaRPr>
          </a:p>
          <a:p>
            <a:r>
              <a:rPr lang="en-US" b="0" i="0" u="none" strike="noStrike" dirty="0">
                <a:solidFill>
                  <a:schemeClr val="tx2"/>
                </a:solidFill>
                <a:effectLst/>
                <a:latin typeface="+mj-lt"/>
              </a:rPr>
              <a:t>Speech enhancement is one of the most important and challenging tasks in speech applications where the goal is to separate clean speech from noise when noisy speech is given as an input.</a:t>
            </a:r>
          </a:p>
          <a:p>
            <a:endParaRPr lang="en-US" dirty="0">
              <a:solidFill>
                <a:schemeClr val="tx2"/>
              </a:solidFill>
              <a:latin typeface="+mj-lt"/>
            </a:endParaRPr>
          </a:p>
          <a:p>
            <a:r>
              <a:rPr lang="en-US" dirty="0">
                <a:solidFill>
                  <a:schemeClr val="tx2"/>
                </a:solidFill>
                <a:latin typeface="+mj-lt"/>
                <a:cs typeface="Times New Roman" panose="02020603050405020304" pitchFamily="18" charset="0"/>
              </a:rPr>
              <a:t>Right now, most of the devices use ANC(Active Noise Cancellation) for achieving speech enhancement. In this technique, an anti-noise with the same amplitude and opposite phase is generated and combined with an unwanted noise, thus resulting in the cancellation of both noises. But it requires hardware devices and physical mechanisms thus making it unadaptable.</a:t>
            </a:r>
          </a:p>
          <a:p>
            <a:r>
              <a:rPr lang="en-US" dirty="0">
                <a:solidFill>
                  <a:schemeClr val="tx2"/>
                </a:solidFill>
                <a:latin typeface="+mj-lt"/>
                <a:cs typeface="Times New Roman" panose="02020603050405020304" pitchFamily="18" charset="0"/>
              </a:rPr>
              <a:t>Thus, we have utilized a neural networks-based approach for the same in our project. </a:t>
            </a:r>
          </a:p>
          <a:p>
            <a:endParaRPr lang="en-US" dirty="0">
              <a:solidFill>
                <a:schemeClr val="tx2"/>
              </a:solidFill>
              <a:latin typeface="+mj-lt"/>
              <a:cs typeface="Times New Roman" panose="02020603050405020304" pitchFamily="18" charset="0"/>
            </a:endParaRPr>
          </a:p>
          <a:p>
            <a:r>
              <a:rPr lang="en-US" dirty="0">
                <a:solidFill>
                  <a:schemeClr val="tx2"/>
                </a:solidFill>
                <a:latin typeface="+mj-lt"/>
                <a:cs typeface="Times New Roman" panose="02020603050405020304" pitchFamily="18" charset="0"/>
              </a:rPr>
              <a:t>We have used the Noise-to-Noise approach  for training our DCU-Net(Deep-Complex U-Net) model trained over a large dataset  containing noisy files. Noise-to-Noise means the input noisy file is trained against another noisy file as the target. DCU-Net model contains encoder part that extracts features from image by down-sampling it and then a decoder structure that takes extracted features, upscales them and reconstructs a segmentation mask. The mask is an anti-noise mask which when multiplied with the input noisy spectrogram cancels out the noise part of the file.</a:t>
            </a:r>
            <a:endParaRPr lang="en-US" dirty="0">
              <a:solidFill>
                <a:schemeClr val="tx2"/>
              </a:solidFill>
              <a:latin typeface="+mj-lt"/>
            </a:endParaRPr>
          </a:p>
        </p:txBody>
      </p:sp>
    </p:spTree>
    <p:extLst>
      <p:ext uri="{BB962C8B-B14F-4D97-AF65-F5344CB8AC3E}">
        <p14:creationId xmlns:p14="http://schemas.microsoft.com/office/powerpoint/2010/main" val="314294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5D72B5-09E7-7F72-F73D-83C07B6B4353}"/>
              </a:ext>
            </a:extLst>
          </p:cNvPr>
          <p:cNvSpPr txBox="1"/>
          <p:nvPr/>
        </p:nvSpPr>
        <p:spPr>
          <a:xfrm>
            <a:off x="796600" y="951398"/>
            <a:ext cx="9388384" cy="4955203"/>
          </a:xfrm>
          <a:prstGeom prst="rect">
            <a:avLst/>
          </a:prstGeom>
          <a:noFill/>
        </p:spPr>
        <p:txBody>
          <a:bodyPr wrap="square" rtlCol="0">
            <a:spAutoFit/>
          </a:bodyPr>
          <a:lstStyle/>
          <a:p>
            <a:r>
              <a:rPr lang="en-US" sz="2800" b="1" u="sng" dirty="0">
                <a:solidFill>
                  <a:schemeClr val="tx2"/>
                </a:solidFill>
              </a:rPr>
              <a:t>Motivation - Our Approach for AI Based   Model</a:t>
            </a:r>
            <a:endParaRPr lang="en-US" sz="3800" dirty="0"/>
          </a:p>
          <a:p>
            <a:endParaRPr lang="en-US" dirty="0"/>
          </a:p>
          <a:p>
            <a:pPr marL="285750" indent="-285750">
              <a:buFont typeface="Wingdings" panose="05000000000000000000" pitchFamily="2" charset="2"/>
              <a:buChar char="Ø"/>
            </a:pPr>
            <a:r>
              <a:rPr lang="en-US" dirty="0">
                <a:solidFill>
                  <a:schemeClr val="tx2"/>
                </a:solidFill>
              </a:rPr>
              <a:t>This project tackles the problem of the heavy dependence of clean speech data required by deep learning based audio denoising methods by showing that it is possible to train deep speech denoising networks using only noisy speech samples.</a:t>
            </a:r>
          </a:p>
          <a:p>
            <a:pPr marL="285750" indent="-285750">
              <a:buFont typeface="Arial" panose="020B0604020202020204" pitchFamily="34" charset="0"/>
              <a:buChar char="•"/>
            </a:pPr>
            <a:endParaRPr lang="en-US" dirty="0">
              <a:solidFill>
                <a:schemeClr val="tx2"/>
              </a:solidFill>
            </a:endParaRPr>
          </a:p>
          <a:p>
            <a:pPr marL="285750" indent="-285750">
              <a:buFont typeface="Wingdings" panose="05000000000000000000" pitchFamily="2" charset="2"/>
              <a:buChar char="Ø"/>
            </a:pPr>
            <a:r>
              <a:rPr lang="en-US" dirty="0">
                <a:solidFill>
                  <a:schemeClr val="tx2"/>
                </a:solidFill>
              </a:rPr>
              <a:t>Furthermore it is revealed that such training regimes achieve superior denoising performance over conventional training regimes utilizing clean training audio targets, in cases involving complex noise distributions and low Signal-to-Noise ratios (high noise environments). </a:t>
            </a:r>
          </a:p>
          <a:p>
            <a:pPr marL="285750" indent="-285750">
              <a:buFont typeface="Arial" panose="020B0604020202020204" pitchFamily="34" charset="0"/>
              <a:buChar char="•"/>
            </a:pPr>
            <a:endParaRPr lang="en-US" dirty="0">
              <a:solidFill>
                <a:schemeClr val="tx2"/>
              </a:solidFill>
            </a:endParaRPr>
          </a:p>
          <a:p>
            <a:pPr marL="285750" indent="-285750">
              <a:buFont typeface="Wingdings" panose="05000000000000000000" pitchFamily="2" charset="2"/>
              <a:buChar char="Ø"/>
            </a:pPr>
            <a:r>
              <a:rPr lang="en-US" dirty="0">
                <a:solidFill>
                  <a:schemeClr val="tx2"/>
                </a:solidFill>
              </a:rPr>
              <a:t>We demonstrate the effectiveness of this Noise2Noise approach using the 20 layered Deep Complex U-Net (DCUnet20) architecture. This complex-valued masking framework is an extension upon the popular U-Net architecture . It is able to more precisely understand and recreate both phase and magnitude information from spectrograms.</a:t>
            </a:r>
          </a:p>
        </p:txBody>
      </p:sp>
    </p:spTree>
    <p:extLst>
      <p:ext uri="{BB962C8B-B14F-4D97-AF65-F5344CB8AC3E}">
        <p14:creationId xmlns:p14="http://schemas.microsoft.com/office/powerpoint/2010/main" val="424818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A7C76-C382-9A70-B156-1CAA3B5B5347}"/>
              </a:ext>
            </a:extLst>
          </p:cNvPr>
          <p:cNvSpPr txBox="1"/>
          <p:nvPr/>
        </p:nvSpPr>
        <p:spPr>
          <a:xfrm>
            <a:off x="329784" y="404735"/>
            <a:ext cx="10118360" cy="4031873"/>
          </a:xfrm>
          <a:prstGeom prst="rect">
            <a:avLst/>
          </a:prstGeom>
          <a:noFill/>
        </p:spPr>
        <p:txBody>
          <a:bodyPr wrap="square" rtlCol="0">
            <a:spAutoFit/>
          </a:bodyPr>
          <a:lstStyle/>
          <a:p>
            <a:endParaRPr lang="en-US" sz="2000" b="1" u="sng" dirty="0">
              <a:solidFill>
                <a:schemeClr val="tx2"/>
              </a:solidFill>
            </a:endParaRPr>
          </a:p>
          <a:p>
            <a:endParaRPr lang="en-US" sz="2000" b="1" u="sng" dirty="0">
              <a:solidFill>
                <a:schemeClr val="tx2"/>
              </a:solidFill>
            </a:endParaRPr>
          </a:p>
          <a:p>
            <a:r>
              <a:rPr lang="en-US" dirty="0">
                <a:solidFill>
                  <a:schemeClr val="tx2"/>
                </a:solidFill>
              </a:rPr>
              <a:t>The approach is to use an end-to-end model which takes noisy audio as raw waveform inputs. First, the time domain waveform is converted into the time-frequency domain using the Short Time Fourier Transform (STFT). The output is a complex matrix spectrogram which contains real valued magnitude component and a complex valued phase component.</a:t>
            </a:r>
          </a:p>
          <a:p>
            <a:endParaRPr lang="en-US" dirty="0">
              <a:solidFill>
                <a:schemeClr val="tx2"/>
              </a:solidFill>
            </a:endParaRPr>
          </a:p>
          <a:p>
            <a:r>
              <a:rPr lang="en-US" dirty="0">
                <a:solidFill>
                  <a:schemeClr val="tx2"/>
                </a:solidFill>
              </a:rPr>
              <a:t>This spectrogram is fed to our DCU-NET 20 model(here 20 signifies the model length) which generates an anti-noise spectrogram containing both the real valued magnitude and complex valued phase of the noise in the input signal. When this mask is multiplied with the input noisy signal spectrogram , the noise portion get cancelled out and we get the predicted clean speech spectrogram. Then the ISTFT of the obtained spectrogram is perform which gives our predicted speech enhanced output signal. </a:t>
            </a:r>
          </a:p>
        </p:txBody>
      </p:sp>
    </p:spTree>
    <p:extLst>
      <p:ext uri="{BB962C8B-B14F-4D97-AF65-F5344CB8AC3E}">
        <p14:creationId xmlns:p14="http://schemas.microsoft.com/office/powerpoint/2010/main" val="78974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03E9F0-C31E-9E15-928B-876ADF680604}"/>
              </a:ext>
            </a:extLst>
          </p:cNvPr>
          <p:cNvSpPr txBox="1"/>
          <p:nvPr/>
        </p:nvSpPr>
        <p:spPr>
          <a:xfrm>
            <a:off x="389269" y="991015"/>
            <a:ext cx="9938478" cy="4062651"/>
          </a:xfrm>
          <a:prstGeom prst="rect">
            <a:avLst/>
          </a:prstGeom>
          <a:noFill/>
        </p:spPr>
        <p:txBody>
          <a:bodyPr wrap="square" rtlCol="0">
            <a:spAutoFit/>
          </a:bodyPr>
          <a:lstStyle/>
          <a:p>
            <a:r>
              <a:rPr lang="en-US" dirty="0"/>
              <a:t> </a:t>
            </a:r>
            <a:r>
              <a:rPr lang="en-US" sz="2800" b="1" u="sng" dirty="0">
                <a:solidFill>
                  <a:schemeClr val="tx2"/>
                </a:solidFill>
              </a:rPr>
              <a:t>Project Overview</a:t>
            </a:r>
          </a:p>
          <a:p>
            <a:endParaRPr lang="en-US" sz="2400" b="1" u="sng" dirty="0">
              <a:solidFill>
                <a:schemeClr val="tx2"/>
              </a:solidFill>
            </a:endParaRPr>
          </a:p>
          <a:p>
            <a:pPr marL="342900" indent="-342900">
              <a:buFont typeface="Arial" panose="020B0604020202020204" pitchFamily="34" charset="0"/>
              <a:buChar char="•"/>
            </a:pPr>
            <a:r>
              <a:rPr lang="en-US" sz="2000" dirty="0">
                <a:solidFill>
                  <a:schemeClr val="tx2"/>
                </a:solidFill>
              </a:rPr>
              <a:t>Implemented Noise-to-Noise approach rather than Noise-to-Clean providing better performance.</a:t>
            </a:r>
            <a:endParaRPr lang="en-US" sz="2400" b="1" u="sng" dirty="0">
              <a:solidFill>
                <a:schemeClr val="tx2"/>
              </a:solidFill>
            </a:endParaRPr>
          </a:p>
          <a:p>
            <a:endParaRPr lang="en-US" sz="2400" b="1" u="sng" dirty="0">
              <a:solidFill>
                <a:schemeClr val="tx2"/>
              </a:solidFill>
            </a:endParaRPr>
          </a:p>
          <a:p>
            <a:pPr marL="342900" indent="-342900">
              <a:buFont typeface="Arial" panose="020B0604020202020204" pitchFamily="34" charset="0"/>
              <a:buChar char="•"/>
            </a:pPr>
            <a:r>
              <a:rPr lang="en-US" sz="2000" dirty="0">
                <a:solidFill>
                  <a:schemeClr val="tx2"/>
                </a:solidFill>
              </a:rPr>
              <a:t>Datasets used :-</a:t>
            </a:r>
          </a:p>
          <a:p>
            <a:r>
              <a:rPr lang="en-US" sz="2000" dirty="0">
                <a:solidFill>
                  <a:schemeClr val="tx2"/>
                </a:solidFill>
              </a:rPr>
              <a:t>	1.“UrbanSound8k” – Contains sample files for 10 different noise types.</a:t>
            </a:r>
          </a:p>
          <a:p>
            <a:r>
              <a:rPr lang="en-US" sz="2000" dirty="0">
                <a:solidFill>
                  <a:schemeClr val="tx2"/>
                </a:solidFill>
              </a:rPr>
              <a:t>	2“Voice Bank + Demand” – Contains clean speech samples</a:t>
            </a:r>
          </a:p>
          <a:p>
            <a:endParaRPr lang="en-US" sz="2400" dirty="0">
              <a:solidFill>
                <a:schemeClr val="tx2"/>
              </a:solidFill>
            </a:endParaRPr>
          </a:p>
          <a:p>
            <a:pPr marL="342900" indent="-342900">
              <a:buFont typeface="Arial" panose="020B0604020202020204" pitchFamily="34" charset="0"/>
              <a:buChar char="•"/>
            </a:pPr>
            <a:r>
              <a:rPr lang="en-US" sz="2000" dirty="0">
                <a:solidFill>
                  <a:schemeClr val="tx2"/>
                </a:solidFill>
              </a:rPr>
              <a:t>Overlayed noise signal repetitively on clean speech to generate noise input files for further process using </a:t>
            </a:r>
            <a:r>
              <a:rPr lang="en-US" sz="2000" dirty="0" err="1">
                <a:solidFill>
                  <a:schemeClr val="tx2"/>
                </a:solidFill>
              </a:rPr>
              <a:t>PyDub</a:t>
            </a:r>
            <a:r>
              <a:rPr lang="en-US" sz="2000" dirty="0">
                <a:solidFill>
                  <a:schemeClr val="tx2"/>
                </a:solidFill>
              </a:rPr>
              <a:t>.</a:t>
            </a:r>
          </a:p>
          <a:p>
            <a:endParaRPr lang="en-US" dirty="0"/>
          </a:p>
        </p:txBody>
      </p:sp>
    </p:spTree>
    <p:extLst>
      <p:ext uri="{BB962C8B-B14F-4D97-AF65-F5344CB8AC3E}">
        <p14:creationId xmlns:p14="http://schemas.microsoft.com/office/powerpoint/2010/main" val="54106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84C497-B88C-3100-0DB8-E9B9A4642A9D}"/>
              </a:ext>
            </a:extLst>
          </p:cNvPr>
          <p:cNvSpPr txBox="1"/>
          <p:nvPr/>
        </p:nvSpPr>
        <p:spPr>
          <a:xfrm>
            <a:off x="449705" y="614597"/>
            <a:ext cx="9968459" cy="461665"/>
          </a:xfrm>
          <a:prstGeom prst="rect">
            <a:avLst/>
          </a:prstGeom>
          <a:noFill/>
        </p:spPr>
        <p:txBody>
          <a:bodyPr wrap="square" rtlCol="0">
            <a:spAutoFit/>
          </a:bodyPr>
          <a:lstStyle/>
          <a:p>
            <a:pPr algn="ctr"/>
            <a:r>
              <a:rPr lang="en-US" sz="2400" b="1" u="sng" dirty="0">
                <a:solidFill>
                  <a:schemeClr val="tx2"/>
                </a:solidFill>
              </a:rPr>
              <a:t>Illustration of Speech Enhancement framework with DCU-Net</a:t>
            </a:r>
          </a:p>
        </p:txBody>
      </p:sp>
      <p:pic>
        <p:nvPicPr>
          <p:cNvPr id="4" name="Picture 3">
            <a:extLst>
              <a:ext uri="{FF2B5EF4-FFF2-40B4-BE49-F238E27FC236}">
                <a16:creationId xmlns:a16="http://schemas.microsoft.com/office/drawing/2014/main" id="{DFF4AB70-E1AE-7326-CDC2-C35BFF263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6164"/>
            <a:ext cx="12192000" cy="2351002"/>
          </a:xfrm>
          <a:prstGeom prst="rect">
            <a:avLst/>
          </a:prstGeom>
        </p:spPr>
      </p:pic>
      <p:sp>
        <p:nvSpPr>
          <p:cNvPr id="6" name="TextBox 5">
            <a:extLst>
              <a:ext uri="{FF2B5EF4-FFF2-40B4-BE49-F238E27FC236}">
                <a16:creationId xmlns:a16="http://schemas.microsoft.com/office/drawing/2014/main" id="{24A2FBA2-1F0B-B3D6-4076-55AAC553FD9D}"/>
              </a:ext>
            </a:extLst>
          </p:cNvPr>
          <p:cNvSpPr txBox="1"/>
          <p:nvPr/>
        </p:nvSpPr>
        <p:spPr>
          <a:xfrm>
            <a:off x="1130538" y="4467068"/>
            <a:ext cx="9930924" cy="1200329"/>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tx2"/>
                </a:solidFill>
              </a:rPr>
              <a:t>Noisy waveform converted from time-domain to time-frequency domain(using STFT).</a:t>
            </a:r>
          </a:p>
          <a:p>
            <a:pPr marL="285750" indent="-285750">
              <a:buFont typeface="Arial" panose="020B0604020202020204" pitchFamily="34" charset="0"/>
              <a:buChar char="•"/>
            </a:pPr>
            <a:r>
              <a:rPr lang="en-US" dirty="0">
                <a:solidFill>
                  <a:schemeClr val="tx2"/>
                </a:solidFill>
              </a:rPr>
              <a:t>The model is passed the obtained STFT. The model outputs an estimated mask.</a:t>
            </a:r>
          </a:p>
          <a:p>
            <a:pPr marL="285750" indent="-285750">
              <a:buFont typeface="Arial" panose="020B0604020202020204" pitchFamily="34" charset="0"/>
              <a:buChar char="•"/>
            </a:pPr>
            <a:r>
              <a:rPr lang="en-US" dirty="0">
                <a:solidFill>
                  <a:schemeClr val="tx2"/>
                </a:solidFill>
              </a:rPr>
              <a:t>Multiplying the estimated mask with input STFT mask gives the estimated speech STFT.</a:t>
            </a:r>
          </a:p>
          <a:p>
            <a:pPr marL="285750" indent="-285750">
              <a:buFont typeface="Arial" panose="020B0604020202020204" pitchFamily="34" charset="0"/>
              <a:buChar char="•"/>
            </a:pPr>
            <a:r>
              <a:rPr lang="en-US" dirty="0">
                <a:solidFill>
                  <a:schemeClr val="tx2"/>
                </a:solidFill>
              </a:rPr>
              <a:t>Taking the ISTFT gives the required predicted clean speech.</a:t>
            </a:r>
          </a:p>
        </p:txBody>
      </p:sp>
    </p:spTree>
    <p:extLst>
      <p:ext uri="{BB962C8B-B14F-4D97-AF65-F5344CB8AC3E}">
        <p14:creationId xmlns:p14="http://schemas.microsoft.com/office/powerpoint/2010/main" val="426925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B0357C-E20D-E29F-D66C-EB3B00C90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5" y="1480996"/>
            <a:ext cx="12107965" cy="2838846"/>
          </a:xfrm>
          <a:prstGeom prst="rect">
            <a:avLst/>
          </a:prstGeom>
        </p:spPr>
      </p:pic>
      <p:sp>
        <p:nvSpPr>
          <p:cNvPr id="6" name="TextBox 5">
            <a:extLst>
              <a:ext uri="{FF2B5EF4-FFF2-40B4-BE49-F238E27FC236}">
                <a16:creationId xmlns:a16="http://schemas.microsoft.com/office/drawing/2014/main" id="{7EB82213-5352-07BD-BE18-DFFAD960A744}"/>
              </a:ext>
            </a:extLst>
          </p:cNvPr>
          <p:cNvSpPr txBox="1"/>
          <p:nvPr/>
        </p:nvSpPr>
        <p:spPr>
          <a:xfrm>
            <a:off x="3859649" y="1019331"/>
            <a:ext cx="4472699" cy="461665"/>
          </a:xfrm>
          <a:prstGeom prst="rect">
            <a:avLst/>
          </a:prstGeom>
          <a:noFill/>
        </p:spPr>
        <p:txBody>
          <a:bodyPr wrap="none" rtlCol="0">
            <a:spAutoFit/>
          </a:bodyPr>
          <a:lstStyle/>
          <a:p>
            <a:r>
              <a:rPr lang="en-US" sz="2400" b="1" u="sng" dirty="0">
                <a:solidFill>
                  <a:schemeClr val="tx2"/>
                </a:solidFill>
              </a:rPr>
              <a:t>DCU-Net model architecture</a:t>
            </a:r>
          </a:p>
        </p:txBody>
      </p:sp>
      <p:sp>
        <p:nvSpPr>
          <p:cNvPr id="7" name="TextBox 6">
            <a:extLst>
              <a:ext uri="{FF2B5EF4-FFF2-40B4-BE49-F238E27FC236}">
                <a16:creationId xmlns:a16="http://schemas.microsoft.com/office/drawing/2014/main" id="{61EE6366-0077-37B6-ACD9-72BF46AD793C}"/>
              </a:ext>
            </a:extLst>
          </p:cNvPr>
          <p:cNvSpPr txBox="1"/>
          <p:nvPr/>
        </p:nvSpPr>
        <p:spPr>
          <a:xfrm>
            <a:off x="390372" y="5053838"/>
            <a:ext cx="11212016" cy="923330"/>
          </a:xfrm>
          <a:prstGeom prst="rect">
            <a:avLst/>
          </a:prstGeom>
          <a:noFill/>
        </p:spPr>
        <p:txBody>
          <a:bodyPr wrap="square" rtlCol="0">
            <a:spAutoFit/>
          </a:bodyPr>
          <a:lstStyle/>
          <a:p>
            <a:r>
              <a:rPr lang="en-US" dirty="0">
                <a:solidFill>
                  <a:schemeClr val="tx2"/>
                </a:solidFill>
              </a:rPr>
              <a:t>10 layered DCU-Net(10 encoders and 10 decoders) with their respective parameters including filter size, stride, number of channels and corresponding skip connections.</a:t>
            </a:r>
          </a:p>
          <a:p>
            <a:endParaRPr lang="en-US" dirty="0"/>
          </a:p>
        </p:txBody>
      </p:sp>
    </p:spTree>
    <p:extLst>
      <p:ext uri="{BB962C8B-B14F-4D97-AF65-F5344CB8AC3E}">
        <p14:creationId xmlns:p14="http://schemas.microsoft.com/office/powerpoint/2010/main" val="253062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1EFE27-D7AD-26F5-DF71-B2E2CEDDB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150" y="2104840"/>
            <a:ext cx="10745700" cy="2648320"/>
          </a:xfrm>
          <a:prstGeom prst="rect">
            <a:avLst/>
          </a:prstGeom>
        </p:spPr>
      </p:pic>
      <p:sp>
        <p:nvSpPr>
          <p:cNvPr id="4" name="TextBox 3">
            <a:extLst>
              <a:ext uri="{FF2B5EF4-FFF2-40B4-BE49-F238E27FC236}">
                <a16:creationId xmlns:a16="http://schemas.microsoft.com/office/drawing/2014/main" id="{24616273-EA32-FFA0-E9FA-1E917671CED1}"/>
              </a:ext>
            </a:extLst>
          </p:cNvPr>
          <p:cNvSpPr txBox="1"/>
          <p:nvPr/>
        </p:nvSpPr>
        <p:spPr>
          <a:xfrm>
            <a:off x="2533338" y="1064302"/>
            <a:ext cx="6569427" cy="461665"/>
          </a:xfrm>
          <a:prstGeom prst="rect">
            <a:avLst/>
          </a:prstGeom>
          <a:noFill/>
        </p:spPr>
        <p:txBody>
          <a:bodyPr wrap="none" rtlCol="0">
            <a:spAutoFit/>
          </a:bodyPr>
          <a:lstStyle/>
          <a:p>
            <a:r>
              <a:rPr lang="en-US" sz="2400" b="1" u="sng" dirty="0">
                <a:solidFill>
                  <a:schemeClr val="tx2"/>
                </a:solidFill>
              </a:rPr>
              <a:t>Description of Encoder and Decoder Block</a:t>
            </a:r>
          </a:p>
        </p:txBody>
      </p:sp>
      <p:sp>
        <p:nvSpPr>
          <p:cNvPr id="5" name="TextBox 4">
            <a:extLst>
              <a:ext uri="{FF2B5EF4-FFF2-40B4-BE49-F238E27FC236}">
                <a16:creationId xmlns:a16="http://schemas.microsoft.com/office/drawing/2014/main" id="{BD30113F-5223-F05D-08C8-673BD1F2A4BF}"/>
              </a:ext>
            </a:extLst>
          </p:cNvPr>
          <p:cNvSpPr txBox="1"/>
          <p:nvPr/>
        </p:nvSpPr>
        <p:spPr>
          <a:xfrm>
            <a:off x="881271" y="5332033"/>
            <a:ext cx="10429458" cy="646331"/>
          </a:xfrm>
          <a:prstGeom prst="rect">
            <a:avLst/>
          </a:prstGeom>
          <a:noFill/>
        </p:spPr>
        <p:txBody>
          <a:bodyPr wrap="none" rtlCol="0">
            <a:spAutoFit/>
          </a:bodyPr>
          <a:lstStyle/>
          <a:p>
            <a:r>
              <a:rPr lang="en-US" dirty="0">
                <a:solidFill>
                  <a:schemeClr val="tx2"/>
                </a:solidFill>
              </a:rPr>
              <a:t>Convolution operation is performed in encoder part to extract the features and in decoder </a:t>
            </a:r>
          </a:p>
          <a:p>
            <a:r>
              <a:rPr lang="en-US" dirty="0">
                <a:solidFill>
                  <a:schemeClr val="tx2"/>
                </a:solidFill>
              </a:rPr>
              <a:t>to reconstruct a segmentation mask.</a:t>
            </a:r>
          </a:p>
        </p:txBody>
      </p:sp>
    </p:spTree>
    <p:extLst>
      <p:ext uri="{BB962C8B-B14F-4D97-AF65-F5344CB8AC3E}">
        <p14:creationId xmlns:p14="http://schemas.microsoft.com/office/powerpoint/2010/main" val="69779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2FF1E-53EC-3946-47AA-392CC4FF59A6}"/>
              </a:ext>
            </a:extLst>
          </p:cNvPr>
          <p:cNvSpPr txBox="1"/>
          <p:nvPr/>
        </p:nvSpPr>
        <p:spPr>
          <a:xfrm>
            <a:off x="3177915" y="374753"/>
            <a:ext cx="5186035" cy="461665"/>
          </a:xfrm>
          <a:prstGeom prst="rect">
            <a:avLst/>
          </a:prstGeom>
          <a:noFill/>
        </p:spPr>
        <p:txBody>
          <a:bodyPr wrap="none" rtlCol="0">
            <a:spAutoFit/>
          </a:bodyPr>
          <a:lstStyle/>
          <a:p>
            <a:r>
              <a:rPr lang="en-US" sz="2400" b="1" u="sng" dirty="0">
                <a:solidFill>
                  <a:schemeClr val="tx2"/>
                </a:solidFill>
              </a:rPr>
              <a:t>Convolution operation in Encoder</a:t>
            </a:r>
          </a:p>
        </p:txBody>
      </p:sp>
      <p:sp>
        <p:nvSpPr>
          <p:cNvPr id="3" name="TextBox 2">
            <a:extLst>
              <a:ext uri="{FF2B5EF4-FFF2-40B4-BE49-F238E27FC236}">
                <a16:creationId xmlns:a16="http://schemas.microsoft.com/office/drawing/2014/main" id="{96259148-E92A-32A6-FAE1-20F20C97D908}"/>
              </a:ext>
            </a:extLst>
          </p:cNvPr>
          <p:cNvSpPr txBox="1"/>
          <p:nvPr/>
        </p:nvSpPr>
        <p:spPr>
          <a:xfrm>
            <a:off x="854439" y="1364105"/>
            <a:ext cx="10326866" cy="1200329"/>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tx2"/>
                </a:solidFill>
              </a:rPr>
              <a:t>Given a complex-valued convolution filter, W = A + </a:t>
            </a:r>
            <a:r>
              <a:rPr lang="en-US" dirty="0" err="1">
                <a:solidFill>
                  <a:schemeClr val="tx2"/>
                </a:solidFill>
              </a:rPr>
              <a:t>iB</a:t>
            </a:r>
            <a:r>
              <a:rPr lang="en-US" dirty="0">
                <a:solidFill>
                  <a:schemeClr val="tx2"/>
                </a:solidFill>
              </a:rPr>
              <a:t> with real-valued matrices A and B,</a:t>
            </a:r>
          </a:p>
          <a:p>
            <a:r>
              <a:rPr lang="en-US" dirty="0">
                <a:solidFill>
                  <a:schemeClr val="tx2"/>
                </a:solidFill>
              </a:rPr>
              <a:t>     the complex convolution operation of complex vector H = X + </a:t>
            </a:r>
            <a:r>
              <a:rPr lang="en-US" dirty="0" err="1">
                <a:solidFill>
                  <a:schemeClr val="tx2"/>
                </a:solidFill>
              </a:rPr>
              <a:t>iY</a:t>
            </a:r>
            <a:r>
              <a:rPr lang="en-US" dirty="0">
                <a:solidFill>
                  <a:schemeClr val="tx2"/>
                </a:solidFill>
              </a:rPr>
              <a:t> with W is given by,</a:t>
            </a:r>
          </a:p>
          <a:p>
            <a:endParaRPr lang="en-US" dirty="0">
              <a:solidFill>
                <a:schemeClr val="tx2"/>
              </a:solidFill>
            </a:endParaRPr>
          </a:p>
          <a:p>
            <a:pPr algn="ctr"/>
            <a:r>
              <a:rPr lang="en-US" dirty="0">
                <a:solidFill>
                  <a:schemeClr val="tx2"/>
                </a:solidFill>
              </a:rPr>
              <a:t>	W*H = (A*X – B*Y) + </a:t>
            </a:r>
            <a:r>
              <a:rPr lang="en-US" dirty="0" err="1">
                <a:solidFill>
                  <a:schemeClr val="tx2"/>
                </a:solidFill>
              </a:rPr>
              <a:t>i</a:t>
            </a:r>
            <a:r>
              <a:rPr lang="en-US" dirty="0">
                <a:solidFill>
                  <a:schemeClr val="tx2"/>
                </a:solidFill>
              </a:rPr>
              <a:t>(B*X + A*Y)</a:t>
            </a:r>
          </a:p>
        </p:txBody>
      </p:sp>
      <p:pic>
        <p:nvPicPr>
          <p:cNvPr id="5" name="Picture 4">
            <a:extLst>
              <a:ext uri="{FF2B5EF4-FFF2-40B4-BE49-F238E27FC236}">
                <a16:creationId xmlns:a16="http://schemas.microsoft.com/office/drawing/2014/main" id="{1ED9DE8D-FFDD-50FF-ABF8-94999EE71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02" y="3278217"/>
            <a:ext cx="5324319" cy="2600325"/>
          </a:xfrm>
          <a:prstGeom prst="rect">
            <a:avLst/>
          </a:prstGeom>
        </p:spPr>
      </p:pic>
      <p:pic>
        <p:nvPicPr>
          <p:cNvPr id="7" name="Picture 6">
            <a:extLst>
              <a:ext uri="{FF2B5EF4-FFF2-40B4-BE49-F238E27FC236}">
                <a16:creationId xmlns:a16="http://schemas.microsoft.com/office/drawing/2014/main" id="{DE7421C5-BAB8-B2ED-1ACC-87725061E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74635"/>
            <a:ext cx="5813998" cy="2600325"/>
          </a:xfrm>
          <a:prstGeom prst="rect">
            <a:avLst/>
          </a:prstGeom>
        </p:spPr>
      </p:pic>
    </p:spTree>
    <p:extLst>
      <p:ext uri="{BB962C8B-B14F-4D97-AF65-F5344CB8AC3E}">
        <p14:creationId xmlns:p14="http://schemas.microsoft.com/office/powerpoint/2010/main" val="1513817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907</TotalTime>
  <Words>907</Words>
  <Application>Microsoft Office PowerPoint</Application>
  <PresentationFormat>Widescreen</PresentationFormat>
  <Paragraphs>77</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Calibri</vt:lpstr>
      <vt:lpstr>Century Gothic</vt:lpstr>
      <vt:lpstr>Lucida Sans Unicode</vt:lpstr>
      <vt:lpstr>Times New Roman</vt:lpstr>
      <vt:lpstr>Wingdings</vt:lpstr>
      <vt:lpstr>Wingdings 3</vt:lpstr>
      <vt:lpstr>Ion Boardroom</vt:lpstr>
      <vt:lpstr>AI BASED NOISE- CANCELLATION USING DCU-NET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Dasari Dhathri Chandra                                               Palti Sumasri 21095034                                                                    21095082 9347467899                                                                9394384515 ddhathri.chandra.ece21@itbhu.ac.in                             palti.sumasri.ece21@itbhu.ac.in    Harsh Saini                                                                  Ravi Kumar Meena 21095048                                                                    21095093 8059283650                                                                7568207039 harsh.saini.ece21@itbhu.ac.in                                       ravikumar.meena.ece21@itbhu.ac.in</dc:title>
  <dc:creator>Ravi Kumar Meena</dc:creator>
  <cp:lastModifiedBy>Ravi Kumar Meena</cp:lastModifiedBy>
  <cp:revision>25</cp:revision>
  <dcterms:created xsi:type="dcterms:W3CDTF">2023-04-05T17:49:01Z</dcterms:created>
  <dcterms:modified xsi:type="dcterms:W3CDTF">2024-05-08T18:13:37Z</dcterms:modified>
</cp:coreProperties>
</file>