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32918400"/>
  <p:notesSz cx="7010400" cy="9296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Georgia" panose="02040502050405020303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8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ciilW30/myhjalAl5l3VPc4h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958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2" y="36"/>
      </p:cViewPr>
      <p:guideLst>
        <p:guide orient="horz" pos="10368"/>
        <p:guide pos="1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1613" y="696913"/>
            <a:ext cx="40671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8158150" y="12070089"/>
            <a:ext cx="27721893" cy="1086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682"/>
              <a:buFont typeface="Century Gothic"/>
              <a:buNone/>
              <a:defRPr sz="22682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8158150" y="22931427"/>
            <a:ext cx="27721893" cy="540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0"/>
              </a:spcBef>
              <a:spcAft>
                <a:spcPts val="0"/>
              </a:spcAft>
              <a:buSzPts val="756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4200"/>
              </a:spcBef>
              <a:spcAft>
                <a:spcPts val="0"/>
              </a:spcAft>
              <a:buSzPts val="67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200"/>
              </a:spcBef>
              <a:spcAft>
                <a:spcPts val="0"/>
              </a:spcAft>
              <a:buSzPts val="58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200"/>
              </a:spcBef>
              <a:spcAft>
                <a:spcPts val="0"/>
              </a:spcAft>
              <a:buSzPts val="5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-133216" y="20741563"/>
            <a:ext cx="5860987" cy="3752549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778004" y="21741798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158147" y="2926080"/>
            <a:ext cx="27686337" cy="1496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62"/>
              <a:buFont typeface="Century Gothic"/>
              <a:buNone/>
              <a:defRPr sz="20162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158147" y="20899423"/>
            <a:ext cx="27686337" cy="746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/>
          <p:nvPr/>
        </p:nvSpPr>
        <p:spPr>
          <a:xfrm rot="10800000" flipH="1">
            <a:off x="246" y="15199332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2147159" y="15571875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9190121" y="2926080"/>
            <a:ext cx="25660266" cy="138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62"/>
              <a:buFont typeface="Century Gothic"/>
              <a:buNone/>
              <a:defRPr sz="20162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10147083" y="16824959"/>
            <a:ext cx="2374633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6720"/>
              <a:buFont typeface="Century Gothic"/>
              <a:buNone/>
              <a:defRPr sz="6719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6720"/>
              <a:buFont typeface="Century Gothic"/>
              <a:buNone/>
              <a:defRPr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5880"/>
              <a:buFont typeface="Century Gothic"/>
              <a:buNone/>
              <a:defRPr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2"/>
          </p:nvPr>
        </p:nvSpPr>
        <p:spPr>
          <a:xfrm>
            <a:off x="8158147" y="20899423"/>
            <a:ext cx="27686337" cy="746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 rot="10800000" flipH="1">
            <a:off x="246" y="15199332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2147159" y="15571875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7594930" y="3110427"/>
            <a:ext cx="1920740" cy="28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4025" tIns="192000" rIns="384025" bIns="19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0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34312041" y="13945472"/>
            <a:ext cx="1920740" cy="28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4025" tIns="192000" rIns="384025" bIns="19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0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158147" y="11704327"/>
            <a:ext cx="27686337" cy="1307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62"/>
              <a:buFont typeface="Century Gothic"/>
              <a:buNone/>
              <a:defRPr sz="20162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8158147" y="24871681"/>
            <a:ext cx="27686337" cy="35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 rot="10800000" flipH="1">
            <a:off x="246" y="23571171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2147159" y="23918827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190121" y="2926080"/>
            <a:ext cx="25660266" cy="138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62"/>
              <a:buFont typeface="Century Gothic"/>
              <a:buNone/>
              <a:defRPr sz="20162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158144" y="20848320"/>
            <a:ext cx="2809082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10080"/>
              <a:buFont typeface="Century Gothic"/>
              <a:buNone/>
              <a:defRPr sz="1008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6720"/>
              <a:buFont typeface="Century Gothic"/>
              <a:buNone/>
              <a:defRPr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5880"/>
              <a:buFont typeface="Century Gothic"/>
              <a:buNone/>
              <a:defRPr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158144" y="24871681"/>
            <a:ext cx="28090825" cy="35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 flipH="1">
            <a:off x="246" y="23571171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2147159" y="23918827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594930" y="3110427"/>
            <a:ext cx="1920740" cy="28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4025" tIns="192000" rIns="384025" bIns="19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0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4312041" y="13945472"/>
            <a:ext cx="1920740" cy="28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4025" tIns="192000" rIns="384025" bIns="19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0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158149" y="3011554"/>
            <a:ext cx="27686334" cy="1382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62"/>
              <a:buFont typeface="Century Gothic"/>
              <a:buNone/>
              <a:defRPr sz="20162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8158147" y="20848320"/>
            <a:ext cx="2768633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10080"/>
              <a:buFont typeface="Century Gothic"/>
              <a:buNone/>
              <a:defRPr sz="1008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6720"/>
              <a:buFont typeface="Century Gothic"/>
              <a:buNone/>
              <a:defRPr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5880"/>
              <a:buFont typeface="Century Gothic"/>
              <a:buNone/>
              <a:defRPr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040"/>
              <a:buFont typeface="Century Gothic"/>
              <a:buNone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2"/>
          </p:nvPr>
        </p:nvSpPr>
        <p:spPr>
          <a:xfrm>
            <a:off x="8158147" y="24871681"/>
            <a:ext cx="27686337" cy="35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 rot="10800000" flipH="1">
            <a:off x="246" y="23571171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2147159" y="23918827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169840" y="2995728"/>
            <a:ext cx="27674641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 rot="5400000">
            <a:off x="12674436" y="5724991"/>
            <a:ext cx="18653759" cy="2768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 rot="5400000">
            <a:off x="19686565" y="12214835"/>
            <a:ext cx="25362322" cy="695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 rot="5400000">
            <a:off x="5381321" y="5788381"/>
            <a:ext cx="25362322" cy="198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169847" y="2995728"/>
            <a:ext cx="27674635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8158147" y="10241281"/>
            <a:ext cx="27686337" cy="181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8158147" y="9957898"/>
            <a:ext cx="27686337" cy="70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802"/>
              <a:buFont typeface="Century Gothic"/>
              <a:buNone/>
              <a:defRPr sz="16802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8158147" y="17190720"/>
            <a:ext cx="27686337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8400"/>
              <a:buNone/>
              <a:defRPr sz="8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 rot="10800000" flipH="1">
            <a:off x="246" y="15199332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2147159" y="15571875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169840" y="2995728"/>
            <a:ext cx="27674641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158151" y="10256191"/>
            <a:ext cx="13429630" cy="1808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22416694" y="10256191"/>
            <a:ext cx="13427791" cy="1808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8169840" y="2995728"/>
            <a:ext cx="27674641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514481" y="10687805"/>
            <a:ext cx="12073304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10080"/>
              <a:buNone/>
              <a:defRPr sz="10080" b="0"/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8400"/>
              <a:buNone/>
              <a:defRPr sz="8400" b="1"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 b="1"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8158144" y="13453866"/>
            <a:ext cx="13429635" cy="1490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23755852" y="10672310"/>
            <a:ext cx="12067605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10080"/>
              <a:buNone/>
              <a:defRPr sz="10080" b="0"/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8400"/>
              <a:buNone/>
              <a:defRPr sz="8400" b="1"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7560"/>
              <a:buNone/>
              <a:defRPr sz="7560" b="1"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6720"/>
              <a:buNone/>
              <a:defRPr sz="6719" b="1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22401603" y="13438370"/>
            <a:ext cx="13421855" cy="1490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8169840" y="2995728"/>
            <a:ext cx="27674641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8158145" y="2141222"/>
            <a:ext cx="11044253" cy="468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400"/>
              <a:buFont typeface="Century Gothic"/>
              <a:buNone/>
              <a:defRPr sz="8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19922677" y="2141230"/>
            <a:ext cx="15921804" cy="2599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42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8158145" y="7673346"/>
            <a:ext cx="11044253" cy="2045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5880"/>
              <a:buNone/>
              <a:defRPr sz="5880"/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5040"/>
              <a:buNone/>
              <a:defRPr sz="5040"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4200"/>
              <a:buNone/>
              <a:defRPr sz="4200"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 rot="10800000" flipH="1">
            <a:off x="246" y="3413734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8158147" y="23042880"/>
            <a:ext cx="27686337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80"/>
              <a:buFont typeface="Century Gothic"/>
              <a:buNone/>
              <a:defRPr sz="1008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8158147" y="3047832"/>
            <a:ext cx="27686337" cy="18503856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8158147" y="25763222"/>
            <a:ext cx="27686337" cy="236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00"/>
              </a:spcBef>
              <a:spcAft>
                <a:spcPts val="0"/>
              </a:spcAft>
              <a:buSzPts val="5040"/>
              <a:buNone/>
              <a:defRPr sz="5040"/>
            </a:lvl1pPr>
            <a:lvl2pPr marL="914400" lvl="1" indent="-228600" algn="l">
              <a:spcBef>
                <a:spcPts val="4200"/>
              </a:spcBef>
              <a:spcAft>
                <a:spcPts val="0"/>
              </a:spcAft>
              <a:buSzPts val="5040"/>
              <a:buNone/>
              <a:defRPr sz="5040"/>
            </a:lvl2pPr>
            <a:lvl3pPr marL="1371600" lvl="2" indent="-228600" algn="l">
              <a:spcBef>
                <a:spcPts val="4200"/>
              </a:spcBef>
              <a:spcAft>
                <a:spcPts val="0"/>
              </a:spcAft>
              <a:buSzPts val="4200"/>
              <a:buNone/>
              <a:defRPr sz="4200"/>
            </a:lvl3pPr>
            <a:lvl4pPr marL="1828800" lvl="3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4pPr>
            <a:lvl5pPr marL="2286000" lvl="4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5pPr>
            <a:lvl6pPr marL="2743200" lvl="5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6pPr>
            <a:lvl7pPr marL="3200400" lvl="6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7pPr>
            <a:lvl8pPr marL="3657600" lvl="7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8pPr>
            <a:lvl9pPr marL="4114800" lvl="8" indent="-228600" algn="l">
              <a:spcBef>
                <a:spcPts val="4200"/>
              </a:spcBef>
              <a:spcAft>
                <a:spcPts val="0"/>
              </a:spcAft>
              <a:buSzPts val="3781"/>
              <a:buNone/>
              <a:defRPr sz="3781"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/>
          <p:nvPr/>
        </p:nvSpPr>
        <p:spPr>
          <a:xfrm rot="10800000" flipH="1">
            <a:off x="246" y="23571171"/>
            <a:ext cx="5705095" cy="2438424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2147159" y="23918827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4" y="1097280"/>
            <a:ext cx="8321040" cy="31865413"/>
            <a:chOff x="2487613" y="285750"/>
            <a:chExt cx="2428875" cy="5654676"/>
          </a:xfrm>
        </p:grpSpPr>
        <p:sp>
          <p:nvSpPr>
            <p:cNvPr id="7" name="Google Shape;7;p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5774" y="1368"/>
            <a:ext cx="8199542" cy="32894246"/>
            <a:chOff x="6627813" y="195717"/>
            <a:chExt cx="1952625" cy="5678034"/>
          </a:xfrm>
        </p:grpSpPr>
        <p:sp>
          <p:nvSpPr>
            <p:cNvPr id="20" name="Google Shape;20;p2"/>
            <p:cNvSpPr/>
            <p:nvPr/>
          </p:nvSpPr>
          <p:spPr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0" y="0"/>
            <a:ext cx="768096" cy="329184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169840" y="2995728"/>
            <a:ext cx="27674641" cy="61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122"/>
              <a:buFont typeface="Century Gothic"/>
              <a:buNone/>
              <a:defRPr sz="15122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8158147" y="10241280"/>
            <a:ext cx="27686337" cy="1865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08660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Noto Sans Symbols"/>
              <a:buChar char="🠶"/>
              <a:defRPr sz="756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655320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6720"/>
              <a:buFont typeface="Noto Sans Symbols"/>
              <a:buChar char="🠶"/>
              <a:defRPr sz="6719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601980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880"/>
              <a:buFont typeface="Noto Sans Symbols"/>
              <a:buChar char="🠶"/>
              <a:defRPr sz="588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548639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548639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548639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548639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548639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548640" algn="l" rtl="0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Noto Sans Symbols"/>
              <a:buChar char="🠶"/>
              <a:defRPr sz="504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32644081" y="29448434"/>
            <a:ext cx="3218796" cy="17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1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8158145" y="29451888"/>
            <a:ext cx="240092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1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2147159" y="3781362"/>
            <a:ext cx="2456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4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F4C6B"/>
            </a:gs>
            <a:gs pos="47000">
              <a:srgbClr val="124237"/>
            </a:gs>
            <a:gs pos="100000">
              <a:srgbClr val="114958"/>
            </a:gs>
          </a:gsLst>
          <a:lin ang="108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92;p1">
            <a:extLst>
              <a:ext uri="{FF2B5EF4-FFF2-40B4-BE49-F238E27FC236}">
                <a16:creationId xmlns:a16="http://schemas.microsoft.com/office/drawing/2014/main" id="{A6634367-A4C1-4246-9BBC-AA3AF9F08A30}"/>
              </a:ext>
            </a:extLst>
          </p:cNvPr>
          <p:cNvSpPr txBox="1"/>
          <p:nvPr/>
        </p:nvSpPr>
        <p:spPr>
          <a:xfrm>
            <a:off x="25777717" y="6405345"/>
            <a:ext cx="12383400" cy="15016378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26" indent="-4572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2060"/>
                </a:solidFill>
                <a:latin typeface="Georgia" panose="02040502050405020303" pitchFamily="18" charset="0"/>
                <a:cs typeface="Calibri"/>
                <a:sym typeface="Calibri"/>
              </a:rPr>
              <a:t>Attack Information</a:t>
            </a: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640080" lvl="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The time each leakage model took to analyze the 50k power traces and how many keys were retrieved were recorded</a:t>
            </a:r>
          </a:p>
          <a:p>
            <a:pPr marL="640080" lvl="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Last_state_diff was the most effective leakage model for this hardware AES implementation, being the only one to derive the key in 50k power traces</a:t>
            </a:r>
          </a:p>
          <a:p>
            <a:pPr marL="640080" lvl="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Last_state_diff attacks the hamming weight between round 9 and round 10 of the AES operations</a:t>
            </a: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26" indent="-5715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q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  <a:p>
            <a:pPr marL="914426" indent="-5715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q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</p:txBody>
      </p:sp>
      <p:sp>
        <p:nvSpPr>
          <p:cNvPr id="85" name="Google Shape;180;p1">
            <a:extLst>
              <a:ext uri="{FF2B5EF4-FFF2-40B4-BE49-F238E27FC236}">
                <a16:creationId xmlns:a16="http://schemas.microsoft.com/office/drawing/2014/main" id="{944F9C0D-233E-40A1-9612-654513E918BE}"/>
              </a:ext>
            </a:extLst>
          </p:cNvPr>
          <p:cNvSpPr txBox="1"/>
          <p:nvPr/>
        </p:nvSpPr>
        <p:spPr>
          <a:xfrm>
            <a:off x="25767986" y="19798983"/>
            <a:ext cx="12380976" cy="12618720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5715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2060"/>
                </a:solidFill>
                <a:latin typeface="Georgia" panose="02040502050405020303" pitchFamily="18" charset="0"/>
                <a:cs typeface="Calibri"/>
                <a:sym typeface="Calibri"/>
              </a:rPr>
              <a:t>Partial Guessing Entropy Comparison</a:t>
            </a: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</a:endParaRPr>
          </a:p>
          <a:p>
            <a:pPr marL="64008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In PGE vs Traces graph, PGE of 0 indicates the key is correctly retrieved </a:t>
            </a:r>
          </a:p>
          <a:p>
            <a:pPr marL="64008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A comparison is shown between unsuccessful key retrieval and a successful key retrieval</a:t>
            </a: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182846" lvl="0" algn="just">
              <a:spcAft>
                <a:spcPts val="600"/>
              </a:spcAft>
              <a:buClr>
                <a:schemeClr val="dk1"/>
              </a:buClr>
              <a:buSzPct val="150000"/>
            </a:pPr>
            <a:endParaRPr lang="en-US" sz="3200" spc="1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640080" lvl="0" indent="-457234" algn="just"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endParaRPr lang="en-US" sz="3200" spc="1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457200" lvl="1" indent="-457234" algn="just">
              <a:spcAft>
                <a:spcPts val="60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2060"/>
                </a:solidFill>
                <a:latin typeface="Georgia" panose="02040502050405020303" pitchFamily="18" charset="0"/>
                <a:cs typeface="Calibri"/>
                <a:sym typeface="Calibri"/>
              </a:rPr>
              <a:t>Summary</a:t>
            </a:r>
            <a:endParaRPr lang="en-US" sz="3200" spc="1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640080" lvl="0" indent="-457234" algn="just"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 err="1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Last_state_diff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 leakage model retrieving the secret key successfully for the given hardware implementation does not mean it will be successful for other hardware implementations. </a:t>
            </a:r>
          </a:p>
          <a:p>
            <a:pPr marL="640080" lvl="0" indent="-457234" algn="just"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Same with the other leakage models, some that were not successful in retrieving the secret key may find success in retrieving the key from other hardware implementations</a:t>
            </a:r>
          </a:p>
          <a:p>
            <a:pPr marL="640080" lvl="0" indent="-457234" algn="just"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Further testing will be done on other hardware AES implementations once we fully port to the Chipwhisperer environment</a:t>
            </a:r>
          </a:p>
        </p:txBody>
      </p:sp>
      <p:sp>
        <p:nvSpPr>
          <p:cNvPr id="68" name="Google Shape;171;p1">
            <a:extLst>
              <a:ext uri="{FF2B5EF4-FFF2-40B4-BE49-F238E27FC236}">
                <a16:creationId xmlns:a16="http://schemas.microsoft.com/office/drawing/2014/main" id="{F9BD6BC2-C152-42B8-94FE-1E0B2B6B32B0}"/>
              </a:ext>
            </a:extLst>
          </p:cNvPr>
          <p:cNvSpPr txBox="1"/>
          <p:nvPr/>
        </p:nvSpPr>
        <p:spPr>
          <a:xfrm>
            <a:off x="29324826" y="19130647"/>
            <a:ext cx="45932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Last_state_diff</a:t>
            </a: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 Leakage Model</a:t>
            </a:r>
            <a:endParaRPr sz="2400" i="1" dirty="0">
              <a:solidFill>
                <a:schemeClr val="dk1"/>
              </a:solidFill>
              <a:latin typeface="Georgia" panose="02040502050405020303" pitchFamily="18" charset="0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57745" y="17100735"/>
            <a:ext cx="12700420" cy="10241280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AES is 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a symmetric block cipher that encrypt (encipher) and decrypt (decipher) information</a:t>
            </a:r>
          </a:p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Although AES is a secure algorithm, the hardware implementation of AES can leak secret through the analysis of  its hardware’s physical properties called a side-channel attack.</a:t>
            </a:r>
          </a:p>
          <a:p>
            <a:pPr marL="457234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endParaRPr sz="3200" spc="1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457234" marR="0" lvl="0" indent="-254034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98816" y="476181"/>
            <a:ext cx="38007167" cy="4708941"/>
          </a:xfrm>
          <a:prstGeom prst="rect">
            <a:avLst/>
          </a:prstGeom>
          <a:solidFill>
            <a:srgbClr val="002060"/>
          </a:solidFill>
          <a:ln w="57150">
            <a:solidFill>
              <a:srgbClr val="114958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spcAft>
                <a:spcPts val="1800"/>
              </a:spcAft>
              <a:defRPr sz="4800" b="1">
                <a:solidFill>
                  <a:schemeClr val="lt1"/>
                </a:solidFill>
                <a:latin typeface="Century Gothic"/>
              </a:defRPr>
            </a:lvl1pPr>
          </a:lstStyle>
          <a:p>
            <a:r>
              <a:rPr lang="en-US" sz="7200" dirty="0">
                <a:latin typeface="Georgia" panose="02040502050405020303" pitchFamily="18" charset="0"/>
              </a:rPr>
              <a:t>Analysis of Correlation Power Analysis Attacks in </a:t>
            </a:r>
          </a:p>
          <a:p>
            <a:r>
              <a:rPr lang="en-US" sz="7200" dirty="0">
                <a:latin typeface="Georgia" panose="02040502050405020303" pitchFamily="18" charset="0"/>
              </a:rPr>
              <a:t>Context to the Internet of Things</a:t>
            </a:r>
          </a:p>
          <a:p>
            <a:r>
              <a:rPr lang="en-US" dirty="0">
                <a:latin typeface="Georgia" panose="02040502050405020303" pitchFamily="18" charset="0"/>
                <a:sym typeface="Georgia"/>
              </a:rPr>
              <a:t>Andy Nguyen, Aaron Nguyen, Computer Engineering Program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sym typeface="Georgia"/>
              </a:rPr>
              <a:t>Adviser: Dr. Jaya Dofe</a:t>
            </a:r>
            <a:endParaRPr dirty="0">
              <a:latin typeface="Georgia" panose="02040502050405020303" pitchFamily="18" charset="0"/>
              <a:sym typeface="Georgia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198816" y="6124598"/>
            <a:ext cx="12700421" cy="10359719"/>
          </a:xfrm>
          <a:prstGeom prst="rect">
            <a:avLst/>
          </a:prstGeom>
          <a:solidFill>
            <a:srgbClr val="FAE5CD"/>
          </a:solidFill>
          <a:ln w="571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34" marR="0" lvl="0" indent="-457234" algn="just" rtl="0">
              <a:spcAft>
                <a:spcPts val="60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548640" marR="0" lvl="0" indent="-457234" algn="just" rtl="0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b="0" i="0" u="none" strike="noStrike" cap="none" spc="1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Internet of Things (IoT) — 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emerging technology paradigm of various types of machines and devices able to communicate with 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each other via the Internet</a:t>
            </a:r>
          </a:p>
          <a:p>
            <a:pPr marL="548640" marR="0" lvl="0" indent="-457234" algn="just" rtl="0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IoT bring extraordinary possibilities for improvements in various domains like smart cities and grids, healthcare, wearable devices, robotic systems and many other numerous systems</a:t>
            </a:r>
            <a:endParaRPr sz="3200" spc="1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548640" marR="0" lvl="0" indent="-457234" algn="just" rtl="0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Challenge to balance IoT device design to be cost effective and secure</a:t>
            </a:r>
            <a:endParaRPr sz="3200" spc="10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548640" marR="0" lvl="0" indent="-457234" algn="just" rtl="0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Advancing technology requires IoT security to be more capable of  addressing growing malicious attacks</a:t>
            </a:r>
            <a:endParaRPr sz="3200" spc="10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pPr marL="548640" marR="0" lvl="0" indent="-457234" algn="just" rtl="0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Widespread availability of IoT devices, make them vulnerable to especially physical attacks, also known as side channel attacks, aimed at reading physical implementations</a:t>
            </a:r>
          </a:p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Advanced Encryption Standard (AES) is used in industry and military encryption for secure communication and is used in our research as a case study subject</a:t>
            </a:r>
          </a:p>
          <a:p>
            <a:pPr marL="457234" indent="-457234" algn="just">
              <a:spcAft>
                <a:spcPts val="600"/>
              </a:spcAft>
              <a:buClr>
                <a:schemeClr val="dk1"/>
              </a:buClr>
              <a:buSzPts val="3200"/>
              <a:buFont typeface="Century Gothic"/>
              <a:buChar char="▪"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13090563" y="6358437"/>
            <a:ext cx="12442401" cy="13862216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Capture Boards and Target Board</a:t>
            </a:r>
            <a:endParaRPr sz="3200" b="1" i="0" u="none" strike="noStrike" cap="none" dirty="0">
              <a:solidFill>
                <a:srgbClr val="00000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640080" indent="-457234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Side-channel Attacks are performed using the CW1200 and the CWLITE capture boards</a:t>
            </a:r>
          </a:p>
          <a:p>
            <a:pPr marL="64008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Target simulation is performed using the CW305</a:t>
            </a:r>
          </a:p>
          <a:p>
            <a:pPr marL="64008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The CW305 can implement countermeasure defenses using hardware besides software by using an FPGA</a:t>
            </a:r>
            <a:endParaRPr sz="3200" spc="1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457234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endParaRPr sz="3200" spc="1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500101" marR="0" lvl="0" indent="-32225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1"/>
              <a:buFont typeface="Noto Sans Symbols"/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00101" marR="0" lvl="0" indent="-32225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1"/>
              <a:buFont typeface="Noto Sans Symbols"/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00101" marR="0" lvl="0" indent="-32225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1"/>
              <a:buFont typeface="Noto Sans Symbols"/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17784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1"/>
              <a:buFont typeface="Noto Sans Symbols"/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>
              <a:buClr>
                <a:srgbClr val="002060"/>
              </a:buClr>
              <a:buSzPts val="2800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  <a:p>
            <a:pPr marL="500101" indent="-500101">
              <a:buClr>
                <a:srgbClr val="002060"/>
              </a:buClr>
              <a:buSzPts val="2800"/>
              <a:buFont typeface="Noto Sans Symbols"/>
              <a:buChar char="❑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571543" marR="0" lvl="0" indent="-4293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17259" y="5296648"/>
            <a:ext cx="12691628" cy="1061789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solidFill>
                  <a:schemeClr val="lt1"/>
                </a:solidFill>
                <a:latin typeface="Georgia" panose="02040502050405020303" pitchFamily="18" charset="0"/>
                <a:sym typeface="Century Gothic"/>
              </a:rPr>
              <a:t>Background</a:t>
            </a:r>
            <a:endParaRPr sz="4800" b="1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pic>
        <p:nvPicPr>
          <p:cNvPr id="174" name="Google Shape;174;p1" descr="California State University, Fullerton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214" y="733373"/>
            <a:ext cx="4470579" cy="42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/>
          <p:nvPr/>
        </p:nvSpPr>
        <p:spPr>
          <a:xfrm>
            <a:off x="189166" y="16038946"/>
            <a:ext cx="12710160" cy="1061789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solidFill>
                  <a:schemeClr val="lt1"/>
                </a:solidFill>
                <a:latin typeface="Georgia" panose="02040502050405020303" pitchFamily="18" charset="0"/>
                <a:sym typeface="Century Gothic"/>
              </a:rPr>
              <a:t>Advanced Encryption Standard</a:t>
            </a:r>
            <a:endParaRPr sz="4800" b="1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078342" y="5342243"/>
            <a:ext cx="12442402" cy="1061789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solidFill>
                  <a:schemeClr val="lt1"/>
                </a:solidFill>
                <a:latin typeface="Georgia" panose="02040502050405020303" pitchFamily="18" charset="0"/>
                <a:sym typeface="Century Gothic"/>
              </a:rPr>
              <a:t>Experimental Setup</a:t>
            </a:r>
            <a:endParaRPr sz="4800" b="1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pic>
        <p:nvPicPr>
          <p:cNvPr id="178" name="Google Shape;178;p1" descr="ChipWhisperer-Pro Level 3 Starter Kit - NewAE Technology | Mo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0819" y="10001495"/>
            <a:ext cx="3765379" cy="300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 descr="CW305 Artix FPGA Target – NewAE Technology Inc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96119" y="10299305"/>
            <a:ext cx="3683742" cy="239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 txBox="1"/>
          <p:nvPr/>
        </p:nvSpPr>
        <p:spPr>
          <a:xfrm>
            <a:off x="13095765" y="19100145"/>
            <a:ext cx="12426696" cy="13342074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00206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3200" b="1" i="0" u="none" strike="noStrike" cap="none" dirty="0" err="1">
                <a:solidFill>
                  <a:srgbClr val="002060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Jupyter</a:t>
            </a:r>
            <a:r>
              <a:rPr lang="en-US" sz="3200" b="1" i="0" u="none" strike="noStrike" cap="none" dirty="0">
                <a:solidFill>
                  <a:srgbClr val="002060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and Vivado </a:t>
            </a:r>
            <a:endParaRPr sz="3200" b="1" i="0" u="none" strike="noStrike" cap="none" dirty="0">
              <a:solidFill>
                <a:srgbClr val="002060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640080" lvl="0" indent="-457234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The boards are programmed using </a:t>
            </a:r>
            <a:r>
              <a:rPr lang="en-US" sz="3200" spc="10" dirty="0" err="1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Jupyter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 and bitstreams are created using the </a:t>
            </a:r>
            <a:r>
              <a:rPr lang="en-US" sz="3200" spc="10" dirty="0" err="1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Vivado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 platform</a:t>
            </a:r>
          </a:p>
          <a:p>
            <a:pPr marL="457234" lvl="0" indent="-457234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endParaRPr lang="en-US" sz="3200" spc="1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914469" marR="0" lvl="0" indent="-571543" algn="l" rtl="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endParaRPr lang="en-US" sz="3200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  <a:p>
            <a:pPr marL="342926" marR="0" lvl="0" algn="l" rtl="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q"/>
            </a:pPr>
            <a:endParaRPr lang="en-US" sz="3200" b="1" dirty="0">
              <a:solidFill>
                <a:srgbClr val="002060"/>
              </a:solidFill>
              <a:latin typeface="Georgia" panose="02040502050405020303" pitchFamily="18" charset="0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2060"/>
                </a:solidFill>
                <a:latin typeface="Georgia" panose="02040502050405020303" pitchFamily="18" charset="0"/>
                <a:cs typeface="Calibri"/>
                <a:sym typeface="Calibri"/>
              </a:rPr>
              <a:t>Leakage</a:t>
            </a:r>
            <a:r>
              <a:rPr lang="en-US" sz="320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Georgia" panose="02040502050405020303" pitchFamily="18" charset="0"/>
                <a:cs typeface="Calibri"/>
                <a:sym typeface="Calibri"/>
              </a:rPr>
              <a:t>Models</a:t>
            </a:r>
          </a:p>
          <a:p>
            <a:pPr marL="640080" indent="-457234" algn="just">
              <a:lnSpc>
                <a:spcPct val="12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There are several points in the AES operation where leaked data can be exploited</a:t>
            </a:r>
          </a:p>
          <a:p>
            <a:pPr marL="640080" indent="-457234" algn="just">
              <a:lnSpc>
                <a:spcPct val="12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Chipwhisperer provides 15 CPA leakage models which can be used to derive the secret key from AES implementations</a:t>
            </a:r>
          </a:p>
          <a:p>
            <a:pPr marL="640080" indent="-457234" algn="just">
              <a:lnSpc>
                <a:spcPct val="120000"/>
              </a:lnSpc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50k power traces from a standard hardware AES implementation are captured and then analyzed using the 15 leakage models</a:t>
            </a:r>
            <a:endParaRPr lang="en-US" sz="3200" spc="10" dirty="0">
              <a:solidFill>
                <a:schemeClr val="dk1"/>
              </a:solidFill>
              <a:latin typeface="Georgia" panose="02040502050405020303" pitchFamily="18" charset="0"/>
              <a:sym typeface="Century Gothic"/>
            </a:endParaRPr>
          </a:p>
        </p:txBody>
      </p:sp>
      <p:pic>
        <p:nvPicPr>
          <p:cNvPr id="181" name="Google Shape;181;p1" descr="ChipWhisperer-Lite - NewAE Hardware Product Documentati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96198" y="10299305"/>
            <a:ext cx="3765379" cy="22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12787476" y="12727367"/>
            <a:ext cx="49249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CW1200</a:t>
            </a:r>
            <a:endParaRPr sz="2400" i="1" dirty="0">
              <a:latin typeface="Georgia" panose="02040502050405020303" pitchFamily="18" charset="0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16471218" y="12617086"/>
            <a:ext cx="49249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CWLite</a:t>
            </a:r>
            <a:endParaRPr sz="2400" i="1" dirty="0">
              <a:solidFill>
                <a:schemeClr val="dk1"/>
              </a:solidFill>
              <a:latin typeface="Georgia" panose="02040502050405020303" pitchFamily="18" charset="0"/>
              <a:sym typeface="Century Gothic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0900321" y="12847898"/>
            <a:ext cx="49249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CW305</a:t>
            </a:r>
            <a:endParaRPr sz="1800" i="1" dirty="0"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2A603B-1BF3-49A5-94BD-D2C2BAD2C194}"/>
              </a:ext>
            </a:extLst>
          </p:cNvPr>
          <p:cNvGrpSpPr/>
          <p:nvPr/>
        </p:nvGrpSpPr>
        <p:grpSpPr>
          <a:xfrm>
            <a:off x="376787" y="20021025"/>
            <a:ext cx="12235796" cy="6846393"/>
            <a:chOff x="395295" y="25892020"/>
            <a:chExt cx="11535151" cy="6217877"/>
          </a:xfrm>
        </p:grpSpPr>
        <p:pic>
          <p:nvPicPr>
            <p:cNvPr id="173" name="Google Shape;173;p1"/>
            <p:cNvPicPr preferRelativeResize="0"/>
            <p:nvPr/>
          </p:nvPicPr>
          <p:blipFill rotWithShape="1">
            <a:blip r:embed="rId7">
              <a:alphaModFix/>
            </a:blip>
            <a:srcRect t="4458"/>
            <a:stretch/>
          </p:blipFill>
          <p:spPr>
            <a:xfrm>
              <a:off x="648581" y="26121568"/>
              <a:ext cx="4881123" cy="333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84;p1">
              <a:extLst>
                <a:ext uri="{FF2B5EF4-FFF2-40B4-BE49-F238E27FC236}">
                  <a16:creationId xmlns:a16="http://schemas.microsoft.com/office/drawing/2014/main" id="{311B46D2-2220-4639-BEDB-21D8A27753DA}"/>
                </a:ext>
              </a:extLst>
            </p:cNvPr>
            <p:cNvSpPr txBox="1"/>
            <p:nvPr/>
          </p:nvSpPr>
          <p:spPr>
            <a:xfrm>
              <a:off x="395295" y="29761003"/>
              <a:ext cx="441729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 dirty="0">
                  <a:solidFill>
                    <a:schemeClr val="dk1"/>
                  </a:solidFill>
                  <a:latin typeface="Georgia" panose="02040502050405020303" pitchFamily="18" charset="0"/>
                  <a:sym typeface="Century Gothic"/>
                </a:rPr>
                <a:t>AES Encryption</a:t>
              </a:r>
              <a:endParaRPr sz="2400" i="1" dirty="0">
                <a:solidFill>
                  <a:schemeClr val="dk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9" name="Google Shape;184;p1">
              <a:extLst>
                <a:ext uri="{FF2B5EF4-FFF2-40B4-BE49-F238E27FC236}">
                  <a16:creationId xmlns:a16="http://schemas.microsoft.com/office/drawing/2014/main" id="{C3F3779C-1028-4966-9B69-11741F49F7AB}"/>
                </a:ext>
              </a:extLst>
            </p:cNvPr>
            <p:cNvSpPr txBox="1"/>
            <p:nvPr/>
          </p:nvSpPr>
          <p:spPr>
            <a:xfrm>
              <a:off x="6160721" y="31525162"/>
              <a:ext cx="576972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3200" b="0" i="0" u="none" strike="noStrike" baseline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sz="2400" i="1" dirty="0">
                  <a:solidFill>
                    <a:schemeClr val="dk1"/>
                  </a:solidFill>
                  <a:latin typeface="Georgia" panose="02040502050405020303" pitchFamily="18" charset="0"/>
                </a:rPr>
                <a:t>Encryption Structure of AES Algorithm </a:t>
              </a:r>
              <a:endPara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A80CEB-89B5-4D52-902B-308A2052174C}"/>
                </a:ext>
              </a:extLst>
            </p:cNvPr>
            <p:cNvGrpSpPr/>
            <p:nvPr/>
          </p:nvGrpSpPr>
          <p:grpSpPr>
            <a:xfrm>
              <a:off x="6114554" y="25892020"/>
              <a:ext cx="5574701" cy="5573420"/>
              <a:chOff x="2743200" y="228600"/>
              <a:chExt cx="4927598" cy="3672355"/>
            </a:xfrm>
          </p:grpSpPr>
          <p:sp>
            <p:nvSpPr>
              <p:cNvPr id="41" name="Rounded Rectangle 60">
                <a:extLst>
                  <a:ext uri="{FF2B5EF4-FFF2-40B4-BE49-F238E27FC236}">
                    <a16:creationId xmlns:a16="http://schemas.microsoft.com/office/drawing/2014/main" id="{CD2A2CB6-8CE5-4C2E-B37B-D2544DC516CE}"/>
                  </a:ext>
                </a:extLst>
              </p:cNvPr>
              <p:cNvSpPr/>
              <p:nvPr/>
            </p:nvSpPr>
            <p:spPr>
              <a:xfrm>
                <a:off x="5257800" y="685800"/>
                <a:ext cx="2286000" cy="2743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CDE63A-A8D3-48BE-AA1D-47BD7AA41538}"/>
                  </a:ext>
                </a:extLst>
              </p:cNvPr>
              <p:cNvSpPr/>
              <p:nvPr/>
            </p:nvSpPr>
            <p:spPr>
              <a:xfrm>
                <a:off x="2743200" y="8382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Round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9EA788-A7BC-462A-972A-F98A776D8191}"/>
                  </a:ext>
                </a:extLst>
              </p:cNvPr>
              <p:cNvSpPr/>
              <p:nvPr/>
            </p:nvSpPr>
            <p:spPr>
              <a:xfrm>
                <a:off x="2743200" y="15240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Round 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3F2F22-581C-4F17-9CEE-919E8680CB6A}"/>
                  </a:ext>
                </a:extLst>
              </p:cNvPr>
              <p:cNvSpPr/>
              <p:nvPr/>
            </p:nvSpPr>
            <p:spPr>
              <a:xfrm>
                <a:off x="2743200" y="28956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Round N</a:t>
                </a:r>
                <a:r>
                  <a:rPr lang="en-US" baseline="-25000" dirty="0">
                    <a:latin typeface="Georgia" panose="02040502050405020303" pitchFamily="18" charset="0"/>
                  </a:rPr>
                  <a:t>r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44F9E27-2014-4641-854E-54D8305C91FC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3581400" y="12192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6DE0007-D87E-4D5E-A7BA-B4997E6E8AB9}"/>
                  </a:ext>
                </a:extLst>
              </p:cNvPr>
              <p:cNvCxnSpPr/>
              <p:nvPr/>
            </p:nvCxnSpPr>
            <p:spPr>
              <a:xfrm>
                <a:off x="3581400" y="19050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442EA84-0B20-492C-888F-31C49BFD7DA2}"/>
                  </a:ext>
                </a:extLst>
              </p:cNvPr>
              <p:cNvCxnSpPr/>
              <p:nvPr/>
            </p:nvCxnSpPr>
            <p:spPr>
              <a:xfrm>
                <a:off x="3581400" y="25908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E353850-3659-44AA-92CD-8356583FD1D4}"/>
                  </a:ext>
                </a:extLst>
              </p:cNvPr>
              <p:cNvCxnSpPr/>
              <p:nvPr/>
            </p:nvCxnSpPr>
            <p:spPr>
              <a:xfrm>
                <a:off x="3581400" y="5334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C4F098-8F95-4362-91D7-E31782AFFE8D}"/>
                  </a:ext>
                </a:extLst>
              </p:cNvPr>
              <p:cNvCxnSpPr/>
              <p:nvPr/>
            </p:nvCxnSpPr>
            <p:spPr>
              <a:xfrm>
                <a:off x="3581400" y="2255520"/>
                <a:ext cx="0" cy="22860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C3879A-FF31-4AB4-990D-35BB69BD146C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4419600" y="1028700"/>
                <a:ext cx="838200" cy="38100"/>
              </a:xfrm>
              <a:prstGeom prst="straightConnector1">
                <a:avLst/>
              </a:prstGeom>
              <a:ln>
                <a:prstDash val="sys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0F4E2A2-4BFC-4DC0-B8A2-CE181E6C9D42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4419600" y="1028700"/>
                <a:ext cx="838200" cy="1485900"/>
              </a:xfrm>
              <a:prstGeom prst="straightConnector1">
                <a:avLst/>
              </a:prstGeom>
              <a:ln>
                <a:prstDash val="sys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A5BE0B-17A6-403D-AA9B-0B1785187B9E}"/>
                  </a:ext>
                </a:extLst>
              </p:cNvPr>
              <p:cNvSpPr/>
              <p:nvPr/>
            </p:nvSpPr>
            <p:spPr>
              <a:xfrm>
                <a:off x="5562600" y="838200"/>
                <a:ext cx="1676400" cy="381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latin typeface="Georgia" panose="02040502050405020303" pitchFamily="18" charset="0"/>
                  </a:rPr>
                  <a:t>SubBytes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288D47D-8446-4FD9-B1E6-8CD90B085F76}"/>
                  </a:ext>
                </a:extLst>
              </p:cNvPr>
              <p:cNvSpPr/>
              <p:nvPr/>
            </p:nvSpPr>
            <p:spPr>
              <a:xfrm>
                <a:off x="5562600" y="15240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latin typeface="Georgia" panose="02040502050405020303" pitchFamily="18" charset="0"/>
                  </a:rPr>
                  <a:t>ShiftRows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6C6620-CB1D-4436-8A49-D4C2EB03F633}"/>
                  </a:ext>
                </a:extLst>
              </p:cNvPr>
              <p:cNvSpPr/>
              <p:nvPr/>
            </p:nvSpPr>
            <p:spPr>
              <a:xfrm>
                <a:off x="5562600" y="22098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latin typeface="Georgia" panose="02040502050405020303" pitchFamily="18" charset="0"/>
                  </a:rPr>
                  <a:t>MixColumns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97C9724-5119-42EF-BB56-C38867792FDA}"/>
                  </a:ext>
                </a:extLst>
              </p:cNvPr>
              <p:cNvSpPr/>
              <p:nvPr/>
            </p:nvSpPr>
            <p:spPr>
              <a:xfrm>
                <a:off x="5562600" y="2895600"/>
                <a:ext cx="16764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latin typeface="Georgia" panose="02040502050405020303" pitchFamily="18" charset="0"/>
                  </a:rPr>
                  <a:t>AddRoundKey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D9EF544-2AC2-458C-93A2-F1DA3A8DD0B8}"/>
                  </a:ext>
                </a:extLst>
              </p:cNvPr>
              <p:cNvCxnSpPr>
                <a:stCxn id="52" idx="2"/>
                <a:endCxn id="53" idx="0"/>
              </p:cNvCxnSpPr>
              <p:nvPr/>
            </p:nvCxnSpPr>
            <p:spPr>
              <a:xfrm>
                <a:off x="6400800" y="12192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00ACA4F-4A7A-4A55-A006-6BC41A862621}"/>
                  </a:ext>
                </a:extLst>
              </p:cNvPr>
              <p:cNvCxnSpPr/>
              <p:nvPr/>
            </p:nvCxnSpPr>
            <p:spPr>
              <a:xfrm>
                <a:off x="6400800" y="19050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0EF05E1-8909-4798-97B7-34A729AB10B3}"/>
                  </a:ext>
                </a:extLst>
              </p:cNvPr>
              <p:cNvCxnSpPr/>
              <p:nvPr/>
            </p:nvCxnSpPr>
            <p:spPr>
              <a:xfrm>
                <a:off x="6400800" y="25908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5102B1B-0C09-4B89-9870-152ED9B2FB40}"/>
                  </a:ext>
                </a:extLst>
              </p:cNvPr>
              <p:cNvCxnSpPr/>
              <p:nvPr/>
            </p:nvCxnSpPr>
            <p:spPr>
              <a:xfrm>
                <a:off x="3581400" y="3264932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id="{596562AE-2C78-46E6-899A-E7BD8FD326C2}"/>
                  </a:ext>
                </a:extLst>
              </p:cNvPr>
              <p:cNvSpPr txBox="1"/>
              <p:nvPr/>
            </p:nvSpPr>
            <p:spPr>
              <a:xfrm>
                <a:off x="5334000" y="304800"/>
                <a:ext cx="2336798" cy="243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Georgia" panose="02040502050405020303" pitchFamily="18" charset="0"/>
                  </a:rPr>
                  <a:t>Round Transformations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DC6644-1246-470C-9F92-84B007D10F16}"/>
                  </a:ext>
                </a:extLst>
              </p:cNvPr>
              <p:cNvSpPr/>
              <p:nvPr/>
            </p:nvSpPr>
            <p:spPr>
              <a:xfrm>
                <a:off x="3048000" y="228600"/>
                <a:ext cx="1023306" cy="243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Georgia" panose="02040502050405020303" pitchFamily="18" charset="0"/>
                  </a:rPr>
                  <a:t>Plaintext 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130DD45-1457-45F6-8B23-4B28960DE847}"/>
                  </a:ext>
                </a:extLst>
              </p:cNvPr>
              <p:cNvSpPr/>
              <p:nvPr/>
            </p:nvSpPr>
            <p:spPr>
              <a:xfrm>
                <a:off x="2971800" y="3657600"/>
                <a:ext cx="1165000" cy="243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Georgia" panose="02040502050405020303" pitchFamily="18" charset="0"/>
                  </a:rPr>
                  <a:t>Ciphertext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</a:p>
            </p:txBody>
          </p:sp>
        </p:grpSp>
      </p:grpSp>
      <p:sp>
        <p:nvSpPr>
          <p:cNvPr id="64" name="Google Shape;169;p1">
            <a:extLst>
              <a:ext uri="{FF2B5EF4-FFF2-40B4-BE49-F238E27FC236}">
                <a16:creationId xmlns:a16="http://schemas.microsoft.com/office/drawing/2014/main" id="{1FD28F04-4EF6-45F6-831D-F1A7AAED365F}"/>
              </a:ext>
            </a:extLst>
          </p:cNvPr>
          <p:cNvSpPr/>
          <p:nvPr/>
        </p:nvSpPr>
        <p:spPr>
          <a:xfrm>
            <a:off x="145382" y="27360290"/>
            <a:ext cx="12710160" cy="1371600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solidFill>
                  <a:schemeClr val="lt1"/>
                </a:solidFill>
                <a:latin typeface="Georgia" panose="02040502050405020303" pitchFamily="18" charset="0"/>
                <a:sym typeface="Century Gothic"/>
              </a:rPr>
              <a:t>Scope of the Work</a:t>
            </a:r>
            <a:endParaRPr sz="4800" b="1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Google Shape;166;p1">
            <a:extLst>
              <a:ext uri="{FF2B5EF4-FFF2-40B4-BE49-F238E27FC236}">
                <a16:creationId xmlns:a16="http://schemas.microsoft.com/office/drawing/2014/main" id="{27F0AD02-8FC2-4414-B657-2E32E75FD1E1}"/>
              </a:ext>
            </a:extLst>
          </p:cNvPr>
          <p:cNvSpPr txBox="1"/>
          <p:nvPr/>
        </p:nvSpPr>
        <p:spPr>
          <a:xfrm>
            <a:off x="143656" y="28293068"/>
            <a:ext cx="12714017" cy="4191876"/>
          </a:xfrm>
          <a:prstGeom prst="rect">
            <a:avLst/>
          </a:prstGeom>
          <a:solidFill>
            <a:srgbClr val="FAE5CD"/>
          </a:solidFill>
          <a:ln w="571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Using side-channel technology, namely </a:t>
            </a:r>
            <a:r>
              <a:rPr lang="en-US" sz="3200" spc="10" dirty="0" err="1">
                <a:solidFill>
                  <a:schemeClr val="dk1"/>
                </a:solidFill>
                <a:latin typeface="Georgia" panose="02040502050405020303" pitchFamily="18" charset="0"/>
              </a:rPr>
              <a:t>NewAE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 </a:t>
            </a:r>
            <a:r>
              <a:rPr lang="en-US" sz="3200" spc="10" dirty="0" err="1">
                <a:solidFill>
                  <a:schemeClr val="dk1"/>
                </a:solidFill>
                <a:latin typeface="Georgia" panose="02040502050405020303" pitchFamily="18" charset="0"/>
              </a:rPr>
              <a:t>ChipWhisperer</a:t>
            </a: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, simulation of a real-world situation to replicate an actual attack</a:t>
            </a:r>
          </a:p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Analysis of AES baseline design against power analysis attack</a:t>
            </a:r>
          </a:p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Investigation of a lightweight masking countermeasure to counteract the power-based side-channel analysis</a:t>
            </a:r>
          </a:p>
          <a:p>
            <a:pPr marL="548640" indent="-457234" algn="just">
              <a:lnSpc>
                <a:spcPct val="110000"/>
              </a:lnSpc>
              <a:spcAft>
                <a:spcPts val="600"/>
              </a:spcAft>
              <a:buClr>
                <a:schemeClr val="dk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3200" spc="10" dirty="0">
                <a:solidFill>
                  <a:schemeClr val="dk1"/>
                </a:solidFill>
                <a:latin typeface="Georgia" panose="02040502050405020303" pitchFamily="18" charset="0"/>
              </a:rPr>
              <a:t>Such countermeasures are crucial for preventing harmful attacks in the advancing world we live in today</a:t>
            </a:r>
          </a:p>
        </p:txBody>
      </p:sp>
      <p:sp>
        <p:nvSpPr>
          <p:cNvPr id="75" name="Google Shape;187;p1">
            <a:extLst>
              <a:ext uri="{FF2B5EF4-FFF2-40B4-BE49-F238E27FC236}">
                <a16:creationId xmlns:a16="http://schemas.microsoft.com/office/drawing/2014/main" id="{2680541F-397B-4E02-890F-735DFBD3B6C4}"/>
              </a:ext>
            </a:extLst>
          </p:cNvPr>
          <p:cNvSpPr txBox="1"/>
          <p:nvPr/>
        </p:nvSpPr>
        <p:spPr>
          <a:xfrm>
            <a:off x="15106555" y="26942388"/>
            <a:ext cx="7973554" cy="47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RTL Schematic of AES</a:t>
            </a:r>
            <a:endParaRPr sz="1800" i="1" dirty="0">
              <a:latin typeface="Georgia" panose="02040502050405020303" pitchFamily="18" charset="0"/>
            </a:endParaRPr>
          </a:p>
        </p:txBody>
      </p:sp>
      <p:pic>
        <p:nvPicPr>
          <p:cNvPr id="77" name="Google Shape;190;p1">
            <a:extLst>
              <a:ext uri="{FF2B5EF4-FFF2-40B4-BE49-F238E27FC236}">
                <a16:creationId xmlns:a16="http://schemas.microsoft.com/office/drawing/2014/main" id="{5D0E9281-EC4B-4A26-819C-E547CFBE45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50068" y="13549031"/>
            <a:ext cx="8104664" cy="45756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175;p1">
            <a:extLst>
              <a:ext uri="{FF2B5EF4-FFF2-40B4-BE49-F238E27FC236}">
                <a16:creationId xmlns:a16="http://schemas.microsoft.com/office/drawing/2014/main" id="{A029783A-E429-4396-8A9E-DF9F15A4A598}"/>
              </a:ext>
            </a:extLst>
          </p:cNvPr>
          <p:cNvSpPr/>
          <p:nvPr/>
        </p:nvSpPr>
        <p:spPr>
          <a:xfrm>
            <a:off x="25763582" y="5315317"/>
            <a:ext cx="12442401" cy="1061789"/>
          </a:xfrm>
          <a:prstGeom prst="rect">
            <a:avLst/>
          </a:prstGeom>
          <a:solidFill>
            <a:srgbClr val="002060"/>
          </a:solidFill>
          <a:ln>
            <a:solidFill>
              <a:srgbClr val="114958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Georgia" panose="02040502050405020303" pitchFamily="18" charset="0"/>
                <a:sym typeface="Century Gothic"/>
              </a:rPr>
              <a:t>Results</a:t>
            </a:r>
            <a:endParaRPr sz="4800" b="1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2043488" y="14225758"/>
            <a:ext cx="45932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Analysis of 15 Leakage Models for 50k Traces</a:t>
            </a:r>
            <a:endParaRPr sz="2400" i="1" dirty="0">
              <a:solidFill>
                <a:schemeClr val="dk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0F399-6F61-4B1A-8ECF-8CDC94AF769D}"/>
              </a:ext>
            </a:extLst>
          </p:cNvPr>
          <p:cNvSpPr txBox="1"/>
          <p:nvPr/>
        </p:nvSpPr>
        <p:spPr>
          <a:xfrm>
            <a:off x="26200756" y="26711555"/>
            <a:ext cx="550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</a:rPr>
              <a:t>PGE vs Traces Graph (Key Not Found)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94B74-144B-4632-8540-2DBB8704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46895" y="10870074"/>
            <a:ext cx="5791276" cy="320176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7221729-5B35-4838-84E1-9EC2AFDAD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145" y="10636528"/>
            <a:ext cx="4042240" cy="40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171;p1">
            <a:extLst>
              <a:ext uri="{FF2B5EF4-FFF2-40B4-BE49-F238E27FC236}">
                <a16:creationId xmlns:a16="http://schemas.microsoft.com/office/drawing/2014/main" id="{4571F0DC-0E85-4E73-B555-F82C9654906B}"/>
              </a:ext>
            </a:extLst>
          </p:cNvPr>
          <p:cNvSpPr txBox="1"/>
          <p:nvPr/>
        </p:nvSpPr>
        <p:spPr>
          <a:xfrm>
            <a:off x="26158646" y="14528525"/>
            <a:ext cx="45932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Power vs Time of 50k Traces</a:t>
            </a:r>
            <a:endParaRPr sz="2400" i="1" dirty="0">
              <a:solidFill>
                <a:schemeClr val="dk1"/>
              </a:solidFill>
              <a:latin typeface="Georgia" panose="02040502050405020303" pitchFamily="18" charset="0"/>
            </a:endParaRPr>
          </a:p>
        </p:txBody>
      </p:sp>
      <p:pic>
        <p:nvPicPr>
          <p:cNvPr id="67" name="Picture 66" descr="Text&#10;&#10;Description automatically generated with medium confidence">
            <a:extLst>
              <a:ext uri="{FF2B5EF4-FFF2-40B4-BE49-F238E27FC236}">
                <a16:creationId xmlns:a16="http://schemas.microsoft.com/office/drawing/2014/main" id="{13582646-1831-4CF7-B55F-0E7D7FE2E7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65143" y="15350856"/>
            <a:ext cx="8712570" cy="37270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C3713E4-4A7F-4C97-B855-BDBBF191F5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271" y="22623141"/>
            <a:ext cx="6243188" cy="41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6CE16AB-10FE-4332-88B9-366BD1AB9265}"/>
              </a:ext>
            </a:extLst>
          </p:cNvPr>
          <p:cNvSpPr txBox="1"/>
          <p:nvPr/>
        </p:nvSpPr>
        <p:spPr>
          <a:xfrm>
            <a:off x="32485419" y="26636585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</a:rPr>
              <a:t>PGE vs Traces Graph (Key Found)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35CB9-0D61-49DB-BE28-28749E9E06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21428" y="1222180"/>
            <a:ext cx="6201640" cy="3200847"/>
          </a:xfrm>
          <a:prstGeom prst="rect">
            <a:avLst/>
          </a:prstGeom>
        </p:spPr>
      </p:pic>
      <p:sp>
        <p:nvSpPr>
          <p:cNvPr id="83" name="Google Shape;185;p1">
            <a:extLst>
              <a:ext uri="{FF2B5EF4-FFF2-40B4-BE49-F238E27FC236}">
                <a16:creationId xmlns:a16="http://schemas.microsoft.com/office/drawing/2014/main" id="{F3E3D9D0-0CCA-4C2D-9B21-44030330EEFA}"/>
              </a:ext>
            </a:extLst>
          </p:cNvPr>
          <p:cNvSpPr txBox="1"/>
          <p:nvPr/>
        </p:nvSpPr>
        <p:spPr>
          <a:xfrm>
            <a:off x="16461947" y="18124668"/>
            <a:ext cx="5308251" cy="55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7129" marR="0" lvl="0" indent="-134815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1"/>
              <a:buFont typeface="Arial"/>
              <a:buNone/>
            </a:pP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Complete Experimental</a:t>
            </a: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sym typeface="Century Gothic"/>
              </a:rPr>
              <a:t>Setup</a:t>
            </a:r>
            <a:r>
              <a:rPr lang="en-US" sz="2400" i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195;p1">
            <a:extLst>
              <a:ext uri="{FF2B5EF4-FFF2-40B4-BE49-F238E27FC236}">
                <a16:creationId xmlns:a16="http://schemas.microsoft.com/office/drawing/2014/main" id="{E6A82857-8117-48A0-BD5A-53ED98736A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824414" y="21059954"/>
            <a:ext cx="11125680" cy="572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83F7048-168C-469C-A54A-6FED36FB53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43488" y="22612064"/>
            <a:ext cx="5818317" cy="3878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627</Words>
  <Application>Microsoft Office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Georgia</vt:lpstr>
      <vt:lpstr>Wingdings</vt:lpstr>
      <vt:lpstr>Noto Sans Symbols</vt:lpstr>
      <vt:lpstr>Arial</vt:lpstr>
      <vt:lpstr>Century Gothic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 Fullerton</dc:creator>
  <cp:lastModifiedBy>Dofe, Jaya</cp:lastModifiedBy>
  <cp:revision>40</cp:revision>
  <dcterms:created xsi:type="dcterms:W3CDTF">2012-04-09T22:51:13Z</dcterms:created>
  <dcterms:modified xsi:type="dcterms:W3CDTF">2022-03-25T18:05:49Z</dcterms:modified>
</cp:coreProperties>
</file>