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89" r:id="rId2"/>
    <p:sldId id="288" r:id="rId3"/>
    <p:sldId id="275" r:id="rId4"/>
    <p:sldId id="256" r:id="rId5"/>
    <p:sldId id="257" r:id="rId6"/>
    <p:sldId id="258" r:id="rId7"/>
    <p:sldId id="259" r:id="rId8"/>
    <p:sldId id="260" r:id="rId9"/>
    <p:sldId id="262" r:id="rId10"/>
    <p:sldId id="263" r:id="rId11"/>
    <p:sldId id="264" r:id="rId12"/>
    <p:sldId id="266" r:id="rId13"/>
    <p:sldId id="267" r:id="rId14"/>
    <p:sldId id="297" r:id="rId15"/>
    <p:sldId id="298"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93" r:id="rId29"/>
    <p:sldId id="296" r:id="rId30"/>
    <p:sldId id="290" r:id="rId31"/>
    <p:sldId id="291" r:id="rId32"/>
    <p:sldId id="29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65F91E-B5D4-4EC0-9963-3AA228D6B115}" v="29" dt="2022-07-23T09:27:24.549"/>
    <p1510:client id="{9B8C5B7F-D5EA-434F-B29B-CD3CE426F000}" v="7" dt="2023-07-14T20:28:38.054"/>
    <p1510:client id="{D7A1AC4E-D6E8-4BD1-9349-F4AE628763B5}" v="26" dt="2022-07-24T15:15:28.381"/>
  </p1510:revLst>
</p1510:revInfo>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06_11459F2D.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_106_11459F2D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_10A_22D41A68.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1c4fad49deadae9f/Documents/Football%20Field%20Valuation.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gradFill rotWithShape="1">
                <a:gsLst>
                  <a:gs pos="0">
                    <a:schemeClr val="accent6">
                      <a:tint val="96000"/>
                      <a:lumMod val="100000"/>
                    </a:schemeClr>
                  </a:gs>
                  <a:gs pos="78000">
                    <a:schemeClr val="accent6">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1-4ED8-4D1E-996A-4463FD78422E}"/>
              </c:ext>
            </c:extLst>
          </c:dPt>
          <c:dPt>
            <c:idx val="1"/>
            <c:bubble3D val="0"/>
            <c:spPr>
              <a:gradFill rotWithShape="1">
                <a:gsLst>
                  <a:gs pos="0">
                    <a:schemeClr val="accent5">
                      <a:tint val="96000"/>
                      <a:lumMod val="100000"/>
                    </a:schemeClr>
                  </a:gs>
                  <a:gs pos="78000">
                    <a:schemeClr val="accent5">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3-4ED8-4D1E-996A-4463FD78422E}"/>
              </c:ext>
            </c:extLst>
          </c:dPt>
          <c:dPt>
            <c:idx val="2"/>
            <c:bubble3D val="0"/>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5-4ED8-4D1E-996A-4463FD78422E}"/>
              </c:ext>
            </c:extLst>
          </c:dPt>
          <c:dPt>
            <c:idx val="3"/>
            <c:bubble3D val="0"/>
            <c:spPr>
              <a:gradFill rotWithShape="1">
                <a:gsLst>
                  <a:gs pos="0">
                    <a:schemeClr val="accent6">
                      <a:lumMod val="60000"/>
                      <a:tint val="96000"/>
                      <a:lumMod val="100000"/>
                    </a:schemeClr>
                  </a:gs>
                  <a:gs pos="78000">
                    <a:schemeClr val="accent6">
                      <a:lumMod val="6000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7-4ED8-4D1E-996A-4463FD78422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sony network</c:v>
                </c:pt>
                <c:pt idx="1">
                  <c:v>zee promoters</c:v>
                </c:pt>
                <c:pt idx="2">
                  <c:v>public shareholders</c:v>
                </c:pt>
              </c:strCache>
            </c:strRef>
          </c:cat>
          <c:val>
            <c:numRef>
              <c:f>Sheet1!$B$2:$B$5</c:f>
              <c:numCache>
                <c:formatCode>General</c:formatCode>
                <c:ptCount val="4"/>
                <c:pt idx="0">
                  <c:v>50.86</c:v>
                </c:pt>
                <c:pt idx="1">
                  <c:v>3.2</c:v>
                </c:pt>
                <c:pt idx="2">
                  <c:v>45.15</c:v>
                </c:pt>
              </c:numCache>
            </c:numRef>
          </c:val>
          <c:extLst>
            <c:ext xmlns:c16="http://schemas.microsoft.com/office/drawing/2014/chart" uri="{C3380CC4-5D6E-409C-BE32-E72D297353CC}">
              <c16:uniqueId val="{00000000-AF85-41CF-99DB-12B4B5A3EA25}"/>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9DA-472F-8E0E-2A3E699E02C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9DA-472F-8E0E-2A3E699E02C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9DA-472F-8E0E-2A3E699E02C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9DA-472F-8E0E-2A3E699E02C7}"/>
              </c:ext>
            </c:extLst>
          </c:dPt>
          <c:cat>
            <c:strRef>
              <c:f>Sheet1!$A$2:$A$5</c:f>
              <c:strCache>
                <c:ptCount val="2"/>
                <c:pt idx="0">
                  <c:v>zee promoters</c:v>
                </c:pt>
                <c:pt idx="1">
                  <c:v>public shareholders</c:v>
                </c:pt>
              </c:strCache>
            </c:strRef>
          </c:cat>
          <c:val>
            <c:numRef>
              <c:f>Sheet1!$B$2:$B$5</c:f>
              <c:numCache>
                <c:formatCode>General</c:formatCode>
                <c:ptCount val="4"/>
                <c:pt idx="1">
                  <c:v>96.01</c:v>
                </c:pt>
              </c:numCache>
            </c:numRef>
          </c:val>
          <c:extLst>
            <c:ext xmlns:c16="http://schemas.microsoft.com/office/drawing/2014/chart" uri="{C3380CC4-5D6E-409C-BE32-E72D297353CC}">
              <c16:uniqueId val="{00000000-5D87-478D-AFF7-C7A0BB2533B9}"/>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zee</c:v>
                </c:pt>
              </c:strCache>
            </c:strRef>
          </c:tx>
          <c:spPr>
            <a:solidFill>
              <a:schemeClr val="accent1"/>
            </a:solidFill>
            <a:ln>
              <a:noFill/>
            </a:ln>
            <a:effectLst/>
          </c:spPr>
          <c:invertIfNegative val="0"/>
          <c:cat>
            <c:strRef>
              <c:f>Sheet1!$A$2:$A$5</c:f>
              <c:strCache>
                <c:ptCount val="2"/>
                <c:pt idx="0">
                  <c:v>viewership</c:v>
                </c:pt>
                <c:pt idx="1">
                  <c:v>SVOD market share</c:v>
                </c:pt>
              </c:strCache>
            </c:strRef>
          </c:cat>
          <c:val>
            <c:numRef>
              <c:f>Sheet1!$B$2:$B$5</c:f>
              <c:numCache>
                <c:formatCode>General</c:formatCode>
                <c:ptCount val="4"/>
                <c:pt idx="0">
                  <c:v>18</c:v>
                </c:pt>
                <c:pt idx="1">
                  <c:v>13.2</c:v>
                </c:pt>
              </c:numCache>
            </c:numRef>
          </c:val>
          <c:extLst>
            <c:ext xmlns:c16="http://schemas.microsoft.com/office/drawing/2014/chart" uri="{C3380CC4-5D6E-409C-BE32-E72D297353CC}">
              <c16:uniqueId val="{00000000-039F-44DF-BF2D-DA92A6DF925D}"/>
            </c:ext>
          </c:extLst>
        </c:ser>
        <c:ser>
          <c:idx val="1"/>
          <c:order val="1"/>
          <c:tx>
            <c:strRef>
              <c:f>Sheet1!$C$1</c:f>
              <c:strCache>
                <c:ptCount val="1"/>
                <c:pt idx="0">
                  <c:v>sony</c:v>
                </c:pt>
              </c:strCache>
            </c:strRef>
          </c:tx>
          <c:spPr>
            <a:solidFill>
              <a:schemeClr val="accent2"/>
            </a:solidFill>
            <a:ln>
              <a:noFill/>
            </a:ln>
            <a:effectLst/>
          </c:spPr>
          <c:invertIfNegative val="0"/>
          <c:cat>
            <c:strRef>
              <c:f>Sheet1!$A$2:$A$5</c:f>
              <c:strCache>
                <c:ptCount val="2"/>
                <c:pt idx="0">
                  <c:v>viewership</c:v>
                </c:pt>
                <c:pt idx="1">
                  <c:v>SVOD market share</c:v>
                </c:pt>
              </c:strCache>
            </c:strRef>
          </c:cat>
          <c:val>
            <c:numRef>
              <c:f>Sheet1!$C$2:$C$5</c:f>
              <c:numCache>
                <c:formatCode>General</c:formatCode>
                <c:ptCount val="4"/>
                <c:pt idx="0">
                  <c:v>8</c:v>
                </c:pt>
                <c:pt idx="1">
                  <c:v>5.8</c:v>
                </c:pt>
              </c:numCache>
            </c:numRef>
          </c:val>
          <c:extLst>
            <c:ext xmlns:c16="http://schemas.microsoft.com/office/drawing/2014/chart" uri="{C3380CC4-5D6E-409C-BE32-E72D297353CC}">
              <c16:uniqueId val="{00000001-039F-44DF-BF2D-DA92A6DF925D}"/>
            </c:ext>
          </c:extLst>
        </c:ser>
        <c:ser>
          <c:idx val="2"/>
          <c:order val="2"/>
          <c:tx>
            <c:strRef>
              <c:f>Sheet1!$D$1</c:f>
              <c:strCache>
                <c:ptCount val="1"/>
                <c:pt idx="0">
                  <c:v>zee+sony</c:v>
                </c:pt>
              </c:strCache>
            </c:strRef>
          </c:tx>
          <c:spPr>
            <a:solidFill>
              <a:schemeClr val="accent3"/>
            </a:solidFill>
            <a:ln>
              <a:noFill/>
            </a:ln>
            <a:effectLst/>
          </c:spPr>
          <c:invertIfNegative val="0"/>
          <c:cat>
            <c:strRef>
              <c:f>Sheet1!$A$2:$A$5</c:f>
              <c:strCache>
                <c:ptCount val="2"/>
                <c:pt idx="0">
                  <c:v>viewership</c:v>
                </c:pt>
                <c:pt idx="1">
                  <c:v>SVOD market share</c:v>
                </c:pt>
              </c:strCache>
            </c:strRef>
          </c:cat>
          <c:val>
            <c:numRef>
              <c:f>Sheet1!$D$2:$D$5</c:f>
              <c:numCache>
                <c:formatCode>General</c:formatCode>
                <c:ptCount val="4"/>
                <c:pt idx="0">
                  <c:v>26</c:v>
                </c:pt>
                <c:pt idx="1">
                  <c:v>19</c:v>
                </c:pt>
              </c:numCache>
            </c:numRef>
          </c:val>
          <c:extLst>
            <c:ext xmlns:c16="http://schemas.microsoft.com/office/drawing/2014/chart" uri="{C3380CC4-5D6E-409C-BE32-E72D297353CC}">
              <c16:uniqueId val="{00000002-039F-44DF-BF2D-DA92A6DF925D}"/>
            </c:ext>
          </c:extLst>
        </c:ser>
        <c:ser>
          <c:idx val="3"/>
          <c:order val="3"/>
          <c:tx>
            <c:strRef>
              <c:f>Sheet1!$E$1</c:f>
              <c:strCache>
                <c:ptCount val="1"/>
                <c:pt idx="0">
                  <c:v>Column1</c:v>
                </c:pt>
              </c:strCache>
            </c:strRef>
          </c:tx>
          <c:spPr>
            <a:solidFill>
              <a:schemeClr val="accent4"/>
            </a:solidFill>
            <a:ln>
              <a:noFill/>
            </a:ln>
            <a:effectLst/>
          </c:spPr>
          <c:invertIfNegative val="0"/>
          <c:cat>
            <c:strRef>
              <c:f>Sheet1!$A$2:$A$5</c:f>
              <c:strCache>
                <c:ptCount val="2"/>
                <c:pt idx="0">
                  <c:v>viewership</c:v>
                </c:pt>
                <c:pt idx="1">
                  <c:v>SVOD market share</c:v>
                </c:pt>
              </c:strCache>
            </c:strRef>
          </c:cat>
          <c:val>
            <c:numRef>
              <c:f>Sheet1!$E$2:$E$5</c:f>
              <c:numCache>
                <c:formatCode>General</c:formatCode>
                <c:ptCount val="4"/>
              </c:numCache>
            </c:numRef>
          </c:val>
          <c:extLst>
            <c:ext xmlns:c16="http://schemas.microsoft.com/office/drawing/2014/chart" uri="{C3380CC4-5D6E-409C-BE32-E72D297353CC}">
              <c16:uniqueId val="{00000003-039F-44DF-BF2D-DA92A6DF925D}"/>
            </c:ext>
          </c:extLst>
        </c:ser>
        <c:dLbls>
          <c:showLegendKey val="0"/>
          <c:showVal val="0"/>
          <c:showCatName val="0"/>
          <c:showSerName val="0"/>
          <c:showPercent val="0"/>
          <c:showBubbleSize val="0"/>
        </c:dLbls>
        <c:gapWidth val="219"/>
        <c:overlap val="-27"/>
        <c:axId val="1444467984"/>
        <c:axId val="1444468816"/>
      </c:barChart>
      <c:catAx>
        <c:axId val="1444467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4468816"/>
        <c:crosses val="autoZero"/>
        <c:auto val="1"/>
        <c:lblAlgn val="ctr"/>
        <c:lblOffset val="100"/>
        <c:noMultiLvlLbl val="0"/>
      </c:catAx>
      <c:valAx>
        <c:axId val="14444688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4467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Sheet1!$H$15</c:f>
              <c:strCache>
                <c:ptCount val="1"/>
                <c:pt idx="0">
                  <c:v>Low</c:v>
                </c:pt>
              </c:strCache>
            </c:strRef>
          </c:tx>
          <c:spPr>
            <a:no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Sheet1!$E$16:$G$18</c:f>
            </c:multiLvlStrRef>
          </c:cat>
          <c:val>
            <c:numRef>
              <c:f>Sheet1!$H$16:$H$18</c:f>
              <c:numCache>
                <c:formatCode>General</c:formatCode>
                <c:ptCount val="3"/>
                <c:pt idx="0">
                  <c:v>139.9</c:v>
                </c:pt>
                <c:pt idx="1">
                  <c:v>139.9</c:v>
                </c:pt>
                <c:pt idx="2">
                  <c:v>166.8</c:v>
                </c:pt>
              </c:numCache>
            </c:numRef>
          </c:val>
          <c:extLst>
            <c:ext xmlns:c16="http://schemas.microsoft.com/office/drawing/2014/chart" uri="{C3380CC4-5D6E-409C-BE32-E72D297353CC}">
              <c16:uniqueId val="{00000000-9F54-4450-973F-EDDBD0267A43}"/>
            </c:ext>
          </c:extLst>
        </c:ser>
        <c:ser>
          <c:idx val="1"/>
          <c:order val="1"/>
          <c:tx>
            <c:strRef>
              <c:f>Sheet1!$I$15</c:f>
              <c:strCache>
                <c:ptCount val="1"/>
                <c:pt idx="0">
                  <c:v>Diff</c:v>
                </c:pt>
              </c:strCache>
            </c:strRef>
          </c:tx>
          <c:spPr>
            <a:solidFill>
              <a:schemeClr val="accent2"/>
            </a:solidFill>
            <a:ln>
              <a:noFill/>
            </a:ln>
            <a:effectLst/>
          </c:spPr>
          <c:invertIfNegative val="0"/>
          <c:cat>
            <c:multiLvlStrRef>
              <c:f>Sheet1!$E$16:$G$18</c:f>
            </c:multiLvlStrRef>
          </c:cat>
          <c:val>
            <c:numRef>
              <c:f>Sheet1!$I$16:$I$18</c:f>
              <c:numCache>
                <c:formatCode>General</c:formatCode>
                <c:ptCount val="3"/>
                <c:pt idx="0">
                  <c:v>56.2</c:v>
                </c:pt>
                <c:pt idx="1">
                  <c:v>48</c:v>
                </c:pt>
                <c:pt idx="2">
                  <c:v>211.8</c:v>
                </c:pt>
              </c:numCache>
            </c:numRef>
          </c:val>
          <c:extLst>
            <c:ext xmlns:c16="http://schemas.microsoft.com/office/drawing/2014/chart" uri="{C3380CC4-5D6E-409C-BE32-E72D297353CC}">
              <c16:uniqueId val="{00000001-9F54-4450-973F-EDDBD0267A43}"/>
            </c:ext>
          </c:extLst>
        </c:ser>
        <c:ser>
          <c:idx val="2"/>
          <c:order val="2"/>
          <c:tx>
            <c:strRef>
              <c:f>Sheet1!$J$15</c:f>
              <c:strCache>
                <c:ptCount val="1"/>
                <c:pt idx="0">
                  <c:v>High</c:v>
                </c:pt>
              </c:strCache>
            </c:strRef>
          </c:tx>
          <c:spPr>
            <a:no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Sheet1!$E$16:$G$18</c:f>
            </c:multiLvlStrRef>
          </c:cat>
          <c:val>
            <c:numRef>
              <c:f>Sheet1!$J$16:$J$18</c:f>
              <c:numCache>
                <c:formatCode>General</c:formatCode>
                <c:ptCount val="3"/>
                <c:pt idx="0">
                  <c:v>196.2</c:v>
                </c:pt>
                <c:pt idx="1">
                  <c:v>187.9</c:v>
                </c:pt>
                <c:pt idx="2">
                  <c:v>378.6</c:v>
                </c:pt>
              </c:numCache>
            </c:numRef>
          </c:val>
          <c:extLst>
            <c:ext xmlns:c16="http://schemas.microsoft.com/office/drawing/2014/chart" uri="{C3380CC4-5D6E-409C-BE32-E72D297353CC}">
              <c16:uniqueId val="{00000002-9F54-4450-973F-EDDBD0267A43}"/>
            </c:ext>
          </c:extLst>
        </c:ser>
        <c:dLbls>
          <c:showLegendKey val="0"/>
          <c:showVal val="0"/>
          <c:showCatName val="0"/>
          <c:showSerName val="0"/>
          <c:showPercent val="0"/>
          <c:showBubbleSize val="0"/>
        </c:dLbls>
        <c:gapWidth val="150"/>
        <c:overlap val="100"/>
        <c:axId val="350833776"/>
        <c:axId val="350823792"/>
      </c:barChart>
      <c:catAx>
        <c:axId val="350833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0823792"/>
        <c:crosses val="autoZero"/>
        <c:auto val="1"/>
        <c:lblAlgn val="ctr"/>
        <c:lblOffset val="100"/>
        <c:noMultiLvlLbl val="0"/>
      </c:catAx>
      <c:valAx>
        <c:axId val="350823792"/>
        <c:scaling>
          <c:orientation val="minMax"/>
          <c:max val="425"/>
          <c:min val="7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08337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0870405-2054-482C-BA84-C82EF67780FC}"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5DF7D3-0AFA-412F-857F-A5EAC25AA1EE}" type="slidenum">
              <a:rPr lang="en-IN" smtClean="0"/>
              <a:t>‹#›</a:t>
            </a:fld>
            <a:endParaRPr lang="en-IN"/>
          </a:p>
        </p:txBody>
      </p:sp>
    </p:spTree>
    <p:extLst>
      <p:ext uri="{BB962C8B-B14F-4D97-AF65-F5344CB8AC3E}">
        <p14:creationId xmlns:p14="http://schemas.microsoft.com/office/powerpoint/2010/main" val="772153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870405-2054-482C-BA84-C82EF67780FC}"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5DF7D3-0AFA-412F-857F-A5EAC25AA1EE}" type="slidenum">
              <a:rPr lang="en-IN" smtClean="0"/>
              <a:t>‹#›</a:t>
            </a:fld>
            <a:endParaRPr lang="en-IN"/>
          </a:p>
        </p:txBody>
      </p:sp>
    </p:spTree>
    <p:extLst>
      <p:ext uri="{BB962C8B-B14F-4D97-AF65-F5344CB8AC3E}">
        <p14:creationId xmlns:p14="http://schemas.microsoft.com/office/powerpoint/2010/main" val="452915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870405-2054-482C-BA84-C82EF67780FC}"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5DF7D3-0AFA-412F-857F-A5EAC25AA1E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883141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870405-2054-482C-BA84-C82EF67780FC}"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5DF7D3-0AFA-412F-857F-A5EAC25AA1EE}" type="slidenum">
              <a:rPr lang="en-IN" smtClean="0"/>
              <a:t>‹#›</a:t>
            </a:fld>
            <a:endParaRPr lang="en-IN"/>
          </a:p>
        </p:txBody>
      </p:sp>
    </p:spTree>
    <p:extLst>
      <p:ext uri="{BB962C8B-B14F-4D97-AF65-F5344CB8AC3E}">
        <p14:creationId xmlns:p14="http://schemas.microsoft.com/office/powerpoint/2010/main" val="3393420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870405-2054-482C-BA84-C82EF67780FC}"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5DF7D3-0AFA-412F-857F-A5EAC25AA1E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76954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870405-2054-482C-BA84-C82EF67780FC}"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5DF7D3-0AFA-412F-857F-A5EAC25AA1EE}" type="slidenum">
              <a:rPr lang="en-IN" smtClean="0"/>
              <a:t>‹#›</a:t>
            </a:fld>
            <a:endParaRPr lang="en-IN"/>
          </a:p>
        </p:txBody>
      </p:sp>
    </p:spTree>
    <p:extLst>
      <p:ext uri="{BB962C8B-B14F-4D97-AF65-F5344CB8AC3E}">
        <p14:creationId xmlns:p14="http://schemas.microsoft.com/office/powerpoint/2010/main" val="2397862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870405-2054-482C-BA84-C82EF67780FC}"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5DF7D3-0AFA-412F-857F-A5EAC25AA1EE}" type="slidenum">
              <a:rPr lang="en-IN" smtClean="0"/>
              <a:t>‹#›</a:t>
            </a:fld>
            <a:endParaRPr lang="en-IN"/>
          </a:p>
        </p:txBody>
      </p:sp>
    </p:spTree>
    <p:extLst>
      <p:ext uri="{BB962C8B-B14F-4D97-AF65-F5344CB8AC3E}">
        <p14:creationId xmlns:p14="http://schemas.microsoft.com/office/powerpoint/2010/main" val="3773141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870405-2054-482C-BA84-C82EF67780FC}"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5DF7D3-0AFA-412F-857F-A5EAC25AA1EE}" type="slidenum">
              <a:rPr lang="en-IN" smtClean="0"/>
              <a:t>‹#›</a:t>
            </a:fld>
            <a:endParaRPr lang="en-IN"/>
          </a:p>
        </p:txBody>
      </p:sp>
    </p:spTree>
    <p:extLst>
      <p:ext uri="{BB962C8B-B14F-4D97-AF65-F5344CB8AC3E}">
        <p14:creationId xmlns:p14="http://schemas.microsoft.com/office/powerpoint/2010/main" val="2430386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870405-2054-482C-BA84-C82EF67780FC}"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5DF7D3-0AFA-412F-857F-A5EAC25AA1EE}" type="slidenum">
              <a:rPr lang="en-IN" smtClean="0"/>
              <a:t>‹#›</a:t>
            </a:fld>
            <a:endParaRPr lang="en-IN"/>
          </a:p>
        </p:txBody>
      </p:sp>
    </p:spTree>
    <p:extLst>
      <p:ext uri="{BB962C8B-B14F-4D97-AF65-F5344CB8AC3E}">
        <p14:creationId xmlns:p14="http://schemas.microsoft.com/office/powerpoint/2010/main" val="1750025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870405-2054-482C-BA84-C82EF67780FC}"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5DF7D3-0AFA-412F-857F-A5EAC25AA1EE}" type="slidenum">
              <a:rPr lang="en-IN" smtClean="0"/>
              <a:t>‹#›</a:t>
            </a:fld>
            <a:endParaRPr lang="en-IN"/>
          </a:p>
        </p:txBody>
      </p:sp>
    </p:spTree>
    <p:extLst>
      <p:ext uri="{BB962C8B-B14F-4D97-AF65-F5344CB8AC3E}">
        <p14:creationId xmlns:p14="http://schemas.microsoft.com/office/powerpoint/2010/main" val="2310753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870405-2054-482C-BA84-C82EF67780FC}"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5DF7D3-0AFA-412F-857F-A5EAC25AA1EE}" type="slidenum">
              <a:rPr lang="en-IN" smtClean="0"/>
              <a:t>‹#›</a:t>
            </a:fld>
            <a:endParaRPr lang="en-IN"/>
          </a:p>
        </p:txBody>
      </p:sp>
    </p:spTree>
    <p:extLst>
      <p:ext uri="{BB962C8B-B14F-4D97-AF65-F5344CB8AC3E}">
        <p14:creationId xmlns:p14="http://schemas.microsoft.com/office/powerpoint/2010/main" val="1833183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870405-2054-482C-BA84-C82EF67780FC}" type="datetimeFigureOut">
              <a:rPr lang="en-IN" smtClean="0"/>
              <a:t>23-08-2024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5DF7D3-0AFA-412F-857F-A5EAC25AA1EE}" type="slidenum">
              <a:rPr lang="en-IN" smtClean="0"/>
              <a:t>‹#›</a:t>
            </a:fld>
            <a:endParaRPr lang="en-IN"/>
          </a:p>
        </p:txBody>
      </p:sp>
    </p:spTree>
    <p:extLst>
      <p:ext uri="{BB962C8B-B14F-4D97-AF65-F5344CB8AC3E}">
        <p14:creationId xmlns:p14="http://schemas.microsoft.com/office/powerpoint/2010/main" val="1404869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00870405-2054-482C-BA84-C82EF67780FC}" type="datetimeFigureOut">
              <a:rPr lang="en-IN" smtClean="0"/>
              <a:t>23-08-2024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5DF7D3-0AFA-412F-857F-A5EAC25AA1EE}" type="slidenum">
              <a:rPr lang="en-IN" smtClean="0"/>
              <a:t>‹#›</a:t>
            </a:fld>
            <a:endParaRPr lang="en-IN"/>
          </a:p>
        </p:txBody>
      </p:sp>
    </p:spTree>
    <p:extLst>
      <p:ext uri="{BB962C8B-B14F-4D97-AF65-F5344CB8AC3E}">
        <p14:creationId xmlns:p14="http://schemas.microsoft.com/office/powerpoint/2010/main" val="60272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870405-2054-482C-BA84-C82EF67780FC}" type="datetimeFigureOut">
              <a:rPr lang="en-IN" smtClean="0"/>
              <a:t>23-08-2024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5DF7D3-0AFA-412F-857F-A5EAC25AA1EE}" type="slidenum">
              <a:rPr lang="en-IN" smtClean="0"/>
              <a:t>‹#›</a:t>
            </a:fld>
            <a:endParaRPr lang="en-IN"/>
          </a:p>
        </p:txBody>
      </p:sp>
    </p:spTree>
    <p:extLst>
      <p:ext uri="{BB962C8B-B14F-4D97-AF65-F5344CB8AC3E}">
        <p14:creationId xmlns:p14="http://schemas.microsoft.com/office/powerpoint/2010/main" val="3207927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870405-2054-482C-BA84-C82EF67780FC}"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5DF7D3-0AFA-412F-857F-A5EAC25AA1EE}" type="slidenum">
              <a:rPr lang="en-IN" smtClean="0"/>
              <a:t>‹#›</a:t>
            </a:fld>
            <a:endParaRPr lang="en-IN"/>
          </a:p>
        </p:txBody>
      </p:sp>
    </p:spTree>
    <p:extLst>
      <p:ext uri="{BB962C8B-B14F-4D97-AF65-F5344CB8AC3E}">
        <p14:creationId xmlns:p14="http://schemas.microsoft.com/office/powerpoint/2010/main" val="3565218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870405-2054-482C-BA84-C82EF67780FC}"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5DF7D3-0AFA-412F-857F-A5EAC25AA1EE}" type="slidenum">
              <a:rPr lang="en-IN" smtClean="0"/>
              <a:t>‹#›</a:t>
            </a:fld>
            <a:endParaRPr lang="en-IN"/>
          </a:p>
        </p:txBody>
      </p:sp>
    </p:spTree>
    <p:extLst>
      <p:ext uri="{BB962C8B-B14F-4D97-AF65-F5344CB8AC3E}">
        <p14:creationId xmlns:p14="http://schemas.microsoft.com/office/powerpoint/2010/main" val="370100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0870405-2054-482C-BA84-C82EF67780FC}" type="datetimeFigureOut">
              <a:rPr lang="en-IN" smtClean="0"/>
              <a:t>23-08-2024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F5DF7D3-0AFA-412F-857F-A5EAC25AA1EE}" type="slidenum">
              <a:rPr lang="en-IN" smtClean="0"/>
              <a:t>‹#›</a:t>
            </a:fld>
            <a:endParaRPr lang="en-IN"/>
          </a:p>
        </p:txBody>
      </p:sp>
    </p:spTree>
    <p:extLst>
      <p:ext uri="{BB962C8B-B14F-4D97-AF65-F5344CB8AC3E}">
        <p14:creationId xmlns:p14="http://schemas.microsoft.com/office/powerpoint/2010/main" val="323285784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google.com/spreadsheets/d/1iven3GIIrUVpQhYkPXQbQIyWKX7amoPB/edit#gid=417618766" TargetMode="External"/><Relationship Id="rId2" Type="http://schemas.openxmlformats.org/officeDocument/2006/relationships/hyperlink" Target="https://docs.google.com/spreadsheets/d/15WGj5RJcB0evAEzE_BF1KM8upkvVMq1M/edit?usp=sharing&amp;ouid=102033629191352224220&amp;rtpof=true&amp;sd=tru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hyperlink" Target="https://docs.google.com/spreadsheets/d/1iven3GIIrUVpQhYkPXQbQIyWKX7amoPB/edit#gid=417618766" TargetMode="External"/><Relationship Id="rId2" Type="http://schemas.openxmlformats.org/officeDocument/2006/relationships/hyperlink" Target="https://docs.google.com/spreadsheets/d/15WGj5RJcB0evAEzE_BF1KM8upkvVMq1M/edit?usp=sharing&amp;ouid=102033629191352224220&amp;rtpof=true&amp;sd=tru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CD1CD-D78A-7532-CA8E-414C1AE9D677}"/>
              </a:ext>
            </a:extLst>
          </p:cNvPr>
          <p:cNvSpPr>
            <a:spLocks noGrp="1"/>
          </p:cNvSpPr>
          <p:nvPr>
            <p:ph type="ctrTitle"/>
          </p:nvPr>
        </p:nvSpPr>
        <p:spPr/>
        <p:txBody>
          <a:bodyPr/>
          <a:lstStyle/>
          <a:p>
            <a:pPr algn="ctr"/>
            <a:r>
              <a:rPr lang="en-US" sz="3600">
                <a:latin typeface="Algerian" panose="04020705040A02060702" pitchFamily="82" charset="0"/>
              </a:rPr>
              <a:t>Merger of Zee Entertainment Ltd. and Sony Pictures Networks India</a:t>
            </a:r>
            <a:endParaRPr lang="en-IN" sz="3600">
              <a:latin typeface="Algerian" panose="04020705040A02060702" pitchFamily="82" charset="0"/>
            </a:endParaRPr>
          </a:p>
        </p:txBody>
      </p:sp>
      <p:sp>
        <p:nvSpPr>
          <p:cNvPr id="3" name="Subtitle 2">
            <a:extLst>
              <a:ext uri="{FF2B5EF4-FFF2-40B4-BE49-F238E27FC236}">
                <a16:creationId xmlns:a16="http://schemas.microsoft.com/office/drawing/2014/main" id="{30E7B8AC-28C2-18AF-E2A3-F80540A255B4}"/>
              </a:ext>
            </a:extLst>
          </p:cNvPr>
          <p:cNvSpPr>
            <a:spLocks noGrp="1"/>
          </p:cNvSpPr>
          <p:nvPr>
            <p:ph type="subTitle" idx="1"/>
          </p:nvPr>
        </p:nvSpPr>
        <p:spPr/>
        <p:txBody>
          <a:bodyPr/>
          <a:lstStyle/>
          <a:p>
            <a:pPr algn="l"/>
            <a:r>
              <a:rPr lang="en-US"/>
              <a:t>By Team 7-Avni Gour, Keerthi S, Sharvil Sachin Athaley</a:t>
            </a:r>
            <a:endParaRPr lang="en-IN"/>
          </a:p>
        </p:txBody>
      </p:sp>
    </p:spTree>
    <p:extLst>
      <p:ext uri="{BB962C8B-B14F-4D97-AF65-F5344CB8AC3E}">
        <p14:creationId xmlns:p14="http://schemas.microsoft.com/office/powerpoint/2010/main" val="738659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A7C3677-E549-8135-E35C-932B1D746DCB}"/>
              </a:ext>
            </a:extLst>
          </p:cNvPr>
          <p:cNvSpPr>
            <a:spLocks noGrp="1"/>
          </p:cNvSpPr>
          <p:nvPr>
            <p:ph type="title"/>
          </p:nvPr>
        </p:nvSpPr>
        <p:spPr>
          <a:xfrm>
            <a:off x="572403" y="193207"/>
            <a:ext cx="8596668" cy="1320800"/>
          </a:xfrm>
        </p:spPr>
        <p:txBody>
          <a:bodyPr/>
          <a:lstStyle/>
          <a:p>
            <a:r>
              <a:rPr lang="en-IN">
                <a:solidFill>
                  <a:schemeClr val="tx1"/>
                </a:solidFill>
                <a:latin typeface="Arial" panose="020B0604020202020204" pitchFamily="34" charset="0"/>
                <a:cs typeface="Arial" panose="020B0604020202020204" pitchFamily="34" charset="0"/>
              </a:rPr>
              <a:t>BENEFITS OF ZEE AND SONY MERGER….</a:t>
            </a:r>
          </a:p>
        </p:txBody>
      </p:sp>
      <p:sp>
        <p:nvSpPr>
          <p:cNvPr id="8" name="Content Placeholder 7">
            <a:extLst>
              <a:ext uri="{FF2B5EF4-FFF2-40B4-BE49-F238E27FC236}">
                <a16:creationId xmlns:a16="http://schemas.microsoft.com/office/drawing/2014/main" id="{1EB572A8-8D7B-35DB-1310-C839492EF44D}"/>
              </a:ext>
            </a:extLst>
          </p:cNvPr>
          <p:cNvSpPr>
            <a:spLocks noGrp="1"/>
          </p:cNvSpPr>
          <p:nvPr>
            <p:ph sz="half" idx="1"/>
          </p:nvPr>
        </p:nvSpPr>
        <p:spPr>
          <a:xfrm>
            <a:off x="838200" y="1514007"/>
            <a:ext cx="5787452" cy="4662956"/>
          </a:xfrm>
        </p:spPr>
        <p:txBody>
          <a:bodyPr>
            <a:normAutofit/>
          </a:bodyPr>
          <a:lstStyle/>
          <a:p>
            <a:r>
              <a:rPr lang="en-US">
                <a:latin typeface="Arial" panose="020B0604020202020204" pitchFamily="34" charset="0"/>
                <a:cs typeface="Arial" panose="020B0604020202020204" pitchFamily="34" charset="0"/>
              </a:rPr>
              <a:t>With the Zee-Sony merger, viewers of the Sony network in India will gain access to over 260,000 hours of Zee television content and also its film library with rights to more than 4,800 movie titles across languages.</a:t>
            </a:r>
          </a:p>
          <a:p>
            <a:r>
              <a:rPr lang="en-US">
                <a:latin typeface="Arial" panose="020B0604020202020204" pitchFamily="34" charset="0"/>
                <a:cs typeface="Arial" panose="020B0604020202020204" pitchFamily="34" charset="0"/>
              </a:rPr>
              <a:t>It will combine OTT networks, film studios, channels and content studios on the digital side. Since neither has truly competing products, the two will complement each other very well.</a:t>
            </a:r>
            <a:endParaRPr lang="en-US">
              <a:solidFill>
                <a:srgbClr val="212121"/>
              </a:solidFill>
              <a:latin typeface="Arial" panose="020B0604020202020204" pitchFamily="34" charset="0"/>
              <a:cs typeface="Arial" panose="020B0604020202020204" pitchFamily="34" charset="0"/>
            </a:endParaRPr>
          </a:p>
          <a:p>
            <a:r>
              <a:rPr lang="en-US" b="0" i="0">
                <a:solidFill>
                  <a:srgbClr val="212121"/>
                </a:solidFill>
                <a:effectLst/>
                <a:latin typeface="Arial" panose="020B0604020202020204" pitchFamily="34" charset="0"/>
                <a:cs typeface="Arial" panose="020B0604020202020204" pitchFamily="34" charset="0"/>
              </a:rPr>
              <a:t> The combined entity will own 75 television channels, two video streaming services, two film studios and a digital content studio to be a formidable media firm.</a:t>
            </a:r>
            <a:endParaRPr lang="en-IN">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F5A0187E-741D-71A1-BD8A-BC0195DD1BB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45377" y="1514007"/>
            <a:ext cx="4901784" cy="4002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668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48798-6347-F250-AE10-15642FE28158}"/>
              </a:ext>
            </a:extLst>
          </p:cNvPr>
          <p:cNvSpPr>
            <a:spLocks noGrp="1"/>
          </p:cNvSpPr>
          <p:nvPr>
            <p:ph sz="half" idx="1"/>
          </p:nvPr>
        </p:nvSpPr>
        <p:spPr>
          <a:xfrm>
            <a:off x="539646" y="464694"/>
            <a:ext cx="5321509" cy="6265890"/>
          </a:xfrm>
        </p:spPr>
        <p:txBody>
          <a:bodyPr>
            <a:normAutofit/>
          </a:bodyPr>
          <a:lstStyle/>
          <a:p>
            <a:r>
              <a:rPr lang="en-US" b="0" i="0">
                <a:solidFill>
                  <a:srgbClr val="212121"/>
                </a:solidFill>
                <a:effectLst/>
                <a:latin typeface="PT Serif Regular"/>
              </a:rPr>
              <a:t> </a:t>
            </a:r>
            <a:r>
              <a:rPr lang="en-US" b="0" i="0">
                <a:solidFill>
                  <a:srgbClr val="212121"/>
                </a:solidFill>
                <a:effectLst/>
                <a:latin typeface="Arial" panose="020B0604020202020204" pitchFamily="34" charset="0"/>
                <a:cs typeface="Arial" panose="020B0604020202020204" pitchFamily="34" charset="0"/>
              </a:rPr>
              <a:t>Sony has a strong viewers base in terms of sports and mainstream GECs (general entertainment channels), whereas Zee has a strong recall in the regional space, which is less or absent for Sony. Hence the merger will give a wide range of viewer base.</a:t>
            </a:r>
            <a:endParaRPr lang="en-IN">
              <a:latin typeface="Arial" panose="020B0604020202020204" pitchFamily="34" charset="0"/>
              <a:cs typeface="Arial" panose="020B0604020202020204" pitchFamily="34" charset="0"/>
            </a:endParaRPr>
          </a:p>
          <a:p>
            <a:r>
              <a:rPr lang="en-US" b="0" i="0">
                <a:solidFill>
                  <a:srgbClr val="212121"/>
                </a:solidFill>
                <a:effectLst/>
                <a:latin typeface="Arial" panose="020B0604020202020204" pitchFamily="34" charset="0"/>
                <a:cs typeface="Arial" panose="020B0604020202020204" pitchFamily="34" charset="0"/>
              </a:rPr>
              <a:t>In terms of OTT the merged video-streaming offering will also bring in differentiated content, given that Sony LIV has a stronger catalogue of sports and fiction shows such as Scam 1992- The Harshad Mehta Story, whereas ZEE5 is into regional web series.</a:t>
            </a:r>
          </a:p>
          <a:p>
            <a:r>
              <a:rPr lang="en-IN" sz="1800"/>
              <a:t>ZEE5 has a 13.2 percent market share and Sony LIV has 5.8 percent. As a combined entity, Zee-Sony can take the third spot in the subscription video on-demand (SVOD) market with a market share of 19 percent. The top players in the SVOD space are </a:t>
            </a:r>
            <a:r>
              <a:rPr lang="en-IN" sz="1800" err="1"/>
              <a:t>Disney+Hotstar</a:t>
            </a:r>
            <a:r>
              <a:rPr lang="en-IN" sz="1800"/>
              <a:t> with a market share of 26.3 percent followed by Netflix at 25.3 percent.</a:t>
            </a:r>
          </a:p>
          <a:p>
            <a:endParaRPr lang="en-IN">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4FCE16CB-0F27-C3FF-5239-A65D1B5E549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61155" y="464694"/>
            <a:ext cx="6330846" cy="6086007"/>
          </a:xfrm>
        </p:spPr>
      </p:pic>
    </p:spTree>
    <p:extLst>
      <p:ext uri="{BB962C8B-B14F-4D97-AF65-F5344CB8AC3E}">
        <p14:creationId xmlns:p14="http://schemas.microsoft.com/office/powerpoint/2010/main" val="1786220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1C80-F1E0-5D18-0649-D6F2DC541D7F}"/>
              </a:ext>
            </a:extLst>
          </p:cNvPr>
          <p:cNvSpPr>
            <a:spLocks noGrp="1"/>
          </p:cNvSpPr>
          <p:nvPr>
            <p:ph type="title"/>
          </p:nvPr>
        </p:nvSpPr>
        <p:spPr>
          <a:xfrm>
            <a:off x="1485202" y="719091"/>
            <a:ext cx="8596668" cy="1441497"/>
          </a:xfrm>
        </p:spPr>
        <p:txBody>
          <a:bodyPr/>
          <a:lstStyle/>
          <a:p>
            <a:r>
              <a:rPr lang="en-IN">
                <a:solidFill>
                  <a:schemeClr val="tx1"/>
                </a:solidFill>
                <a:latin typeface="Arial" panose="020B0604020202020204" pitchFamily="34" charset="0"/>
                <a:cs typeface="Arial" panose="020B0604020202020204" pitchFamily="34" charset="0"/>
              </a:rPr>
              <a:t>Some insight on how the merger is beneficial: </a:t>
            </a:r>
          </a:p>
        </p:txBody>
      </p:sp>
      <p:graphicFrame>
        <p:nvGraphicFramePr>
          <p:cNvPr id="6" name="Content Placeholder 5">
            <a:extLst>
              <a:ext uri="{FF2B5EF4-FFF2-40B4-BE49-F238E27FC236}">
                <a16:creationId xmlns:a16="http://schemas.microsoft.com/office/drawing/2014/main" id="{87621FBB-1BEA-3EF8-2A08-E84B7E7E2A29}"/>
              </a:ext>
            </a:extLst>
          </p:cNvPr>
          <p:cNvGraphicFramePr>
            <a:graphicFrameLocks noGrp="1"/>
          </p:cNvGraphicFramePr>
          <p:nvPr>
            <p:ph idx="1"/>
            <p:extLst>
              <p:ext uri="{D42A27DB-BD31-4B8C-83A1-F6EECF244321}">
                <p14:modId xmlns:p14="http://schemas.microsoft.com/office/powerpoint/2010/main" val="1015904096"/>
              </p:ext>
            </p:extLst>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84325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1F58-44A0-A042-0A46-430A2A068628}"/>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DCF Valuation</a:t>
            </a:r>
            <a:endParaRPr lang="en-IN">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995A4A8-F55A-1816-2F33-41A60AE1ABCD}"/>
              </a:ext>
            </a:extLst>
          </p:cNvPr>
          <p:cNvSpPr>
            <a:spLocks noGrp="1"/>
          </p:cNvSpPr>
          <p:nvPr>
            <p:ph idx="1"/>
          </p:nvPr>
        </p:nvSpPr>
        <p:spPr/>
        <p:txBody>
          <a:bodyPr>
            <a:normAutofit fontScale="92500" lnSpcReduction="20000"/>
          </a:bodyPr>
          <a:lstStyle/>
          <a:p>
            <a:r>
              <a:rPr lang="en-US" b="0" i="0">
                <a:solidFill>
                  <a:srgbClr val="111111"/>
                </a:solidFill>
                <a:effectLst/>
                <a:latin typeface="Arial" panose="020B0604020202020204" pitchFamily="34" charset="0"/>
                <a:cs typeface="Arial" panose="020B0604020202020204" pitchFamily="34" charset="0"/>
              </a:rPr>
              <a:t>Discounted cash flow (DCF) is a method of </a:t>
            </a:r>
            <a:r>
              <a:rPr lang="en-US">
                <a:latin typeface="Arial" panose="020B0604020202020204" pitchFamily="34" charset="0"/>
                <a:cs typeface="Arial" panose="020B0604020202020204" pitchFamily="34" charset="0"/>
              </a:rPr>
              <a:t>valuation</a:t>
            </a:r>
            <a:r>
              <a:rPr lang="en-US" b="0" i="0">
                <a:solidFill>
                  <a:srgbClr val="111111"/>
                </a:solidFill>
                <a:effectLst/>
                <a:latin typeface="Arial" panose="020B0604020202020204" pitchFamily="34" charset="0"/>
                <a:cs typeface="Arial" panose="020B0604020202020204" pitchFamily="34" charset="0"/>
              </a:rPr>
              <a:t> used to determine the value of an investment based on its return in the future–called future </a:t>
            </a:r>
            <a:r>
              <a:rPr lang="en-US" b="0" i="0">
                <a:effectLst/>
                <a:latin typeface="Arial" panose="020B0604020202020204" pitchFamily="34" charset="0"/>
                <a:cs typeface="Arial" panose="020B0604020202020204" pitchFamily="34" charset="0"/>
              </a:rPr>
              <a:t>cash flows</a:t>
            </a:r>
            <a:r>
              <a:rPr lang="en-US" b="0" i="0">
                <a:solidFill>
                  <a:srgbClr val="111111"/>
                </a:solidFill>
                <a:effectLst/>
                <a:latin typeface="Arial" panose="020B0604020202020204" pitchFamily="34" charset="0"/>
                <a:cs typeface="Arial" panose="020B0604020202020204" pitchFamily="34" charset="0"/>
              </a:rPr>
              <a:t>. DCF helps to calculate how much an investment is worth today based on the return in the future.</a:t>
            </a:r>
          </a:p>
          <a:p>
            <a:r>
              <a:rPr lang="en-US" b="0" i="0">
                <a:solidFill>
                  <a:srgbClr val="111111"/>
                </a:solidFill>
                <a:effectLst/>
                <a:latin typeface="Arial" panose="020B0604020202020204" pitchFamily="34" charset="0"/>
                <a:cs typeface="Arial" panose="020B0604020202020204" pitchFamily="34" charset="0"/>
              </a:rPr>
              <a:t>The weighted average cost of capital (WACC) is typically used as a hurdle rate, meaning the investment's return must outperform the hurdle rate.</a:t>
            </a:r>
          </a:p>
          <a:p>
            <a:pPr algn="l"/>
            <a:r>
              <a:rPr lang="en-US" b="0" i="0">
                <a:solidFill>
                  <a:srgbClr val="111111"/>
                </a:solidFill>
                <a:effectLst/>
                <a:latin typeface="Arial" panose="020B0604020202020204" pitchFamily="34" charset="0"/>
                <a:cs typeface="Arial" panose="020B0604020202020204" pitchFamily="34" charset="0"/>
              </a:rPr>
              <a:t>The weighted average cost of capital (WACC) represents a firm's average </a:t>
            </a:r>
            <a:r>
              <a:rPr lang="en-US" b="0" i="0">
                <a:effectLst/>
                <a:latin typeface="Arial" panose="020B0604020202020204" pitchFamily="34" charset="0"/>
                <a:cs typeface="Arial" panose="020B0604020202020204" pitchFamily="34" charset="0"/>
              </a:rPr>
              <a:t>cost of capital </a:t>
            </a:r>
            <a:r>
              <a:rPr lang="en-US" b="0" i="0">
                <a:solidFill>
                  <a:srgbClr val="111111"/>
                </a:solidFill>
                <a:effectLst/>
                <a:latin typeface="Arial" panose="020B0604020202020204" pitchFamily="34" charset="0"/>
                <a:cs typeface="Arial" panose="020B0604020202020204" pitchFamily="34" charset="0"/>
              </a:rPr>
              <a:t>from all sources, including common stock, preferred stock, bonds, and other forms of debt. The weighted average cost of capital is a common way to determine </a:t>
            </a:r>
            <a:r>
              <a:rPr lang="en-US" b="0" i="0">
                <a:effectLst/>
                <a:latin typeface="Arial" panose="020B0604020202020204" pitchFamily="34" charset="0"/>
                <a:cs typeface="Arial" panose="020B0604020202020204" pitchFamily="34" charset="0"/>
              </a:rPr>
              <a:t>required rate of return</a:t>
            </a:r>
            <a:r>
              <a:rPr lang="en-US" b="0" i="0">
                <a:solidFill>
                  <a:srgbClr val="111111"/>
                </a:solidFill>
                <a:effectLst/>
                <a:latin typeface="Arial" panose="020B0604020202020204" pitchFamily="34" charset="0"/>
                <a:cs typeface="Arial" panose="020B0604020202020204" pitchFamily="34" charset="0"/>
              </a:rPr>
              <a:t> because it expresses, in a single number, the return that both bondholders and shareholders demand in order to provide the company with capital. A firm’s WACC is likely to be higher if its stock is relatively volatile or if its debt is seen as risky because investors will demand greater returns. </a:t>
            </a:r>
          </a:p>
          <a:p>
            <a:pPr algn="l"/>
            <a:r>
              <a:rPr lang="en-US" b="0" i="0">
                <a:solidFill>
                  <a:srgbClr val="111111"/>
                </a:solidFill>
                <a:effectLst/>
                <a:latin typeface="Arial" panose="020B0604020202020204" pitchFamily="34" charset="0"/>
                <a:cs typeface="Arial" panose="020B0604020202020204" pitchFamily="34" charset="0"/>
              </a:rPr>
              <a:t>Although DCF is the standard for valuing privately-held companies; it can also be used as an acid test for publicly-traded stocks.</a:t>
            </a:r>
          </a:p>
          <a:p>
            <a:pPr marL="0" indent="0">
              <a:buNone/>
            </a:pPr>
            <a:endParaRPr lang="en-US" b="0" i="0">
              <a:solidFill>
                <a:srgbClr val="111111"/>
              </a:solidFill>
              <a:effectLst/>
              <a:latin typeface="SourceSansPro"/>
            </a:endParaRPr>
          </a:p>
          <a:p>
            <a:pPr marL="0" indent="0">
              <a:buNone/>
            </a:pPr>
            <a:endParaRPr lang="en-IN"/>
          </a:p>
        </p:txBody>
      </p:sp>
    </p:spTree>
    <p:extLst>
      <p:ext uri="{BB962C8B-B14F-4D97-AF65-F5344CB8AC3E}">
        <p14:creationId xmlns:p14="http://schemas.microsoft.com/office/powerpoint/2010/main" val="2486811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236B0-9591-9DB1-0F34-FE2EF31E4552}"/>
              </a:ext>
            </a:extLst>
          </p:cNvPr>
          <p:cNvSpPr>
            <a:spLocks noGrp="1"/>
          </p:cNvSpPr>
          <p:nvPr>
            <p:ph type="title"/>
          </p:nvPr>
        </p:nvSpPr>
        <p:spPr/>
        <p:txBody>
          <a:bodyPr/>
          <a:lstStyle/>
          <a:p>
            <a:r>
              <a:rPr lang="en-US"/>
              <a:t>EPS </a:t>
            </a:r>
            <a:r>
              <a:rPr lang="en-US">
                <a:latin typeface="Arial" panose="020B0604020202020204" pitchFamily="34" charset="0"/>
                <a:cs typeface="Arial" panose="020B0604020202020204" pitchFamily="34" charset="0"/>
              </a:rPr>
              <a:t>Accretion</a:t>
            </a:r>
            <a:r>
              <a:rPr lang="en-US"/>
              <a:t> Dilation Analysis</a:t>
            </a:r>
            <a:endParaRPr lang="en-IN"/>
          </a:p>
        </p:txBody>
      </p:sp>
      <p:sp>
        <p:nvSpPr>
          <p:cNvPr id="3" name="Content Placeholder 2">
            <a:extLst>
              <a:ext uri="{FF2B5EF4-FFF2-40B4-BE49-F238E27FC236}">
                <a16:creationId xmlns:a16="http://schemas.microsoft.com/office/drawing/2014/main" id="{9A764223-9098-BA09-E923-1BE2C97BD0C3}"/>
              </a:ext>
            </a:extLst>
          </p:cNvPr>
          <p:cNvSpPr>
            <a:spLocks noGrp="1"/>
          </p:cNvSpPr>
          <p:nvPr>
            <p:ph idx="1"/>
          </p:nvPr>
        </p:nvSpPr>
        <p:spPr/>
        <p:txBody>
          <a:bodyPr>
            <a:normAutofit fontScale="92500" lnSpcReduction="10000"/>
          </a:bodyPr>
          <a:lstStyle/>
          <a:p>
            <a:pPr marL="0" indent="0" algn="l">
              <a:buNone/>
            </a:pPr>
            <a:r>
              <a:rPr lang="en-US" b="1" i="0">
                <a:solidFill>
                  <a:srgbClr val="1A1A1A"/>
                </a:solidFill>
                <a:effectLst/>
                <a:latin typeface="Arial" panose="020B0604020202020204" pitchFamily="34" charset="0"/>
                <a:cs typeface="Arial" panose="020B0604020202020204" pitchFamily="34" charset="0"/>
              </a:rPr>
              <a:t>What is EPS?</a:t>
            </a:r>
          </a:p>
          <a:p>
            <a:pPr marL="0" indent="0" algn="l">
              <a:buNone/>
            </a:pPr>
            <a:r>
              <a:rPr lang="en-US" b="0" i="0">
                <a:solidFill>
                  <a:srgbClr val="1A1A1A"/>
                </a:solidFill>
                <a:effectLst/>
                <a:latin typeface="Arial" panose="020B0604020202020204" pitchFamily="34" charset="0"/>
                <a:cs typeface="Arial" panose="020B0604020202020204" pitchFamily="34" charset="0"/>
              </a:rPr>
              <a:t>Earnings per share (EPS) is designed to allow for comparison between businesses of different sizes. This shows the earnings for the period on a per share basis. It is used in many situations including the calculation of price earnings (PE) ratios and EPS accretion / dilution in M&amp;A situations.</a:t>
            </a:r>
          </a:p>
          <a:p>
            <a:pPr algn="l">
              <a:buFont typeface="Arial" panose="020B0604020202020204" pitchFamily="34" charset="0"/>
              <a:buChar char="•"/>
            </a:pPr>
            <a:r>
              <a:rPr lang="en-US" b="0" i="0">
                <a:effectLst/>
                <a:latin typeface="Arial" panose="020B0604020202020204" pitchFamily="34" charset="0"/>
                <a:cs typeface="Arial" panose="020B0604020202020204" pitchFamily="34" charset="0"/>
              </a:rPr>
              <a:t>EPS accretion / dilution allows shareholders of an acquirer company to see whether an acquisition of a target will lead to an increase in their earnings per share. It is an important metric in deciding whether the acquisition should go ahead or not</a:t>
            </a:r>
          </a:p>
          <a:p>
            <a:pPr algn="l">
              <a:buFont typeface="Arial" panose="020B0604020202020204" pitchFamily="34" charset="0"/>
              <a:buChar char="•"/>
            </a:pPr>
            <a:r>
              <a:rPr lang="en-US" b="0" i="0">
                <a:effectLst/>
                <a:latin typeface="Arial" panose="020B0604020202020204" pitchFamily="34" charset="0"/>
                <a:cs typeface="Arial" panose="020B0604020202020204" pitchFamily="34" charset="0"/>
              </a:rPr>
              <a:t>The deal will be accretive when pro forma EPS is higher than standalone EPS. The deal will be dilutive when pro forma EPS is lower than standalone EPS</a:t>
            </a:r>
          </a:p>
          <a:p>
            <a:pPr algn="l">
              <a:buFont typeface="Arial" panose="020B0604020202020204" pitchFamily="34" charset="0"/>
              <a:buChar char="•"/>
            </a:pPr>
            <a:r>
              <a:rPr lang="en-US" b="0" i="0">
                <a:effectLst/>
                <a:latin typeface="Arial" panose="020B0604020202020204" pitchFamily="34" charset="0"/>
                <a:cs typeface="Arial" panose="020B0604020202020204" pitchFamily="34" charset="0"/>
              </a:rPr>
              <a:t>Pro forma net income combines the acquirer’s net income, the target’s net income, and any transaction effects (usually post tax synergies and added interest from issuance of debt)</a:t>
            </a:r>
          </a:p>
          <a:p>
            <a:endParaRPr lang="en-IN"/>
          </a:p>
          <a:p>
            <a:endParaRPr lang="en-IN"/>
          </a:p>
        </p:txBody>
      </p:sp>
    </p:spTree>
    <p:extLst>
      <p:ext uri="{BB962C8B-B14F-4D97-AF65-F5344CB8AC3E}">
        <p14:creationId xmlns:p14="http://schemas.microsoft.com/office/powerpoint/2010/main" val="4087324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395FC-95AD-11F6-0A25-1020029DD528}"/>
              </a:ext>
            </a:extLst>
          </p:cNvPr>
          <p:cNvSpPr>
            <a:spLocks noGrp="1"/>
          </p:cNvSpPr>
          <p:nvPr>
            <p:ph type="title"/>
          </p:nvPr>
        </p:nvSpPr>
        <p:spPr/>
        <p:txBody>
          <a:bodyPr/>
          <a:lstStyle/>
          <a:p>
            <a:r>
              <a:rPr lang="en-US"/>
              <a:t>Links to google spreadsheets</a:t>
            </a:r>
            <a:endParaRPr lang="en-IN"/>
          </a:p>
        </p:txBody>
      </p:sp>
      <p:sp>
        <p:nvSpPr>
          <p:cNvPr id="3" name="Content Placeholder 2">
            <a:extLst>
              <a:ext uri="{FF2B5EF4-FFF2-40B4-BE49-F238E27FC236}">
                <a16:creationId xmlns:a16="http://schemas.microsoft.com/office/drawing/2014/main" id="{813FDBBB-D6B9-2E7E-8982-880BEC366E7A}"/>
              </a:ext>
            </a:extLst>
          </p:cNvPr>
          <p:cNvSpPr>
            <a:spLocks noGrp="1"/>
          </p:cNvSpPr>
          <p:nvPr>
            <p:ph idx="1"/>
          </p:nvPr>
        </p:nvSpPr>
        <p:spPr/>
        <p:txBody>
          <a:bodyPr/>
          <a:lstStyle/>
          <a:p>
            <a:r>
              <a:rPr lang="en-US"/>
              <a:t>DCF Sheet- </a:t>
            </a:r>
            <a:r>
              <a:rPr lang="en-US">
                <a:hlinkClick r:id="rId2"/>
              </a:rPr>
              <a:t>https://docs.google.com/spreadsheets/d/15WGj5RJcB0evAEzE_BF1KM8upkvVMq1M/edit?usp=sharing&amp;ouid=102033629191352224220&amp;rtpof=true&amp;sd=true</a:t>
            </a:r>
            <a:endParaRPr lang="en-US"/>
          </a:p>
          <a:p>
            <a:r>
              <a:rPr lang="en-US"/>
              <a:t>EPS Sheet-  </a:t>
            </a:r>
            <a:r>
              <a:rPr lang="en-US">
                <a:hlinkClick r:id="rId3"/>
              </a:rPr>
              <a:t>Copy of EPS Accretion Deal Analysis Template.xlsx - Google Sheets</a:t>
            </a:r>
            <a:endParaRPr lang="en-US"/>
          </a:p>
          <a:p>
            <a:endParaRPr lang="en-US"/>
          </a:p>
          <a:p>
            <a:endParaRPr lang="en-IN"/>
          </a:p>
        </p:txBody>
      </p:sp>
    </p:spTree>
    <p:extLst>
      <p:ext uri="{BB962C8B-B14F-4D97-AF65-F5344CB8AC3E}">
        <p14:creationId xmlns:p14="http://schemas.microsoft.com/office/powerpoint/2010/main" val="2594698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8" name="Rectangle 1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C2E54383-F799-B2F2-94A5-182C4A08BE3D}"/>
              </a:ext>
            </a:extLst>
          </p:cNvPr>
          <p:cNvGraphicFramePr>
            <a:graphicFrameLocks noGrp="1"/>
          </p:cNvGraphicFramePr>
          <p:nvPr>
            <p:extLst>
              <p:ext uri="{D42A27DB-BD31-4B8C-83A1-F6EECF244321}">
                <p14:modId xmlns:p14="http://schemas.microsoft.com/office/powerpoint/2010/main" val="3345557342"/>
              </p:ext>
            </p:extLst>
          </p:nvPr>
        </p:nvGraphicFramePr>
        <p:xfrm>
          <a:off x="1126309" y="1260530"/>
          <a:ext cx="9941264" cy="4945585"/>
        </p:xfrm>
        <a:graphic>
          <a:graphicData uri="http://schemas.openxmlformats.org/drawingml/2006/table">
            <a:tbl>
              <a:tblPr/>
              <a:tblGrid>
                <a:gridCol w="2175019">
                  <a:extLst>
                    <a:ext uri="{9D8B030D-6E8A-4147-A177-3AD203B41FA5}">
                      <a16:colId xmlns:a16="http://schemas.microsoft.com/office/drawing/2014/main" val="1698161369"/>
                    </a:ext>
                  </a:extLst>
                </a:gridCol>
                <a:gridCol w="332759">
                  <a:extLst>
                    <a:ext uri="{9D8B030D-6E8A-4147-A177-3AD203B41FA5}">
                      <a16:colId xmlns:a16="http://schemas.microsoft.com/office/drawing/2014/main" val="2253883768"/>
                    </a:ext>
                  </a:extLst>
                </a:gridCol>
                <a:gridCol w="400025">
                  <a:extLst>
                    <a:ext uri="{9D8B030D-6E8A-4147-A177-3AD203B41FA5}">
                      <a16:colId xmlns:a16="http://schemas.microsoft.com/office/drawing/2014/main" val="3212334804"/>
                    </a:ext>
                  </a:extLst>
                </a:gridCol>
                <a:gridCol w="452283">
                  <a:extLst>
                    <a:ext uri="{9D8B030D-6E8A-4147-A177-3AD203B41FA5}">
                      <a16:colId xmlns:a16="http://schemas.microsoft.com/office/drawing/2014/main" val="2010161637"/>
                    </a:ext>
                  </a:extLst>
                </a:gridCol>
                <a:gridCol w="452283">
                  <a:extLst>
                    <a:ext uri="{9D8B030D-6E8A-4147-A177-3AD203B41FA5}">
                      <a16:colId xmlns:a16="http://schemas.microsoft.com/office/drawing/2014/main" val="1221143968"/>
                    </a:ext>
                  </a:extLst>
                </a:gridCol>
                <a:gridCol w="452283">
                  <a:extLst>
                    <a:ext uri="{9D8B030D-6E8A-4147-A177-3AD203B41FA5}">
                      <a16:colId xmlns:a16="http://schemas.microsoft.com/office/drawing/2014/main" val="541787500"/>
                    </a:ext>
                  </a:extLst>
                </a:gridCol>
                <a:gridCol w="2786040">
                  <a:extLst>
                    <a:ext uri="{9D8B030D-6E8A-4147-A177-3AD203B41FA5}">
                      <a16:colId xmlns:a16="http://schemas.microsoft.com/office/drawing/2014/main" val="2966373181"/>
                    </a:ext>
                  </a:extLst>
                </a:gridCol>
                <a:gridCol w="452283">
                  <a:extLst>
                    <a:ext uri="{9D8B030D-6E8A-4147-A177-3AD203B41FA5}">
                      <a16:colId xmlns:a16="http://schemas.microsoft.com/office/drawing/2014/main" val="189931878"/>
                    </a:ext>
                  </a:extLst>
                </a:gridCol>
                <a:gridCol w="452283">
                  <a:extLst>
                    <a:ext uri="{9D8B030D-6E8A-4147-A177-3AD203B41FA5}">
                      <a16:colId xmlns:a16="http://schemas.microsoft.com/office/drawing/2014/main" val="1785798317"/>
                    </a:ext>
                  </a:extLst>
                </a:gridCol>
                <a:gridCol w="452283">
                  <a:extLst>
                    <a:ext uri="{9D8B030D-6E8A-4147-A177-3AD203B41FA5}">
                      <a16:colId xmlns:a16="http://schemas.microsoft.com/office/drawing/2014/main" val="679179918"/>
                    </a:ext>
                  </a:extLst>
                </a:gridCol>
                <a:gridCol w="511241">
                  <a:extLst>
                    <a:ext uri="{9D8B030D-6E8A-4147-A177-3AD203B41FA5}">
                      <a16:colId xmlns:a16="http://schemas.microsoft.com/office/drawing/2014/main" val="4092337814"/>
                    </a:ext>
                  </a:extLst>
                </a:gridCol>
                <a:gridCol w="511241">
                  <a:extLst>
                    <a:ext uri="{9D8B030D-6E8A-4147-A177-3AD203B41FA5}">
                      <a16:colId xmlns:a16="http://schemas.microsoft.com/office/drawing/2014/main" val="1537960811"/>
                    </a:ext>
                  </a:extLst>
                </a:gridCol>
                <a:gridCol w="511241">
                  <a:extLst>
                    <a:ext uri="{9D8B030D-6E8A-4147-A177-3AD203B41FA5}">
                      <a16:colId xmlns:a16="http://schemas.microsoft.com/office/drawing/2014/main" val="3154015916"/>
                    </a:ext>
                  </a:extLst>
                </a:gridCol>
              </a:tblGrid>
              <a:tr h="879870">
                <a:tc>
                  <a:txBody>
                    <a:bodyPr/>
                    <a:lstStyle/>
                    <a:p>
                      <a:pPr rtl="0" fontAlgn="b"/>
                      <a:endParaRPr lang="en-IN" sz="1400">
                        <a:effectLst/>
                      </a:endParaRPr>
                    </a:p>
                  </a:txBody>
                  <a:tcPr marL="5584" marR="5584" marT="0" marB="0" anchor="b">
                    <a:lnL w="7620" cap="flat" cmpd="sng" algn="ctr">
                      <a:solidFill>
                        <a:srgbClr val="409492"/>
                      </a:solidFill>
                      <a:prstDash val="solid"/>
                      <a:round/>
                      <a:headEnd type="none" w="med" len="med"/>
                      <a:tailEnd type="none" w="med" len="med"/>
                    </a:lnL>
                    <a:lnR w="7620" cap="flat" cmpd="sng" algn="ctr">
                      <a:solidFill>
                        <a:srgbClr val="A09292"/>
                      </a:solidFill>
                      <a:prstDash val="solid"/>
                      <a:round/>
                      <a:headEnd type="none" w="med" len="med"/>
                      <a:tailEnd type="none" w="med" len="med"/>
                    </a:lnR>
                    <a:lnT w="7620" cap="flat" cmpd="sng" algn="ctr">
                      <a:solidFill>
                        <a:srgbClr val="409492"/>
                      </a:solidFill>
                      <a:prstDash val="solid"/>
                      <a:round/>
                      <a:headEnd type="none" w="med" len="med"/>
                      <a:tailEnd type="none" w="med" len="med"/>
                    </a:lnT>
                    <a:lnB w="7620" cap="flat" cmpd="sng" algn="ctr">
                      <a:solidFill>
                        <a:srgbClr val="A0B392"/>
                      </a:solidFill>
                      <a:prstDash val="solid"/>
                      <a:round/>
                      <a:headEnd type="none" w="med" len="med"/>
                      <a:tailEnd type="none" w="med" len="med"/>
                    </a:lnB>
                    <a:solidFill>
                      <a:srgbClr val="F2F2F2"/>
                    </a:solidFill>
                  </a:tcPr>
                </a:tc>
                <a:tc>
                  <a:txBody>
                    <a:bodyPr/>
                    <a:lstStyle/>
                    <a:p>
                      <a:pPr rtl="0" fontAlgn="b"/>
                      <a:endParaRPr lang="en-IN" sz="1400">
                        <a:effectLst/>
                      </a:endParaRPr>
                    </a:p>
                  </a:txBody>
                  <a:tcPr marL="5584" marR="5584" marT="0" marB="0" anchor="b">
                    <a:lnL w="7620" cap="flat" cmpd="sng" algn="ctr">
                      <a:solidFill>
                        <a:srgbClr val="A09292"/>
                      </a:solidFill>
                      <a:prstDash val="solid"/>
                      <a:round/>
                      <a:headEnd type="none" w="med" len="med"/>
                      <a:tailEnd type="none" w="med" len="med"/>
                    </a:lnL>
                    <a:lnR w="7620" cap="flat" cmpd="sng" algn="ctr">
                      <a:solidFill>
                        <a:srgbClr val="A09392"/>
                      </a:solidFill>
                      <a:prstDash val="solid"/>
                      <a:round/>
                      <a:headEnd type="none" w="med" len="med"/>
                      <a:tailEnd type="none" w="med" len="med"/>
                    </a:lnR>
                    <a:lnT w="7620" cap="flat" cmpd="sng" algn="ctr">
                      <a:solidFill>
                        <a:srgbClr val="A09292"/>
                      </a:solidFill>
                      <a:prstDash val="solid"/>
                      <a:round/>
                      <a:headEnd type="none" w="med" len="med"/>
                      <a:tailEnd type="none" w="med" len="med"/>
                    </a:lnT>
                    <a:lnB w="7620" cap="flat" cmpd="sng" algn="ctr">
                      <a:solidFill>
                        <a:srgbClr val="C0B592"/>
                      </a:solidFill>
                      <a:prstDash val="solid"/>
                      <a:round/>
                      <a:headEnd type="none" w="med" len="med"/>
                      <a:tailEnd type="none" w="med" len="med"/>
                    </a:lnB>
                    <a:solidFill>
                      <a:srgbClr val="F2F2F2"/>
                    </a:solidFill>
                  </a:tcPr>
                </a:tc>
                <a:tc>
                  <a:txBody>
                    <a:bodyPr/>
                    <a:lstStyle/>
                    <a:p>
                      <a:pPr rtl="0" fontAlgn="b"/>
                      <a:endParaRPr lang="en-IN" sz="1400">
                        <a:effectLst/>
                      </a:endParaRPr>
                    </a:p>
                  </a:txBody>
                  <a:tcPr marL="5584" marR="5584" marT="0" marB="0" anchor="b">
                    <a:lnL w="7620" cap="flat" cmpd="sng" algn="ctr">
                      <a:solidFill>
                        <a:srgbClr val="A09392"/>
                      </a:solidFill>
                      <a:prstDash val="solid"/>
                      <a:round/>
                      <a:headEnd type="none" w="med" len="med"/>
                      <a:tailEnd type="none" w="med" len="med"/>
                    </a:lnL>
                    <a:lnR w="7620" cap="flat" cmpd="sng" algn="ctr">
                      <a:solidFill>
                        <a:srgbClr val="E09492"/>
                      </a:solidFill>
                      <a:prstDash val="solid"/>
                      <a:round/>
                      <a:headEnd type="none" w="med" len="med"/>
                      <a:tailEnd type="none" w="med" len="med"/>
                    </a:lnR>
                    <a:lnT w="7620" cap="flat" cmpd="sng" algn="ctr">
                      <a:solidFill>
                        <a:srgbClr val="A09392"/>
                      </a:solidFill>
                      <a:prstDash val="solid"/>
                      <a:round/>
                      <a:headEnd type="none" w="med" len="med"/>
                      <a:tailEnd type="none" w="med" len="med"/>
                    </a:lnT>
                    <a:lnB w="7620" cap="flat" cmpd="sng" algn="ctr">
                      <a:solidFill>
                        <a:srgbClr val="00BC92"/>
                      </a:solidFill>
                      <a:prstDash val="solid"/>
                      <a:round/>
                      <a:headEnd type="none" w="med" len="med"/>
                      <a:tailEnd type="none" w="med" len="med"/>
                    </a:lnB>
                    <a:solidFill>
                      <a:srgbClr val="F2F2F2"/>
                    </a:solidFill>
                  </a:tcPr>
                </a:tc>
                <a:tc>
                  <a:txBody>
                    <a:bodyPr/>
                    <a:lstStyle/>
                    <a:p>
                      <a:pPr rtl="0" fontAlgn="b"/>
                      <a:endParaRPr lang="en-IN" sz="1400">
                        <a:effectLst/>
                      </a:endParaRPr>
                    </a:p>
                  </a:txBody>
                  <a:tcPr marL="5584" marR="5584" marT="0" marB="0" anchor="b">
                    <a:lnL w="7620" cap="flat" cmpd="sng" algn="ctr">
                      <a:solidFill>
                        <a:srgbClr val="E09492"/>
                      </a:solidFill>
                      <a:prstDash val="solid"/>
                      <a:round/>
                      <a:headEnd type="none" w="med" len="med"/>
                      <a:tailEnd type="none" w="med" len="med"/>
                    </a:lnL>
                    <a:lnR w="7620" cap="flat" cmpd="sng" algn="ctr">
                      <a:solidFill>
                        <a:srgbClr val="409892"/>
                      </a:solidFill>
                      <a:prstDash val="solid"/>
                      <a:round/>
                      <a:headEnd type="none" w="med" len="med"/>
                      <a:tailEnd type="none" w="med" len="med"/>
                    </a:lnR>
                    <a:lnT w="7620" cap="flat" cmpd="sng" algn="ctr">
                      <a:solidFill>
                        <a:srgbClr val="E09492"/>
                      </a:solidFill>
                      <a:prstDash val="solid"/>
                      <a:round/>
                      <a:headEnd type="none" w="med" len="med"/>
                      <a:tailEnd type="none" w="med" len="med"/>
                    </a:lnT>
                    <a:lnB w="7620" cap="flat" cmpd="sng" algn="ctr">
                      <a:solidFill>
                        <a:srgbClr val="E0BD92"/>
                      </a:solidFill>
                      <a:prstDash val="solid"/>
                      <a:round/>
                      <a:headEnd type="none" w="med" len="med"/>
                      <a:tailEnd type="none" w="med" len="med"/>
                    </a:lnB>
                    <a:solidFill>
                      <a:srgbClr val="F2F2F2"/>
                    </a:solidFill>
                  </a:tcPr>
                </a:tc>
                <a:tc>
                  <a:txBody>
                    <a:bodyPr/>
                    <a:lstStyle/>
                    <a:p>
                      <a:pPr rtl="0" fontAlgn="b"/>
                      <a:endParaRPr lang="en-IN" sz="1400">
                        <a:effectLst/>
                      </a:endParaRPr>
                    </a:p>
                  </a:txBody>
                  <a:tcPr marL="5584" marR="5584" marT="0" marB="0" anchor="b">
                    <a:lnL w="7620" cap="flat" cmpd="sng" algn="ctr">
                      <a:solidFill>
                        <a:srgbClr val="409892"/>
                      </a:solidFill>
                      <a:prstDash val="solid"/>
                      <a:round/>
                      <a:headEnd type="none" w="med" len="med"/>
                      <a:tailEnd type="none" w="med" len="med"/>
                    </a:lnL>
                    <a:lnR w="7620" cap="flat" cmpd="sng" algn="ctr">
                      <a:solidFill>
                        <a:srgbClr val="409892"/>
                      </a:solidFill>
                      <a:prstDash val="solid"/>
                      <a:round/>
                      <a:headEnd type="none" w="med" len="med"/>
                      <a:tailEnd type="none" w="med" len="med"/>
                    </a:lnR>
                    <a:lnT w="7620" cap="flat" cmpd="sng" algn="ctr">
                      <a:solidFill>
                        <a:srgbClr val="409892"/>
                      </a:solidFill>
                      <a:prstDash val="solid"/>
                      <a:round/>
                      <a:headEnd type="none" w="med" len="med"/>
                      <a:tailEnd type="none" w="med" len="med"/>
                    </a:lnT>
                    <a:lnB w="7620" cap="flat" cmpd="sng" algn="ctr">
                      <a:solidFill>
                        <a:srgbClr val="A0B792"/>
                      </a:solidFill>
                      <a:prstDash val="solid"/>
                      <a:round/>
                      <a:headEnd type="none" w="med" len="med"/>
                      <a:tailEnd type="none" w="med" len="med"/>
                    </a:lnB>
                    <a:solidFill>
                      <a:srgbClr val="F2F2F2"/>
                    </a:solidFill>
                  </a:tcPr>
                </a:tc>
                <a:tc>
                  <a:txBody>
                    <a:bodyPr/>
                    <a:lstStyle/>
                    <a:p>
                      <a:pPr rtl="0" fontAlgn="b"/>
                      <a:endParaRPr lang="en-IN" sz="1400">
                        <a:effectLst/>
                      </a:endParaRPr>
                    </a:p>
                  </a:txBody>
                  <a:tcPr marL="5584" marR="5584" marT="0" marB="0" anchor="b">
                    <a:lnL w="7620" cap="flat" cmpd="sng" algn="ctr">
                      <a:solidFill>
                        <a:srgbClr val="409892"/>
                      </a:solidFill>
                      <a:prstDash val="solid"/>
                      <a:round/>
                      <a:headEnd type="none" w="med" len="med"/>
                      <a:tailEnd type="none" w="med" len="med"/>
                    </a:lnL>
                    <a:lnR w="7620" cap="flat" cmpd="sng" algn="ctr">
                      <a:solidFill>
                        <a:srgbClr val="60A092"/>
                      </a:solidFill>
                      <a:prstDash val="solid"/>
                      <a:round/>
                      <a:headEnd type="none" w="med" len="med"/>
                      <a:tailEnd type="none" w="med" len="med"/>
                    </a:lnR>
                    <a:lnT w="7620" cap="flat" cmpd="sng" algn="ctr">
                      <a:solidFill>
                        <a:srgbClr val="409892"/>
                      </a:solidFill>
                      <a:prstDash val="solid"/>
                      <a:round/>
                      <a:headEnd type="none" w="med" len="med"/>
                      <a:tailEnd type="none" w="med" len="med"/>
                    </a:lnT>
                    <a:lnB w="7620" cap="flat" cmpd="sng" algn="ctr">
                      <a:solidFill>
                        <a:srgbClr val="00C592"/>
                      </a:solidFill>
                      <a:prstDash val="solid"/>
                      <a:round/>
                      <a:headEnd type="none" w="med" len="med"/>
                      <a:tailEnd type="none" w="med" len="med"/>
                    </a:lnB>
                    <a:solidFill>
                      <a:srgbClr val="F2F2F2"/>
                    </a:solidFill>
                  </a:tcPr>
                </a:tc>
                <a:tc>
                  <a:txBody>
                    <a:bodyPr/>
                    <a:lstStyle/>
                    <a:p>
                      <a:pPr rtl="0" fontAlgn="b"/>
                      <a:r>
                        <a:rPr lang="en-IN" sz="2800" b="1">
                          <a:effectLst/>
                          <a:latin typeface="Garamond" panose="02020404030301010803" pitchFamily="18" charset="0"/>
                        </a:rPr>
                        <a:t>Target Firm Valuation</a:t>
                      </a:r>
                    </a:p>
                  </a:txBody>
                  <a:tcPr marL="0" marR="0" marT="0" marB="0" anchor="b">
                    <a:lnL w="7620" cap="flat" cmpd="sng" algn="ctr">
                      <a:solidFill>
                        <a:srgbClr val="60A092"/>
                      </a:solidFill>
                      <a:prstDash val="solid"/>
                      <a:round/>
                      <a:headEnd type="none" w="med" len="med"/>
                      <a:tailEnd type="none" w="med" len="med"/>
                    </a:lnL>
                    <a:lnR w="7620" cap="flat" cmpd="sng" algn="ctr">
                      <a:solidFill>
                        <a:srgbClr val="609492"/>
                      </a:solidFill>
                      <a:prstDash val="solid"/>
                      <a:round/>
                      <a:headEnd type="none" w="med" len="med"/>
                      <a:tailEnd type="none" w="med" len="med"/>
                    </a:lnR>
                    <a:lnT w="7620" cap="flat" cmpd="sng" algn="ctr">
                      <a:solidFill>
                        <a:srgbClr val="60A092"/>
                      </a:solidFill>
                      <a:prstDash val="solid"/>
                      <a:round/>
                      <a:headEnd type="none" w="med" len="med"/>
                      <a:tailEnd type="none" w="med" len="med"/>
                    </a:lnT>
                    <a:lnB w="7620" cap="flat" cmpd="sng" algn="ctr">
                      <a:solidFill>
                        <a:srgbClr val="A0C492"/>
                      </a:solidFill>
                      <a:prstDash val="solid"/>
                      <a:round/>
                      <a:headEnd type="none" w="med" len="med"/>
                      <a:tailEnd type="none" w="med" len="med"/>
                    </a:lnB>
                    <a:solidFill>
                      <a:srgbClr val="F2F2F2"/>
                    </a:solidFill>
                  </a:tcPr>
                </a:tc>
                <a:tc>
                  <a:txBody>
                    <a:bodyPr/>
                    <a:lstStyle/>
                    <a:p>
                      <a:pPr rtl="0" fontAlgn="b"/>
                      <a:endParaRPr lang="en-IN" sz="1400">
                        <a:effectLst/>
                      </a:endParaRPr>
                    </a:p>
                  </a:txBody>
                  <a:tcPr marL="5584" marR="5584" marT="0" marB="0" anchor="b">
                    <a:lnL w="7620" cap="flat" cmpd="sng" algn="ctr">
                      <a:solidFill>
                        <a:srgbClr val="609492"/>
                      </a:solidFill>
                      <a:prstDash val="solid"/>
                      <a:round/>
                      <a:headEnd type="none" w="med" len="med"/>
                      <a:tailEnd type="none" w="med" len="med"/>
                    </a:lnL>
                    <a:lnR w="7620" cap="flat" cmpd="sng" algn="ctr">
                      <a:solidFill>
                        <a:srgbClr val="209692"/>
                      </a:solidFill>
                      <a:prstDash val="solid"/>
                      <a:round/>
                      <a:headEnd type="none" w="med" len="med"/>
                      <a:tailEnd type="none" w="med" len="med"/>
                    </a:lnR>
                    <a:lnT w="7620" cap="flat" cmpd="sng" algn="ctr">
                      <a:solidFill>
                        <a:srgbClr val="609492"/>
                      </a:solidFill>
                      <a:prstDash val="solid"/>
                      <a:round/>
                      <a:headEnd type="none" w="med" len="med"/>
                      <a:tailEnd type="none" w="med" len="med"/>
                    </a:lnT>
                    <a:lnB w="7620" cap="flat" cmpd="sng" algn="ctr">
                      <a:solidFill>
                        <a:srgbClr val="A0C192"/>
                      </a:solidFill>
                      <a:prstDash val="solid"/>
                      <a:round/>
                      <a:headEnd type="none" w="med" len="med"/>
                      <a:tailEnd type="none" w="med" len="med"/>
                    </a:lnB>
                    <a:solidFill>
                      <a:srgbClr val="F2F2F2"/>
                    </a:solidFill>
                  </a:tcPr>
                </a:tc>
                <a:tc>
                  <a:txBody>
                    <a:bodyPr/>
                    <a:lstStyle/>
                    <a:p>
                      <a:pPr rtl="0" fontAlgn="b"/>
                      <a:endParaRPr lang="en-IN" sz="1400">
                        <a:effectLst/>
                      </a:endParaRPr>
                    </a:p>
                  </a:txBody>
                  <a:tcPr marL="5584" marR="5584" marT="0" marB="0" anchor="b">
                    <a:lnL w="7620" cap="flat" cmpd="sng" algn="ctr">
                      <a:solidFill>
                        <a:srgbClr val="209692"/>
                      </a:solidFill>
                      <a:prstDash val="solid"/>
                      <a:round/>
                      <a:headEnd type="none" w="med" len="med"/>
                      <a:tailEnd type="none" w="med" len="med"/>
                    </a:lnL>
                    <a:lnR w="7620" cap="flat" cmpd="sng" algn="ctr">
                      <a:solidFill>
                        <a:srgbClr val="209292"/>
                      </a:solidFill>
                      <a:prstDash val="solid"/>
                      <a:round/>
                      <a:headEnd type="none" w="med" len="med"/>
                      <a:tailEnd type="none" w="med" len="med"/>
                    </a:lnR>
                    <a:lnT w="7620" cap="flat" cmpd="sng" algn="ctr">
                      <a:solidFill>
                        <a:srgbClr val="209692"/>
                      </a:solidFill>
                      <a:prstDash val="solid"/>
                      <a:round/>
                      <a:headEnd type="none" w="med" len="med"/>
                      <a:tailEnd type="none" w="med" len="med"/>
                    </a:lnT>
                    <a:lnB w="7620" cap="flat" cmpd="sng" algn="ctr">
                      <a:solidFill>
                        <a:srgbClr val="00C292"/>
                      </a:solidFill>
                      <a:prstDash val="solid"/>
                      <a:round/>
                      <a:headEnd type="none" w="med" len="med"/>
                      <a:tailEnd type="none" w="med" len="med"/>
                    </a:lnB>
                    <a:solidFill>
                      <a:srgbClr val="F2F2F2"/>
                    </a:solidFill>
                  </a:tcPr>
                </a:tc>
                <a:tc>
                  <a:txBody>
                    <a:bodyPr/>
                    <a:lstStyle/>
                    <a:p>
                      <a:pPr rtl="0" fontAlgn="b"/>
                      <a:endParaRPr lang="en-IN" sz="1400">
                        <a:effectLst/>
                      </a:endParaRPr>
                    </a:p>
                  </a:txBody>
                  <a:tcPr marL="5584" marR="5584" marT="0" marB="0" anchor="b">
                    <a:lnL w="7620" cap="flat" cmpd="sng" algn="ctr">
                      <a:solidFill>
                        <a:srgbClr val="209292"/>
                      </a:solidFill>
                      <a:prstDash val="solid"/>
                      <a:round/>
                      <a:headEnd type="none" w="med" len="med"/>
                      <a:tailEnd type="none" w="med" len="med"/>
                    </a:lnL>
                    <a:lnR w="7620" cap="flat" cmpd="sng" algn="ctr">
                      <a:solidFill>
                        <a:srgbClr val="80A892"/>
                      </a:solidFill>
                      <a:prstDash val="solid"/>
                      <a:round/>
                      <a:headEnd type="none" w="med" len="med"/>
                      <a:tailEnd type="none" w="med" len="med"/>
                    </a:lnR>
                    <a:lnT w="7620" cap="flat" cmpd="sng" algn="ctr">
                      <a:solidFill>
                        <a:srgbClr val="209292"/>
                      </a:solidFill>
                      <a:prstDash val="solid"/>
                      <a:round/>
                      <a:headEnd type="none" w="med" len="med"/>
                      <a:tailEnd type="none" w="med" len="med"/>
                    </a:lnT>
                    <a:lnB w="7620" cap="flat" cmpd="sng" algn="ctr">
                      <a:solidFill>
                        <a:srgbClr val="20A692"/>
                      </a:solidFill>
                      <a:prstDash val="solid"/>
                      <a:round/>
                      <a:headEnd type="none" w="med" len="med"/>
                      <a:tailEnd type="none" w="med" len="med"/>
                    </a:lnB>
                    <a:solidFill>
                      <a:srgbClr val="F2F2F2"/>
                    </a:solidFill>
                  </a:tcPr>
                </a:tc>
                <a:tc>
                  <a:txBody>
                    <a:bodyPr/>
                    <a:lstStyle/>
                    <a:p>
                      <a:pPr rtl="0" fontAlgn="b"/>
                      <a:endParaRPr lang="en-IN" sz="1400">
                        <a:effectLst/>
                      </a:endParaRPr>
                    </a:p>
                  </a:txBody>
                  <a:tcPr marL="5584" marR="5584" marT="0" marB="0" anchor="b">
                    <a:lnL w="7620" cap="flat" cmpd="sng" algn="ctr">
                      <a:solidFill>
                        <a:srgbClr val="80A892"/>
                      </a:solidFill>
                      <a:prstDash val="solid"/>
                      <a:round/>
                      <a:headEnd type="none" w="med" len="med"/>
                      <a:tailEnd type="none" w="med" len="med"/>
                    </a:lnL>
                    <a:lnR w="7620" cap="flat" cmpd="sng" algn="ctr">
                      <a:solidFill>
                        <a:srgbClr val="20AA92"/>
                      </a:solidFill>
                      <a:prstDash val="solid"/>
                      <a:round/>
                      <a:headEnd type="none" w="med" len="med"/>
                      <a:tailEnd type="none" w="med" len="med"/>
                    </a:lnR>
                    <a:lnT w="7620" cap="flat" cmpd="sng" algn="ctr">
                      <a:solidFill>
                        <a:srgbClr val="80A892"/>
                      </a:solidFill>
                      <a:prstDash val="solid"/>
                      <a:round/>
                      <a:headEnd type="none" w="med" len="med"/>
                      <a:tailEnd type="none" w="med" len="med"/>
                    </a:lnT>
                    <a:lnB w="7620" cap="flat" cmpd="sng" algn="ctr">
                      <a:solidFill>
                        <a:srgbClr val="40AA92"/>
                      </a:solidFill>
                      <a:prstDash val="solid"/>
                      <a:round/>
                      <a:headEnd type="none" w="med" len="med"/>
                      <a:tailEnd type="none" w="med" len="med"/>
                    </a:lnB>
                    <a:solidFill>
                      <a:srgbClr val="F2F2F2"/>
                    </a:solidFill>
                  </a:tcPr>
                </a:tc>
                <a:tc>
                  <a:txBody>
                    <a:bodyPr/>
                    <a:lstStyle/>
                    <a:p>
                      <a:pPr rtl="0" fontAlgn="b"/>
                      <a:endParaRPr lang="en-IN" sz="1400">
                        <a:effectLst/>
                      </a:endParaRPr>
                    </a:p>
                  </a:txBody>
                  <a:tcPr marL="5584" marR="5584" marT="0" marB="0" anchor="b">
                    <a:lnL w="7620" cap="flat" cmpd="sng" algn="ctr">
                      <a:solidFill>
                        <a:srgbClr val="20AA92"/>
                      </a:solidFill>
                      <a:prstDash val="solid"/>
                      <a:round/>
                      <a:headEnd type="none" w="med" len="med"/>
                      <a:tailEnd type="none" w="med" len="med"/>
                    </a:lnL>
                    <a:lnR w="7620" cap="flat" cmpd="sng" algn="ctr">
                      <a:solidFill>
                        <a:srgbClr val="20B492"/>
                      </a:solidFill>
                      <a:prstDash val="solid"/>
                      <a:round/>
                      <a:headEnd type="none" w="med" len="med"/>
                      <a:tailEnd type="none" w="med" len="med"/>
                    </a:lnR>
                    <a:lnT w="7620" cap="flat" cmpd="sng" algn="ctr">
                      <a:solidFill>
                        <a:srgbClr val="20AA92"/>
                      </a:solidFill>
                      <a:prstDash val="solid"/>
                      <a:round/>
                      <a:headEnd type="none" w="med" len="med"/>
                      <a:tailEnd type="none" w="med" len="med"/>
                    </a:lnT>
                    <a:lnB w="7620" cap="flat" cmpd="sng" algn="ctr">
                      <a:solidFill>
                        <a:srgbClr val="A0BA92"/>
                      </a:solidFill>
                      <a:prstDash val="solid"/>
                      <a:round/>
                      <a:headEnd type="none" w="med" len="med"/>
                      <a:tailEnd type="none" w="med" len="med"/>
                    </a:lnB>
                    <a:solidFill>
                      <a:srgbClr val="F2F2F2"/>
                    </a:solidFill>
                  </a:tcPr>
                </a:tc>
                <a:tc>
                  <a:txBody>
                    <a:bodyPr/>
                    <a:lstStyle/>
                    <a:p>
                      <a:pPr rtl="0" fontAlgn="b"/>
                      <a:endParaRPr lang="en-IN" sz="1400">
                        <a:effectLst/>
                      </a:endParaRPr>
                    </a:p>
                  </a:txBody>
                  <a:tcPr marL="5584" marR="5584" marT="0" marB="0" anchor="b">
                    <a:lnL w="7620" cap="flat" cmpd="sng" algn="ctr">
                      <a:solidFill>
                        <a:srgbClr val="20B492"/>
                      </a:solidFill>
                      <a:prstDash val="solid"/>
                      <a:round/>
                      <a:headEnd type="none" w="med" len="med"/>
                      <a:tailEnd type="none" w="med" len="med"/>
                    </a:lnL>
                    <a:lnR w="7620" cap="flat" cmpd="sng" algn="ctr">
                      <a:solidFill>
                        <a:srgbClr val="20B492"/>
                      </a:solidFill>
                      <a:prstDash val="solid"/>
                      <a:round/>
                      <a:headEnd type="none" w="med" len="med"/>
                      <a:tailEnd type="none" w="med" len="med"/>
                    </a:lnR>
                    <a:lnT w="7620" cap="flat" cmpd="sng" algn="ctr">
                      <a:solidFill>
                        <a:srgbClr val="20B492"/>
                      </a:solidFill>
                      <a:prstDash val="solid"/>
                      <a:round/>
                      <a:headEnd type="none" w="med" len="med"/>
                      <a:tailEnd type="none" w="med" len="med"/>
                    </a:lnT>
                    <a:lnB w="7620" cap="flat" cmpd="sng" algn="ctr">
                      <a:solidFill>
                        <a:srgbClr val="E08F92"/>
                      </a:solidFill>
                      <a:prstDash val="solid"/>
                      <a:round/>
                      <a:headEnd type="none" w="med" len="med"/>
                      <a:tailEnd type="none" w="med" len="med"/>
                    </a:lnB>
                    <a:solidFill>
                      <a:srgbClr val="F2F2F2"/>
                    </a:solidFill>
                  </a:tcPr>
                </a:tc>
                <a:extLst>
                  <a:ext uri="{0D108BD9-81ED-4DB2-BD59-A6C34878D82A}">
                    <a16:rowId xmlns:a16="http://schemas.microsoft.com/office/drawing/2014/main" val="4290335182"/>
                  </a:ext>
                </a:extLst>
              </a:tr>
              <a:tr h="326736">
                <a:tc>
                  <a:txBody>
                    <a:bodyPr/>
                    <a:lstStyle/>
                    <a:p>
                      <a:pPr rtl="0" fontAlgn="b"/>
                      <a:endParaRPr lang="en-IN" sz="1400">
                        <a:effectLst/>
                      </a:endParaRPr>
                    </a:p>
                  </a:txBody>
                  <a:tcPr marL="5584" marR="5584" marT="0" marB="0" anchor="b">
                    <a:lnL w="7620" cap="flat" cmpd="sng" algn="ctr">
                      <a:solidFill>
                        <a:srgbClr val="A0B392"/>
                      </a:solidFill>
                      <a:prstDash val="solid"/>
                      <a:round/>
                      <a:headEnd type="none" w="med" len="med"/>
                      <a:tailEnd type="none" w="med" len="med"/>
                    </a:lnL>
                    <a:lnR w="7620" cap="flat" cmpd="sng" algn="ctr">
                      <a:solidFill>
                        <a:srgbClr val="C0B592"/>
                      </a:solidFill>
                      <a:prstDash val="solid"/>
                      <a:round/>
                      <a:headEnd type="none" w="med" len="med"/>
                      <a:tailEnd type="none" w="med" len="med"/>
                    </a:lnR>
                    <a:lnT w="7620" cap="flat" cmpd="sng" algn="ctr">
                      <a:solidFill>
                        <a:srgbClr val="A0B392"/>
                      </a:solidFill>
                      <a:prstDash val="solid"/>
                      <a:round/>
                      <a:headEnd type="none" w="med" len="med"/>
                      <a:tailEnd type="none" w="med" len="med"/>
                    </a:lnT>
                    <a:lnB w="7620" cap="flat" cmpd="sng" algn="ctr">
                      <a:solidFill>
                        <a:srgbClr val="209692"/>
                      </a:solidFill>
                      <a:prstDash val="solid"/>
                      <a:round/>
                      <a:headEnd type="none" w="med" len="med"/>
                      <a:tailEnd type="none" w="med" len="med"/>
                    </a:lnB>
                    <a:solidFill>
                      <a:srgbClr val="F2F2F2"/>
                    </a:solidFill>
                  </a:tcPr>
                </a:tc>
                <a:tc>
                  <a:txBody>
                    <a:bodyPr/>
                    <a:lstStyle/>
                    <a:p>
                      <a:pPr rtl="0" fontAlgn="b"/>
                      <a:endParaRPr lang="en-IN" sz="1400">
                        <a:effectLst/>
                      </a:endParaRPr>
                    </a:p>
                  </a:txBody>
                  <a:tcPr marL="5584" marR="5584" marT="0" marB="0" anchor="b">
                    <a:lnL w="7620" cap="flat" cmpd="sng" algn="ctr">
                      <a:solidFill>
                        <a:srgbClr val="C0B592"/>
                      </a:solidFill>
                      <a:prstDash val="solid"/>
                      <a:round/>
                      <a:headEnd type="none" w="med" len="med"/>
                      <a:tailEnd type="none" w="med" len="med"/>
                    </a:lnL>
                    <a:lnR w="7620" cap="flat" cmpd="sng" algn="ctr">
                      <a:solidFill>
                        <a:srgbClr val="00BC92"/>
                      </a:solidFill>
                      <a:prstDash val="solid"/>
                      <a:round/>
                      <a:headEnd type="none" w="med" len="med"/>
                      <a:tailEnd type="none" w="med" len="med"/>
                    </a:lnR>
                    <a:lnT w="7620" cap="flat" cmpd="sng" algn="ctr">
                      <a:solidFill>
                        <a:srgbClr val="C0B592"/>
                      </a:solidFill>
                      <a:prstDash val="solid"/>
                      <a:round/>
                      <a:headEnd type="none" w="med" len="med"/>
                      <a:tailEnd type="none" w="med" len="med"/>
                    </a:lnT>
                    <a:lnB w="7620" cap="flat" cmpd="sng" algn="ctr">
                      <a:solidFill>
                        <a:srgbClr val="209692"/>
                      </a:solidFill>
                      <a:prstDash val="solid"/>
                      <a:round/>
                      <a:headEnd type="none" w="med" len="med"/>
                      <a:tailEnd type="none" w="med" len="med"/>
                    </a:lnB>
                    <a:solidFill>
                      <a:srgbClr val="F2F2F2"/>
                    </a:solidFill>
                  </a:tcPr>
                </a:tc>
                <a:tc>
                  <a:txBody>
                    <a:bodyPr/>
                    <a:lstStyle/>
                    <a:p>
                      <a:pPr rtl="0" fontAlgn="b"/>
                      <a:endParaRPr lang="en-IN" sz="1400">
                        <a:effectLst/>
                      </a:endParaRPr>
                    </a:p>
                  </a:txBody>
                  <a:tcPr marL="5584" marR="5584" marT="0" marB="0" anchor="b">
                    <a:lnL w="7620" cap="flat" cmpd="sng" algn="ctr">
                      <a:solidFill>
                        <a:srgbClr val="00BC92"/>
                      </a:solidFill>
                      <a:prstDash val="solid"/>
                      <a:round/>
                      <a:headEnd type="none" w="med" len="med"/>
                      <a:tailEnd type="none" w="med" len="med"/>
                    </a:lnL>
                    <a:lnR w="7620" cap="flat" cmpd="sng" algn="ctr">
                      <a:solidFill>
                        <a:srgbClr val="E0BD92"/>
                      </a:solidFill>
                      <a:prstDash val="solid"/>
                      <a:round/>
                      <a:headEnd type="none" w="med" len="med"/>
                      <a:tailEnd type="none" w="med" len="med"/>
                    </a:lnR>
                    <a:lnT w="7620" cap="flat" cmpd="sng" algn="ctr">
                      <a:solidFill>
                        <a:srgbClr val="00BC92"/>
                      </a:solidFill>
                      <a:prstDash val="solid"/>
                      <a:round/>
                      <a:headEnd type="none" w="med" len="med"/>
                      <a:tailEnd type="none" w="med" len="med"/>
                    </a:lnT>
                    <a:lnB w="7620" cap="flat" cmpd="sng" algn="ctr">
                      <a:solidFill>
                        <a:srgbClr val="C09B92"/>
                      </a:solidFill>
                      <a:prstDash val="solid"/>
                      <a:round/>
                      <a:headEnd type="none" w="med" len="med"/>
                      <a:tailEnd type="none" w="med" len="med"/>
                    </a:lnB>
                    <a:solidFill>
                      <a:srgbClr val="F2F2F2"/>
                    </a:solidFill>
                  </a:tcPr>
                </a:tc>
                <a:tc>
                  <a:txBody>
                    <a:bodyPr/>
                    <a:lstStyle/>
                    <a:p>
                      <a:pPr rtl="0" fontAlgn="b"/>
                      <a:endParaRPr lang="en-IN" sz="1400">
                        <a:effectLst/>
                      </a:endParaRPr>
                    </a:p>
                  </a:txBody>
                  <a:tcPr marL="5584" marR="5584" marT="0" marB="0" anchor="b">
                    <a:lnL w="7620" cap="flat" cmpd="sng" algn="ctr">
                      <a:solidFill>
                        <a:srgbClr val="E0BD92"/>
                      </a:solidFill>
                      <a:prstDash val="solid"/>
                      <a:round/>
                      <a:headEnd type="none" w="med" len="med"/>
                      <a:tailEnd type="none" w="med" len="med"/>
                    </a:lnL>
                    <a:lnR w="7620" cap="flat" cmpd="sng" algn="ctr">
                      <a:solidFill>
                        <a:srgbClr val="A0B792"/>
                      </a:solidFill>
                      <a:prstDash val="solid"/>
                      <a:round/>
                      <a:headEnd type="none" w="med" len="med"/>
                      <a:tailEnd type="none" w="med" len="med"/>
                    </a:lnR>
                    <a:lnT w="7620" cap="flat" cmpd="sng" algn="ctr">
                      <a:solidFill>
                        <a:srgbClr val="E0BD92"/>
                      </a:solidFill>
                      <a:prstDash val="solid"/>
                      <a:round/>
                      <a:headEnd type="none" w="med" len="med"/>
                      <a:tailEnd type="none" w="med" len="med"/>
                    </a:lnT>
                    <a:lnB w="7620" cap="flat" cmpd="sng" algn="ctr">
                      <a:solidFill>
                        <a:srgbClr val="C09B92"/>
                      </a:solidFill>
                      <a:prstDash val="solid"/>
                      <a:round/>
                      <a:headEnd type="none" w="med" len="med"/>
                      <a:tailEnd type="none" w="med" len="med"/>
                    </a:lnB>
                    <a:solidFill>
                      <a:srgbClr val="F2F2F2"/>
                    </a:solidFill>
                  </a:tcPr>
                </a:tc>
                <a:tc>
                  <a:txBody>
                    <a:bodyPr/>
                    <a:lstStyle/>
                    <a:p>
                      <a:pPr rtl="0" fontAlgn="b"/>
                      <a:endParaRPr lang="en-IN" sz="1400">
                        <a:effectLst/>
                      </a:endParaRPr>
                    </a:p>
                  </a:txBody>
                  <a:tcPr marL="5584" marR="5584" marT="0" marB="0" anchor="b">
                    <a:lnL w="7620" cap="flat" cmpd="sng" algn="ctr">
                      <a:solidFill>
                        <a:srgbClr val="A0B792"/>
                      </a:solidFill>
                      <a:prstDash val="solid"/>
                      <a:round/>
                      <a:headEnd type="none" w="med" len="med"/>
                      <a:tailEnd type="none" w="med" len="med"/>
                    </a:lnL>
                    <a:lnR w="7620" cap="flat" cmpd="sng" algn="ctr">
                      <a:solidFill>
                        <a:srgbClr val="00C592"/>
                      </a:solidFill>
                      <a:prstDash val="solid"/>
                      <a:round/>
                      <a:headEnd type="none" w="med" len="med"/>
                      <a:tailEnd type="none" w="med" len="med"/>
                    </a:lnR>
                    <a:lnT w="7620" cap="flat" cmpd="sng" algn="ctr">
                      <a:solidFill>
                        <a:srgbClr val="A0B792"/>
                      </a:solidFill>
                      <a:prstDash val="solid"/>
                      <a:round/>
                      <a:headEnd type="none" w="med" len="med"/>
                      <a:tailEnd type="none" w="med" len="med"/>
                    </a:lnT>
                    <a:lnB w="7620" cap="flat" cmpd="sng" algn="ctr">
                      <a:solidFill>
                        <a:srgbClr val="009892"/>
                      </a:solidFill>
                      <a:prstDash val="solid"/>
                      <a:round/>
                      <a:headEnd type="none" w="med" len="med"/>
                      <a:tailEnd type="none" w="med" len="med"/>
                    </a:lnB>
                    <a:solidFill>
                      <a:srgbClr val="F2F2F2"/>
                    </a:solidFill>
                  </a:tcPr>
                </a:tc>
                <a:tc>
                  <a:txBody>
                    <a:bodyPr/>
                    <a:lstStyle/>
                    <a:p>
                      <a:pPr rtl="0" fontAlgn="b"/>
                      <a:endParaRPr lang="en-IN" sz="1400">
                        <a:effectLst/>
                      </a:endParaRPr>
                    </a:p>
                  </a:txBody>
                  <a:tcPr marL="5584" marR="5584" marT="0" marB="0" anchor="b">
                    <a:lnL w="7620" cap="flat" cmpd="sng" algn="ctr">
                      <a:solidFill>
                        <a:srgbClr val="00C592"/>
                      </a:solidFill>
                      <a:prstDash val="solid"/>
                      <a:round/>
                      <a:headEnd type="none" w="med" len="med"/>
                      <a:tailEnd type="none" w="med" len="med"/>
                    </a:lnL>
                    <a:lnR w="7620" cap="flat" cmpd="sng" algn="ctr">
                      <a:solidFill>
                        <a:srgbClr val="A0C492"/>
                      </a:solidFill>
                      <a:prstDash val="solid"/>
                      <a:round/>
                      <a:headEnd type="none" w="med" len="med"/>
                      <a:tailEnd type="none" w="med" len="med"/>
                    </a:lnR>
                    <a:lnT w="7620" cap="flat" cmpd="sng" algn="ctr">
                      <a:solidFill>
                        <a:srgbClr val="00C592"/>
                      </a:solidFill>
                      <a:prstDash val="solid"/>
                      <a:round/>
                      <a:headEnd type="none" w="med" len="med"/>
                      <a:tailEnd type="none" w="med" len="med"/>
                    </a:lnT>
                    <a:lnB w="7620" cap="flat" cmpd="sng" algn="ctr">
                      <a:solidFill>
                        <a:srgbClr val="20A192"/>
                      </a:solidFill>
                      <a:prstDash val="solid"/>
                      <a:round/>
                      <a:headEnd type="none" w="med" len="med"/>
                      <a:tailEnd type="none" w="med" len="med"/>
                    </a:lnB>
                    <a:solidFill>
                      <a:srgbClr val="F2F2F2"/>
                    </a:solidFill>
                  </a:tcPr>
                </a:tc>
                <a:tc>
                  <a:txBody>
                    <a:bodyPr/>
                    <a:lstStyle/>
                    <a:p>
                      <a:pPr rtl="0" fontAlgn="b"/>
                      <a:r>
                        <a:rPr lang="en-IN" sz="1900" b="0" i="1">
                          <a:effectLst/>
                          <a:latin typeface="Garamond" panose="02020404030301010803" pitchFamily="18" charset="0"/>
                        </a:rPr>
                        <a:t>Discounted Cash Flow Analysis</a:t>
                      </a:r>
                    </a:p>
                  </a:txBody>
                  <a:tcPr marL="0" marR="0" marT="0" marB="0" anchor="b">
                    <a:lnL w="7620" cap="flat" cmpd="sng" algn="ctr">
                      <a:solidFill>
                        <a:srgbClr val="A0C492"/>
                      </a:solidFill>
                      <a:prstDash val="solid"/>
                      <a:round/>
                      <a:headEnd type="none" w="med" len="med"/>
                      <a:tailEnd type="none" w="med" len="med"/>
                    </a:lnL>
                    <a:lnR w="7620" cap="flat" cmpd="sng" algn="ctr">
                      <a:solidFill>
                        <a:srgbClr val="A0C192"/>
                      </a:solidFill>
                      <a:prstDash val="solid"/>
                      <a:round/>
                      <a:headEnd type="none" w="med" len="med"/>
                      <a:tailEnd type="none" w="med" len="med"/>
                    </a:lnR>
                    <a:lnT w="7620" cap="flat" cmpd="sng" algn="ctr">
                      <a:solidFill>
                        <a:srgbClr val="A0C492"/>
                      </a:solidFill>
                      <a:prstDash val="solid"/>
                      <a:round/>
                      <a:headEnd type="none" w="med" len="med"/>
                      <a:tailEnd type="none" w="med" len="med"/>
                    </a:lnT>
                    <a:lnB w="7620" cap="flat" cmpd="sng" algn="ctr">
                      <a:solidFill>
                        <a:srgbClr val="E0A392"/>
                      </a:solidFill>
                      <a:prstDash val="solid"/>
                      <a:round/>
                      <a:headEnd type="none" w="med" len="med"/>
                      <a:tailEnd type="none" w="med" len="med"/>
                    </a:lnB>
                    <a:solidFill>
                      <a:srgbClr val="F2F2F2"/>
                    </a:solidFill>
                  </a:tcPr>
                </a:tc>
                <a:tc>
                  <a:txBody>
                    <a:bodyPr/>
                    <a:lstStyle/>
                    <a:p>
                      <a:pPr rtl="0" fontAlgn="b"/>
                      <a:endParaRPr lang="en-IN" sz="1400">
                        <a:effectLst/>
                      </a:endParaRPr>
                    </a:p>
                  </a:txBody>
                  <a:tcPr marL="5584" marR="5584" marT="0" marB="0" anchor="b">
                    <a:lnL w="7620" cap="flat" cmpd="sng" algn="ctr">
                      <a:solidFill>
                        <a:srgbClr val="A0C192"/>
                      </a:solidFill>
                      <a:prstDash val="solid"/>
                      <a:round/>
                      <a:headEnd type="none" w="med" len="med"/>
                      <a:tailEnd type="none" w="med" len="med"/>
                    </a:lnL>
                    <a:lnR w="7620" cap="flat" cmpd="sng" algn="ctr">
                      <a:solidFill>
                        <a:srgbClr val="00C292"/>
                      </a:solidFill>
                      <a:prstDash val="solid"/>
                      <a:round/>
                      <a:headEnd type="none" w="med" len="med"/>
                      <a:tailEnd type="none" w="med" len="med"/>
                    </a:lnR>
                    <a:lnT w="7620" cap="flat" cmpd="sng" algn="ctr">
                      <a:solidFill>
                        <a:srgbClr val="A0C192"/>
                      </a:solidFill>
                      <a:prstDash val="solid"/>
                      <a:round/>
                      <a:headEnd type="none" w="med" len="med"/>
                      <a:tailEnd type="none" w="med" len="med"/>
                    </a:lnT>
                    <a:lnB w="7620" cap="flat" cmpd="sng" algn="ctr">
                      <a:solidFill>
                        <a:srgbClr val="80A592"/>
                      </a:solidFill>
                      <a:prstDash val="solid"/>
                      <a:round/>
                      <a:headEnd type="none" w="med" len="med"/>
                      <a:tailEnd type="none" w="med" len="med"/>
                    </a:lnB>
                    <a:solidFill>
                      <a:srgbClr val="F2F2F2"/>
                    </a:solidFill>
                  </a:tcPr>
                </a:tc>
                <a:tc>
                  <a:txBody>
                    <a:bodyPr/>
                    <a:lstStyle/>
                    <a:p>
                      <a:pPr rtl="0" fontAlgn="b"/>
                      <a:endParaRPr lang="en-IN" sz="1400">
                        <a:effectLst/>
                      </a:endParaRPr>
                    </a:p>
                  </a:txBody>
                  <a:tcPr marL="5584" marR="5584" marT="0" marB="0" anchor="b">
                    <a:lnL w="7620" cap="flat" cmpd="sng" algn="ctr">
                      <a:solidFill>
                        <a:srgbClr val="00C292"/>
                      </a:solidFill>
                      <a:prstDash val="solid"/>
                      <a:round/>
                      <a:headEnd type="none" w="med" len="med"/>
                      <a:tailEnd type="none" w="med" len="med"/>
                    </a:lnL>
                    <a:lnR w="7620" cap="flat" cmpd="sng" algn="ctr">
                      <a:solidFill>
                        <a:srgbClr val="20A692"/>
                      </a:solidFill>
                      <a:prstDash val="solid"/>
                      <a:round/>
                      <a:headEnd type="none" w="med" len="med"/>
                      <a:tailEnd type="none" w="med" len="med"/>
                    </a:lnR>
                    <a:lnT w="7620" cap="flat" cmpd="sng" algn="ctr">
                      <a:solidFill>
                        <a:srgbClr val="00C292"/>
                      </a:solidFill>
                      <a:prstDash val="solid"/>
                      <a:round/>
                      <a:headEnd type="none" w="med" len="med"/>
                      <a:tailEnd type="none" w="med" len="med"/>
                    </a:lnT>
                    <a:lnB w="7620" cap="flat" cmpd="sng" algn="ctr">
                      <a:solidFill>
                        <a:srgbClr val="E0AA92"/>
                      </a:solidFill>
                      <a:prstDash val="solid"/>
                      <a:round/>
                      <a:headEnd type="none" w="med" len="med"/>
                      <a:tailEnd type="none" w="med" len="med"/>
                    </a:lnB>
                    <a:solidFill>
                      <a:srgbClr val="F2F2F2"/>
                    </a:solidFill>
                  </a:tcPr>
                </a:tc>
                <a:tc>
                  <a:txBody>
                    <a:bodyPr/>
                    <a:lstStyle/>
                    <a:p>
                      <a:pPr rtl="0" fontAlgn="b"/>
                      <a:endParaRPr lang="en-IN" sz="1400">
                        <a:effectLst/>
                      </a:endParaRPr>
                    </a:p>
                  </a:txBody>
                  <a:tcPr marL="5584" marR="5584" marT="0" marB="0" anchor="b">
                    <a:lnL w="7620" cap="flat" cmpd="sng" algn="ctr">
                      <a:solidFill>
                        <a:srgbClr val="20A692"/>
                      </a:solidFill>
                      <a:prstDash val="solid"/>
                      <a:round/>
                      <a:headEnd type="none" w="med" len="med"/>
                      <a:tailEnd type="none" w="med" len="med"/>
                    </a:lnL>
                    <a:lnR w="7620" cap="flat" cmpd="sng" algn="ctr">
                      <a:solidFill>
                        <a:srgbClr val="40AA92"/>
                      </a:solidFill>
                      <a:prstDash val="solid"/>
                      <a:round/>
                      <a:headEnd type="none" w="med" len="med"/>
                      <a:tailEnd type="none" w="med" len="med"/>
                    </a:lnR>
                    <a:lnT w="7620" cap="flat" cmpd="sng" algn="ctr">
                      <a:solidFill>
                        <a:srgbClr val="20A692"/>
                      </a:solidFill>
                      <a:prstDash val="solid"/>
                      <a:round/>
                      <a:headEnd type="none" w="med" len="med"/>
                      <a:tailEnd type="none" w="med" len="med"/>
                    </a:lnT>
                    <a:lnB w="7620" cap="flat" cmpd="sng" algn="ctr">
                      <a:solidFill>
                        <a:srgbClr val="00AC92"/>
                      </a:solidFill>
                      <a:prstDash val="solid"/>
                      <a:round/>
                      <a:headEnd type="none" w="med" len="med"/>
                      <a:tailEnd type="none" w="med" len="med"/>
                    </a:lnB>
                    <a:solidFill>
                      <a:srgbClr val="F2F2F2"/>
                    </a:solidFill>
                  </a:tcPr>
                </a:tc>
                <a:tc>
                  <a:txBody>
                    <a:bodyPr/>
                    <a:lstStyle/>
                    <a:p>
                      <a:pPr rtl="0" fontAlgn="b"/>
                      <a:endParaRPr lang="en-IN" sz="1400">
                        <a:effectLst/>
                      </a:endParaRPr>
                    </a:p>
                  </a:txBody>
                  <a:tcPr marL="5584" marR="5584" marT="0" marB="0" anchor="b">
                    <a:lnL w="7620" cap="flat" cmpd="sng" algn="ctr">
                      <a:solidFill>
                        <a:srgbClr val="40AA92"/>
                      </a:solidFill>
                      <a:prstDash val="solid"/>
                      <a:round/>
                      <a:headEnd type="none" w="med" len="med"/>
                      <a:tailEnd type="none" w="med" len="med"/>
                    </a:lnL>
                    <a:lnR w="7620" cap="flat" cmpd="sng" algn="ctr">
                      <a:solidFill>
                        <a:srgbClr val="A0BA92"/>
                      </a:solidFill>
                      <a:prstDash val="solid"/>
                      <a:round/>
                      <a:headEnd type="none" w="med" len="med"/>
                      <a:tailEnd type="none" w="med" len="med"/>
                    </a:lnR>
                    <a:lnT w="7620" cap="flat" cmpd="sng" algn="ctr">
                      <a:solidFill>
                        <a:srgbClr val="40AA92"/>
                      </a:solidFill>
                      <a:prstDash val="solid"/>
                      <a:round/>
                      <a:headEnd type="none" w="med" len="med"/>
                      <a:tailEnd type="none" w="med" len="med"/>
                    </a:lnT>
                    <a:lnB w="7620" cap="flat" cmpd="sng" algn="ctr">
                      <a:solidFill>
                        <a:srgbClr val="80B692"/>
                      </a:solidFill>
                      <a:prstDash val="solid"/>
                      <a:round/>
                      <a:headEnd type="none" w="med" len="med"/>
                      <a:tailEnd type="none" w="med" len="med"/>
                    </a:lnB>
                    <a:solidFill>
                      <a:srgbClr val="F2F2F2"/>
                    </a:solidFill>
                  </a:tcPr>
                </a:tc>
                <a:tc>
                  <a:txBody>
                    <a:bodyPr/>
                    <a:lstStyle/>
                    <a:p>
                      <a:pPr rtl="0" fontAlgn="b"/>
                      <a:endParaRPr lang="en-IN" sz="1400">
                        <a:effectLst/>
                      </a:endParaRPr>
                    </a:p>
                  </a:txBody>
                  <a:tcPr marL="5584" marR="5584" marT="0" marB="0" anchor="b">
                    <a:lnL w="7620" cap="flat" cmpd="sng" algn="ctr">
                      <a:solidFill>
                        <a:srgbClr val="A0BA92"/>
                      </a:solidFill>
                      <a:prstDash val="solid"/>
                      <a:round/>
                      <a:headEnd type="none" w="med" len="med"/>
                      <a:tailEnd type="none" w="med" len="med"/>
                    </a:lnL>
                    <a:lnR w="7620" cap="flat" cmpd="sng" algn="ctr">
                      <a:solidFill>
                        <a:srgbClr val="E08F92"/>
                      </a:solidFill>
                      <a:prstDash val="solid"/>
                      <a:round/>
                      <a:headEnd type="none" w="med" len="med"/>
                      <a:tailEnd type="none" w="med" len="med"/>
                    </a:lnR>
                    <a:lnT w="7620" cap="flat" cmpd="sng" algn="ctr">
                      <a:solidFill>
                        <a:srgbClr val="A0BA92"/>
                      </a:solidFill>
                      <a:prstDash val="solid"/>
                      <a:round/>
                      <a:headEnd type="none" w="med" len="med"/>
                      <a:tailEnd type="none" w="med" len="med"/>
                    </a:lnT>
                    <a:lnB w="7620" cap="flat" cmpd="sng" algn="ctr">
                      <a:solidFill>
                        <a:srgbClr val="80B692"/>
                      </a:solidFill>
                      <a:prstDash val="solid"/>
                      <a:round/>
                      <a:headEnd type="none" w="med" len="med"/>
                      <a:tailEnd type="none" w="med" len="med"/>
                    </a:lnB>
                    <a:solidFill>
                      <a:srgbClr val="F2F2F2"/>
                    </a:solidFill>
                  </a:tcPr>
                </a:tc>
                <a:tc>
                  <a:txBody>
                    <a:bodyPr/>
                    <a:lstStyle/>
                    <a:p>
                      <a:pPr rtl="0" fontAlgn="b"/>
                      <a:endParaRPr lang="en-IN" sz="1400">
                        <a:effectLst/>
                      </a:endParaRPr>
                    </a:p>
                  </a:txBody>
                  <a:tcPr marL="5584" marR="5584" marT="0" marB="0" anchor="b">
                    <a:lnL w="7620" cap="flat" cmpd="sng" algn="ctr">
                      <a:solidFill>
                        <a:srgbClr val="E08F92"/>
                      </a:solidFill>
                      <a:prstDash val="solid"/>
                      <a:round/>
                      <a:headEnd type="none" w="med" len="med"/>
                      <a:tailEnd type="none" w="med" len="med"/>
                    </a:lnL>
                    <a:lnR w="7620" cap="flat" cmpd="sng" algn="ctr">
                      <a:solidFill>
                        <a:srgbClr val="E08F92"/>
                      </a:solidFill>
                      <a:prstDash val="solid"/>
                      <a:round/>
                      <a:headEnd type="none" w="med" len="med"/>
                      <a:tailEnd type="none" w="med" len="med"/>
                    </a:lnR>
                    <a:lnT w="7620" cap="flat" cmpd="sng" algn="ctr">
                      <a:solidFill>
                        <a:srgbClr val="E08F92"/>
                      </a:solidFill>
                      <a:prstDash val="solid"/>
                      <a:round/>
                      <a:headEnd type="none" w="med" len="med"/>
                      <a:tailEnd type="none" w="med" len="med"/>
                    </a:lnT>
                    <a:lnB w="7620" cap="flat" cmpd="sng" algn="ctr">
                      <a:solidFill>
                        <a:srgbClr val="20B092"/>
                      </a:solidFill>
                      <a:prstDash val="solid"/>
                      <a:round/>
                      <a:headEnd type="none" w="med" len="med"/>
                      <a:tailEnd type="none" w="med" len="med"/>
                    </a:lnB>
                    <a:solidFill>
                      <a:srgbClr val="F2F2F2"/>
                    </a:solidFill>
                  </a:tcPr>
                </a:tc>
                <a:extLst>
                  <a:ext uri="{0D108BD9-81ED-4DB2-BD59-A6C34878D82A}">
                    <a16:rowId xmlns:a16="http://schemas.microsoft.com/office/drawing/2014/main" val="4259729284"/>
                  </a:ext>
                </a:extLst>
              </a:tr>
              <a:tr h="85758">
                <a:tc>
                  <a:txBody>
                    <a:bodyPr/>
                    <a:lstStyle/>
                    <a:p>
                      <a:pPr rtl="0" fontAlgn="b"/>
                      <a:endParaRPr lang="en-IN" sz="1400">
                        <a:effectLst/>
                      </a:endParaRPr>
                    </a:p>
                  </a:txBody>
                  <a:tcPr marL="5584" marR="5584" marT="0" marB="0" anchor="b">
                    <a:lnL w="7620" cap="flat" cmpd="sng" algn="ctr">
                      <a:solidFill>
                        <a:srgbClr val="209692"/>
                      </a:solidFill>
                      <a:prstDash val="solid"/>
                      <a:round/>
                      <a:headEnd type="none" w="med" len="med"/>
                      <a:tailEnd type="none" w="med" len="med"/>
                    </a:lnL>
                    <a:lnR w="7620" cap="flat" cmpd="sng" algn="ctr">
                      <a:solidFill>
                        <a:srgbClr val="209692"/>
                      </a:solidFill>
                      <a:prstDash val="solid"/>
                      <a:round/>
                      <a:headEnd type="none" w="med" len="med"/>
                      <a:tailEnd type="none" w="med" len="med"/>
                    </a:lnR>
                    <a:lnT w="7620" cap="flat" cmpd="sng" algn="ctr">
                      <a:solidFill>
                        <a:srgbClr val="209692"/>
                      </a:solidFill>
                      <a:prstDash val="solid"/>
                      <a:round/>
                      <a:headEnd type="none" w="med" len="med"/>
                      <a:tailEnd type="none" w="med" len="med"/>
                    </a:lnT>
                    <a:lnB w="7620" cap="flat" cmpd="sng" algn="ctr">
                      <a:solidFill>
                        <a:srgbClr val="C0BA92"/>
                      </a:solidFill>
                      <a:prstDash val="solid"/>
                      <a:round/>
                      <a:headEnd type="none" w="med" len="med"/>
                      <a:tailEnd type="none" w="med" len="med"/>
                    </a:lnB>
                    <a:solidFill>
                      <a:srgbClr val="F2F2F2"/>
                    </a:solidFill>
                  </a:tcPr>
                </a:tc>
                <a:tc>
                  <a:txBody>
                    <a:bodyPr/>
                    <a:lstStyle/>
                    <a:p>
                      <a:pPr rtl="0" fontAlgn="b"/>
                      <a:endParaRPr lang="en-IN" sz="1400">
                        <a:effectLst/>
                      </a:endParaRPr>
                    </a:p>
                  </a:txBody>
                  <a:tcPr marL="5584" marR="5584" marT="0" marB="0" anchor="b">
                    <a:lnL w="7620" cap="flat" cmpd="sng" algn="ctr">
                      <a:solidFill>
                        <a:srgbClr val="209692"/>
                      </a:solidFill>
                      <a:prstDash val="solid"/>
                      <a:round/>
                      <a:headEnd type="none" w="med" len="med"/>
                      <a:tailEnd type="none" w="med" len="med"/>
                    </a:lnL>
                    <a:lnR w="7620" cap="flat" cmpd="sng" algn="ctr">
                      <a:solidFill>
                        <a:srgbClr val="C09B92"/>
                      </a:solidFill>
                      <a:prstDash val="solid"/>
                      <a:round/>
                      <a:headEnd type="none" w="med" len="med"/>
                      <a:tailEnd type="none" w="med" len="med"/>
                    </a:lnR>
                    <a:lnT w="7620" cap="flat" cmpd="sng" algn="ctr">
                      <a:solidFill>
                        <a:srgbClr val="209692"/>
                      </a:solidFill>
                      <a:prstDash val="solid"/>
                      <a:round/>
                      <a:headEnd type="none" w="med" len="med"/>
                      <a:tailEnd type="none" w="med" len="med"/>
                    </a:lnT>
                    <a:lnB w="7620" cap="flat" cmpd="sng" algn="ctr">
                      <a:solidFill>
                        <a:srgbClr val="80B992"/>
                      </a:solidFill>
                      <a:prstDash val="solid"/>
                      <a:round/>
                      <a:headEnd type="none" w="med" len="med"/>
                      <a:tailEnd type="none" w="med" len="med"/>
                    </a:lnB>
                    <a:solidFill>
                      <a:srgbClr val="F2F2F2"/>
                    </a:solidFill>
                  </a:tcPr>
                </a:tc>
                <a:tc>
                  <a:txBody>
                    <a:bodyPr/>
                    <a:lstStyle/>
                    <a:p>
                      <a:pPr rtl="0" fontAlgn="b"/>
                      <a:endParaRPr lang="en-IN" sz="1400">
                        <a:effectLst/>
                      </a:endParaRPr>
                    </a:p>
                  </a:txBody>
                  <a:tcPr marL="5584" marR="5584" marT="0" marB="0" anchor="b">
                    <a:lnL w="7620" cap="flat" cmpd="sng" algn="ctr">
                      <a:solidFill>
                        <a:srgbClr val="C09B92"/>
                      </a:solidFill>
                      <a:prstDash val="solid"/>
                      <a:round/>
                      <a:headEnd type="none" w="med" len="med"/>
                      <a:tailEnd type="none" w="med" len="med"/>
                    </a:lnL>
                    <a:lnR w="7620" cap="flat" cmpd="sng" algn="ctr">
                      <a:solidFill>
                        <a:srgbClr val="C09B92"/>
                      </a:solidFill>
                      <a:prstDash val="solid"/>
                      <a:round/>
                      <a:headEnd type="none" w="med" len="med"/>
                      <a:tailEnd type="none" w="med" len="med"/>
                    </a:lnR>
                    <a:lnT w="7620" cap="flat" cmpd="sng" algn="ctr">
                      <a:solidFill>
                        <a:srgbClr val="C09B92"/>
                      </a:solidFill>
                      <a:prstDash val="solid"/>
                      <a:round/>
                      <a:headEnd type="none" w="med" len="med"/>
                      <a:tailEnd type="none" w="med" len="med"/>
                    </a:lnT>
                    <a:lnB w="7620" cap="flat" cmpd="sng" algn="ctr">
                      <a:solidFill>
                        <a:srgbClr val="80B992"/>
                      </a:solidFill>
                      <a:prstDash val="solid"/>
                      <a:round/>
                      <a:headEnd type="none" w="med" len="med"/>
                      <a:tailEnd type="none" w="med" len="med"/>
                    </a:lnB>
                    <a:solidFill>
                      <a:srgbClr val="F2F2F2"/>
                    </a:solidFill>
                  </a:tcPr>
                </a:tc>
                <a:tc>
                  <a:txBody>
                    <a:bodyPr/>
                    <a:lstStyle/>
                    <a:p>
                      <a:pPr rtl="0" fontAlgn="b"/>
                      <a:endParaRPr lang="en-IN" sz="1400">
                        <a:effectLst/>
                      </a:endParaRPr>
                    </a:p>
                  </a:txBody>
                  <a:tcPr marL="5584" marR="5584" marT="0" marB="0" anchor="b">
                    <a:lnL w="7620" cap="flat" cmpd="sng" algn="ctr">
                      <a:solidFill>
                        <a:srgbClr val="C09B92"/>
                      </a:solidFill>
                      <a:prstDash val="solid"/>
                      <a:round/>
                      <a:headEnd type="none" w="med" len="med"/>
                      <a:tailEnd type="none" w="med" len="med"/>
                    </a:lnL>
                    <a:lnR w="7620" cap="flat" cmpd="sng" algn="ctr">
                      <a:solidFill>
                        <a:srgbClr val="009892"/>
                      </a:solidFill>
                      <a:prstDash val="solid"/>
                      <a:round/>
                      <a:headEnd type="none" w="med" len="med"/>
                      <a:tailEnd type="none" w="med" len="med"/>
                    </a:lnR>
                    <a:lnT w="7620" cap="flat" cmpd="sng" algn="ctr">
                      <a:solidFill>
                        <a:srgbClr val="C09B92"/>
                      </a:solidFill>
                      <a:prstDash val="solid"/>
                      <a:round/>
                      <a:headEnd type="none" w="med" len="med"/>
                      <a:tailEnd type="none" w="med" len="med"/>
                    </a:lnT>
                    <a:lnB w="7620" cap="flat" cmpd="sng" algn="ctr">
                      <a:solidFill>
                        <a:srgbClr val="A0B992"/>
                      </a:solidFill>
                      <a:prstDash val="solid"/>
                      <a:round/>
                      <a:headEnd type="none" w="med" len="med"/>
                      <a:tailEnd type="none" w="med" len="med"/>
                    </a:lnB>
                    <a:solidFill>
                      <a:srgbClr val="F2F2F2"/>
                    </a:solidFill>
                  </a:tcPr>
                </a:tc>
                <a:tc>
                  <a:txBody>
                    <a:bodyPr/>
                    <a:lstStyle/>
                    <a:p>
                      <a:pPr rtl="0" fontAlgn="b"/>
                      <a:endParaRPr lang="en-IN" sz="1400">
                        <a:effectLst/>
                      </a:endParaRPr>
                    </a:p>
                  </a:txBody>
                  <a:tcPr marL="5584" marR="5584" marT="0" marB="0" anchor="b">
                    <a:lnL w="7620" cap="flat" cmpd="sng" algn="ctr">
                      <a:solidFill>
                        <a:srgbClr val="009892"/>
                      </a:solidFill>
                      <a:prstDash val="solid"/>
                      <a:round/>
                      <a:headEnd type="none" w="med" len="med"/>
                      <a:tailEnd type="none" w="med" len="med"/>
                    </a:lnL>
                    <a:lnR w="7620" cap="flat" cmpd="sng" algn="ctr">
                      <a:solidFill>
                        <a:srgbClr val="20A192"/>
                      </a:solidFill>
                      <a:prstDash val="solid"/>
                      <a:round/>
                      <a:headEnd type="none" w="med" len="med"/>
                      <a:tailEnd type="none" w="med" len="med"/>
                    </a:lnR>
                    <a:lnT w="7620" cap="flat" cmpd="sng" algn="ctr">
                      <a:solidFill>
                        <a:srgbClr val="009892"/>
                      </a:solidFill>
                      <a:prstDash val="solid"/>
                      <a:round/>
                      <a:headEnd type="none" w="med" len="med"/>
                      <a:tailEnd type="none" w="med" len="med"/>
                    </a:lnT>
                    <a:lnB w="7620" cap="flat" cmpd="sng" algn="ctr">
                      <a:solidFill>
                        <a:srgbClr val="60C492"/>
                      </a:solidFill>
                      <a:prstDash val="solid"/>
                      <a:round/>
                      <a:headEnd type="none" w="med" len="med"/>
                      <a:tailEnd type="none" w="med" len="med"/>
                    </a:lnB>
                    <a:solidFill>
                      <a:srgbClr val="F2F2F2"/>
                    </a:solidFill>
                  </a:tcPr>
                </a:tc>
                <a:tc>
                  <a:txBody>
                    <a:bodyPr/>
                    <a:lstStyle/>
                    <a:p>
                      <a:pPr rtl="0" fontAlgn="b"/>
                      <a:endParaRPr lang="en-IN" sz="1400">
                        <a:effectLst/>
                      </a:endParaRPr>
                    </a:p>
                  </a:txBody>
                  <a:tcPr marL="5584" marR="5584" marT="0" marB="0" anchor="b">
                    <a:lnL w="7620" cap="flat" cmpd="sng" algn="ctr">
                      <a:solidFill>
                        <a:srgbClr val="20A192"/>
                      </a:solidFill>
                      <a:prstDash val="solid"/>
                      <a:round/>
                      <a:headEnd type="none" w="med" len="med"/>
                      <a:tailEnd type="none" w="med" len="med"/>
                    </a:lnL>
                    <a:lnR w="7620" cap="flat" cmpd="sng" algn="ctr">
                      <a:solidFill>
                        <a:srgbClr val="E0A392"/>
                      </a:solidFill>
                      <a:prstDash val="solid"/>
                      <a:round/>
                      <a:headEnd type="none" w="med" len="med"/>
                      <a:tailEnd type="none" w="med" len="med"/>
                    </a:lnR>
                    <a:lnT w="7620" cap="flat" cmpd="sng" algn="ctr">
                      <a:solidFill>
                        <a:srgbClr val="20A192"/>
                      </a:solidFill>
                      <a:prstDash val="solid"/>
                      <a:round/>
                      <a:headEnd type="none" w="med" len="med"/>
                      <a:tailEnd type="none" w="med" len="med"/>
                    </a:lnT>
                    <a:lnB w="7620" cap="flat" cmpd="sng" algn="ctr">
                      <a:solidFill>
                        <a:srgbClr val="60C592"/>
                      </a:solidFill>
                      <a:prstDash val="solid"/>
                      <a:round/>
                      <a:headEnd type="none" w="med" len="med"/>
                      <a:tailEnd type="none" w="med" len="med"/>
                    </a:lnB>
                    <a:solidFill>
                      <a:srgbClr val="F2F2F2"/>
                    </a:solidFill>
                  </a:tcPr>
                </a:tc>
                <a:tc>
                  <a:txBody>
                    <a:bodyPr/>
                    <a:lstStyle/>
                    <a:p>
                      <a:pPr rtl="0" fontAlgn="b"/>
                      <a:endParaRPr lang="en-IN" sz="1400">
                        <a:effectLst/>
                      </a:endParaRPr>
                    </a:p>
                  </a:txBody>
                  <a:tcPr marL="5584" marR="5584" marT="0" marB="0" anchor="b">
                    <a:lnL w="7620" cap="flat" cmpd="sng" algn="ctr">
                      <a:solidFill>
                        <a:srgbClr val="E0A392"/>
                      </a:solidFill>
                      <a:prstDash val="solid"/>
                      <a:round/>
                      <a:headEnd type="none" w="med" len="med"/>
                      <a:tailEnd type="none" w="med" len="med"/>
                    </a:lnL>
                    <a:lnR w="7620" cap="flat" cmpd="sng" algn="ctr">
                      <a:solidFill>
                        <a:srgbClr val="80A592"/>
                      </a:solidFill>
                      <a:prstDash val="solid"/>
                      <a:round/>
                      <a:headEnd type="none" w="med" len="med"/>
                      <a:tailEnd type="none" w="med" len="med"/>
                    </a:lnR>
                    <a:lnT w="7620" cap="flat" cmpd="sng" algn="ctr">
                      <a:solidFill>
                        <a:srgbClr val="E0A392"/>
                      </a:solidFill>
                      <a:prstDash val="solid"/>
                      <a:round/>
                      <a:headEnd type="none" w="med" len="med"/>
                      <a:tailEnd type="none" w="med" len="med"/>
                    </a:lnT>
                    <a:lnB w="7620" cap="flat" cmpd="sng" algn="ctr">
                      <a:solidFill>
                        <a:srgbClr val="E0C192"/>
                      </a:solidFill>
                      <a:prstDash val="solid"/>
                      <a:round/>
                      <a:headEnd type="none" w="med" len="med"/>
                      <a:tailEnd type="none" w="med" len="med"/>
                    </a:lnB>
                    <a:solidFill>
                      <a:srgbClr val="F2F2F2"/>
                    </a:solidFill>
                  </a:tcPr>
                </a:tc>
                <a:tc>
                  <a:txBody>
                    <a:bodyPr/>
                    <a:lstStyle/>
                    <a:p>
                      <a:pPr rtl="0" fontAlgn="b"/>
                      <a:endParaRPr lang="en-IN" sz="1400">
                        <a:effectLst/>
                      </a:endParaRPr>
                    </a:p>
                  </a:txBody>
                  <a:tcPr marL="5584" marR="5584" marT="0" marB="0" anchor="b">
                    <a:lnL w="7620" cap="flat" cmpd="sng" algn="ctr">
                      <a:solidFill>
                        <a:srgbClr val="80A592"/>
                      </a:solidFill>
                      <a:prstDash val="solid"/>
                      <a:round/>
                      <a:headEnd type="none" w="med" len="med"/>
                      <a:tailEnd type="none" w="med" len="med"/>
                    </a:lnL>
                    <a:lnR w="7620" cap="flat" cmpd="sng" algn="ctr">
                      <a:solidFill>
                        <a:srgbClr val="E0AA92"/>
                      </a:solidFill>
                      <a:prstDash val="solid"/>
                      <a:round/>
                      <a:headEnd type="none" w="med" len="med"/>
                      <a:tailEnd type="none" w="med" len="med"/>
                    </a:lnR>
                    <a:lnT w="7620" cap="flat" cmpd="sng" algn="ctr">
                      <a:solidFill>
                        <a:srgbClr val="80A592"/>
                      </a:solidFill>
                      <a:prstDash val="solid"/>
                      <a:round/>
                      <a:headEnd type="none" w="med" len="med"/>
                      <a:tailEnd type="none" w="med" len="med"/>
                    </a:lnT>
                    <a:lnB w="7620" cap="flat" cmpd="sng" algn="ctr">
                      <a:solidFill>
                        <a:srgbClr val="60C192"/>
                      </a:solidFill>
                      <a:prstDash val="solid"/>
                      <a:round/>
                      <a:headEnd type="none" w="med" len="med"/>
                      <a:tailEnd type="none" w="med" len="med"/>
                    </a:lnB>
                    <a:solidFill>
                      <a:srgbClr val="F2F2F2"/>
                    </a:solidFill>
                  </a:tcPr>
                </a:tc>
                <a:tc>
                  <a:txBody>
                    <a:bodyPr/>
                    <a:lstStyle/>
                    <a:p>
                      <a:pPr rtl="0" fontAlgn="b"/>
                      <a:endParaRPr lang="en-IN" sz="1400">
                        <a:effectLst/>
                      </a:endParaRPr>
                    </a:p>
                  </a:txBody>
                  <a:tcPr marL="5584" marR="5584" marT="0" marB="0" anchor="b">
                    <a:lnL w="7620" cap="flat" cmpd="sng" algn="ctr">
                      <a:solidFill>
                        <a:srgbClr val="E0AA92"/>
                      </a:solidFill>
                      <a:prstDash val="solid"/>
                      <a:round/>
                      <a:headEnd type="none" w="med" len="med"/>
                      <a:tailEnd type="none" w="med" len="med"/>
                    </a:lnL>
                    <a:lnR w="7620" cap="flat" cmpd="sng" algn="ctr">
                      <a:solidFill>
                        <a:srgbClr val="00AC92"/>
                      </a:solidFill>
                      <a:prstDash val="solid"/>
                      <a:round/>
                      <a:headEnd type="none" w="med" len="med"/>
                      <a:tailEnd type="none" w="med" len="med"/>
                    </a:lnR>
                    <a:lnT w="7620" cap="flat" cmpd="sng" algn="ctr">
                      <a:solidFill>
                        <a:srgbClr val="E0AA92"/>
                      </a:solidFill>
                      <a:prstDash val="solid"/>
                      <a:round/>
                      <a:headEnd type="none" w="med" len="med"/>
                      <a:tailEnd type="none" w="med" len="med"/>
                    </a:lnT>
                    <a:lnB w="7620" cap="flat" cmpd="sng" algn="ctr">
                      <a:solidFill>
                        <a:srgbClr val="E0C192"/>
                      </a:solidFill>
                      <a:prstDash val="solid"/>
                      <a:round/>
                      <a:headEnd type="none" w="med" len="med"/>
                      <a:tailEnd type="none" w="med" len="med"/>
                    </a:lnB>
                    <a:solidFill>
                      <a:srgbClr val="F2F2F2"/>
                    </a:solidFill>
                  </a:tcPr>
                </a:tc>
                <a:tc>
                  <a:txBody>
                    <a:bodyPr/>
                    <a:lstStyle/>
                    <a:p>
                      <a:pPr rtl="0" fontAlgn="b"/>
                      <a:endParaRPr lang="en-IN" sz="1400">
                        <a:effectLst/>
                      </a:endParaRPr>
                    </a:p>
                  </a:txBody>
                  <a:tcPr marL="5584" marR="5584" marT="0" marB="0" anchor="b">
                    <a:lnL w="7620" cap="flat" cmpd="sng" algn="ctr">
                      <a:solidFill>
                        <a:srgbClr val="00AC92"/>
                      </a:solidFill>
                      <a:prstDash val="solid"/>
                      <a:round/>
                      <a:headEnd type="none" w="med" len="med"/>
                      <a:tailEnd type="none" w="med" len="med"/>
                    </a:lnL>
                    <a:lnR w="7620" cap="flat" cmpd="sng" algn="ctr">
                      <a:solidFill>
                        <a:srgbClr val="80B692"/>
                      </a:solidFill>
                      <a:prstDash val="solid"/>
                      <a:round/>
                      <a:headEnd type="none" w="med" len="med"/>
                      <a:tailEnd type="none" w="med" len="med"/>
                    </a:lnR>
                    <a:lnT w="7620" cap="flat" cmpd="sng" algn="ctr">
                      <a:solidFill>
                        <a:srgbClr val="00AC92"/>
                      </a:solidFill>
                      <a:prstDash val="solid"/>
                      <a:round/>
                      <a:headEnd type="none" w="med" len="med"/>
                      <a:tailEnd type="none" w="med" len="med"/>
                    </a:lnT>
                    <a:lnB w="7620" cap="flat" cmpd="sng" algn="ctr">
                      <a:solidFill>
                        <a:srgbClr val="80CA92"/>
                      </a:solidFill>
                      <a:prstDash val="solid"/>
                      <a:round/>
                      <a:headEnd type="none" w="med" len="med"/>
                      <a:tailEnd type="none" w="med" len="med"/>
                    </a:lnB>
                    <a:solidFill>
                      <a:srgbClr val="F2F2F2"/>
                    </a:solidFill>
                  </a:tcPr>
                </a:tc>
                <a:tc>
                  <a:txBody>
                    <a:bodyPr/>
                    <a:lstStyle/>
                    <a:p>
                      <a:pPr rtl="0" fontAlgn="b"/>
                      <a:endParaRPr lang="en-IN" sz="1400">
                        <a:effectLst/>
                      </a:endParaRPr>
                    </a:p>
                  </a:txBody>
                  <a:tcPr marL="5584" marR="5584" marT="0" marB="0" anchor="b">
                    <a:lnL w="7620" cap="flat" cmpd="sng" algn="ctr">
                      <a:solidFill>
                        <a:srgbClr val="80B692"/>
                      </a:solidFill>
                      <a:prstDash val="solid"/>
                      <a:round/>
                      <a:headEnd type="none" w="med" len="med"/>
                      <a:tailEnd type="none" w="med" len="med"/>
                    </a:lnL>
                    <a:lnR w="7620" cap="flat" cmpd="sng" algn="ctr">
                      <a:solidFill>
                        <a:srgbClr val="80B692"/>
                      </a:solidFill>
                      <a:prstDash val="solid"/>
                      <a:round/>
                      <a:headEnd type="none" w="med" len="med"/>
                      <a:tailEnd type="none" w="med" len="med"/>
                    </a:lnR>
                    <a:lnT w="7620" cap="flat" cmpd="sng" algn="ctr">
                      <a:solidFill>
                        <a:srgbClr val="80B692"/>
                      </a:solidFill>
                      <a:prstDash val="solid"/>
                      <a:round/>
                      <a:headEnd type="none" w="med" len="med"/>
                      <a:tailEnd type="none" w="med" len="med"/>
                    </a:lnT>
                    <a:lnB w="7620" cap="flat" cmpd="sng" algn="ctr">
                      <a:solidFill>
                        <a:srgbClr val="E0CC92"/>
                      </a:solidFill>
                      <a:prstDash val="solid"/>
                      <a:round/>
                      <a:headEnd type="none" w="med" len="med"/>
                      <a:tailEnd type="none" w="med" len="med"/>
                    </a:lnB>
                    <a:solidFill>
                      <a:srgbClr val="F2F2F2"/>
                    </a:solidFill>
                  </a:tcPr>
                </a:tc>
                <a:tc>
                  <a:txBody>
                    <a:bodyPr/>
                    <a:lstStyle/>
                    <a:p>
                      <a:pPr rtl="0" fontAlgn="b"/>
                      <a:endParaRPr lang="en-IN" sz="1400">
                        <a:effectLst/>
                      </a:endParaRPr>
                    </a:p>
                  </a:txBody>
                  <a:tcPr marL="5584" marR="5584" marT="0" marB="0" anchor="b">
                    <a:lnL w="7620" cap="flat" cmpd="sng" algn="ctr">
                      <a:solidFill>
                        <a:srgbClr val="80B692"/>
                      </a:solidFill>
                      <a:prstDash val="solid"/>
                      <a:round/>
                      <a:headEnd type="none" w="med" len="med"/>
                      <a:tailEnd type="none" w="med" len="med"/>
                    </a:lnL>
                    <a:lnR w="7620" cap="flat" cmpd="sng" algn="ctr">
                      <a:solidFill>
                        <a:srgbClr val="20B092"/>
                      </a:solidFill>
                      <a:prstDash val="solid"/>
                      <a:round/>
                      <a:headEnd type="none" w="med" len="med"/>
                      <a:tailEnd type="none" w="med" len="med"/>
                    </a:lnR>
                    <a:lnT w="7620" cap="flat" cmpd="sng" algn="ctr">
                      <a:solidFill>
                        <a:srgbClr val="80B692"/>
                      </a:solidFill>
                      <a:prstDash val="solid"/>
                      <a:round/>
                      <a:headEnd type="none" w="med" len="med"/>
                      <a:tailEnd type="none" w="med" len="med"/>
                    </a:lnT>
                    <a:lnB w="7620" cap="flat" cmpd="sng" algn="ctr">
                      <a:solidFill>
                        <a:srgbClr val="20CC92"/>
                      </a:solidFill>
                      <a:prstDash val="solid"/>
                      <a:round/>
                      <a:headEnd type="none" w="med" len="med"/>
                      <a:tailEnd type="none" w="med" len="med"/>
                    </a:lnB>
                    <a:solidFill>
                      <a:srgbClr val="F2F2F2"/>
                    </a:solidFill>
                  </a:tcPr>
                </a:tc>
                <a:tc>
                  <a:txBody>
                    <a:bodyPr/>
                    <a:lstStyle/>
                    <a:p>
                      <a:pPr rtl="0" fontAlgn="b"/>
                      <a:endParaRPr lang="en-IN" sz="1400">
                        <a:effectLst/>
                      </a:endParaRPr>
                    </a:p>
                  </a:txBody>
                  <a:tcPr marL="5584" marR="5584" marT="0" marB="0" anchor="b">
                    <a:lnL w="7620" cap="flat" cmpd="sng" algn="ctr">
                      <a:solidFill>
                        <a:srgbClr val="20B092"/>
                      </a:solidFill>
                      <a:prstDash val="solid"/>
                      <a:round/>
                      <a:headEnd type="none" w="med" len="med"/>
                      <a:tailEnd type="none" w="med" len="med"/>
                    </a:lnL>
                    <a:lnR w="7620" cap="flat" cmpd="sng" algn="ctr">
                      <a:solidFill>
                        <a:srgbClr val="20B092"/>
                      </a:solidFill>
                      <a:prstDash val="solid"/>
                      <a:round/>
                      <a:headEnd type="none" w="med" len="med"/>
                      <a:tailEnd type="none" w="med" len="med"/>
                    </a:lnR>
                    <a:lnT w="7620" cap="flat" cmpd="sng" algn="ctr">
                      <a:solidFill>
                        <a:srgbClr val="20B092"/>
                      </a:solidFill>
                      <a:prstDash val="solid"/>
                      <a:round/>
                      <a:headEnd type="none" w="med" len="med"/>
                      <a:tailEnd type="none" w="med" len="med"/>
                    </a:lnT>
                    <a:lnB w="7620" cap="flat" cmpd="sng" algn="ctr">
                      <a:solidFill>
                        <a:srgbClr val="A0CC92"/>
                      </a:solidFill>
                      <a:prstDash val="solid"/>
                      <a:round/>
                      <a:headEnd type="none" w="med" len="med"/>
                      <a:tailEnd type="none" w="med" len="med"/>
                    </a:lnB>
                    <a:solidFill>
                      <a:srgbClr val="F2F2F2"/>
                    </a:solidFill>
                  </a:tcPr>
                </a:tc>
                <a:extLst>
                  <a:ext uri="{0D108BD9-81ED-4DB2-BD59-A6C34878D82A}">
                    <a16:rowId xmlns:a16="http://schemas.microsoft.com/office/drawing/2014/main" val="1832055646"/>
                  </a:ext>
                </a:extLst>
              </a:tr>
              <a:tr h="159509">
                <a:tc>
                  <a:txBody>
                    <a:bodyPr/>
                    <a:lstStyle/>
                    <a:p>
                      <a:pPr rtl="0" fontAlgn="b"/>
                      <a:r>
                        <a:rPr lang="en-US" sz="800" b="1" i="1">
                          <a:effectLst/>
                          <a:latin typeface="Arial" panose="020B0604020202020204" pitchFamily="34" charset="0"/>
                        </a:rPr>
                        <a:t>(INR in millions, Financial Year March 31)</a:t>
                      </a:r>
                    </a:p>
                  </a:txBody>
                  <a:tcPr marL="0" marR="0" marT="0" marB="0" anchor="b">
                    <a:lnL w="7620" cap="flat" cmpd="sng" algn="ctr">
                      <a:solidFill>
                        <a:srgbClr val="C0BA92"/>
                      </a:solidFill>
                      <a:prstDash val="solid"/>
                      <a:round/>
                      <a:headEnd type="none" w="med" len="med"/>
                      <a:tailEnd type="none" w="med" len="med"/>
                    </a:lnL>
                    <a:lnR w="7620" cap="flat" cmpd="sng" algn="ctr">
                      <a:solidFill>
                        <a:srgbClr val="80B992"/>
                      </a:solidFill>
                      <a:prstDash val="solid"/>
                      <a:round/>
                      <a:headEnd type="none" w="med" len="med"/>
                      <a:tailEnd type="none" w="med" len="med"/>
                    </a:lnR>
                    <a:lnT w="7620" cap="flat" cmpd="sng" algn="ctr">
                      <a:solidFill>
                        <a:srgbClr val="C0BA92"/>
                      </a:solidFill>
                      <a:prstDash val="solid"/>
                      <a:round/>
                      <a:headEnd type="none" w="med" len="med"/>
                      <a:tailEnd type="none" w="med" len="med"/>
                    </a:lnT>
                    <a:lnB w="7620" cap="flat" cmpd="sng" algn="ctr">
                      <a:solidFill>
                        <a:srgbClr val="C09092"/>
                      </a:solidFill>
                      <a:prstDash val="solid"/>
                      <a:round/>
                      <a:headEnd type="none" w="med" len="med"/>
                      <a:tailEnd type="none" w="med" len="med"/>
                    </a:lnB>
                    <a:solidFill>
                      <a:srgbClr val="FFD965"/>
                    </a:solidFill>
                  </a:tcPr>
                </a:tc>
                <a:tc>
                  <a:txBody>
                    <a:bodyPr/>
                    <a:lstStyle/>
                    <a:p>
                      <a:pPr rtl="0" fontAlgn="b"/>
                      <a:endParaRPr lang="en-IN" sz="1400">
                        <a:effectLst/>
                      </a:endParaRPr>
                    </a:p>
                  </a:txBody>
                  <a:tcPr marL="5584" marR="5584" marT="0" marB="0" anchor="b">
                    <a:lnL w="7620" cap="flat" cmpd="sng" algn="ctr">
                      <a:solidFill>
                        <a:srgbClr val="80B992"/>
                      </a:solidFill>
                      <a:prstDash val="solid"/>
                      <a:round/>
                      <a:headEnd type="none" w="med" len="med"/>
                      <a:tailEnd type="none" w="med" len="med"/>
                    </a:lnL>
                    <a:lnR w="7620" cap="flat" cmpd="sng" algn="ctr">
                      <a:solidFill>
                        <a:srgbClr val="80B992"/>
                      </a:solidFill>
                      <a:prstDash val="solid"/>
                      <a:round/>
                      <a:headEnd type="none" w="med" len="med"/>
                      <a:tailEnd type="none" w="med" len="med"/>
                    </a:lnR>
                    <a:lnT w="7620" cap="flat" cmpd="sng" algn="ctr">
                      <a:solidFill>
                        <a:srgbClr val="80B992"/>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D965"/>
                    </a:solidFill>
                  </a:tcPr>
                </a:tc>
                <a:tc>
                  <a:txBody>
                    <a:bodyPr/>
                    <a:lstStyle/>
                    <a:p>
                      <a:pPr rtl="0" fontAlgn="b"/>
                      <a:endParaRPr lang="en-IN" sz="1400">
                        <a:effectLst/>
                      </a:endParaRPr>
                    </a:p>
                  </a:txBody>
                  <a:tcPr marL="5584" marR="5584" marT="0" marB="0" anchor="b">
                    <a:lnL w="7620" cap="flat" cmpd="sng" algn="ctr">
                      <a:solidFill>
                        <a:srgbClr val="80B992"/>
                      </a:solidFill>
                      <a:prstDash val="solid"/>
                      <a:round/>
                      <a:headEnd type="none" w="med" len="med"/>
                      <a:tailEnd type="none" w="med" len="med"/>
                    </a:lnL>
                    <a:lnR w="7620" cap="flat" cmpd="sng" algn="ctr">
                      <a:solidFill>
                        <a:srgbClr val="A0B992"/>
                      </a:solidFill>
                      <a:prstDash val="solid"/>
                      <a:round/>
                      <a:headEnd type="none" w="med" len="med"/>
                      <a:tailEnd type="none" w="med" len="med"/>
                    </a:lnR>
                    <a:lnT w="7620" cap="flat" cmpd="sng" algn="ctr">
                      <a:solidFill>
                        <a:srgbClr val="80B992"/>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D965"/>
                    </a:solidFill>
                  </a:tcPr>
                </a:tc>
                <a:tc>
                  <a:txBody>
                    <a:bodyPr/>
                    <a:lstStyle/>
                    <a:p>
                      <a:pPr rtl="0" fontAlgn="b"/>
                      <a:endParaRPr lang="en-IN" sz="1400">
                        <a:effectLst/>
                      </a:endParaRPr>
                    </a:p>
                  </a:txBody>
                  <a:tcPr marL="5584" marR="5584" marT="0" marB="0" anchor="b">
                    <a:lnL w="7620" cap="flat" cmpd="sng" algn="ctr">
                      <a:solidFill>
                        <a:srgbClr val="A0B992"/>
                      </a:solidFill>
                      <a:prstDash val="solid"/>
                      <a:round/>
                      <a:headEnd type="none" w="med" len="med"/>
                      <a:tailEnd type="none" w="med" len="med"/>
                    </a:lnL>
                    <a:lnR w="7620" cap="flat" cmpd="sng" algn="ctr">
                      <a:solidFill>
                        <a:srgbClr val="60C492"/>
                      </a:solidFill>
                      <a:prstDash val="solid"/>
                      <a:round/>
                      <a:headEnd type="none" w="med" len="med"/>
                      <a:tailEnd type="none" w="med" len="med"/>
                    </a:lnR>
                    <a:lnT w="7620" cap="flat" cmpd="sng" algn="ctr">
                      <a:solidFill>
                        <a:srgbClr val="A0B992"/>
                      </a:solidFill>
                      <a:prstDash val="solid"/>
                      <a:round/>
                      <a:headEnd type="none" w="med" len="med"/>
                      <a:tailEnd type="none" w="med" len="med"/>
                    </a:lnT>
                    <a:lnB w="7620" cap="flat" cmpd="sng" algn="ctr">
                      <a:solidFill>
                        <a:srgbClr val="C0A092"/>
                      </a:solidFill>
                      <a:prstDash val="solid"/>
                      <a:round/>
                      <a:headEnd type="none" w="med" len="med"/>
                      <a:tailEnd type="none" w="med" len="med"/>
                    </a:lnB>
                    <a:solidFill>
                      <a:srgbClr val="FFD965"/>
                    </a:solidFill>
                  </a:tcPr>
                </a:tc>
                <a:tc>
                  <a:txBody>
                    <a:bodyPr/>
                    <a:lstStyle/>
                    <a:p>
                      <a:pPr rtl="0" fontAlgn="b"/>
                      <a:endParaRPr lang="en-IN" sz="1400">
                        <a:effectLst/>
                      </a:endParaRPr>
                    </a:p>
                  </a:txBody>
                  <a:tcPr marL="5584" marR="5584" marT="0" marB="0" anchor="b">
                    <a:lnL w="7620" cap="flat" cmpd="sng" algn="ctr">
                      <a:solidFill>
                        <a:srgbClr val="60C492"/>
                      </a:solidFill>
                      <a:prstDash val="solid"/>
                      <a:round/>
                      <a:headEnd type="none" w="med" len="med"/>
                      <a:tailEnd type="none" w="med" len="med"/>
                    </a:lnL>
                    <a:lnR w="7620" cap="flat" cmpd="sng" algn="ctr">
                      <a:solidFill>
                        <a:srgbClr val="60C592"/>
                      </a:solidFill>
                      <a:prstDash val="solid"/>
                      <a:round/>
                      <a:headEnd type="none" w="med" len="med"/>
                      <a:tailEnd type="none" w="med" len="med"/>
                    </a:lnR>
                    <a:lnT w="7620" cap="flat" cmpd="sng" algn="ctr">
                      <a:solidFill>
                        <a:srgbClr val="60C492"/>
                      </a:solidFill>
                      <a:prstDash val="solid"/>
                      <a:round/>
                      <a:headEnd type="none" w="med" len="med"/>
                      <a:tailEnd type="none" w="med" len="med"/>
                    </a:lnT>
                    <a:lnB w="7620" cap="flat" cmpd="sng" algn="ctr">
                      <a:solidFill>
                        <a:srgbClr val="80B492"/>
                      </a:solidFill>
                      <a:prstDash val="solid"/>
                      <a:round/>
                      <a:headEnd type="none" w="med" len="med"/>
                      <a:tailEnd type="none" w="med" len="med"/>
                    </a:lnB>
                    <a:solidFill>
                      <a:srgbClr val="FFD965"/>
                    </a:solidFill>
                  </a:tcPr>
                </a:tc>
                <a:tc>
                  <a:txBody>
                    <a:bodyPr/>
                    <a:lstStyle/>
                    <a:p>
                      <a:pPr rtl="0" fontAlgn="b"/>
                      <a:endParaRPr lang="en-IN" sz="1400">
                        <a:effectLst/>
                      </a:endParaRPr>
                    </a:p>
                  </a:txBody>
                  <a:tcPr marL="5584" marR="5584" marT="0" marB="0" anchor="b">
                    <a:lnL w="7620" cap="flat" cmpd="sng" algn="ctr">
                      <a:solidFill>
                        <a:srgbClr val="60C592"/>
                      </a:solidFill>
                      <a:prstDash val="solid"/>
                      <a:round/>
                      <a:headEnd type="none" w="med" len="med"/>
                      <a:tailEnd type="none" w="med" len="med"/>
                    </a:lnL>
                    <a:lnR w="7620" cap="flat" cmpd="sng" algn="ctr">
                      <a:solidFill>
                        <a:srgbClr val="E0C192"/>
                      </a:solidFill>
                      <a:prstDash val="solid"/>
                      <a:round/>
                      <a:headEnd type="none" w="med" len="med"/>
                      <a:tailEnd type="none" w="med" len="med"/>
                    </a:lnR>
                    <a:lnT w="7620" cap="flat" cmpd="sng" algn="ctr">
                      <a:solidFill>
                        <a:srgbClr val="60C592"/>
                      </a:solidFill>
                      <a:prstDash val="solid"/>
                      <a:round/>
                      <a:headEnd type="none" w="med" len="med"/>
                      <a:tailEnd type="none" w="med" len="med"/>
                    </a:lnT>
                    <a:lnB w="7620" cap="flat" cmpd="sng" algn="ctr">
                      <a:solidFill>
                        <a:srgbClr val="60C092"/>
                      </a:solidFill>
                      <a:prstDash val="solid"/>
                      <a:round/>
                      <a:headEnd type="none" w="med" len="med"/>
                      <a:tailEnd type="none" w="med" len="med"/>
                    </a:lnB>
                    <a:solidFill>
                      <a:srgbClr val="FFD965"/>
                    </a:solidFill>
                  </a:tcPr>
                </a:tc>
                <a:tc>
                  <a:txBody>
                    <a:bodyPr/>
                    <a:lstStyle/>
                    <a:p>
                      <a:pPr rtl="0" fontAlgn="b"/>
                      <a:endParaRPr lang="en-IN" sz="1400">
                        <a:effectLst/>
                      </a:endParaRPr>
                    </a:p>
                  </a:txBody>
                  <a:tcPr marL="5584" marR="5584" marT="0" marB="0" anchor="b">
                    <a:lnL w="7620" cap="flat" cmpd="sng" algn="ctr">
                      <a:solidFill>
                        <a:srgbClr val="E0C192"/>
                      </a:solidFill>
                      <a:prstDash val="solid"/>
                      <a:round/>
                      <a:headEnd type="none" w="med" len="med"/>
                      <a:tailEnd type="none" w="med" len="med"/>
                    </a:lnL>
                    <a:lnR w="7620" cap="flat" cmpd="sng" algn="ctr">
                      <a:solidFill>
                        <a:srgbClr val="60C192"/>
                      </a:solidFill>
                      <a:prstDash val="solid"/>
                      <a:round/>
                      <a:headEnd type="none" w="med" len="med"/>
                      <a:tailEnd type="none" w="med" len="med"/>
                    </a:lnR>
                    <a:lnT w="7620" cap="flat" cmpd="sng" algn="ctr">
                      <a:solidFill>
                        <a:srgbClr val="E0C192"/>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D965"/>
                    </a:solidFill>
                  </a:tcPr>
                </a:tc>
                <a:tc>
                  <a:txBody>
                    <a:bodyPr/>
                    <a:lstStyle/>
                    <a:p>
                      <a:pPr rtl="0" fontAlgn="b"/>
                      <a:endParaRPr lang="en-IN" sz="1400">
                        <a:effectLst/>
                      </a:endParaRPr>
                    </a:p>
                  </a:txBody>
                  <a:tcPr marL="5584" marR="5584" marT="0" marB="0" anchor="b">
                    <a:lnL w="7620" cap="flat" cmpd="sng" algn="ctr">
                      <a:solidFill>
                        <a:srgbClr val="60C192"/>
                      </a:solidFill>
                      <a:prstDash val="solid"/>
                      <a:round/>
                      <a:headEnd type="none" w="med" len="med"/>
                      <a:tailEnd type="none" w="med" len="med"/>
                    </a:lnL>
                    <a:lnR w="7620" cap="flat" cmpd="sng" algn="ctr">
                      <a:solidFill>
                        <a:srgbClr val="E0C192"/>
                      </a:solidFill>
                      <a:prstDash val="solid"/>
                      <a:round/>
                      <a:headEnd type="none" w="med" len="med"/>
                      <a:tailEnd type="none" w="med" len="med"/>
                    </a:lnR>
                    <a:lnT w="7620" cap="flat" cmpd="sng" algn="ctr">
                      <a:solidFill>
                        <a:srgbClr val="60C192"/>
                      </a:solidFill>
                      <a:prstDash val="solid"/>
                      <a:round/>
                      <a:headEnd type="none" w="med" len="med"/>
                      <a:tailEnd type="none" w="med" len="med"/>
                    </a:lnT>
                    <a:lnB w="7620" cap="flat" cmpd="sng" algn="ctr">
                      <a:solidFill>
                        <a:srgbClr val="409092"/>
                      </a:solidFill>
                      <a:prstDash val="solid"/>
                      <a:round/>
                      <a:headEnd type="none" w="med" len="med"/>
                      <a:tailEnd type="none" w="med" len="med"/>
                    </a:lnB>
                    <a:solidFill>
                      <a:srgbClr val="FFD965"/>
                    </a:solidFill>
                  </a:tcPr>
                </a:tc>
                <a:tc>
                  <a:txBody>
                    <a:bodyPr/>
                    <a:lstStyle/>
                    <a:p>
                      <a:pPr rtl="0" fontAlgn="b"/>
                      <a:endParaRPr lang="en-IN" sz="1400">
                        <a:effectLst/>
                      </a:endParaRPr>
                    </a:p>
                  </a:txBody>
                  <a:tcPr marL="5584" marR="5584" marT="0" marB="0" anchor="b">
                    <a:lnL w="7620" cap="flat" cmpd="sng" algn="ctr">
                      <a:solidFill>
                        <a:srgbClr val="E0C192"/>
                      </a:solidFill>
                      <a:prstDash val="solid"/>
                      <a:round/>
                      <a:headEnd type="none" w="med" len="med"/>
                      <a:tailEnd type="none" w="med" len="med"/>
                    </a:lnL>
                    <a:lnR w="7620" cap="flat" cmpd="sng" algn="ctr">
                      <a:solidFill>
                        <a:srgbClr val="80CA92"/>
                      </a:solidFill>
                      <a:prstDash val="solid"/>
                      <a:round/>
                      <a:headEnd type="none" w="med" len="med"/>
                      <a:tailEnd type="none" w="med" len="med"/>
                    </a:lnR>
                    <a:lnT w="7620" cap="flat" cmpd="sng" algn="ctr">
                      <a:solidFill>
                        <a:srgbClr val="E0C192"/>
                      </a:solidFill>
                      <a:prstDash val="solid"/>
                      <a:round/>
                      <a:headEnd type="none" w="med" len="med"/>
                      <a:tailEnd type="none" w="med" len="med"/>
                    </a:lnT>
                    <a:lnB w="7620" cap="flat" cmpd="sng" algn="ctr">
                      <a:solidFill>
                        <a:srgbClr val="409492"/>
                      </a:solidFill>
                      <a:prstDash val="solid"/>
                      <a:round/>
                      <a:headEnd type="none" w="med" len="med"/>
                      <a:tailEnd type="none" w="med" len="med"/>
                    </a:lnB>
                    <a:solidFill>
                      <a:srgbClr val="FFD965"/>
                    </a:solidFill>
                  </a:tcPr>
                </a:tc>
                <a:tc>
                  <a:txBody>
                    <a:bodyPr/>
                    <a:lstStyle/>
                    <a:p>
                      <a:pPr rtl="0" fontAlgn="b"/>
                      <a:endParaRPr lang="en-IN" sz="1400">
                        <a:effectLst/>
                      </a:endParaRPr>
                    </a:p>
                  </a:txBody>
                  <a:tcPr marL="5584" marR="5584" marT="0" marB="0" anchor="b">
                    <a:lnL w="7620" cap="flat" cmpd="sng" algn="ctr">
                      <a:solidFill>
                        <a:srgbClr val="80CA92"/>
                      </a:solidFill>
                      <a:prstDash val="solid"/>
                      <a:round/>
                      <a:headEnd type="none" w="med" len="med"/>
                      <a:tailEnd type="none" w="med" len="med"/>
                    </a:lnL>
                    <a:lnR w="7620" cap="flat" cmpd="sng" algn="ctr">
                      <a:solidFill>
                        <a:srgbClr val="E0CC92"/>
                      </a:solidFill>
                      <a:prstDash val="solid"/>
                      <a:round/>
                      <a:headEnd type="none" w="med" len="med"/>
                      <a:tailEnd type="none" w="med" len="med"/>
                    </a:lnR>
                    <a:lnT w="7620" cap="flat" cmpd="sng" algn="ctr">
                      <a:solidFill>
                        <a:srgbClr val="80CA92"/>
                      </a:solidFill>
                      <a:prstDash val="solid"/>
                      <a:round/>
                      <a:headEnd type="none" w="med" len="med"/>
                      <a:tailEnd type="none" w="med" len="med"/>
                    </a:lnT>
                    <a:lnB w="7620" cap="flat" cmpd="sng" algn="ctr">
                      <a:solidFill>
                        <a:srgbClr val="809192"/>
                      </a:solidFill>
                      <a:prstDash val="solid"/>
                      <a:round/>
                      <a:headEnd type="none" w="med" len="med"/>
                      <a:tailEnd type="none" w="med" len="med"/>
                    </a:lnB>
                    <a:solidFill>
                      <a:srgbClr val="FFD965"/>
                    </a:solidFill>
                  </a:tcPr>
                </a:tc>
                <a:tc>
                  <a:txBody>
                    <a:bodyPr/>
                    <a:lstStyle/>
                    <a:p>
                      <a:pPr rtl="0" fontAlgn="b"/>
                      <a:endParaRPr lang="en-IN" sz="1400">
                        <a:effectLst/>
                      </a:endParaRPr>
                    </a:p>
                  </a:txBody>
                  <a:tcPr marL="5584" marR="5584" marT="0" marB="0" anchor="b">
                    <a:lnL w="7620" cap="flat" cmpd="sng" algn="ctr">
                      <a:solidFill>
                        <a:srgbClr val="E0CC92"/>
                      </a:solidFill>
                      <a:prstDash val="solid"/>
                      <a:round/>
                      <a:headEnd type="none" w="med" len="med"/>
                      <a:tailEnd type="none" w="med" len="med"/>
                    </a:lnL>
                    <a:lnR w="7620" cap="flat" cmpd="sng" algn="ctr">
                      <a:solidFill>
                        <a:srgbClr val="20CC92"/>
                      </a:solidFill>
                      <a:prstDash val="solid"/>
                      <a:round/>
                      <a:headEnd type="none" w="med" len="med"/>
                      <a:tailEnd type="none" w="med" len="med"/>
                    </a:lnR>
                    <a:lnT w="7620" cap="flat" cmpd="sng" algn="ctr">
                      <a:solidFill>
                        <a:srgbClr val="E0CC92"/>
                      </a:solidFill>
                      <a:prstDash val="solid"/>
                      <a:round/>
                      <a:headEnd type="none" w="med" len="med"/>
                      <a:tailEnd type="none" w="med" len="med"/>
                    </a:lnT>
                    <a:lnB w="7620" cap="flat" cmpd="sng" algn="ctr">
                      <a:solidFill>
                        <a:srgbClr val="208F92"/>
                      </a:solidFill>
                      <a:prstDash val="solid"/>
                      <a:round/>
                      <a:headEnd type="none" w="med" len="med"/>
                      <a:tailEnd type="none" w="med" len="med"/>
                    </a:lnB>
                    <a:solidFill>
                      <a:srgbClr val="FFD965"/>
                    </a:solidFill>
                  </a:tcPr>
                </a:tc>
                <a:tc>
                  <a:txBody>
                    <a:bodyPr/>
                    <a:lstStyle/>
                    <a:p>
                      <a:pPr rtl="0" fontAlgn="b"/>
                      <a:endParaRPr lang="en-IN" sz="1400">
                        <a:effectLst/>
                      </a:endParaRPr>
                    </a:p>
                  </a:txBody>
                  <a:tcPr marL="5584" marR="5584" marT="0" marB="0" anchor="b">
                    <a:lnL w="7620" cap="flat" cmpd="sng" algn="ctr">
                      <a:solidFill>
                        <a:srgbClr val="20CC92"/>
                      </a:solidFill>
                      <a:prstDash val="solid"/>
                      <a:round/>
                      <a:headEnd type="none" w="med" len="med"/>
                      <a:tailEnd type="none" w="med" len="med"/>
                    </a:lnL>
                    <a:lnR w="7620" cap="flat" cmpd="sng" algn="ctr">
                      <a:solidFill>
                        <a:srgbClr val="A0CC92"/>
                      </a:solidFill>
                      <a:prstDash val="solid"/>
                      <a:round/>
                      <a:headEnd type="none" w="med" len="med"/>
                      <a:tailEnd type="none" w="med" len="med"/>
                    </a:lnR>
                    <a:lnT w="7620" cap="flat" cmpd="sng" algn="ctr">
                      <a:solidFill>
                        <a:srgbClr val="20CC92"/>
                      </a:solidFill>
                      <a:prstDash val="solid"/>
                      <a:round/>
                      <a:headEnd type="none" w="med" len="med"/>
                      <a:tailEnd type="none" w="med" len="med"/>
                    </a:lnT>
                    <a:lnB w="7620" cap="flat" cmpd="sng" algn="ctr">
                      <a:solidFill>
                        <a:srgbClr val="C09192"/>
                      </a:solidFill>
                      <a:prstDash val="solid"/>
                      <a:round/>
                      <a:headEnd type="none" w="med" len="med"/>
                      <a:tailEnd type="none" w="med" len="med"/>
                    </a:lnB>
                    <a:solidFill>
                      <a:srgbClr val="FFD965"/>
                    </a:solidFill>
                  </a:tcPr>
                </a:tc>
                <a:tc>
                  <a:txBody>
                    <a:bodyPr/>
                    <a:lstStyle/>
                    <a:p>
                      <a:pPr rtl="0" fontAlgn="b"/>
                      <a:endParaRPr lang="en-IN" sz="1400">
                        <a:effectLst/>
                      </a:endParaRPr>
                    </a:p>
                  </a:txBody>
                  <a:tcPr marL="5584" marR="5584" marT="0" marB="0" anchor="b">
                    <a:lnL w="7620" cap="flat" cmpd="sng" algn="ctr">
                      <a:solidFill>
                        <a:srgbClr val="A0CC92"/>
                      </a:solidFill>
                      <a:prstDash val="solid"/>
                      <a:round/>
                      <a:headEnd type="none" w="med" len="med"/>
                      <a:tailEnd type="none" w="med" len="med"/>
                    </a:lnL>
                    <a:lnR w="7620" cap="flat" cmpd="sng" algn="ctr">
                      <a:solidFill>
                        <a:srgbClr val="A0CC92"/>
                      </a:solidFill>
                      <a:prstDash val="solid"/>
                      <a:round/>
                      <a:headEnd type="none" w="med" len="med"/>
                      <a:tailEnd type="none" w="med" len="med"/>
                    </a:lnR>
                    <a:lnT w="7620" cap="flat" cmpd="sng" algn="ctr">
                      <a:solidFill>
                        <a:srgbClr val="A0CC92"/>
                      </a:solidFill>
                      <a:prstDash val="solid"/>
                      <a:round/>
                      <a:headEnd type="none" w="med" len="med"/>
                      <a:tailEnd type="none" w="med" len="med"/>
                    </a:lnT>
                    <a:lnB w="7620" cap="flat" cmpd="sng" algn="ctr">
                      <a:solidFill>
                        <a:srgbClr val="409D92"/>
                      </a:solidFill>
                      <a:prstDash val="solid"/>
                      <a:round/>
                      <a:headEnd type="none" w="med" len="med"/>
                      <a:tailEnd type="none" w="med" len="med"/>
                    </a:lnB>
                    <a:solidFill>
                      <a:srgbClr val="FFD965"/>
                    </a:solidFill>
                  </a:tcPr>
                </a:tc>
                <a:extLst>
                  <a:ext uri="{0D108BD9-81ED-4DB2-BD59-A6C34878D82A}">
                    <a16:rowId xmlns:a16="http://schemas.microsoft.com/office/drawing/2014/main" val="1038650442"/>
                  </a:ext>
                </a:extLst>
              </a:tr>
              <a:tr h="159509">
                <a:tc>
                  <a:txBody>
                    <a:bodyPr/>
                    <a:lstStyle/>
                    <a:p>
                      <a:pPr rtl="0" fontAlgn="b"/>
                      <a:r>
                        <a:rPr lang="en-IN" sz="800" b="1">
                          <a:effectLst/>
                          <a:latin typeface="Arial" panose="020B0604020202020204" pitchFamily="34" charset="0"/>
                        </a:rPr>
                        <a:t>Operating Scenario </a:t>
                      </a:r>
                    </a:p>
                  </a:txBody>
                  <a:tcPr marL="0" marR="0" marT="0" marB="0" anchor="b">
                    <a:lnL w="7620" cap="flat" cmpd="sng" algn="ctr">
                      <a:solidFill>
                        <a:srgbClr val="C09092"/>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09092"/>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400">
                        <a:effectLst/>
                      </a:endParaRP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800" b="1">
                        <a:effectLst/>
                        <a:latin typeface="Arial" panose="020B0604020202020204" pitchFamily="34" charset="0"/>
                      </a:endParaRPr>
                    </a:p>
                  </a:txBody>
                  <a:tcPr marL="0" marR="0" marT="0" marB="0" anchor="b">
                    <a:lnL w="7620" cap="flat" cmpd="sng" algn="ctr">
                      <a:solidFill>
                        <a:srgbClr val="CCCCCC"/>
                      </a:solidFill>
                      <a:prstDash val="solid"/>
                      <a:round/>
                      <a:headEnd type="none" w="med" len="med"/>
                      <a:tailEnd type="none" w="med" len="med"/>
                    </a:lnL>
                    <a:lnR w="7620" cap="flat" cmpd="sng" algn="ctr">
                      <a:solidFill>
                        <a:srgbClr val="C0A092"/>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A09792"/>
                      </a:solidFill>
                      <a:prstDash val="solid"/>
                      <a:round/>
                      <a:headEnd type="none" w="med" len="med"/>
                      <a:tailEnd type="none" w="med" len="med"/>
                    </a:lnB>
                  </a:tcPr>
                </a:tc>
                <a:tc>
                  <a:txBody>
                    <a:bodyPr/>
                    <a:lstStyle/>
                    <a:p>
                      <a:pPr rtl="0" fontAlgn="b"/>
                      <a:endParaRPr lang="en-IN" sz="1400">
                        <a:effectLst/>
                      </a:endParaRPr>
                    </a:p>
                  </a:txBody>
                  <a:tcPr marL="5584" marR="5584" marT="0" marB="0" anchor="b">
                    <a:lnL w="7620" cap="flat" cmpd="sng" algn="ctr">
                      <a:solidFill>
                        <a:srgbClr val="C0A092"/>
                      </a:solidFill>
                      <a:prstDash val="solid"/>
                      <a:round/>
                      <a:headEnd type="none" w="med" len="med"/>
                      <a:tailEnd type="none" w="med" len="med"/>
                    </a:lnL>
                    <a:lnR w="7620" cap="flat" cmpd="sng" algn="ctr">
                      <a:solidFill>
                        <a:srgbClr val="80B492"/>
                      </a:solidFill>
                      <a:prstDash val="solid"/>
                      <a:round/>
                      <a:headEnd type="none" w="med" len="med"/>
                      <a:tailEnd type="none" w="med" len="med"/>
                    </a:lnR>
                    <a:lnT w="7620" cap="flat" cmpd="sng" algn="ctr">
                      <a:solidFill>
                        <a:srgbClr val="C0A092"/>
                      </a:solidFill>
                      <a:prstDash val="solid"/>
                      <a:round/>
                      <a:headEnd type="none" w="med" len="med"/>
                      <a:tailEnd type="none" w="med" len="med"/>
                    </a:lnT>
                    <a:lnB w="7620" cap="flat" cmpd="sng" algn="ctr">
                      <a:solidFill>
                        <a:srgbClr val="209892"/>
                      </a:solidFill>
                      <a:prstDash val="solid"/>
                      <a:round/>
                      <a:headEnd type="none" w="med" len="med"/>
                      <a:tailEnd type="none" w="med" len="med"/>
                    </a:lnB>
                  </a:tcPr>
                </a:tc>
                <a:tc>
                  <a:txBody>
                    <a:bodyPr/>
                    <a:lstStyle/>
                    <a:p>
                      <a:pPr rtl="0" fontAlgn="b"/>
                      <a:endParaRPr lang="en-IN" sz="1400">
                        <a:effectLst/>
                      </a:endParaRPr>
                    </a:p>
                  </a:txBody>
                  <a:tcPr marL="5584" marR="5584" marT="0" marB="0" anchor="b">
                    <a:lnL w="7620" cap="flat" cmpd="sng" algn="ctr">
                      <a:solidFill>
                        <a:srgbClr val="80B492"/>
                      </a:solidFill>
                      <a:prstDash val="solid"/>
                      <a:round/>
                      <a:headEnd type="none" w="med" len="med"/>
                      <a:tailEnd type="none" w="med" len="med"/>
                    </a:lnL>
                    <a:lnR w="7620" cap="flat" cmpd="sng" algn="ctr">
                      <a:solidFill>
                        <a:srgbClr val="60C092"/>
                      </a:solidFill>
                      <a:prstDash val="solid"/>
                      <a:round/>
                      <a:headEnd type="none" w="med" len="med"/>
                      <a:tailEnd type="none" w="med" len="med"/>
                    </a:lnR>
                    <a:lnT w="7620" cap="flat" cmpd="sng" algn="ctr">
                      <a:solidFill>
                        <a:srgbClr val="80B492"/>
                      </a:solidFill>
                      <a:prstDash val="solid"/>
                      <a:round/>
                      <a:headEnd type="none" w="med" len="med"/>
                      <a:tailEnd type="none" w="med" len="med"/>
                    </a:lnT>
                    <a:lnB w="7620" cap="flat" cmpd="sng" algn="ctr">
                      <a:solidFill>
                        <a:srgbClr val="209892"/>
                      </a:solidFill>
                      <a:prstDash val="solid"/>
                      <a:round/>
                      <a:headEnd type="none" w="med" len="med"/>
                      <a:tailEnd type="none" w="med" len="med"/>
                    </a:lnB>
                  </a:tcPr>
                </a:tc>
                <a:tc>
                  <a:txBody>
                    <a:bodyPr/>
                    <a:lstStyle/>
                    <a:p>
                      <a:pPr rtl="0" fontAlgn="b"/>
                      <a:endParaRPr lang="en-IN" sz="1400">
                        <a:effectLst/>
                      </a:endParaRPr>
                    </a:p>
                  </a:txBody>
                  <a:tcPr marL="5584" marR="5584" marT="0" marB="0" anchor="b">
                    <a:lnL w="7620" cap="flat" cmpd="sng" algn="ctr">
                      <a:solidFill>
                        <a:srgbClr val="60C092"/>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60C092"/>
                      </a:solidFill>
                      <a:prstDash val="solid"/>
                      <a:round/>
                      <a:headEnd type="none" w="med" len="med"/>
                      <a:tailEnd type="none" w="med" len="med"/>
                    </a:lnT>
                    <a:lnB w="7620" cap="flat" cmpd="sng" algn="ctr">
                      <a:solidFill>
                        <a:srgbClr val="209892"/>
                      </a:solidFill>
                      <a:prstDash val="solid"/>
                      <a:round/>
                      <a:headEnd type="none" w="med" len="med"/>
                      <a:tailEnd type="none" w="med" len="med"/>
                    </a:lnB>
                  </a:tcPr>
                </a:tc>
                <a:tc>
                  <a:txBody>
                    <a:bodyPr/>
                    <a:lstStyle/>
                    <a:p>
                      <a:pPr rtl="0" fontAlgn="b"/>
                      <a:endParaRPr lang="en-IN" sz="1400">
                        <a:effectLst/>
                      </a:endParaRP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409092"/>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409D92"/>
                      </a:solidFill>
                      <a:prstDash val="solid"/>
                      <a:round/>
                      <a:headEnd type="none" w="med" len="med"/>
                      <a:tailEnd type="none" w="med" len="med"/>
                    </a:lnB>
                  </a:tcPr>
                </a:tc>
                <a:tc>
                  <a:txBody>
                    <a:bodyPr/>
                    <a:lstStyle/>
                    <a:p>
                      <a:pPr rtl="0" fontAlgn="b"/>
                      <a:endParaRPr lang="en-IN" sz="1400">
                        <a:effectLst/>
                      </a:endParaRPr>
                    </a:p>
                  </a:txBody>
                  <a:tcPr marL="5584" marR="5584" marT="0" marB="0" anchor="b">
                    <a:lnL w="7620" cap="flat" cmpd="sng" algn="ctr">
                      <a:solidFill>
                        <a:srgbClr val="409092"/>
                      </a:solidFill>
                      <a:prstDash val="solid"/>
                      <a:round/>
                      <a:headEnd type="none" w="med" len="med"/>
                      <a:tailEnd type="none" w="med" len="med"/>
                    </a:lnL>
                    <a:lnR w="7620" cap="flat" cmpd="sng" algn="ctr">
                      <a:solidFill>
                        <a:srgbClr val="409492"/>
                      </a:solidFill>
                      <a:prstDash val="solid"/>
                      <a:round/>
                      <a:headEnd type="none" w="med" len="med"/>
                      <a:tailEnd type="none" w="med" len="med"/>
                    </a:lnR>
                    <a:lnT w="7620" cap="flat" cmpd="sng" algn="ctr">
                      <a:solidFill>
                        <a:srgbClr val="409092"/>
                      </a:solidFill>
                      <a:prstDash val="solid"/>
                      <a:round/>
                      <a:headEnd type="none" w="med" len="med"/>
                      <a:tailEnd type="none" w="med" len="med"/>
                    </a:lnT>
                    <a:lnB w="7620" cap="flat" cmpd="sng" algn="ctr">
                      <a:solidFill>
                        <a:srgbClr val="409D92"/>
                      </a:solidFill>
                      <a:prstDash val="solid"/>
                      <a:round/>
                      <a:headEnd type="none" w="med" len="med"/>
                      <a:tailEnd type="none" w="med" len="med"/>
                    </a:lnB>
                  </a:tcPr>
                </a:tc>
                <a:tc>
                  <a:txBody>
                    <a:bodyPr/>
                    <a:lstStyle/>
                    <a:p>
                      <a:pPr rtl="0" fontAlgn="b"/>
                      <a:endParaRPr lang="en-IN" sz="1400">
                        <a:effectLst/>
                      </a:endParaRPr>
                    </a:p>
                  </a:txBody>
                  <a:tcPr marL="5584" marR="5584" marT="0" marB="0" anchor="b">
                    <a:lnL w="7620" cap="flat" cmpd="sng" algn="ctr">
                      <a:solidFill>
                        <a:srgbClr val="409492"/>
                      </a:solidFill>
                      <a:prstDash val="solid"/>
                      <a:round/>
                      <a:headEnd type="none" w="med" len="med"/>
                      <a:tailEnd type="none" w="med" len="med"/>
                    </a:lnL>
                    <a:lnR w="7620" cap="flat" cmpd="sng" algn="ctr">
                      <a:solidFill>
                        <a:srgbClr val="809192"/>
                      </a:solidFill>
                      <a:prstDash val="solid"/>
                      <a:round/>
                      <a:headEnd type="none" w="med" len="med"/>
                      <a:tailEnd type="none" w="med" len="med"/>
                    </a:lnR>
                    <a:lnT w="7620" cap="flat" cmpd="sng" algn="ctr">
                      <a:solidFill>
                        <a:srgbClr val="409492"/>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400">
                        <a:effectLst/>
                      </a:endParaRPr>
                    </a:p>
                  </a:txBody>
                  <a:tcPr marL="5584" marR="5584" marT="0" marB="0" anchor="b">
                    <a:lnL w="7620" cap="flat" cmpd="sng" algn="ctr">
                      <a:solidFill>
                        <a:srgbClr val="809192"/>
                      </a:solidFill>
                      <a:prstDash val="solid"/>
                      <a:round/>
                      <a:headEnd type="none" w="med" len="med"/>
                      <a:tailEnd type="none" w="med" len="med"/>
                    </a:lnL>
                    <a:lnR w="7620" cap="flat" cmpd="sng" algn="ctr">
                      <a:solidFill>
                        <a:srgbClr val="208F92"/>
                      </a:solidFill>
                      <a:prstDash val="solid"/>
                      <a:round/>
                      <a:headEnd type="none" w="med" len="med"/>
                      <a:tailEnd type="none" w="med" len="med"/>
                    </a:lnR>
                    <a:lnT w="7620" cap="flat" cmpd="sng" algn="ctr">
                      <a:solidFill>
                        <a:srgbClr val="809192"/>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400">
                        <a:effectLst/>
                      </a:endParaRPr>
                    </a:p>
                  </a:txBody>
                  <a:tcPr marL="5584" marR="5584" marT="0" marB="0" anchor="b">
                    <a:lnL w="7620" cap="flat" cmpd="sng" algn="ctr">
                      <a:solidFill>
                        <a:srgbClr val="208F92"/>
                      </a:solidFill>
                      <a:prstDash val="solid"/>
                      <a:round/>
                      <a:headEnd type="none" w="med" len="med"/>
                      <a:tailEnd type="none" w="med" len="med"/>
                    </a:lnL>
                    <a:lnR w="7620" cap="flat" cmpd="sng" algn="ctr">
                      <a:solidFill>
                        <a:srgbClr val="C09192"/>
                      </a:solidFill>
                      <a:prstDash val="solid"/>
                      <a:round/>
                      <a:headEnd type="none" w="med" len="med"/>
                      <a:tailEnd type="none" w="med" len="med"/>
                    </a:lnR>
                    <a:lnT w="7620" cap="flat" cmpd="sng" algn="ctr">
                      <a:solidFill>
                        <a:srgbClr val="208F92"/>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400">
                        <a:effectLst/>
                      </a:endParaRPr>
                    </a:p>
                  </a:txBody>
                  <a:tcPr marL="5584" marR="5584" marT="0" marB="0" anchor="b">
                    <a:lnL w="7620" cap="flat" cmpd="sng" algn="ctr">
                      <a:solidFill>
                        <a:srgbClr val="C09192"/>
                      </a:solidFill>
                      <a:prstDash val="solid"/>
                      <a:round/>
                      <a:headEnd type="none" w="med" len="med"/>
                      <a:tailEnd type="none" w="med" len="med"/>
                    </a:lnL>
                    <a:lnR w="7620" cap="flat" cmpd="sng" algn="ctr">
                      <a:solidFill>
                        <a:srgbClr val="409D92"/>
                      </a:solidFill>
                      <a:prstDash val="solid"/>
                      <a:round/>
                      <a:headEnd type="none" w="med" len="med"/>
                      <a:tailEnd type="none" w="med" len="med"/>
                    </a:lnR>
                    <a:lnT w="7620" cap="flat" cmpd="sng" algn="ctr">
                      <a:solidFill>
                        <a:srgbClr val="C09192"/>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400">
                        <a:effectLst/>
                      </a:endParaRPr>
                    </a:p>
                  </a:txBody>
                  <a:tcPr marL="5584" marR="5584" marT="0" marB="0" anchor="b">
                    <a:lnL w="7620" cap="flat" cmpd="sng" algn="ctr">
                      <a:solidFill>
                        <a:srgbClr val="409D92"/>
                      </a:solidFill>
                      <a:prstDash val="solid"/>
                      <a:round/>
                      <a:headEnd type="none" w="med" len="med"/>
                      <a:tailEnd type="none" w="med" len="med"/>
                    </a:lnL>
                    <a:lnR w="7620" cap="flat" cmpd="sng" algn="ctr">
                      <a:solidFill>
                        <a:srgbClr val="409D92"/>
                      </a:solidFill>
                      <a:prstDash val="solid"/>
                      <a:round/>
                      <a:headEnd type="none" w="med" len="med"/>
                      <a:tailEnd type="none" w="med" len="med"/>
                    </a:lnR>
                    <a:lnT w="7620" cap="flat" cmpd="sng" algn="ctr">
                      <a:solidFill>
                        <a:srgbClr val="409D92"/>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373680404"/>
                  </a:ext>
                </a:extLst>
              </a:tr>
              <a:tr h="159509">
                <a:tc>
                  <a:txBody>
                    <a:bodyPr/>
                    <a:lstStyle/>
                    <a:p>
                      <a:pPr rtl="0" fontAlgn="b"/>
                      <a:endParaRPr lang="en-IN" sz="800" b="1">
                        <a:effectLst/>
                        <a:latin typeface="Arial" panose="020B0604020202020204" pitchFamily="34" charset="0"/>
                      </a:endParaRPr>
                    </a:p>
                  </a:txBody>
                  <a:tcPr marL="0" marR="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400">
                        <a:effectLst/>
                      </a:endParaRP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A09792"/>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800" b="1">
                        <a:effectLst/>
                        <a:latin typeface="Arial" panose="020B0604020202020204" pitchFamily="34" charset="0"/>
                      </a:endParaRPr>
                    </a:p>
                  </a:txBody>
                  <a:tcPr marL="0" marR="0" marT="0" marB="0" anchor="b">
                    <a:lnL w="7620" cap="flat" cmpd="sng" algn="ctr">
                      <a:solidFill>
                        <a:srgbClr val="A09792"/>
                      </a:solidFill>
                      <a:prstDash val="solid"/>
                      <a:round/>
                      <a:headEnd type="none" w="med" len="med"/>
                      <a:tailEnd type="none" w="med" len="med"/>
                    </a:lnL>
                    <a:lnR w="7620" cap="flat" cmpd="sng" algn="ctr">
                      <a:solidFill>
                        <a:srgbClr val="209892"/>
                      </a:solidFill>
                      <a:prstDash val="solid"/>
                      <a:round/>
                      <a:headEnd type="none" w="med" len="med"/>
                      <a:tailEnd type="none" w="med" len="med"/>
                    </a:lnR>
                    <a:lnT w="7620" cap="flat" cmpd="sng" algn="ctr">
                      <a:solidFill>
                        <a:srgbClr val="A09792"/>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gridSpan="3">
                  <a:txBody>
                    <a:bodyPr/>
                    <a:lstStyle/>
                    <a:p>
                      <a:pPr algn="ctr" rtl="0" fontAlgn="b"/>
                      <a:r>
                        <a:rPr lang="en-IN" sz="800" b="1">
                          <a:effectLst/>
                          <a:latin typeface="Arial" panose="020B0604020202020204" pitchFamily="34" charset="0"/>
                        </a:rPr>
                        <a:t>Historical Period</a:t>
                      </a:r>
                    </a:p>
                  </a:txBody>
                  <a:tcPr marL="5584" marR="5584" marT="0" marB="0" anchor="b">
                    <a:lnL w="7620" cap="flat" cmpd="sng" algn="ctr">
                      <a:solidFill>
                        <a:srgbClr val="209892"/>
                      </a:solidFill>
                      <a:prstDash val="solid"/>
                      <a:round/>
                      <a:headEnd type="none" w="med" len="med"/>
                      <a:tailEnd type="none" w="med" len="med"/>
                    </a:lnL>
                    <a:lnR w="7620" cap="flat" cmpd="sng" algn="ctr">
                      <a:solidFill>
                        <a:srgbClr val="409D92"/>
                      </a:solidFill>
                      <a:prstDash val="solid"/>
                      <a:round/>
                      <a:headEnd type="none" w="med" len="med"/>
                      <a:tailEnd type="none" w="med" len="med"/>
                    </a:lnR>
                    <a:lnT w="7620" cap="flat" cmpd="sng" algn="ctr">
                      <a:solidFill>
                        <a:srgbClr val="209892"/>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CC00"/>
                    </a:solidFill>
                  </a:tcPr>
                </a:tc>
                <a:tc hMerge="1">
                  <a:txBody>
                    <a:bodyPr/>
                    <a:lstStyle/>
                    <a:p>
                      <a:endParaRPr lang="en-IN"/>
                    </a:p>
                  </a:txBody>
                  <a:tcPr/>
                </a:tc>
                <a:tc hMerge="1">
                  <a:txBody>
                    <a:bodyPr/>
                    <a:lstStyle/>
                    <a:p>
                      <a:endParaRPr lang="en-IN"/>
                    </a:p>
                  </a:txBody>
                  <a:tcPr/>
                </a:tc>
                <a:tc>
                  <a:txBody>
                    <a:bodyPr/>
                    <a:lstStyle/>
                    <a:p>
                      <a:pPr algn="ctr" rtl="0" fontAlgn="b"/>
                      <a:r>
                        <a:rPr lang="en-IN" sz="800" b="1">
                          <a:effectLst/>
                          <a:latin typeface="Arial" panose="020B0604020202020204" pitchFamily="34" charset="0"/>
                        </a:rPr>
                        <a:t>CAGR</a:t>
                      </a:r>
                    </a:p>
                  </a:txBody>
                  <a:tcPr marL="5584" marR="5584" marT="0" marB="0" anchor="b">
                    <a:lnL w="7620" cap="flat" cmpd="sng" algn="ctr">
                      <a:solidFill>
                        <a:srgbClr val="409D92"/>
                      </a:solidFill>
                      <a:prstDash val="solid"/>
                      <a:round/>
                      <a:headEnd type="none" w="med" len="med"/>
                      <a:tailEnd type="none" w="med" len="med"/>
                    </a:lnL>
                    <a:lnR w="7620" cap="flat" cmpd="sng" algn="ctr">
                      <a:solidFill>
                        <a:srgbClr val="409D92"/>
                      </a:solidFill>
                      <a:prstDash val="solid"/>
                      <a:round/>
                      <a:headEnd type="none" w="med" len="med"/>
                      <a:tailEnd type="none" w="med" len="med"/>
                    </a:lnR>
                    <a:lnT w="7620" cap="flat" cmpd="sng" algn="ctr">
                      <a:solidFill>
                        <a:srgbClr val="409D92"/>
                      </a:solidFill>
                      <a:prstDash val="solid"/>
                      <a:round/>
                      <a:headEnd type="none" w="med" len="med"/>
                      <a:tailEnd type="none" w="med" len="med"/>
                    </a:lnT>
                    <a:lnB w="7620" cap="flat" cmpd="sng" algn="ctr">
                      <a:solidFill>
                        <a:srgbClr val="40A492"/>
                      </a:solidFill>
                      <a:prstDash val="solid"/>
                      <a:round/>
                      <a:headEnd type="none" w="med" len="med"/>
                      <a:tailEnd type="none" w="med" len="med"/>
                    </a:lnB>
                  </a:tcPr>
                </a:tc>
                <a:tc>
                  <a:txBody>
                    <a:bodyPr/>
                    <a:lstStyle/>
                    <a:p>
                      <a:pPr rtl="0" fontAlgn="b"/>
                      <a:endParaRPr lang="en-IN" sz="1400">
                        <a:effectLst/>
                      </a:endParaRPr>
                    </a:p>
                  </a:txBody>
                  <a:tcPr marL="5584" marR="5584" marT="0" marB="0" anchor="b">
                    <a:lnL w="7620" cap="flat" cmpd="sng" algn="ctr">
                      <a:solidFill>
                        <a:srgbClr val="409D92"/>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409D92"/>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C000"/>
                    </a:solidFill>
                  </a:tcPr>
                </a:tc>
                <a:tc gridSpan="5">
                  <a:txBody>
                    <a:bodyPr/>
                    <a:lstStyle/>
                    <a:p>
                      <a:pPr algn="ctr" rtl="0" fontAlgn="b"/>
                      <a:r>
                        <a:rPr lang="en-IN" sz="800" b="1">
                          <a:effectLst/>
                          <a:latin typeface="Arial" panose="020B0604020202020204" pitchFamily="34" charset="0"/>
                        </a:rPr>
                        <a:t>Forecasted Period</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24970357"/>
                  </a:ext>
                </a:extLst>
              </a:tr>
              <a:tr h="159509">
                <a:tc>
                  <a:txBody>
                    <a:bodyPr/>
                    <a:lstStyle/>
                    <a:p>
                      <a:pPr rtl="0" fontAlgn="b"/>
                      <a:endParaRPr lang="en-IN" sz="800" b="1">
                        <a:effectLst/>
                        <a:latin typeface="Arial" panose="020B0604020202020204" pitchFamily="34" charset="0"/>
                      </a:endParaRPr>
                    </a:p>
                  </a:txBody>
                  <a:tcPr marL="0" marR="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800" b="1">
                        <a:effectLst/>
                        <a:latin typeface="Arial" panose="020B0604020202020204" pitchFamily="34" charset="0"/>
                      </a:endParaRPr>
                    </a:p>
                  </a:txBody>
                  <a:tcPr marL="0" marR="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800" b="1">
                        <a:effectLst/>
                        <a:latin typeface="Arial" panose="020B0604020202020204" pitchFamily="34" charset="0"/>
                      </a:endParaRPr>
                    </a:p>
                  </a:txBody>
                  <a:tcPr marL="0" marR="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20B592"/>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2019</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20B292"/>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2020</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60A392"/>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20BC92"/>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2021</a:t>
                      </a:r>
                    </a:p>
                  </a:txBody>
                  <a:tcPr marL="5584" marR="5584" marT="0" marB="0" anchor="b">
                    <a:lnL w="7620" cap="flat" cmpd="sng" algn="ctr">
                      <a:solidFill>
                        <a:srgbClr val="60A392"/>
                      </a:solidFill>
                      <a:prstDash val="solid"/>
                      <a:round/>
                      <a:headEnd type="none" w="med" len="med"/>
                      <a:tailEnd type="none" w="med" len="med"/>
                    </a:lnL>
                    <a:lnR w="7620" cap="flat" cmpd="sng" algn="ctr">
                      <a:solidFill>
                        <a:srgbClr val="40A492"/>
                      </a:solidFill>
                      <a:prstDash val="solid"/>
                      <a:round/>
                      <a:headEnd type="none" w="med" len="med"/>
                      <a:tailEnd type="none" w="med" len="med"/>
                    </a:lnR>
                    <a:lnT w="7620" cap="flat" cmpd="sng" algn="ctr">
                      <a:solidFill>
                        <a:srgbClr val="60A392"/>
                      </a:solidFill>
                      <a:prstDash val="solid"/>
                      <a:round/>
                      <a:headEnd type="none" w="med" len="med"/>
                      <a:tailEnd type="none" w="med" len="med"/>
                    </a:lnT>
                    <a:lnB w="7620" cap="flat" cmpd="sng" algn="ctr">
                      <a:solidFill>
                        <a:srgbClr val="A0B892"/>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('19 - '21)</a:t>
                      </a:r>
                    </a:p>
                  </a:txBody>
                  <a:tcPr marL="5584" marR="5584" marT="0" marB="0" anchor="b">
                    <a:lnL w="7620" cap="flat" cmpd="sng" algn="ctr">
                      <a:solidFill>
                        <a:srgbClr val="40A492"/>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40A492"/>
                      </a:solidFill>
                      <a:prstDash val="solid"/>
                      <a:round/>
                      <a:headEnd type="none" w="med" len="med"/>
                      <a:tailEnd type="none" w="med" len="med"/>
                    </a:lnT>
                    <a:lnB w="7620" cap="flat" cmpd="sng" algn="ctr">
                      <a:solidFill>
                        <a:srgbClr val="C0BB92"/>
                      </a:solidFill>
                      <a:prstDash val="solid"/>
                      <a:round/>
                      <a:headEnd type="none" w="med" len="med"/>
                      <a:tailEnd type="none" w="med" len="med"/>
                    </a:lnB>
                    <a:solidFill>
                      <a:srgbClr val="FFFF99"/>
                    </a:solidFill>
                  </a:tcPr>
                </a:tc>
                <a:tc>
                  <a:txBody>
                    <a:bodyPr/>
                    <a:lstStyle/>
                    <a:p>
                      <a:pPr algn="ctr" rtl="0" fontAlgn="b"/>
                      <a:r>
                        <a:rPr lang="en-IN" sz="800" b="1">
                          <a:effectLst/>
                          <a:latin typeface="Arial" panose="020B0604020202020204" pitchFamily="34" charset="0"/>
                        </a:rPr>
                        <a:t>2022</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0C492"/>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2023</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40C592"/>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2024</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40C992"/>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2025</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60CA92"/>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2026</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E0B392"/>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A0D392"/>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2027</a:t>
                      </a:r>
                    </a:p>
                  </a:txBody>
                  <a:tcPr marL="5584" marR="5584" marT="0" marB="0" anchor="b">
                    <a:lnL w="7620" cap="flat" cmpd="sng" algn="ctr">
                      <a:solidFill>
                        <a:srgbClr val="E0B392"/>
                      </a:solidFill>
                      <a:prstDash val="solid"/>
                      <a:round/>
                      <a:headEnd type="none" w="med" len="med"/>
                      <a:tailEnd type="none" w="med" len="med"/>
                    </a:lnL>
                    <a:lnR w="7620" cap="flat" cmpd="sng" algn="ctr">
                      <a:solidFill>
                        <a:srgbClr val="E0B392"/>
                      </a:solidFill>
                      <a:prstDash val="solid"/>
                      <a:round/>
                      <a:headEnd type="none" w="med" len="med"/>
                      <a:tailEnd type="none" w="med" len="med"/>
                    </a:lnR>
                    <a:lnT w="7620" cap="flat" cmpd="sng" algn="ctr">
                      <a:solidFill>
                        <a:srgbClr val="E0B392"/>
                      </a:solidFill>
                      <a:prstDash val="solid"/>
                      <a:round/>
                      <a:headEnd type="none" w="med" len="med"/>
                      <a:tailEnd type="none" w="med" len="med"/>
                    </a:lnT>
                    <a:lnB w="7620" cap="flat" cmpd="sng" algn="ctr">
                      <a:solidFill>
                        <a:srgbClr val="C0D592"/>
                      </a:solidFill>
                      <a:prstDash val="solid"/>
                      <a:round/>
                      <a:headEnd type="none" w="med" len="med"/>
                      <a:tailEnd type="none" w="med" len="med"/>
                    </a:lnB>
                  </a:tcPr>
                </a:tc>
                <a:extLst>
                  <a:ext uri="{0D108BD9-81ED-4DB2-BD59-A6C34878D82A}">
                    <a16:rowId xmlns:a16="http://schemas.microsoft.com/office/drawing/2014/main" val="2730296042"/>
                  </a:ext>
                </a:extLst>
              </a:tr>
              <a:tr h="159509">
                <a:tc>
                  <a:txBody>
                    <a:bodyPr/>
                    <a:lstStyle/>
                    <a:p>
                      <a:pPr rtl="0" fontAlgn="b"/>
                      <a:r>
                        <a:rPr lang="en-IN" sz="800" b="1">
                          <a:effectLst/>
                          <a:latin typeface="Arial" panose="020B0604020202020204" pitchFamily="34" charset="0"/>
                        </a:rPr>
                        <a:t>Sales</a:t>
                      </a:r>
                    </a:p>
                  </a:txBody>
                  <a:tcPr marL="0" marR="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800" b="1">
                        <a:effectLst/>
                        <a:latin typeface="Arial" panose="020B0604020202020204" pitchFamily="34" charset="0"/>
                      </a:endParaRPr>
                    </a:p>
                  </a:txBody>
                  <a:tcPr marL="0" marR="0" marT="0" marB="0" anchor="b">
                    <a:lnL w="7620" cap="flat" cmpd="sng" algn="ctr">
                      <a:solidFill>
                        <a:srgbClr val="CCCCCC"/>
                      </a:solidFill>
                      <a:prstDash val="solid"/>
                      <a:round/>
                      <a:headEnd type="none" w="med" len="med"/>
                      <a:tailEnd type="none" w="med" len="med"/>
                    </a:lnL>
                    <a:lnR w="7620" cap="flat" cmpd="sng" algn="ctr">
                      <a:solidFill>
                        <a:srgbClr val="20B592"/>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800" b="1">
                        <a:effectLst/>
                        <a:latin typeface="Arial" panose="020B0604020202020204" pitchFamily="34" charset="0"/>
                      </a:endParaRPr>
                    </a:p>
                  </a:txBody>
                  <a:tcPr marL="0" marR="0" marT="0" marB="0" anchor="b">
                    <a:lnL w="7620" cap="flat" cmpd="sng" algn="ctr">
                      <a:solidFill>
                        <a:srgbClr val="20B592"/>
                      </a:solidFill>
                      <a:prstDash val="solid"/>
                      <a:round/>
                      <a:headEnd type="none" w="med" len="med"/>
                      <a:tailEnd type="none" w="med" len="med"/>
                    </a:lnL>
                    <a:lnR w="7620" cap="flat" cmpd="sng" algn="ctr">
                      <a:solidFill>
                        <a:srgbClr val="20B292"/>
                      </a:solidFill>
                      <a:prstDash val="solid"/>
                      <a:round/>
                      <a:headEnd type="none" w="med" len="med"/>
                      <a:tailEnd type="none" w="med" len="med"/>
                    </a:lnR>
                    <a:lnT w="7620" cap="flat" cmpd="sng" algn="ctr">
                      <a:solidFill>
                        <a:srgbClr val="20B592"/>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81,854 </a:t>
                      </a:r>
                    </a:p>
                  </a:txBody>
                  <a:tcPr marL="5584" marR="5584" marT="0" marB="0" anchor="b">
                    <a:lnL w="7620" cap="flat" cmpd="sng" algn="ctr">
                      <a:solidFill>
                        <a:srgbClr val="20B292"/>
                      </a:solidFill>
                      <a:prstDash val="solid"/>
                      <a:round/>
                      <a:headEnd type="none" w="med" len="med"/>
                      <a:tailEnd type="none" w="med" len="med"/>
                    </a:lnL>
                    <a:lnR w="7620" cap="flat" cmpd="sng" algn="ctr">
                      <a:solidFill>
                        <a:srgbClr val="20BC92"/>
                      </a:solidFill>
                      <a:prstDash val="solid"/>
                      <a:round/>
                      <a:headEnd type="none" w="med" len="med"/>
                      <a:tailEnd type="none" w="med" len="med"/>
                    </a:lnR>
                    <a:lnT w="7620" cap="flat" cmpd="sng" algn="ctr">
                      <a:solidFill>
                        <a:srgbClr val="20B292"/>
                      </a:solidFill>
                      <a:prstDash val="solid"/>
                      <a:round/>
                      <a:headEnd type="none" w="med" len="med"/>
                      <a:tailEnd type="none" w="med" len="med"/>
                    </a:lnT>
                    <a:lnB w="7620" cap="flat" cmpd="sng" algn="ctr">
                      <a:solidFill>
                        <a:srgbClr val="40DD92"/>
                      </a:solidFill>
                      <a:prstDash val="solid"/>
                      <a:round/>
                      <a:headEnd type="none" w="med" len="med"/>
                      <a:tailEnd type="none" w="med" len="med"/>
                    </a:lnB>
                    <a:solidFill>
                      <a:srgbClr val="FFE598"/>
                    </a:solidFill>
                  </a:tcPr>
                </a:tc>
                <a:tc>
                  <a:txBody>
                    <a:bodyPr/>
                    <a:lstStyle/>
                    <a:p>
                      <a:pPr algn="ctr" rtl="0" fontAlgn="b"/>
                      <a:r>
                        <a:rPr lang="en-IN" sz="800" b="1">
                          <a:effectLst/>
                          <a:latin typeface="Arial" panose="020B0604020202020204" pitchFamily="34" charset="0"/>
                        </a:rPr>
                        <a:t>84,135 </a:t>
                      </a:r>
                    </a:p>
                  </a:txBody>
                  <a:tcPr marL="5584" marR="5584" marT="0" marB="0" anchor="b">
                    <a:lnL w="7620" cap="flat" cmpd="sng" algn="ctr">
                      <a:solidFill>
                        <a:srgbClr val="20BC92"/>
                      </a:solidFill>
                      <a:prstDash val="solid"/>
                      <a:round/>
                      <a:headEnd type="none" w="med" len="med"/>
                      <a:tailEnd type="none" w="med" len="med"/>
                    </a:lnL>
                    <a:lnR w="7620" cap="flat" cmpd="sng" algn="ctr">
                      <a:solidFill>
                        <a:srgbClr val="A0B892"/>
                      </a:solidFill>
                      <a:prstDash val="solid"/>
                      <a:round/>
                      <a:headEnd type="none" w="med" len="med"/>
                      <a:tailEnd type="none" w="med" len="med"/>
                    </a:lnR>
                    <a:lnT w="7620" cap="flat" cmpd="sng" algn="ctr">
                      <a:solidFill>
                        <a:srgbClr val="20BC92"/>
                      </a:solidFill>
                      <a:prstDash val="solid"/>
                      <a:round/>
                      <a:headEnd type="none" w="med" len="med"/>
                      <a:tailEnd type="none" w="med" len="med"/>
                    </a:lnT>
                    <a:lnB w="7620" cap="flat" cmpd="sng" algn="ctr">
                      <a:solidFill>
                        <a:srgbClr val="C0D792"/>
                      </a:solidFill>
                      <a:prstDash val="solid"/>
                      <a:round/>
                      <a:headEnd type="none" w="med" len="med"/>
                      <a:tailEnd type="none" w="med" len="med"/>
                    </a:lnB>
                    <a:solidFill>
                      <a:srgbClr val="FFE598"/>
                    </a:solidFill>
                  </a:tcPr>
                </a:tc>
                <a:tc>
                  <a:txBody>
                    <a:bodyPr/>
                    <a:lstStyle/>
                    <a:p>
                      <a:pPr algn="ctr" rtl="0" fontAlgn="b"/>
                      <a:r>
                        <a:rPr lang="en-IN" sz="800" b="1">
                          <a:effectLst/>
                          <a:latin typeface="Arial" panose="020B0604020202020204" pitchFamily="34" charset="0"/>
                        </a:rPr>
                        <a:t>78,403 </a:t>
                      </a:r>
                    </a:p>
                  </a:txBody>
                  <a:tcPr marL="5584" marR="5584" marT="0" marB="0" anchor="b">
                    <a:lnL w="7620" cap="flat" cmpd="sng" algn="ctr">
                      <a:solidFill>
                        <a:srgbClr val="A0B892"/>
                      </a:solidFill>
                      <a:prstDash val="solid"/>
                      <a:round/>
                      <a:headEnd type="none" w="med" len="med"/>
                      <a:tailEnd type="none" w="med" len="med"/>
                    </a:lnL>
                    <a:lnR w="7620" cap="flat" cmpd="sng" algn="ctr">
                      <a:solidFill>
                        <a:srgbClr val="C0BB92"/>
                      </a:solidFill>
                      <a:prstDash val="solid"/>
                      <a:round/>
                      <a:headEnd type="none" w="med" len="med"/>
                      <a:tailEnd type="none" w="med" len="med"/>
                    </a:lnR>
                    <a:lnT w="7620" cap="flat" cmpd="sng" algn="ctr">
                      <a:solidFill>
                        <a:srgbClr val="A0B892"/>
                      </a:solidFill>
                      <a:prstDash val="solid"/>
                      <a:round/>
                      <a:headEnd type="none" w="med" len="med"/>
                      <a:tailEnd type="none" w="med" len="med"/>
                    </a:lnT>
                    <a:lnB w="7620" cap="flat" cmpd="sng" algn="ctr">
                      <a:solidFill>
                        <a:srgbClr val="E0D692"/>
                      </a:solidFill>
                      <a:prstDash val="solid"/>
                      <a:round/>
                      <a:headEnd type="none" w="med" len="med"/>
                      <a:tailEnd type="none" w="med" len="med"/>
                    </a:lnB>
                    <a:solidFill>
                      <a:srgbClr val="FFE598"/>
                    </a:solidFill>
                  </a:tcPr>
                </a:tc>
                <a:tc>
                  <a:txBody>
                    <a:bodyPr/>
                    <a:lstStyle/>
                    <a:p>
                      <a:pPr algn="ctr" rtl="0" fontAlgn="b"/>
                      <a:r>
                        <a:rPr lang="en-IN" sz="800" b="1">
                          <a:effectLst/>
                          <a:latin typeface="Arial" panose="020B0604020202020204" pitchFamily="34" charset="0"/>
                        </a:rPr>
                        <a:t>(0)</a:t>
                      </a:r>
                    </a:p>
                  </a:txBody>
                  <a:tcPr marL="5584" marR="5584" marT="0" marB="0" anchor="b">
                    <a:lnL w="7620" cap="flat" cmpd="sng" algn="ctr">
                      <a:solidFill>
                        <a:srgbClr val="C0BB92"/>
                      </a:solidFill>
                      <a:prstDash val="solid"/>
                      <a:round/>
                      <a:headEnd type="none" w="med" len="med"/>
                      <a:tailEnd type="none" w="med" len="med"/>
                    </a:lnL>
                    <a:lnR w="7620" cap="flat" cmpd="sng" algn="ctr">
                      <a:solidFill>
                        <a:srgbClr val="C0C492"/>
                      </a:solidFill>
                      <a:prstDash val="solid"/>
                      <a:round/>
                      <a:headEnd type="none" w="med" len="med"/>
                      <a:tailEnd type="none" w="med" len="med"/>
                    </a:lnR>
                    <a:lnT w="7620" cap="flat" cmpd="sng" algn="ctr">
                      <a:solidFill>
                        <a:srgbClr val="C0BB92"/>
                      </a:solidFill>
                      <a:prstDash val="solid"/>
                      <a:round/>
                      <a:headEnd type="none" w="med" len="med"/>
                      <a:tailEnd type="none" w="med" len="med"/>
                    </a:lnT>
                    <a:lnB w="7620" cap="flat" cmpd="sng" algn="ctr">
                      <a:solidFill>
                        <a:srgbClr val="A0D992"/>
                      </a:solidFill>
                      <a:prstDash val="solid"/>
                      <a:round/>
                      <a:headEnd type="none" w="med" len="med"/>
                      <a:tailEnd type="none" w="med" len="med"/>
                    </a:lnB>
                    <a:solidFill>
                      <a:srgbClr val="FFE598"/>
                    </a:solidFill>
                  </a:tcPr>
                </a:tc>
                <a:tc>
                  <a:txBody>
                    <a:bodyPr/>
                    <a:lstStyle/>
                    <a:p>
                      <a:pPr algn="ctr" rtl="0" fontAlgn="b"/>
                      <a:r>
                        <a:rPr lang="en-IN" sz="800" b="1">
                          <a:effectLst/>
                          <a:latin typeface="Arial" panose="020B0604020202020204" pitchFamily="34" charset="0"/>
                        </a:rPr>
                        <a:t>84,675 </a:t>
                      </a:r>
                    </a:p>
                  </a:txBody>
                  <a:tcPr marL="5584" marR="5584" marT="0" marB="0" anchor="b">
                    <a:lnL w="7620" cap="flat" cmpd="sng" algn="ctr">
                      <a:solidFill>
                        <a:srgbClr val="C0C492"/>
                      </a:solidFill>
                      <a:prstDash val="solid"/>
                      <a:round/>
                      <a:headEnd type="none" w="med" len="med"/>
                      <a:tailEnd type="none" w="med" len="med"/>
                    </a:lnL>
                    <a:lnR w="7620" cap="flat" cmpd="sng" algn="ctr">
                      <a:solidFill>
                        <a:srgbClr val="40C592"/>
                      </a:solidFill>
                      <a:prstDash val="solid"/>
                      <a:round/>
                      <a:headEnd type="none" w="med" len="med"/>
                      <a:tailEnd type="none" w="med" len="med"/>
                    </a:lnR>
                    <a:lnT w="7620" cap="flat" cmpd="sng" algn="ctr">
                      <a:solidFill>
                        <a:srgbClr val="C0C492"/>
                      </a:solidFill>
                      <a:prstDash val="solid"/>
                      <a:round/>
                      <a:headEnd type="none" w="med" len="med"/>
                      <a:tailEnd type="none" w="med" len="med"/>
                    </a:lnT>
                    <a:lnB w="7620" cap="flat" cmpd="sng" algn="ctr">
                      <a:solidFill>
                        <a:srgbClr val="00D992"/>
                      </a:solidFill>
                      <a:prstDash val="solid"/>
                      <a:round/>
                      <a:headEnd type="none" w="med" len="med"/>
                      <a:tailEnd type="none" w="med" len="med"/>
                    </a:lnB>
                    <a:solidFill>
                      <a:srgbClr val="FFE598"/>
                    </a:solidFill>
                  </a:tcPr>
                </a:tc>
                <a:tc>
                  <a:txBody>
                    <a:bodyPr/>
                    <a:lstStyle/>
                    <a:p>
                      <a:pPr algn="ctr" rtl="0" fontAlgn="b"/>
                      <a:r>
                        <a:rPr lang="en-IN" sz="800" b="1">
                          <a:effectLst/>
                          <a:latin typeface="Arial" panose="020B0604020202020204" pitchFamily="34" charset="0"/>
                        </a:rPr>
                        <a:t>90,603 </a:t>
                      </a:r>
                    </a:p>
                  </a:txBody>
                  <a:tcPr marL="5584" marR="5584" marT="0" marB="0" anchor="b">
                    <a:lnL w="7620" cap="flat" cmpd="sng" algn="ctr">
                      <a:solidFill>
                        <a:srgbClr val="40C592"/>
                      </a:solidFill>
                      <a:prstDash val="solid"/>
                      <a:round/>
                      <a:headEnd type="none" w="med" len="med"/>
                      <a:tailEnd type="none" w="med" len="med"/>
                    </a:lnL>
                    <a:lnR w="7620" cap="flat" cmpd="sng" algn="ctr">
                      <a:solidFill>
                        <a:srgbClr val="40C992"/>
                      </a:solidFill>
                      <a:prstDash val="solid"/>
                      <a:round/>
                      <a:headEnd type="none" w="med" len="med"/>
                      <a:tailEnd type="none" w="med" len="med"/>
                    </a:lnR>
                    <a:lnT w="7620" cap="flat" cmpd="sng" algn="ctr">
                      <a:solidFill>
                        <a:srgbClr val="40C592"/>
                      </a:solidFill>
                      <a:prstDash val="solid"/>
                      <a:round/>
                      <a:headEnd type="none" w="med" len="med"/>
                      <a:tailEnd type="none" w="med" len="med"/>
                    </a:lnT>
                    <a:lnB w="7620" cap="flat" cmpd="sng" algn="ctr">
                      <a:solidFill>
                        <a:srgbClr val="A0D992"/>
                      </a:solidFill>
                      <a:prstDash val="solid"/>
                      <a:round/>
                      <a:headEnd type="none" w="med" len="med"/>
                      <a:tailEnd type="none" w="med" len="med"/>
                    </a:lnB>
                    <a:solidFill>
                      <a:srgbClr val="FFE598"/>
                    </a:solidFill>
                  </a:tcPr>
                </a:tc>
                <a:tc>
                  <a:txBody>
                    <a:bodyPr/>
                    <a:lstStyle/>
                    <a:p>
                      <a:pPr algn="ctr" rtl="0" fontAlgn="b"/>
                      <a:r>
                        <a:rPr lang="en-IN" sz="800" b="1">
                          <a:effectLst/>
                          <a:latin typeface="Arial" panose="020B0604020202020204" pitchFamily="34" charset="0"/>
                        </a:rPr>
                        <a:t>96,039 </a:t>
                      </a:r>
                    </a:p>
                  </a:txBody>
                  <a:tcPr marL="5584" marR="5584" marT="0" marB="0" anchor="b">
                    <a:lnL w="7620" cap="flat" cmpd="sng" algn="ctr">
                      <a:solidFill>
                        <a:srgbClr val="40C992"/>
                      </a:solidFill>
                      <a:prstDash val="solid"/>
                      <a:round/>
                      <a:headEnd type="none" w="med" len="med"/>
                      <a:tailEnd type="none" w="med" len="med"/>
                    </a:lnL>
                    <a:lnR w="7620" cap="flat" cmpd="sng" algn="ctr">
                      <a:solidFill>
                        <a:srgbClr val="60CA92"/>
                      </a:solidFill>
                      <a:prstDash val="solid"/>
                      <a:round/>
                      <a:headEnd type="none" w="med" len="med"/>
                      <a:tailEnd type="none" w="med" len="med"/>
                    </a:lnR>
                    <a:lnT w="7620" cap="flat" cmpd="sng" algn="ctr">
                      <a:solidFill>
                        <a:srgbClr val="40C992"/>
                      </a:solidFill>
                      <a:prstDash val="solid"/>
                      <a:round/>
                      <a:headEnd type="none" w="med" len="med"/>
                      <a:tailEnd type="none" w="med" len="med"/>
                    </a:lnT>
                    <a:lnB w="7620" cap="flat" cmpd="sng" algn="ctr">
                      <a:solidFill>
                        <a:srgbClr val="A0D992"/>
                      </a:solidFill>
                      <a:prstDash val="solid"/>
                      <a:round/>
                      <a:headEnd type="none" w="med" len="med"/>
                      <a:tailEnd type="none" w="med" len="med"/>
                    </a:lnB>
                    <a:solidFill>
                      <a:srgbClr val="FFE598"/>
                    </a:solidFill>
                  </a:tcPr>
                </a:tc>
                <a:tc>
                  <a:txBody>
                    <a:bodyPr/>
                    <a:lstStyle/>
                    <a:p>
                      <a:pPr algn="ctr" rtl="0" fontAlgn="b"/>
                      <a:r>
                        <a:rPr lang="en-IN" sz="800" b="1">
                          <a:effectLst/>
                          <a:latin typeface="Arial" panose="020B0604020202020204" pitchFamily="34" charset="0"/>
                        </a:rPr>
                        <a:t>100,841 </a:t>
                      </a:r>
                    </a:p>
                  </a:txBody>
                  <a:tcPr marL="5584" marR="5584" marT="0" marB="0" anchor="b">
                    <a:lnL w="7620" cap="flat" cmpd="sng" algn="ctr">
                      <a:solidFill>
                        <a:srgbClr val="60CA92"/>
                      </a:solidFill>
                      <a:prstDash val="solid"/>
                      <a:round/>
                      <a:headEnd type="none" w="med" len="med"/>
                      <a:tailEnd type="none" w="med" len="med"/>
                    </a:lnL>
                    <a:lnR w="7620" cap="flat" cmpd="sng" algn="ctr">
                      <a:solidFill>
                        <a:srgbClr val="A0D392"/>
                      </a:solidFill>
                      <a:prstDash val="solid"/>
                      <a:round/>
                      <a:headEnd type="none" w="med" len="med"/>
                      <a:tailEnd type="none" w="med" len="med"/>
                    </a:lnR>
                    <a:lnT w="7620" cap="flat" cmpd="sng" algn="ctr">
                      <a:solidFill>
                        <a:srgbClr val="60CA92"/>
                      </a:solidFill>
                      <a:prstDash val="solid"/>
                      <a:round/>
                      <a:headEnd type="none" w="med" len="med"/>
                      <a:tailEnd type="none" w="med" len="med"/>
                    </a:lnT>
                    <a:lnB w="7620" cap="flat" cmpd="sng" algn="ctr">
                      <a:solidFill>
                        <a:srgbClr val="A0D992"/>
                      </a:solidFill>
                      <a:prstDash val="solid"/>
                      <a:round/>
                      <a:headEnd type="none" w="med" len="med"/>
                      <a:tailEnd type="none" w="med" len="med"/>
                    </a:lnB>
                    <a:solidFill>
                      <a:srgbClr val="FFE598"/>
                    </a:solidFill>
                  </a:tcPr>
                </a:tc>
                <a:tc>
                  <a:txBody>
                    <a:bodyPr/>
                    <a:lstStyle/>
                    <a:p>
                      <a:pPr algn="ctr" rtl="0" fontAlgn="b"/>
                      <a:r>
                        <a:rPr lang="en-IN" sz="800" b="1">
                          <a:effectLst/>
                          <a:latin typeface="Arial" panose="020B0604020202020204" pitchFamily="34" charset="0"/>
                        </a:rPr>
                        <a:t>104,874 </a:t>
                      </a:r>
                    </a:p>
                  </a:txBody>
                  <a:tcPr marL="5584" marR="5584" marT="0" marB="0" anchor="b">
                    <a:lnL w="7620" cap="flat" cmpd="sng" algn="ctr">
                      <a:solidFill>
                        <a:srgbClr val="A0D392"/>
                      </a:solidFill>
                      <a:prstDash val="solid"/>
                      <a:round/>
                      <a:headEnd type="none" w="med" len="med"/>
                      <a:tailEnd type="none" w="med" len="med"/>
                    </a:lnL>
                    <a:lnR w="7620" cap="flat" cmpd="sng" algn="ctr">
                      <a:solidFill>
                        <a:srgbClr val="C0D592"/>
                      </a:solidFill>
                      <a:prstDash val="solid"/>
                      <a:round/>
                      <a:headEnd type="none" w="med" len="med"/>
                      <a:tailEnd type="none" w="med" len="med"/>
                    </a:lnR>
                    <a:lnT w="7620" cap="flat" cmpd="sng" algn="ctr">
                      <a:solidFill>
                        <a:srgbClr val="A0D392"/>
                      </a:solidFill>
                      <a:prstDash val="solid"/>
                      <a:round/>
                      <a:headEnd type="none" w="med" len="med"/>
                      <a:tailEnd type="none" w="med" len="med"/>
                    </a:lnT>
                    <a:lnB w="7620" cap="flat" cmpd="sng" algn="ctr">
                      <a:solidFill>
                        <a:srgbClr val="A0D992"/>
                      </a:solidFill>
                      <a:prstDash val="solid"/>
                      <a:round/>
                      <a:headEnd type="none" w="med" len="med"/>
                      <a:tailEnd type="none" w="med" len="med"/>
                    </a:lnB>
                    <a:solidFill>
                      <a:srgbClr val="FFE598"/>
                    </a:solidFill>
                  </a:tcPr>
                </a:tc>
                <a:tc>
                  <a:txBody>
                    <a:bodyPr/>
                    <a:lstStyle/>
                    <a:p>
                      <a:pPr algn="ctr" rtl="0" fontAlgn="b"/>
                      <a:r>
                        <a:rPr lang="en-IN" sz="800" b="1">
                          <a:effectLst/>
                          <a:latin typeface="Arial" panose="020B0604020202020204" pitchFamily="34" charset="0"/>
                        </a:rPr>
                        <a:t>108,020 </a:t>
                      </a:r>
                    </a:p>
                  </a:txBody>
                  <a:tcPr marL="5584" marR="5584" marT="0" marB="0" anchor="b">
                    <a:lnL w="7620" cap="flat" cmpd="sng" algn="ctr">
                      <a:solidFill>
                        <a:srgbClr val="C0D592"/>
                      </a:solidFill>
                      <a:prstDash val="solid"/>
                      <a:round/>
                      <a:headEnd type="none" w="med" len="med"/>
                      <a:tailEnd type="none" w="med" len="med"/>
                    </a:lnL>
                    <a:lnR w="7620" cap="flat" cmpd="sng" algn="ctr">
                      <a:solidFill>
                        <a:srgbClr val="C0D592"/>
                      </a:solidFill>
                      <a:prstDash val="solid"/>
                      <a:round/>
                      <a:headEnd type="none" w="med" len="med"/>
                      <a:tailEnd type="none" w="med" len="med"/>
                    </a:lnR>
                    <a:lnT w="7620" cap="flat" cmpd="sng" algn="ctr">
                      <a:solidFill>
                        <a:srgbClr val="C0D592"/>
                      </a:solidFill>
                      <a:prstDash val="solid"/>
                      <a:round/>
                      <a:headEnd type="none" w="med" len="med"/>
                      <a:tailEnd type="none" w="med" len="med"/>
                    </a:lnT>
                    <a:lnB w="7620" cap="flat" cmpd="sng" algn="ctr">
                      <a:solidFill>
                        <a:srgbClr val="C0E491"/>
                      </a:solidFill>
                      <a:prstDash val="solid"/>
                      <a:round/>
                      <a:headEnd type="none" w="med" len="med"/>
                      <a:tailEnd type="none" w="med" len="med"/>
                    </a:lnB>
                    <a:solidFill>
                      <a:srgbClr val="FFE598"/>
                    </a:solidFill>
                  </a:tcPr>
                </a:tc>
                <a:extLst>
                  <a:ext uri="{0D108BD9-81ED-4DB2-BD59-A6C34878D82A}">
                    <a16:rowId xmlns:a16="http://schemas.microsoft.com/office/drawing/2014/main" val="3490871177"/>
                  </a:ext>
                </a:extLst>
              </a:tr>
              <a:tr h="159509">
                <a:tc>
                  <a:txBody>
                    <a:bodyPr/>
                    <a:lstStyle/>
                    <a:p>
                      <a:pPr rtl="0" fontAlgn="b"/>
                      <a:r>
                        <a:rPr lang="en-IN" sz="800" b="0" i="1">
                          <a:effectLst/>
                          <a:latin typeface="Arial" panose="020B0604020202020204" pitchFamily="34" charset="0"/>
                        </a:rPr>
                        <a:t>% growth</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A0D992"/>
                      </a:solidFill>
                      <a:prstDash val="solid"/>
                      <a:round/>
                      <a:headEnd type="none" w="med" len="med"/>
                      <a:tailEnd type="none" w="med" len="med"/>
                    </a:lnB>
                  </a:tcPr>
                </a:tc>
                <a:tc>
                  <a:txBody>
                    <a:bodyPr/>
                    <a:lstStyle/>
                    <a:p>
                      <a:pPr rtl="0" fontAlgn="b"/>
                      <a:endParaRPr lang="en-IN" sz="1400">
                        <a:effectLst/>
                      </a:endParaRP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400">
                        <a:effectLst/>
                      </a:endParaRP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40DD92"/>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0E091"/>
                      </a:solidFill>
                      <a:prstDash val="solid"/>
                      <a:round/>
                      <a:headEnd type="none" w="med" len="med"/>
                      <a:tailEnd type="none" w="med" len="med"/>
                    </a:lnB>
                  </a:tcPr>
                </a:tc>
                <a:tc>
                  <a:txBody>
                    <a:bodyPr/>
                    <a:lstStyle/>
                    <a:p>
                      <a:pPr rtl="0" fontAlgn="b"/>
                      <a:endParaRPr lang="en-IN" sz="1400">
                        <a:effectLst/>
                      </a:endParaRPr>
                    </a:p>
                  </a:txBody>
                  <a:tcPr marL="5584" marR="5584" marT="0" marB="0" anchor="b">
                    <a:lnL w="7620" cap="flat" cmpd="sng" algn="ctr">
                      <a:solidFill>
                        <a:srgbClr val="40DD92"/>
                      </a:solidFill>
                      <a:prstDash val="solid"/>
                      <a:round/>
                      <a:headEnd type="none" w="med" len="med"/>
                      <a:tailEnd type="none" w="med" len="med"/>
                    </a:lnL>
                    <a:lnR w="7620" cap="flat" cmpd="sng" algn="ctr">
                      <a:solidFill>
                        <a:srgbClr val="C0D792"/>
                      </a:solidFill>
                      <a:prstDash val="solid"/>
                      <a:round/>
                      <a:headEnd type="none" w="med" len="med"/>
                      <a:tailEnd type="none" w="med" len="med"/>
                    </a:lnR>
                    <a:lnT w="7620" cap="flat" cmpd="sng" algn="ctr">
                      <a:solidFill>
                        <a:srgbClr val="40DD92"/>
                      </a:solidFill>
                      <a:prstDash val="solid"/>
                      <a:round/>
                      <a:headEnd type="none" w="med" len="med"/>
                      <a:tailEnd type="none" w="med" len="med"/>
                    </a:lnT>
                    <a:lnB w="7620" cap="flat" cmpd="sng" algn="ctr">
                      <a:solidFill>
                        <a:srgbClr val="80EC91"/>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0 </a:t>
                      </a:r>
                    </a:p>
                  </a:txBody>
                  <a:tcPr marL="5584" marR="5584" marT="0" marB="0" anchor="b">
                    <a:lnL w="7620" cap="flat" cmpd="sng" algn="ctr">
                      <a:solidFill>
                        <a:srgbClr val="C0D792"/>
                      </a:solidFill>
                      <a:prstDash val="solid"/>
                      <a:round/>
                      <a:headEnd type="none" w="med" len="med"/>
                      <a:tailEnd type="none" w="med" len="med"/>
                    </a:lnL>
                    <a:lnR w="7620" cap="flat" cmpd="sng" algn="ctr">
                      <a:solidFill>
                        <a:srgbClr val="E0D692"/>
                      </a:solidFill>
                      <a:prstDash val="solid"/>
                      <a:round/>
                      <a:headEnd type="none" w="med" len="med"/>
                      <a:tailEnd type="none" w="med" len="med"/>
                    </a:lnR>
                    <a:lnT w="7620" cap="flat" cmpd="sng" algn="ctr">
                      <a:solidFill>
                        <a:srgbClr val="C0D792"/>
                      </a:solidFill>
                      <a:prstDash val="solid"/>
                      <a:round/>
                      <a:headEnd type="none" w="med" len="med"/>
                      <a:tailEnd type="none" w="med" len="med"/>
                    </a:lnT>
                    <a:lnB w="7620" cap="flat" cmpd="sng" algn="ctr">
                      <a:solidFill>
                        <a:srgbClr val="C09D92"/>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(0)</a:t>
                      </a:r>
                    </a:p>
                  </a:txBody>
                  <a:tcPr marL="5584" marR="5584" marT="0" marB="0" anchor="b">
                    <a:lnL w="7620" cap="flat" cmpd="sng" algn="ctr">
                      <a:solidFill>
                        <a:srgbClr val="E0D692"/>
                      </a:solidFill>
                      <a:prstDash val="solid"/>
                      <a:round/>
                      <a:headEnd type="none" w="med" len="med"/>
                      <a:tailEnd type="none" w="med" len="med"/>
                    </a:lnL>
                    <a:lnR w="7620" cap="flat" cmpd="sng" algn="ctr">
                      <a:solidFill>
                        <a:srgbClr val="A0D992"/>
                      </a:solidFill>
                      <a:prstDash val="solid"/>
                      <a:round/>
                      <a:headEnd type="none" w="med" len="med"/>
                      <a:tailEnd type="none" w="med" len="med"/>
                    </a:lnR>
                    <a:lnT w="7620" cap="flat" cmpd="sng" algn="ctr">
                      <a:solidFill>
                        <a:srgbClr val="E0D692"/>
                      </a:solidFill>
                      <a:prstDash val="solid"/>
                      <a:round/>
                      <a:headEnd type="none" w="med" len="med"/>
                      <a:tailEnd type="none" w="med" len="med"/>
                    </a:lnT>
                    <a:lnB w="7620" cap="flat" cmpd="sng" algn="ctr">
                      <a:solidFill>
                        <a:srgbClr val="C0CA92"/>
                      </a:solidFill>
                      <a:prstDash val="solid"/>
                      <a:round/>
                      <a:headEnd type="none" w="med" len="med"/>
                      <a:tailEnd type="none" w="med" len="med"/>
                    </a:lnB>
                  </a:tcPr>
                </a:tc>
                <a:tc>
                  <a:txBody>
                    <a:bodyPr/>
                    <a:lstStyle/>
                    <a:p>
                      <a:pPr rtl="0" fontAlgn="b"/>
                      <a:endParaRPr lang="en-IN" sz="1400">
                        <a:effectLst/>
                      </a:endParaRPr>
                    </a:p>
                  </a:txBody>
                  <a:tcPr marL="5584" marR="5584" marT="0" marB="0" anchor="b">
                    <a:lnL w="7620" cap="flat" cmpd="sng" algn="ctr">
                      <a:solidFill>
                        <a:srgbClr val="A0D992"/>
                      </a:solidFill>
                      <a:prstDash val="solid"/>
                      <a:round/>
                      <a:headEnd type="none" w="med" len="med"/>
                      <a:tailEnd type="none" w="med" len="med"/>
                    </a:lnL>
                    <a:lnR w="7620" cap="flat" cmpd="sng" algn="ctr">
                      <a:solidFill>
                        <a:srgbClr val="00D992"/>
                      </a:solidFill>
                      <a:prstDash val="solid"/>
                      <a:round/>
                      <a:headEnd type="none" w="med" len="med"/>
                      <a:tailEnd type="none" w="med" len="med"/>
                    </a:lnR>
                    <a:lnT w="7620" cap="flat" cmpd="sng" algn="ctr">
                      <a:solidFill>
                        <a:srgbClr val="A0D992"/>
                      </a:solidFill>
                      <a:prstDash val="solid"/>
                      <a:round/>
                      <a:headEnd type="none" w="med" len="med"/>
                      <a:tailEnd type="none" w="med" len="med"/>
                    </a:lnT>
                    <a:lnB w="7620" cap="flat" cmpd="sng" algn="ctr">
                      <a:solidFill>
                        <a:srgbClr val="A0E491"/>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0 </a:t>
                      </a:r>
                    </a:p>
                  </a:txBody>
                  <a:tcPr marL="5584" marR="5584" marT="0" marB="0" anchor="b">
                    <a:lnL w="7620" cap="flat" cmpd="sng" algn="ctr">
                      <a:solidFill>
                        <a:srgbClr val="00D992"/>
                      </a:solidFill>
                      <a:prstDash val="solid"/>
                      <a:round/>
                      <a:headEnd type="none" w="med" len="med"/>
                      <a:tailEnd type="none" w="med" len="med"/>
                    </a:lnL>
                    <a:lnR w="7620" cap="flat" cmpd="sng" algn="ctr">
                      <a:solidFill>
                        <a:srgbClr val="A0D992"/>
                      </a:solidFill>
                      <a:prstDash val="solid"/>
                      <a:round/>
                      <a:headEnd type="none" w="med" len="med"/>
                      <a:tailEnd type="none" w="med" len="med"/>
                    </a:lnR>
                    <a:lnT w="7620" cap="flat" cmpd="sng" algn="ctr">
                      <a:solidFill>
                        <a:srgbClr val="00D992"/>
                      </a:solidFill>
                      <a:prstDash val="solid"/>
                      <a:round/>
                      <a:headEnd type="none" w="med" len="med"/>
                      <a:tailEnd type="none" w="med" len="med"/>
                    </a:lnT>
                    <a:lnB w="7620" cap="flat" cmpd="sng" algn="ctr">
                      <a:solidFill>
                        <a:srgbClr val="C0DF91"/>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0 </a:t>
                      </a:r>
                    </a:p>
                  </a:txBody>
                  <a:tcPr marL="5584" marR="5584" marT="0" marB="0" anchor="b">
                    <a:lnL w="7620" cap="flat" cmpd="sng" algn="ctr">
                      <a:solidFill>
                        <a:srgbClr val="A0D992"/>
                      </a:solidFill>
                      <a:prstDash val="solid"/>
                      <a:round/>
                      <a:headEnd type="none" w="med" len="med"/>
                      <a:tailEnd type="none" w="med" len="med"/>
                    </a:lnL>
                    <a:lnR w="7620" cap="flat" cmpd="sng" algn="ctr">
                      <a:solidFill>
                        <a:srgbClr val="A0D992"/>
                      </a:solidFill>
                      <a:prstDash val="solid"/>
                      <a:round/>
                      <a:headEnd type="none" w="med" len="med"/>
                      <a:tailEnd type="none" w="med" len="med"/>
                    </a:lnR>
                    <a:lnT w="7620" cap="flat" cmpd="sng" algn="ctr">
                      <a:solidFill>
                        <a:srgbClr val="A0D992"/>
                      </a:solidFill>
                      <a:prstDash val="solid"/>
                      <a:round/>
                      <a:headEnd type="none" w="med" len="med"/>
                      <a:tailEnd type="none" w="med" len="med"/>
                    </a:lnT>
                    <a:lnB w="7620" cap="flat" cmpd="sng" algn="ctr">
                      <a:solidFill>
                        <a:srgbClr val="C0E691"/>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0 </a:t>
                      </a:r>
                    </a:p>
                  </a:txBody>
                  <a:tcPr marL="5584" marR="5584" marT="0" marB="0" anchor="b">
                    <a:lnL w="7620" cap="flat" cmpd="sng" algn="ctr">
                      <a:solidFill>
                        <a:srgbClr val="A0D992"/>
                      </a:solidFill>
                      <a:prstDash val="solid"/>
                      <a:round/>
                      <a:headEnd type="none" w="med" len="med"/>
                      <a:tailEnd type="none" w="med" len="med"/>
                    </a:lnL>
                    <a:lnR w="7620" cap="flat" cmpd="sng" algn="ctr">
                      <a:solidFill>
                        <a:srgbClr val="A0D992"/>
                      </a:solidFill>
                      <a:prstDash val="solid"/>
                      <a:round/>
                      <a:headEnd type="none" w="med" len="med"/>
                      <a:tailEnd type="none" w="med" len="med"/>
                    </a:lnR>
                    <a:lnT w="7620" cap="flat" cmpd="sng" algn="ctr">
                      <a:solidFill>
                        <a:srgbClr val="A0D992"/>
                      </a:solidFill>
                      <a:prstDash val="solid"/>
                      <a:round/>
                      <a:headEnd type="none" w="med" len="med"/>
                      <a:tailEnd type="none" w="med" len="med"/>
                    </a:lnT>
                    <a:lnB w="7620" cap="flat" cmpd="sng" algn="ctr">
                      <a:solidFill>
                        <a:srgbClr val="60EC91"/>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0 </a:t>
                      </a:r>
                    </a:p>
                  </a:txBody>
                  <a:tcPr marL="5584" marR="5584" marT="0" marB="0" anchor="b">
                    <a:lnL w="7620" cap="flat" cmpd="sng" algn="ctr">
                      <a:solidFill>
                        <a:srgbClr val="A0D992"/>
                      </a:solidFill>
                      <a:prstDash val="solid"/>
                      <a:round/>
                      <a:headEnd type="none" w="med" len="med"/>
                      <a:tailEnd type="none" w="med" len="med"/>
                    </a:lnL>
                    <a:lnR w="7620" cap="flat" cmpd="sng" algn="ctr">
                      <a:solidFill>
                        <a:srgbClr val="A0D992"/>
                      </a:solidFill>
                      <a:prstDash val="solid"/>
                      <a:round/>
                      <a:headEnd type="none" w="med" len="med"/>
                      <a:tailEnd type="none" w="med" len="med"/>
                    </a:lnR>
                    <a:lnT w="7620" cap="flat" cmpd="sng" algn="ctr">
                      <a:solidFill>
                        <a:srgbClr val="A0D992"/>
                      </a:solidFill>
                      <a:prstDash val="solid"/>
                      <a:round/>
                      <a:headEnd type="none" w="med" len="med"/>
                      <a:tailEnd type="none" w="med" len="med"/>
                    </a:lnT>
                    <a:lnB w="7620" cap="flat" cmpd="sng" algn="ctr">
                      <a:solidFill>
                        <a:srgbClr val="400292"/>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0 </a:t>
                      </a:r>
                    </a:p>
                  </a:txBody>
                  <a:tcPr marL="5584" marR="5584" marT="0" marB="0" anchor="b">
                    <a:lnL w="7620" cap="flat" cmpd="sng" algn="ctr">
                      <a:solidFill>
                        <a:srgbClr val="A0D992"/>
                      </a:solidFill>
                      <a:prstDash val="solid"/>
                      <a:round/>
                      <a:headEnd type="none" w="med" len="med"/>
                      <a:tailEnd type="none" w="med" len="med"/>
                    </a:lnL>
                    <a:lnR w="7620" cap="flat" cmpd="sng" algn="ctr">
                      <a:solidFill>
                        <a:srgbClr val="C0E491"/>
                      </a:solidFill>
                      <a:prstDash val="solid"/>
                      <a:round/>
                      <a:headEnd type="none" w="med" len="med"/>
                      <a:tailEnd type="none" w="med" len="med"/>
                    </a:lnR>
                    <a:lnT w="7620" cap="flat" cmpd="sng" algn="ctr">
                      <a:solidFill>
                        <a:srgbClr val="A0D992"/>
                      </a:solidFill>
                      <a:prstDash val="solid"/>
                      <a:round/>
                      <a:headEnd type="none" w="med" len="med"/>
                      <a:tailEnd type="none" w="med" len="med"/>
                    </a:lnT>
                    <a:lnB w="7620" cap="flat" cmpd="sng" algn="ctr">
                      <a:solidFill>
                        <a:srgbClr val="601C92"/>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0 </a:t>
                      </a:r>
                    </a:p>
                  </a:txBody>
                  <a:tcPr marL="5584" marR="5584" marT="0" marB="0" anchor="b">
                    <a:lnL w="7620" cap="flat" cmpd="sng" algn="ctr">
                      <a:solidFill>
                        <a:srgbClr val="C0E491"/>
                      </a:solidFill>
                      <a:prstDash val="solid"/>
                      <a:round/>
                      <a:headEnd type="none" w="med" len="med"/>
                      <a:tailEnd type="none" w="med" len="med"/>
                    </a:lnL>
                    <a:lnR w="7620" cap="flat" cmpd="sng" algn="ctr">
                      <a:solidFill>
                        <a:srgbClr val="C0E491"/>
                      </a:solidFill>
                      <a:prstDash val="solid"/>
                      <a:round/>
                      <a:headEnd type="none" w="med" len="med"/>
                      <a:tailEnd type="none" w="med" len="med"/>
                    </a:lnR>
                    <a:lnT w="7620" cap="flat" cmpd="sng" algn="ctr">
                      <a:solidFill>
                        <a:srgbClr val="C0E491"/>
                      </a:solidFill>
                      <a:prstDash val="solid"/>
                      <a:round/>
                      <a:headEnd type="none" w="med" len="med"/>
                      <a:tailEnd type="none" w="med" len="med"/>
                    </a:lnT>
                    <a:lnB w="7620" cap="flat" cmpd="sng" algn="ctr">
                      <a:solidFill>
                        <a:srgbClr val="202592"/>
                      </a:solidFill>
                      <a:prstDash val="solid"/>
                      <a:round/>
                      <a:headEnd type="none" w="med" len="med"/>
                      <a:tailEnd type="none" w="med" len="med"/>
                    </a:lnB>
                  </a:tcPr>
                </a:tc>
                <a:extLst>
                  <a:ext uri="{0D108BD9-81ED-4DB2-BD59-A6C34878D82A}">
                    <a16:rowId xmlns:a16="http://schemas.microsoft.com/office/drawing/2014/main" val="2601167844"/>
                  </a:ext>
                </a:extLst>
              </a:tr>
              <a:tr h="249554">
                <a:tc>
                  <a:txBody>
                    <a:bodyPr/>
                    <a:lstStyle/>
                    <a:p>
                      <a:pPr rtl="0" fontAlgn="b"/>
                      <a:r>
                        <a:rPr lang="en-IN" sz="1400">
                          <a:effectLst/>
                        </a:rPr>
                        <a:t>Cost of Goods Sold</a:t>
                      </a:r>
                    </a:p>
                  </a:txBody>
                  <a:tcPr marL="5584" marR="5584" marT="0" marB="0" anchor="b">
                    <a:lnL w="7620" cap="flat" cmpd="sng" algn="ctr">
                      <a:solidFill>
                        <a:srgbClr val="A0D992"/>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A0D992"/>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400">
                        <a:effectLst/>
                      </a:endParaRP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0E091"/>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800" b="0">
                          <a:effectLst/>
                          <a:latin typeface="Helvetica Neue"/>
                        </a:rPr>
                        <a:t>45.0%</a:t>
                      </a:r>
                    </a:p>
                  </a:txBody>
                  <a:tcPr marL="5584" marR="5584" marT="0" marB="0" anchor="b">
                    <a:lnL w="7620" cap="flat" cmpd="sng" algn="ctr">
                      <a:solidFill>
                        <a:srgbClr val="C0E091"/>
                      </a:solidFill>
                      <a:prstDash val="solid"/>
                      <a:round/>
                      <a:headEnd type="none" w="med" len="med"/>
                      <a:tailEnd type="none" w="med" len="med"/>
                    </a:lnL>
                    <a:lnR w="7620" cap="flat" cmpd="sng" algn="ctr">
                      <a:solidFill>
                        <a:srgbClr val="80EC91"/>
                      </a:solidFill>
                      <a:prstDash val="solid"/>
                      <a:round/>
                      <a:headEnd type="none" w="med" len="med"/>
                      <a:tailEnd type="none" w="med" len="med"/>
                    </a:lnR>
                    <a:lnT w="7620" cap="flat" cmpd="sng" algn="ctr">
                      <a:solidFill>
                        <a:srgbClr val="C0E091"/>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36,834 </a:t>
                      </a:r>
                    </a:p>
                  </a:txBody>
                  <a:tcPr marL="5584" marR="5584" marT="0" marB="0" anchor="b">
                    <a:lnL w="7620" cap="flat" cmpd="sng" algn="ctr">
                      <a:solidFill>
                        <a:srgbClr val="80EC91"/>
                      </a:solidFill>
                      <a:prstDash val="solid"/>
                      <a:round/>
                      <a:headEnd type="none" w="med" len="med"/>
                      <a:tailEnd type="none" w="med" len="med"/>
                    </a:lnL>
                    <a:lnR w="7620" cap="flat" cmpd="sng" algn="ctr">
                      <a:solidFill>
                        <a:srgbClr val="C09D92"/>
                      </a:solidFill>
                      <a:prstDash val="solid"/>
                      <a:round/>
                      <a:headEnd type="none" w="med" len="med"/>
                      <a:tailEnd type="none" w="med" len="med"/>
                    </a:lnR>
                    <a:lnT w="7620" cap="flat" cmpd="sng" algn="ctr">
                      <a:solidFill>
                        <a:srgbClr val="80EC91"/>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r>
                        <a:rPr lang="en-IN" sz="800" b="1">
                          <a:effectLst/>
                          <a:latin typeface="Arial" panose="020B0604020202020204" pitchFamily="34" charset="0"/>
                        </a:rPr>
                        <a:t>37,861 </a:t>
                      </a:r>
                    </a:p>
                  </a:txBody>
                  <a:tcPr marL="5584" marR="5584" marT="0" marB="0" anchor="b">
                    <a:lnL w="7620" cap="flat" cmpd="sng" algn="ctr">
                      <a:solidFill>
                        <a:srgbClr val="C09D92"/>
                      </a:solidFill>
                      <a:prstDash val="solid"/>
                      <a:round/>
                      <a:headEnd type="none" w="med" len="med"/>
                      <a:tailEnd type="none" w="med" len="med"/>
                    </a:lnL>
                    <a:lnR w="7620" cap="flat" cmpd="sng" algn="ctr">
                      <a:solidFill>
                        <a:srgbClr val="C0CA92"/>
                      </a:solidFill>
                      <a:prstDash val="solid"/>
                      <a:round/>
                      <a:headEnd type="none" w="med" len="med"/>
                      <a:tailEnd type="none" w="med" len="med"/>
                    </a:lnR>
                    <a:lnT w="7620" cap="flat" cmpd="sng" algn="ctr">
                      <a:solidFill>
                        <a:srgbClr val="C09D92"/>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r>
                        <a:rPr lang="en-IN" sz="800" b="1">
                          <a:effectLst/>
                          <a:latin typeface="Arial" panose="020B0604020202020204" pitchFamily="34" charset="0"/>
                        </a:rPr>
                        <a:t>35,281 </a:t>
                      </a:r>
                    </a:p>
                  </a:txBody>
                  <a:tcPr marL="5584" marR="5584" marT="0" marB="0" anchor="b">
                    <a:lnL w="7620" cap="flat" cmpd="sng" algn="ctr">
                      <a:solidFill>
                        <a:srgbClr val="C0CA92"/>
                      </a:solidFill>
                      <a:prstDash val="solid"/>
                      <a:round/>
                      <a:headEnd type="none" w="med" len="med"/>
                      <a:tailEnd type="none" w="med" len="med"/>
                    </a:lnL>
                    <a:lnR w="7620" cap="flat" cmpd="sng" algn="ctr">
                      <a:solidFill>
                        <a:srgbClr val="A0E491"/>
                      </a:solidFill>
                      <a:prstDash val="solid"/>
                      <a:round/>
                      <a:headEnd type="none" w="med" len="med"/>
                      <a:tailEnd type="none" w="med" len="med"/>
                    </a:lnR>
                    <a:lnT w="7620" cap="flat" cmpd="sng" algn="ctr">
                      <a:solidFill>
                        <a:srgbClr val="C0CA92"/>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endParaRPr lang="en-IN" sz="800" b="1">
                        <a:effectLst/>
                        <a:latin typeface="Arial" panose="020B0604020202020204" pitchFamily="34" charset="0"/>
                      </a:endParaRPr>
                    </a:p>
                  </a:txBody>
                  <a:tcPr marL="5584" marR="5584" marT="0" marB="0" anchor="b">
                    <a:lnL w="7620" cap="flat" cmpd="sng" algn="ctr">
                      <a:solidFill>
                        <a:srgbClr val="A0E491"/>
                      </a:solidFill>
                      <a:prstDash val="solid"/>
                      <a:round/>
                      <a:headEnd type="none" w="med" len="med"/>
                      <a:tailEnd type="none" w="med" len="med"/>
                    </a:lnL>
                    <a:lnR w="7620" cap="flat" cmpd="sng" algn="ctr">
                      <a:solidFill>
                        <a:srgbClr val="C0DF91"/>
                      </a:solidFill>
                      <a:prstDash val="solid"/>
                      <a:round/>
                      <a:headEnd type="none" w="med" len="med"/>
                      <a:tailEnd type="none" w="med" len="med"/>
                    </a:lnR>
                    <a:lnT w="7620" cap="flat" cmpd="sng" algn="ctr">
                      <a:solidFill>
                        <a:srgbClr val="A0E491"/>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r>
                        <a:rPr lang="en-IN" sz="800" b="1">
                          <a:effectLst/>
                          <a:latin typeface="Arial" panose="020B0604020202020204" pitchFamily="34" charset="0"/>
                        </a:rPr>
                        <a:t>38,104 </a:t>
                      </a:r>
                    </a:p>
                  </a:txBody>
                  <a:tcPr marL="5584" marR="5584" marT="0" marB="0" anchor="b">
                    <a:lnL w="7620" cap="flat" cmpd="sng" algn="ctr">
                      <a:solidFill>
                        <a:srgbClr val="C0DF91"/>
                      </a:solidFill>
                      <a:prstDash val="solid"/>
                      <a:round/>
                      <a:headEnd type="none" w="med" len="med"/>
                      <a:tailEnd type="none" w="med" len="med"/>
                    </a:lnL>
                    <a:lnR w="7620" cap="flat" cmpd="sng" algn="ctr">
                      <a:solidFill>
                        <a:srgbClr val="C0E691"/>
                      </a:solidFill>
                      <a:prstDash val="solid"/>
                      <a:round/>
                      <a:headEnd type="none" w="med" len="med"/>
                      <a:tailEnd type="none" w="med" len="med"/>
                    </a:lnR>
                    <a:lnT w="7620" cap="flat" cmpd="sng" algn="ctr">
                      <a:solidFill>
                        <a:srgbClr val="C0DF91"/>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r>
                        <a:rPr lang="en-IN" sz="800" b="1">
                          <a:effectLst/>
                          <a:latin typeface="Arial" panose="020B0604020202020204" pitchFamily="34" charset="0"/>
                        </a:rPr>
                        <a:t>40,771 </a:t>
                      </a:r>
                    </a:p>
                  </a:txBody>
                  <a:tcPr marL="5584" marR="5584" marT="0" marB="0" anchor="b">
                    <a:lnL w="7620" cap="flat" cmpd="sng" algn="ctr">
                      <a:solidFill>
                        <a:srgbClr val="C0E691"/>
                      </a:solidFill>
                      <a:prstDash val="solid"/>
                      <a:round/>
                      <a:headEnd type="none" w="med" len="med"/>
                      <a:tailEnd type="none" w="med" len="med"/>
                    </a:lnL>
                    <a:lnR w="7620" cap="flat" cmpd="sng" algn="ctr">
                      <a:solidFill>
                        <a:srgbClr val="60EC91"/>
                      </a:solidFill>
                      <a:prstDash val="solid"/>
                      <a:round/>
                      <a:headEnd type="none" w="med" len="med"/>
                      <a:tailEnd type="none" w="med" len="med"/>
                    </a:lnR>
                    <a:lnT w="7620" cap="flat" cmpd="sng" algn="ctr">
                      <a:solidFill>
                        <a:srgbClr val="C0E691"/>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r>
                        <a:rPr lang="en-IN" sz="800" b="1">
                          <a:effectLst/>
                          <a:latin typeface="Arial" panose="020B0604020202020204" pitchFamily="34" charset="0"/>
                        </a:rPr>
                        <a:t>43,217 </a:t>
                      </a:r>
                    </a:p>
                  </a:txBody>
                  <a:tcPr marL="5584" marR="5584" marT="0" marB="0" anchor="b">
                    <a:lnL w="7620" cap="flat" cmpd="sng" algn="ctr">
                      <a:solidFill>
                        <a:srgbClr val="60EC91"/>
                      </a:solidFill>
                      <a:prstDash val="solid"/>
                      <a:round/>
                      <a:headEnd type="none" w="med" len="med"/>
                      <a:tailEnd type="none" w="med" len="med"/>
                    </a:lnL>
                    <a:lnR w="7620" cap="flat" cmpd="sng" algn="ctr">
                      <a:solidFill>
                        <a:srgbClr val="400292"/>
                      </a:solidFill>
                      <a:prstDash val="solid"/>
                      <a:round/>
                      <a:headEnd type="none" w="med" len="med"/>
                      <a:tailEnd type="none" w="med" len="med"/>
                    </a:lnR>
                    <a:lnT w="7620" cap="flat" cmpd="sng" algn="ctr">
                      <a:solidFill>
                        <a:srgbClr val="60EC91"/>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r>
                        <a:rPr lang="en-IN" sz="800" b="1">
                          <a:effectLst/>
                          <a:latin typeface="Arial" panose="020B0604020202020204" pitchFamily="34" charset="0"/>
                        </a:rPr>
                        <a:t>45,378 </a:t>
                      </a:r>
                    </a:p>
                  </a:txBody>
                  <a:tcPr marL="5584" marR="5584" marT="0" marB="0" anchor="b">
                    <a:lnL w="7620" cap="flat" cmpd="sng" algn="ctr">
                      <a:solidFill>
                        <a:srgbClr val="400292"/>
                      </a:solidFill>
                      <a:prstDash val="solid"/>
                      <a:round/>
                      <a:headEnd type="none" w="med" len="med"/>
                      <a:tailEnd type="none" w="med" len="med"/>
                    </a:lnL>
                    <a:lnR w="7620" cap="flat" cmpd="sng" algn="ctr">
                      <a:solidFill>
                        <a:srgbClr val="601C92"/>
                      </a:solidFill>
                      <a:prstDash val="solid"/>
                      <a:round/>
                      <a:headEnd type="none" w="med" len="med"/>
                      <a:tailEnd type="none" w="med" len="med"/>
                    </a:lnR>
                    <a:lnT w="7620" cap="flat" cmpd="sng" algn="ctr">
                      <a:solidFill>
                        <a:srgbClr val="400292"/>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r>
                        <a:rPr lang="en-IN" sz="800" b="1">
                          <a:effectLst/>
                          <a:latin typeface="Arial" panose="020B0604020202020204" pitchFamily="34" charset="0"/>
                        </a:rPr>
                        <a:t>47,193 </a:t>
                      </a:r>
                    </a:p>
                  </a:txBody>
                  <a:tcPr marL="5584" marR="5584" marT="0" marB="0" anchor="b">
                    <a:lnL w="7620" cap="flat" cmpd="sng" algn="ctr">
                      <a:solidFill>
                        <a:srgbClr val="601C92"/>
                      </a:solidFill>
                      <a:prstDash val="solid"/>
                      <a:round/>
                      <a:headEnd type="none" w="med" len="med"/>
                      <a:tailEnd type="none" w="med" len="med"/>
                    </a:lnL>
                    <a:lnR w="7620" cap="flat" cmpd="sng" algn="ctr">
                      <a:solidFill>
                        <a:srgbClr val="202592"/>
                      </a:solidFill>
                      <a:prstDash val="solid"/>
                      <a:round/>
                      <a:headEnd type="none" w="med" len="med"/>
                      <a:tailEnd type="none" w="med" len="med"/>
                    </a:lnR>
                    <a:lnT w="7620" cap="flat" cmpd="sng" algn="ctr">
                      <a:solidFill>
                        <a:srgbClr val="601C92"/>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r>
                        <a:rPr lang="en-IN" sz="800" b="1">
                          <a:effectLst/>
                          <a:latin typeface="Arial" panose="020B0604020202020204" pitchFamily="34" charset="0"/>
                        </a:rPr>
                        <a:t>48,609 </a:t>
                      </a:r>
                    </a:p>
                  </a:txBody>
                  <a:tcPr marL="5584" marR="5584" marT="0" marB="0" anchor="b">
                    <a:lnL w="7620" cap="flat" cmpd="sng" algn="ctr">
                      <a:solidFill>
                        <a:srgbClr val="202592"/>
                      </a:solidFill>
                      <a:prstDash val="solid"/>
                      <a:round/>
                      <a:headEnd type="none" w="med" len="med"/>
                      <a:tailEnd type="none" w="med" len="med"/>
                    </a:lnL>
                    <a:lnR w="7620" cap="flat" cmpd="sng" algn="ctr">
                      <a:solidFill>
                        <a:srgbClr val="202592"/>
                      </a:solidFill>
                      <a:prstDash val="solid"/>
                      <a:round/>
                      <a:headEnd type="none" w="med" len="med"/>
                      <a:tailEnd type="none" w="med" len="med"/>
                    </a:lnR>
                    <a:lnT w="7620" cap="flat" cmpd="sng" algn="ctr">
                      <a:solidFill>
                        <a:srgbClr val="202592"/>
                      </a:solidFill>
                      <a:prstDash val="solid"/>
                      <a:round/>
                      <a:headEnd type="none" w="med" len="med"/>
                      <a:tailEnd type="none" w="med" len="med"/>
                    </a:lnT>
                    <a:lnB w="7620" cap="flat" cmpd="sng" algn="ctr">
                      <a:solidFill>
                        <a:srgbClr val="209792"/>
                      </a:solidFill>
                      <a:prstDash val="solid"/>
                      <a:round/>
                      <a:headEnd type="none" w="med" len="med"/>
                      <a:tailEnd type="none" w="med" len="med"/>
                    </a:lnB>
                    <a:solidFill>
                      <a:srgbClr val="FFE598"/>
                    </a:solidFill>
                  </a:tcPr>
                </a:tc>
                <a:extLst>
                  <a:ext uri="{0D108BD9-81ED-4DB2-BD59-A6C34878D82A}">
                    <a16:rowId xmlns:a16="http://schemas.microsoft.com/office/drawing/2014/main" val="168949595"/>
                  </a:ext>
                </a:extLst>
              </a:tr>
              <a:tr h="159509">
                <a:tc>
                  <a:txBody>
                    <a:bodyPr/>
                    <a:lstStyle/>
                    <a:p>
                      <a:pPr rtl="0" fontAlgn="b"/>
                      <a:r>
                        <a:rPr lang="en-IN" sz="800" b="1">
                          <a:effectLst/>
                          <a:latin typeface="Arial" panose="020B0604020202020204" pitchFamily="34" charset="0"/>
                        </a:rPr>
                        <a:t>Gross Profit</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400">
                        <a:effectLst/>
                      </a:endParaRP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400">
                        <a:effectLst/>
                      </a:endParaRP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45,020 </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E0A592"/>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46,274 </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E0A592"/>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43,122 </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E0A592"/>
                      </a:solidFill>
                      <a:prstDash val="solid"/>
                      <a:round/>
                      <a:headEnd type="none" w="med" len="med"/>
                      <a:tailEnd type="none" w="med" len="med"/>
                    </a:lnB>
                  </a:tcPr>
                </a:tc>
                <a:tc>
                  <a:txBody>
                    <a:bodyPr/>
                    <a:lstStyle/>
                    <a:p>
                      <a:pPr algn="ctr" rtl="0" fontAlgn="b"/>
                      <a:r>
                        <a:rPr lang="en-IN" sz="800" b="0" i="1">
                          <a:effectLst/>
                          <a:latin typeface="Arial" panose="020B0604020202020204" pitchFamily="34" charset="0"/>
                        </a:rPr>
                        <a:t>-2.1%</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46,571 </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0AB92"/>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49,831 </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0AB92"/>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52,821 </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0AB92"/>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55,462 </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0AB92"/>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57,681 </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209792"/>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0AB92"/>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59,411 </a:t>
                      </a:r>
                    </a:p>
                  </a:txBody>
                  <a:tcPr marL="5584" marR="5584" marT="0" marB="0" anchor="b">
                    <a:lnL w="7620" cap="flat" cmpd="sng" algn="ctr">
                      <a:solidFill>
                        <a:srgbClr val="209792"/>
                      </a:solidFill>
                      <a:prstDash val="solid"/>
                      <a:round/>
                      <a:headEnd type="none" w="med" len="med"/>
                      <a:tailEnd type="none" w="med" len="med"/>
                    </a:lnL>
                    <a:lnR w="7620" cap="flat" cmpd="sng" algn="ctr">
                      <a:solidFill>
                        <a:srgbClr val="209792"/>
                      </a:solidFill>
                      <a:prstDash val="solid"/>
                      <a:round/>
                      <a:headEnd type="none" w="med" len="med"/>
                      <a:tailEnd type="none" w="med" len="med"/>
                    </a:lnR>
                    <a:lnT w="7620" cap="flat" cmpd="sng" algn="ctr">
                      <a:solidFill>
                        <a:srgbClr val="209792"/>
                      </a:solidFill>
                      <a:prstDash val="solid"/>
                      <a:round/>
                      <a:headEnd type="none" w="med" len="med"/>
                      <a:tailEnd type="none" w="med" len="med"/>
                    </a:lnT>
                    <a:lnB w="7620" cap="flat" cmpd="sng" algn="ctr">
                      <a:solidFill>
                        <a:srgbClr val="80C292"/>
                      </a:solidFill>
                      <a:prstDash val="solid"/>
                      <a:round/>
                      <a:headEnd type="none" w="med" len="med"/>
                      <a:tailEnd type="none" w="med" len="med"/>
                    </a:lnB>
                  </a:tcPr>
                </a:tc>
                <a:extLst>
                  <a:ext uri="{0D108BD9-81ED-4DB2-BD59-A6C34878D82A}">
                    <a16:rowId xmlns:a16="http://schemas.microsoft.com/office/drawing/2014/main" val="3877535215"/>
                  </a:ext>
                </a:extLst>
              </a:tr>
              <a:tr h="159509">
                <a:tc>
                  <a:txBody>
                    <a:bodyPr/>
                    <a:lstStyle/>
                    <a:p>
                      <a:pPr rtl="0" fontAlgn="b"/>
                      <a:r>
                        <a:rPr lang="en-IN" sz="800" b="0" i="1">
                          <a:effectLst/>
                          <a:latin typeface="Arial" panose="020B0604020202020204" pitchFamily="34" charset="0"/>
                        </a:rPr>
                        <a:t>% margin</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0AB92"/>
                      </a:solidFill>
                      <a:prstDash val="solid"/>
                      <a:round/>
                      <a:headEnd type="none" w="med" len="med"/>
                      <a:tailEnd type="none" w="med" len="med"/>
                    </a:lnB>
                  </a:tcPr>
                </a:tc>
                <a:tc>
                  <a:txBody>
                    <a:bodyPr/>
                    <a:lstStyle/>
                    <a:p>
                      <a:pPr rtl="0" fontAlgn="b"/>
                      <a:endParaRPr lang="en-IN" sz="1400">
                        <a:effectLst/>
                      </a:endParaRP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400">
                        <a:effectLst/>
                      </a:endParaRP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E0A592"/>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0C192"/>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1 </a:t>
                      </a:r>
                    </a:p>
                  </a:txBody>
                  <a:tcPr marL="5584" marR="5584" marT="0" marB="0" anchor="b">
                    <a:lnL w="7620" cap="flat" cmpd="sng" algn="ctr">
                      <a:solidFill>
                        <a:srgbClr val="E0A592"/>
                      </a:solidFill>
                      <a:prstDash val="solid"/>
                      <a:round/>
                      <a:headEnd type="none" w="med" len="med"/>
                      <a:tailEnd type="none" w="med" len="med"/>
                    </a:lnL>
                    <a:lnR w="7620" cap="flat" cmpd="sng" algn="ctr">
                      <a:solidFill>
                        <a:srgbClr val="E0A592"/>
                      </a:solidFill>
                      <a:prstDash val="solid"/>
                      <a:round/>
                      <a:headEnd type="none" w="med" len="med"/>
                      <a:tailEnd type="none" w="med" len="med"/>
                    </a:lnR>
                    <a:lnT w="7620" cap="flat" cmpd="sng" algn="ctr">
                      <a:solidFill>
                        <a:srgbClr val="E0A592"/>
                      </a:solidFill>
                      <a:prstDash val="solid"/>
                      <a:round/>
                      <a:headEnd type="none" w="med" len="med"/>
                      <a:tailEnd type="none" w="med" len="med"/>
                    </a:lnT>
                    <a:lnB w="7620" cap="flat" cmpd="sng" algn="ctr">
                      <a:solidFill>
                        <a:srgbClr val="00C892"/>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1 </a:t>
                      </a:r>
                    </a:p>
                  </a:txBody>
                  <a:tcPr marL="5584" marR="5584" marT="0" marB="0" anchor="b">
                    <a:lnL w="7620" cap="flat" cmpd="sng" algn="ctr">
                      <a:solidFill>
                        <a:srgbClr val="E0A592"/>
                      </a:solidFill>
                      <a:prstDash val="solid"/>
                      <a:round/>
                      <a:headEnd type="none" w="med" len="med"/>
                      <a:tailEnd type="none" w="med" len="med"/>
                    </a:lnL>
                    <a:lnR w="7620" cap="flat" cmpd="sng" algn="ctr">
                      <a:solidFill>
                        <a:srgbClr val="E0A592"/>
                      </a:solidFill>
                      <a:prstDash val="solid"/>
                      <a:round/>
                      <a:headEnd type="none" w="med" len="med"/>
                      <a:tailEnd type="none" w="med" len="med"/>
                    </a:lnR>
                    <a:lnT w="7620" cap="flat" cmpd="sng" algn="ctr">
                      <a:solidFill>
                        <a:srgbClr val="E0A592"/>
                      </a:solidFill>
                      <a:prstDash val="solid"/>
                      <a:round/>
                      <a:headEnd type="none" w="med" len="med"/>
                      <a:tailEnd type="none" w="med" len="med"/>
                    </a:lnT>
                    <a:lnB w="7620" cap="flat" cmpd="sng" algn="ctr">
                      <a:solidFill>
                        <a:srgbClr val="60C892"/>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1 </a:t>
                      </a:r>
                    </a:p>
                  </a:txBody>
                  <a:tcPr marL="5584" marR="5584" marT="0" marB="0" anchor="b">
                    <a:lnL w="7620" cap="flat" cmpd="sng" algn="ctr">
                      <a:solidFill>
                        <a:srgbClr val="E0A592"/>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E0A592"/>
                      </a:solidFill>
                      <a:prstDash val="solid"/>
                      <a:round/>
                      <a:headEnd type="none" w="med" len="med"/>
                      <a:tailEnd type="none" w="med" len="med"/>
                    </a:lnT>
                    <a:lnB w="7620" cap="flat" cmpd="sng" algn="ctr">
                      <a:solidFill>
                        <a:srgbClr val="40CF92"/>
                      </a:solidFill>
                      <a:prstDash val="solid"/>
                      <a:round/>
                      <a:headEnd type="none" w="med" len="med"/>
                      <a:tailEnd type="none" w="med" len="med"/>
                    </a:lnB>
                  </a:tcPr>
                </a:tc>
                <a:tc>
                  <a:txBody>
                    <a:bodyPr/>
                    <a:lstStyle/>
                    <a:p>
                      <a:pPr algn="ctr" rtl="0" fontAlgn="b"/>
                      <a:endParaRPr lang="en-IN" sz="800" b="0" i="1">
                        <a:effectLst/>
                        <a:latin typeface="Arial" panose="020B0604020202020204" pitchFamily="34" charset="0"/>
                      </a:endParaRP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0AB92"/>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60D292"/>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1 </a:t>
                      </a:r>
                    </a:p>
                  </a:txBody>
                  <a:tcPr marL="5584" marR="5584" marT="0" marB="0" anchor="b">
                    <a:lnL w="7620" cap="flat" cmpd="sng" algn="ctr">
                      <a:solidFill>
                        <a:srgbClr val="C0AB92"/>
                      </a:solidFill>
                      <a:prstDash val="solid"/>
                      <a:round/>
                      <a:headEnd type="none" w="med" len="med"/>
                      <a:tailEnd type="none" w="med" len="med"/>
                    </a:lnL>
                    <a:lnR w="7620" cap="flat" cmpd="sng" algn="ctr">
                      <a:solidFill>
                        <a:srgbClr val="C0AB92"/>
                      </a:solidFill>
                      <a:prstDash val="solid"/>
                      <a:round/>
                      <a:headEnd type="none" w="med" len="med"/>
                      <a:tailEnd type="none" w="med" len="med"/>
                    </a:lnR>
                    <a:lnT w="7620" cap="flat" cmpd="sng" algn="ctr">
                      <a:solidFill>
                        <a:srgbClr val="C0AB92"/>
                      </a:solidFill>
                      <a:prstDash val="solid"/>
                      <a:round/>
                      <a:headEnd type="none" w="med" len="med"/>
                      <a:tailEnd type="none" w="med" len="med"/>
                    </a:lnT>
                    <a:lnB w="7620" cap="flat" cmpd="sng" algn="ctr">
                      <a:solidFill>
                        <a:srgbClr val="A0D792"/>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1 </a:t>
                      </a:r>
                    </a:p>
                  </a:txBody>
                  <a:tcPr marL="5584" marR="5584" marT="0" marB="0" anchor="b">
                    <a:lnL w="7620" cap="flat" cmpd="sng" algn="ctr">
                      <a:solidFill>
                        <a:srgbClr val="C0AB92"/>
                      </a:solidFill>
                      <a:prstDash val="solid"/>
                      <a:round/>
                      <a:headEnd type="none" w="med" len="med"/>
                      <a:tailEnd type="none" w="med" len="med"/>
                    </a:lnL>
                    <a:lnR w="7620" cap="flat" cmpd="sng" algn="ctr">
                      <a:solidFill>
                        <a:srgbClr val="C0AB92"/>
                      </a:solidFill>
                      <a:prstDash val="solid"/>
                      <a:round/>
                      <a:headEnd type="none" w="med" len="med"/>
                      <a:tailEnd type="none" w="med" len="med"/>
                    </a:lnR>
                    <a:lnT w="7620" cap="flat" cmpd="sng" algn="ctr">
                      <a:solidFill>
                        <a:srgbClr val="C0AB92"/>
                      </a:solidFill>
                      <a:prstDash val="solid"/>
                      <a:round/>
                      <a:headEnd type="none" w="med" len="med"/>
                      <a:tailEnd type="none" w="med" len="med"/>
                    </a:lnT>
                    <a:lnB w="7620" cap="flat" cmpd="sng" algn="ctr">
                      <a:solidFill>
                        <a:srgbClr val="E0D992"/>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1 </a:t>
                      </a:r>
                    </a:p>
                  </a:txBody>
                  <a:tcPr marL="5584" marR="5584" marT="0" marB="0" anchor="b">
                    <a:lnL w="7620" cap="flat" cmpd="sng" algn="ctr">
                      <a:solidFill>
                        <a:srgbClr val="C0AB92"/>
                      </a:solidFill>
                      <a:prstDash val="solid"/>
                      <a:round/>
                      <a:headEnd type="none" w="med" len="med"/>
                      <a:tailEnd type="none" w="med" len="med"/>
                    </a:lnL>
                    <a:lnR w="7620" cap="flat" cmpd="sng" algn="ctr">
                      <a:solidFill>
                        <a:srgbClr val="C0AB92"/>
                      </a:solidFill>
                      <a:prstDash val="solid"/>
                      <a:round/>
                      <a:headEnd type="none" w="med" len="med"/>
                      <a:tailEnd type="none" w="med" len="med"/>
                    </a:lnR>
                    <a:lnT w="7620" cap="flat" cmpd="sng" algn="ctr">
                      <a:solidFill>
                        <a:srgbClr val="C0AB92"/>
                      </a:solidFill>
                      <a:prstDash val="solid"/>
                      <a:round/>
                      <a:headEnd type="none" w="med" len="med"/>
                      <a:tailEnd type="none" w="med" len="med"/>
                    </a:lnT>
                    <a:lnB w="7620" cap="flat" cmpd="sng" algn="ctr">
                      <a:solidFill>
                        <a:srgbClr val="A0E491"/>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1 </a:t>
                      </a:r>
                    </a:p>
                  </a:txBody>
                  <a:tcPr marL="5584" marR="5584" marT="0" marB="0" anchor="b">
                    <a:lnL w="7620" cap="flat" cmpd="sng" algn="ctr">
                      <a:solidFill>
                        <a:srgbClr val="C0AB92"/>
                      </a:solidFill>
                      <a:prstDash val="solid"/>
                      <a:round/>
                      <a:headEnd type="none" w="med" len="med"/>
                      <a:tailEnd type="none" w="med" len="med"/>
                    </a:lnL>
                    <a:lnR w="7620" cap="flat" cmpd="sng" algn="ctr">
                      <a:solidFill>
                        <a:srgbClr val="C0AB92"/>
                      </a:solidFill>
                      <a:prstDash val="solid"/>
                      <a:round/>
                      <a:headEnd type="none" w="med" len="med"/>
                      <a:tailEnd type="none" w="med" len="med"/>
                    </a:lnR>
                    <a:lnT w="7620" cap="flat" cmpd="sng" algn="ctr">
                      <a:solidFill>
                        <a:srgbClr val="C0AB92"/>
                      </a:solidFill>
                      <a:prstDash val="solid"/>
                      <a:round/>
                      <a:headEnd type="none" w="med" len="med"/>
                      <a:tailEnd type="none" w="med" len="med"/>
                    </a:lnT>
                    <a:lnB w="7620" cap="flat" cmpd="sng" algn="ctr">
                      <a:solidFill>
                        <a:srgbClr val="603C92"/>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1 </a:t>
                      </a:r>
                    </a:p>
                  </a:txBody>
                  <a:tcPr marL="5584" marR="5584" marT="0" marB="0" anchor="b">
                    <a:lnL w="7620" cap="flat" cmpd="sng" algn="ctr">
                      <a:solidFill>
                        <a:srgbClr val="C0AB92"/>
                      </a:solidFill>
                      <a:prstDash val="solid"/>
                      <a:round/>
                      <a:headEnd type="none" w="med" len="med"/>
                      <a:tailEnd type="none" w="med" len="med"/>
                    </a:lnL>
                    <a:lnR w="7620" cap="flat" cmpd="sng" algn="ctr">
                      <a:solidFill>
                        <a:srgbClr val="80C292"/>
                      </a:solidFill>
                      <a:prstDash val="solid"/>
                      <a:round/>
                      <a:headEnd type="none" w="med" len="med"/>
                      <a:tailEnd type="none" w="med" len="med"/>
                    </a:lnR>
                    <a:lnT w="7620" cap="flat" cmpd="sng" algn="ctr">
                      <a:solidFill>
                        <a:srgbClr val="C0AB92"/>
                      </a:solidFill>
                      <a:prstDash val="solid"/>
                      <a:round/>
                      <a:headEnd type="none" w="med" len="med"/>
                      <a:tailEnd type="none" w="med" len="med"/>
                    </a:lnT>
                    <a:lnB w="7620" cap="flat" cmpd="sng" algn="ctr">
                      <a:solidFill>
                        <a:srgbClr val="403D92"/>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1 </a:t>
                      </a:r>
                    </a:p>
                  </a:txBody>
                  <a:tcPr marL="5584" marR="5584" marT="0" marB="0" anchor="b">
                    <a:lnL w="7620" cap="flat" cmpd="sng" algn="ctr">
                      <a:solidFill>
                        <a:srgbClr val="80C292"/>
                      </a:solidFill>
                      <a:prstDash val="solid"/>
                      <a:round/>
                      <a:headEnd type="none" w="med" len="med"/>
                      <a:tailEnd type="none" w="med" len="med"/>
                    </a:lnL>
                    <a:lnR w="7620" cap="flat" cmpd="sng" algn="ctr">
                      <a:solidFill>
                        <a:srgbClr val="80C292"/>
                      </a:solidFill>
                      <a:prstDash val="solid"/>
                      <a:round/>
                      <a:headEnd type="none" w="med" len="med"/>
                      <a:tailEnd type="none" w="med" len="med"/>
                    </a:lnR>
                    <a:lnT w="7620" cap="flat" cmpd="sng" algn="ctr">
                      <a:solidFill>
                        <a:srgbClr val="80C292"/>
                      </a:solidFill>
                      <a:prstDash val="solid"/>
                      <a:round/>
                      <a:headEnd type="none" w="med" len="med"/>
                      <a:tailEnd type="none" w="med" len="med"/>
                    </a:lnT>
                    <a:lnB w="7620" cap="flat" cmpd="sng" algn="ctr">
                      <a:solidFill>
                        <a:srgbClr val="004392"/>
                      </a:solidFill>
                      <a:prstDash val="solid"/>
                      <a:round/>
                      <a:headEnd type="none" w="med" len="med"/>
                      <a:tailEnd type="none" w="med" len="med"/>
                    </a:lnB>
                  </a:tcPr>
                </a:tc>
                <a:extLst>
                  <a:ext uri="{0D108BD9-81ED-4DB2-BD59-A6C34878D82A}">
                    <a16:rowId xmlns:a16="http://schemas.microsoft.com/office/drawing/2014/main" val="1695240390"/>
                  </a:ext>
                </a:extLst>
              </a:tr>
              <a:tr h="468235">
                <a:tc>
                  <a:txBody>
                    <a:bodyPr/>
                    <a:lstStyle/>
                    <a:p>
                      <a:pPr rtl="0" fontAlgn="b"/>
                      <a:r>
                        <a:rPr lang="en-IN" sz="1400">
                          <a:effectLst/>
                        </a:rPr>
                        <a:t>Selling, General &amp; Administrative</a:t>
                      </a:r>
                    </a:p>
                  </a:txBody>
                  <a:tcPr marL="5584" marR="5584" marT="0" marB="0" anchor="b">
                    <a:lnL w="7620" cap="flat" cmpd="sng" algn="ctr">
                      <a:solidFill>
                        <a:srgbClr val="C0AB92"/>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0AB92"/>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400">
                        <a:effectLst/>
                      </a:endParaRP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0C192"/>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800" b="0">
                          <a:effectLst/>
                          <a:latin typeface="Helvetica Neue"/>
                        </a:rPr>
                        <a:t>25.0%</a:t>
                      </a:r>
                    </a:p>
                  </a:txBody>
                  <a:tcPr marL="5584" marR="5584" marT="0" marB="0" anchor="b">
                    <a:lnL w="7620" cap="flat" cmpd="sng" algn="ctr">
                      <a:solidFill>
                        <a:srgbClr val="C0C192"/>
                      </a:solidFill>
                      <a:prstDash val="solid"/>
                      <a:round/>
                      <a:headEnd type="none" w="med" len="med"/>
                      <a:tailEnd type="none" w="med" len="med"/>
                    </a:lnL>
                    <a:lnR w="7620" cap="flat" cmpd="sng" algn="ctr">
                      <a:solidFill>
                        <a:srgbClr val="00C892"/>
                      </a:solidFill>
                      <a:prstDash val="solid"/>
                      <a:round/>
                      <a:headEnd type="none" w="med" len="med"/>
                      <a:tailEnd type="none" w="med" len="med"/>
                    </a:lnR>
                    <a:lnT w="7620" cap="flat" cmpd="sng" algn="ctr">
                      <a:solidFill>
                        <a:srgbClr val="C0C192"/>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20,464 </a:t>
                      </a:r>
                    </a:p>
                  </a:txBody>
                  <a:tcPr marL="5584" marR="5584" marT="0" marB="0" anchor="b">
                    <a:lnL w="7620" cap="flat" cmpd="sng" algn="ctr">
                      <a:solidFill>
                        <a:srgbClr val="00C892"/>
                      </a:solidFill>
                      <a:prstDash val="solid"/>
                      <a:round/>
                      <a:headEnd type="none" w="med" len="med"/>
                      <a:tailEnd type="none" w="med" len="med"/>
                    </a:lnL>
                    <a:lnR w="7620" cap="flat" cmpd="sng" algn="ctr">
                      <a:solidFill>
                        <a:srgbClr val="60C892"/>
                      </a:solidFill>
                      <a:prstDash val="solid"/>
                      <a:round/>
                      <a:headEnd type="none" w="med" len="med"/>
                      <a:tailEnd type="none" w="med" len="med"/>
                    </a:lnR>
                    <a:lnT w="7620" cap="flat" cmpd="sng" algn="ctr">
                      <a:solidFill>
                        <a:srgbClr val="00C892"/>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r>
                        <a:rPr lang="en-IN" sz="800" b="1">
                          <a:effectLst/>
                          <a:latin typeface="Arial" panose="020B0604020202020204" pitchFamily="34" charset="0"/>
                        </a:rPr>
                        <a:t>21,034 </a:t>
                      </a:r>
                    </a:p>
                  </a:txBody>
                  <a:tcPr marL="5584" marR="5584" marT="0" marB="0" anchor="b">
                    <a:lnL w="7620" cap="flat" cmpd="sng" algn="ctr">
                      <a:solidFill>
                        <a:srgbClr val="60C892"/>
                      </a:solidFill>
                      <a:prstDash val="solid"/>
                      <a:round/>
                      <a:headEnd type="none" w="med" len="med"/>
                      <a:tailEnd type="none" w="med" len="med"/>
                    </a:lnL>
                    <a:lnR w="7620" cap="flat" cmpd="sng" algn="ctr">
                      <a:solidFill>
                        <a:srgbClr val="40CF92"/>
                      </a:solidFill>
                      <a:prstDash val="solid"/>
                      <a:round/>
                      <a:headEnd type="none" w="med" len="med"/>
                      <a:tailEnd type="none" w="med" len="med"/>
                    </a:lnR>
                    <a:lnT w="7620" cap="flat" cmpd="sng" algn="ctr">
                      <a:solidFill>
                        <a:srgbClr val="60C892"/>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r>
                        <a:rPr lang="en-IN" sz="800" b="1">
                          <a:effectLst/>
                          <a:latin typeface="Arial" panose="020B0604020202020204" pitchFamily="34" charset="0"/>
                        </a:rPr>
                        <a:t>19,601 </a:t>
                      </a:r>
                    </a:p>
                  </a:txBody>
                  <a:tcPr marL="5584" marR="5584" marT="0" marB="0" anchor="b">
                    <a:lnL w="7620" cap="flat" cmpd="sng" algn="ctr">
                      <a:solidFill>
                        <a:srgbClr val="40CF92"/>
                      </a:solidFill>
                      <a:prstDash val="solid"/>
                      <a:round/>
                      <a:headEnd type="none" w="med" len="med"/>
                      <a:tailEnd type="none" w="med" len="med"/>
                    </a:lnL>
                    <a:lnR w="7620" cap="flat" cmpd="sng" algn="ctr">
                      <a:solidFill>
                        <a:srgbClr val="60D292"/>
                      </a:solidFill>
                      <a:prstDash val="solid"/>
                      <a:round/>
                      <a:headEnd type="none" w="med" len="med"/>
                      <a:tailEnd type="none" w="med" len="med"/>
                    </a:lnR>
                    <a:lnT w="7620" cap="flat" cmpd="sng" algn="ctr">
                      <a:solidFill>
                        <a:srgbClr val="40CF92"/>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endParaRPr lang="en-IN" sz="800" b="0" i="1">
                        <a:effectLst/>
                        <a:latin typeface="Arial" panose="020B0604020202020204" pitchFamily="34" charset="0"/>
                      </a:endParaRPr>
                    </a:p>
                  </a:txBody>
                  <a:tcPr marL="5584" marR="5584" marT="0" marB="0" anchor="b">
                    <a:lnL w="7620" cap="flat" cmpd="sng" algn="ctr">
                      <a:solidFill>
                        <a:srgbClr val="60D292"/>
                      </a:solidFill>
                      <a:prstDash val="solid"/>
                      <a:round/>
                      <a:headEnd type="none" w="med" len="med"/>
                      <a:tailEnd type="none" w="med" len="med"/>
                    </a:lnL>
                    <a:lnR w="7620" cap="flat" cmpd="sng" algn="ctr">
                      <a:solidFill>
                        <a:srgbClr val="A0D792"/>
                      </a:solidFill>
                      <a:prstDash val="solid"/>
                      <a:round/>
                      <a:headEnd type="none" w="med" len="med"/>
                      <a:tailEnd type="none" w="med" len="med"/>
                    </a:lnR>
                    <a:lnT w="7620" cap="flat" cmpd="sng" algn="ctr">
                      <a:solidFill>
                        <a:srgbClr val="60D292"/>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21,169 </a:t>
                      </a:r>
                    </a:p>
                  </a:txBody>
                  <a:tcPr marL="5584" marR="5584" marT="0" marB="0" anchor="b">
                    <a:lnL w="7620" cap="flat" cmpd="sng" algn="ctr">
                      <a:solidFill>
                        <a:srgbClr val="A0D792"/>
                      </a:solidFill>
                      <a:prstDash val="solid"/>
                      <a:round/>
                      <a:headEnd type="none" w="med" len="med"/>
                      <a:tailEnd type="none" w="med" len="med"/>
                    </a:lnL>
                    <a:lnR w="7620" cap="flat" cmpd="sng" algn="ctr">
                      <a:solidFill>
                        <a:srgbClr val="E0D992"/>
                      </a:solidFill>
                      <a:prstDash val="solid"/>
                      <a:round/>
                      <a:headEnd type="none" w="med" len="med"/>
                      <a:tailEnd type="none" w="med" len="med"/>
                    </a:lnR>
                    <a:lnT w="7620" cap="flat" cmpd="sng" algn="ctr">
                      <a:solidFill>
                        <a:srgbClr val="A0D792"/>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r>
                        <a:rPr lang="en-IN" sz="800" b="1">
                          <a:effectLst/>
                          <a:latin typeface="Arial" panose="020B0604020202020204" pitchFamily="34" charset="0"/>
                        </a:rPr>
                        <a:t>22,651 </a:t>
                      </a:r>
                    </a:p>
                  </a:txBody>
                  <a:tcPr marL="5584" marR="5584" marT="0" marB="0" anchor="b">
                    <a:lnL w="7620" cap="flat" cmpd="sng" algn="ctr">
                      <a:solidFill>
                        <a:srgbClr val="E0D992"/>
                      </a:solidFill>
                      <a:prstDash val="solid"/>
                      <a:round/>
                      <a:headEnd type="none" w="med" len="med"/>
                      <a:tailEnd type="none" w="med" len="med"/>
                    </a:lnL>
                    <a:lnR w="7620" cap="flat" cmpd="sng" algn="ctr">
                      <a:solidFill>
                        <a:srgbClr val="A0E491"/>
                      </a:solidFill>
                      <a:prstDash val="solid"/>
                      <a:round/>
                      <a:headEnd type="none" w="med" len="med"/>
                      <a:tailEnd type="none" w="med" len="med"/>
                    </a:lnR>
                    <a:lnT w="7620" cap="flat" cmpd="sng" algn="ctr">
                      <a:solidFill>
                        <a:srgbClr val="E0D992"/>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r>
                        <a:rPr lang="en-IN" sz="800" b="1">
                          <a:effectLst/>
                          <a:latin typeface="Arial" panose="020B0604020202020204" pitchFamily="34" charset="0"/>
                        </a:rPr>
                        <a:t>24,010 </a:t>
                      </a:r>
                    </a:p>
                  </a:txBody>
                  <a:tcPr marL="5584" marR="5584" marT="0" marB="0" anchor="b">
                    <a:lnL w="7620" cap="flat" cmpd="sng" algn="ctr">
                      <a:solidFill>
                        <a:srgbClr val="A0E491"/>
                      </a:solidFill>
                      <a:prstDash val="solid"/>
                      <a:round/>
                      <a:headEnd type="none" w="med" len="med"/>
                      <a:tailEnd type="none" w="med" len="med"/>
                    </a:lnL>
                    <a:lnR w="7620" cap="flat" cmpd="sng" algn="ctr">
                      <a:solidFill>
                        <a:srgbClr val="603C92"/>
                      </a:solidFill>
                      <a:prstDash val="solid"/>
                      <a:round/>
                      <a:headEnd type="none" w="med" len="med"/>
                      <a:tailEnd type="none" w="med" len="med"/>
                    </a:lnR>
                    <a:lnT w="7620" cap="flat" cmpd="sng" algn="ctr">
                      <a:solidFill>
                        <a:srgbClr val="A0E491"/>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r>
                        <a:rPr lang="en-IN" sz="800" b="1">
                          <a:effectLst/>
                          <a:latin typeface="Arial" panose="020B0604020202020204" pitchFamily="34" charset="0"/>
                        </a:rPr>
                        <a:t>25,210 </a:t>
                      </a:r>
                    </a:p>
                  </a:txBody>
                  <a:tcPr marL="5584" marR="5584" marT="0" marB="0" anchor="b">
                    <a:lnL w="7620" cap="flat" cmpd="sng" algn="ctr">
                      <a:solidFill>
                        <a:srgbClr val="603C92"/>
                      </a:solidFill>
                      <a:prstDash val="solid"/>
                      <a:round/>
                      <a:headEnd type="none" w="med" len="med"/>
                      <a:tailEnd type="none" w="med" len="med"/>
                    </a:lnL>
                    <a:lnR w="7620" cap="flat" cmpd="sng" algn="ctr">
                      <a:solidFill>
                        <a:srgbClr val="403D92"/>
                      </a:solidFill>
                      <a:prstDash val="solid"/>
                      <a:round/>
                      <a:headEnd type="none" w="med" len="med"/>
                      <a:tailEnd type="none" w="med" len="med"/>
                    </a:lnR>
                    <a:lnT w="7620" cap="flat" cmpd="sng" algn="ctr">
                      <a:solidFill>
                        <a:srgbClr val="603C92"/>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r>
                        <a:rPr lang="en-IN" sz="800" b="1">
                          <a:effectLst/>
                          <a:latin typeface="Arial" panose="020B0604020202020204" pitchFamily="34" charset="0"/>
                        </a:rPr>
                        <a:t>26,219 </a:t>
                      </a:r>
                    </a:p>
                  </a:txBody>
                  <a:tcPr marL="5584" marR="5584" marT="0" marB="0" anchor="b">
                    <a:lnL w="7620" cap="flat" cmpd="sng" algn="ctr">
                      <a:solidFill>
                        <a:srgbClr val="403D92"/>
                      </a:solidFill>
                      <a:prstDash val="solid"/>
                      <a:round/>
                      <a:headEnd type="none" w="med" len="med"/>
                      <a:tailEnd type="none" w="med" len="med"/>
                    </a:lnL>
                    <a:lnR w="7620" cap="flat" cmpd="sng" algn="ctr">
                      <a:solidFill>
                        <a:srgbClr val="004392"/>
                      </a:solidFill>
                      <a:prstDash val="solid"/>
                      <a:round/>
                      <a:headEnd type="none" w="med" len="med"/>
                      <a:tailEnd type="none" w="med" len="med"/>
                    </a:lnR>
                    <a:lnT w="7620" cap="flat" cmpd="sng" algn="ctr">
                      <a:solidFill>
                        <a:srgbClr val="403D92"/>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r>
                        <a:rPr lang="en-IN" sz="800" b="1">
                          <a:effectLst/>
                          <a:latin typeface="Arial" panose="020B0604020202020204" pitchFamily="34" charset="0"/>
                        </a:rPr>
                        <a:t>27,005 </a:t>
                      </a:r>
                    </a:p>
                  </a:txBody>
                  <a:tcPr marL="5584" marR="5584" marT="0" marB="0" anchor="b">
                    <a:lnL w="7620" cap="flat" cmpd="sng" algn="ctr">
                      <a:solidFill>
                        <a:srgbClr val="004392"/>
                      </a:solidFill>
                      <a:prstDash val="solid"/>
                      <a:round/>
                      <a:headEnd type="none" w="med" len="med"/>
                      <a:tailEnd type="none" w="med" len="med"/>
                    </a:lnL>
                    <a:lnR w="7620" cap="flat" cmpd="sng" algn="ctr">
                      <a:solidFill>
                        <a:srgbClr val="004392"/>
                      </a:solidFill>
                      <a:prstDash val="solid"/>
                      <a:round/>
                      <a:headEnd type="none" w="med" len="med"/>
                      <a:tailEnd type="none" w="med" len="med"/>
                    </a:lnR>
                    <a:lnT w="7620" cap="flat" cmpd="sng" algn="ctr">
                      <a:solidFill>
                        <a:srgbClr val="004392"/>
                      </a:solidFill>
                      <a:prstDash val="solid"/>
                      <a:round/>
                      <a:headEnd type="none" w="med" len="med"/>
                      <a:tailEnd type="none" w="med" len="med"/>
                    </a:lnT>
                    <a:lnB w="7620" cap="flat" cmpd="sng" algn="ctr">
                      <a:solidFill>
                        <a:srgbClr val="A01492"/>
                      </a:solidFill>
                      <a:prstDash val="solid"/>
                      <a:round/>
                      <a:headEnd type="none" w="med" len="med"/>
                      <a:tailEnd type="none" w="med" len="med"/>
                    </a:lnB>
                    <a:solidFill>
                      <a:srgbClr val="FFE598"/>
                    </a:solidFill>
                  </a:tcPr>
                </a:tc>
                <a:extLst>
                  <a:ext uri="{0D108BD9-81ED-4DB2-BD59-A6C34878D82A}">
                    <a16:rowId xmlns:a16="http://schemas.microsoft.com/office/drawing/2014/main" val="2709153537"/>
                  </a:ext>
                </a:extLst>
              </a:tr>
              <a:tr h="159509">
                <a:tc>
                  <a:txBody>
                    <a:bodyPr/>
                    <a:lstStyle/>
                    <a:p>
                      <a:pPr rtl="0" fontAlgn="b"/>
                      <a:r>
                        <a:rPr lang="en-IN" sz="800" b="1">
                          <a:effectLst/>
                          <a:latin typeface="Arial" panose="020B0604020202020204" pitchFamily="34" charset="0"/>
                        </a:rPr>
                        <a:t>EBITDA</a:t>
                      </a:r>
                    </a:p>
                  </a:txBody>
                  <a:tcPr marL="0" marR="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800" b="1">
                        <a:effectLst/>
                        <a:latin typeface="Arial" panose="020B0604020202020204" pitchFamily="34" charset="0"/>
                      </a:endParaRPr>
                    </a:p>
                  </a:txBody>
                  <a:tcPr marL="0" marR="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800" b="1">
                        <a:effectLst/>
                        <a:latin typeface="Arial" panose="020B0604020202020204" pitchFamily="34" charset="0"/>
                      </a:endParaRPr>
                    </a:p>
                  </a:txBody>
                  <a:tcPr marL="0" marR="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24,556 </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25,241 </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23,521 </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800" b="0" i="1">
                          <a:effectLst/>
                          <a:latin typeface="Arial" panose="020B0604020202020204" pitchFamily="34" charset="0"/>
                        </a:rPr>
                        <a:t>-2.1%</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25,403 </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27,181 </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28,812 </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30,252 </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31,462 </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A01492"/>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32,406 </a:t>
                      </a:r>
                    </a:p>
                  </a:txBody>
                  <a:tcPr marL="5584" marR="5584" marT="0" marB="0" anchor="b">
                    <a:lnL w="7620" cap="flat" cmpd="sng" algn="ctr">
                      <a:solidFill>
                        <a:srgbClr val="A01492"/>
                      </a:solidFill>
                      <a:prstDash val="solid"/>
                      <a:round/>
                      <a:headEnd type="none" w="med" len="med"/>
                      <a:tailEnd type="none" w="med" len="med"/>
                    </a:lnL>
                    <a:lnR w="7620" cap="flat" cmpd="sng" algn="ctr">
                      <a:solidFill>
                        <a:srgbClr val="A01492"/>
                      </a:solidFill>
                      <a:prstDash val="solid"/>
                      <a:round/>
                      <a:headEnd type="none" w="med" len="med"/>
                      <a:tailEnd type="none" w="med" len="med"/>
                    </a:lnR>
                    <a:lnT w="7620" cap="flat" cmpd="sng" algn="ctr">
                      <a:solidFill>
                        <a:srgbClr val="A01492"/>
                      </a:solidFill>
                      <a:prstDash val="solid"/>
                      <a:round/>
                      <a:headEnd type="none" w="med" len="med"/>
                      <a:tailEnd type="none" w="med" len="med"/>
                    </a:lnT>
                    <a:lnB w="7620" cap="flat" cmpd="sng" algn="ctr">
                      <a:solidFill>
                        <a:srgbClr val="C0B092"/>
                      </a:solidFill>
                      <a:prstDash val="solid"/>
                      <a:round/>
                      <a:headEnd type="none" w="med" len="med"/>
                      <a:tailEnd type="none" w="med" len="med"/>
                    </a:lnB>
                  </a:tcPr>
                </a:tc>
                <a:extLst>
                  <a:ext uri="{0D108BD9-81ED-4DB2-BD59-A6C34878D82A}">
                    <a16:rowId xmlns:a16="http://schemas.microsoft.com/office/drawing/2014/main" val="3124085627"/>
                  </a:ext>
                </a:extLst>
              </a:tr>
              <a:tr h="159509">
                <a:tc>
                  <a:txBody>
                    <a:bodyPr/>
                    <a:lstStyle/>
                    <a:p>
                      <a:pPr rtl="0" fontAlgn="b"/>
                      <a:r>
                        <a:rPr lang="en-IN" sz="800" b="0" i="1">
                          <a:effectLst/>
                          <a:latin typeface="Arial" panose="020B0604020202020204" pitchFamily="34" charset="0"/>
                        </a:rPr>
                        <a:t>% margin</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0B092"/>
                      </a:solidFill>
                      <a:prstDash val="solid"/>
                      <a:round/>
                      <a:headEnd type="none" w="med" len="med"/>
                      <a:tailEnd type="none" w="med" len="med"/>
                    </a:lnB>
                  </a:tcPr>
                </a:tc>
                <a:tc>
                  <a:txBody>
                    <a:bodyPr/>
                    <a:lstStyle/>
                    <a:p>
                      <a:pPr rtl="0" fontAlgn="b"/>
                      <a:endParaRPr lang="en-IN" sz="1400">
                        <a:effectLst/>
                      </a:endParaRP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400">
                        <a:effectLst/>
                      </a:endParaRP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0 </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BE92"/>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0 </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0BD92"/>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0 </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0BD92"/>
                      </a:solidFill>
                      <a:prstDash val="solid"/>
                      <a:round/>
                      <a:headEnd type="none" w="med" len="med"/>
                      <a:tailEnd type="none" w="med" len="med"/>
                    </a:lnB>
                  </a:tcPr>
                </a:tc>
                <a:tc>
                  <a:txBody>
                    <a:bodyPr/>
                    <a:lstStyle/>
                    <a:p>
                      <a:pPr algn="ctr" rtl="0" fontAlgn="b"/>
                      <a:endParaRPr lang="en-IN" sz="800" b="0" i="1">
                        <a:effectLst/>
                        <a:latin typeface="Arial" panose="020B0604020202020204" pitchFamily="34" charset="0"/>
                      </a:endParaRP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0 </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40C192"/>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0 </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40C192"/>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0 </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40C192"/>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0 </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40C192"/>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0 </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0B092"/>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40C192"/>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0 </a:t>
                      </a:r>
                    </a:p>
                  </a:txBody>
                  <a:tcPr marL="5584" marR="5584" marT="0" marB="0" anchor="b">
                    <a:lnL w="7620" cap="flat" cmpd="sng" algn="ctr">
                      <a:solidFill>
                        <a:srgbClr val="C0B092"/>
                      </a:solidFill>
                      <a:prstDash val="solid"/>
                      <a:round/>
                      <a:headEnd type="none" w="med" len="med"/>
                      <a:tailEnd type="none" w="med" len="med"/>
                    </a:lnL>
                    <a:lnR w="7620" cap="flat" cmpd="sng" algn="ctr">
                      <a:solidFill>
                        <a:srgbClr val="C0B092"/>
                      </a:solidFill>
                      <a:prstDash val="solid"/>
                      <a:round/>
                      <a:headEnd type="none" w="med" len="med"/>
                      <a:tailEnd type="none" w="med" len="med"/>
                    </a:lnR>
                    <a:lnT w="7620" cap="flat" cmpd="sng" algn="ctr">
                      <a:solidFill>
                        <a:srgbClr val="C0B092"/>
                      </a:solidFill>
                      <a:prstDash val="solid"/>
                      <a:round/>
                      <a:headEnd type="none" w="med" len="med"/>
                      <a:tailEnd type="none" w="med" len="med"/>
                    </a:lnT>
                    <a:lnB w="7620" cap="flat" cmpd="sng" algn="ctr">
                      <a:solidFill>
                        <a:srgbClr val="80D292"/>
                      </a:solidFill>
                      <a:prstDash val="solid"/>
                      <a:round/>
                      <a:headEnd type="none" w="med" len="med"/>
                      <a:tailEnd type="none" w="med" len="med"/>
                    </a:lnB>
                  </a:tcPr>
                </a:tc>
                <a:extLst>
                  <a:ext uri="{0D108BD9-81ED-4DB2-BD59-A6C34878D82A}">
                    <a16:rowId xmlns:a16="http://schemas.microsoft.com/office/drawing/2014/main" val="4271945798"/>
                  </a:ext>
                </a:extLst>
              </a:tr>
              <a:tr h="159509">
                <a:tc>
                  <a:txBody>
                    <a:bodyPr/>
                    <a:lstStyle/>
                    <a:p>
                      <a:pPr rtl="0" fontAlgn="b"/>
                      <a:r>
                        <a:rPr lang="en-IN" sz="800" b="0">
                          <a:effectLst/>
                          <a:latin typeface="Arial" panose="020B0604020202020204" pitchFamily="34" charset="0"/>
                        </a:rPr>
                        <a:t>Depreciation &amp; Amortization</a:t>
                      </a:r>
                    </a:p>
                  </a:txBody>
                  <a:tcPr marL="0" marR="0" marT="0" marB="0" anchor="b">
                    <a:lnL w="7620" cap="flat" cmpd="sng" algn="ctr">
                      <a:solidFill>
                        <a:srgbClr val="C0B092"/>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0B092"/>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400">
                        <a:effectLst/>
                      </a:endParaRP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400">
                        <a:effectLst/>
                      </a:endParaRP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00BE92"/>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A0D791"/>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2,681 </a:t>
                      </a:r>
                    </a:p>
                  </a:txBody>
                  <a:tcPr marL="5584" marR="5584" marT="0" marB="0" anchor="b">
                    <a:lnL w="7620" cap="flat" cmpd="sng" algn="ctr">
                      <a:solidFill>
                        <a:srgbClr val="00BE92"/>
                      </a:solidFill>
                      <a:prstDash val="solid"/>
                      <a:round/>
                      <a:headEnd type="none" w="med" len="med"/>
                      <a:tailEnd type="none" w="med" len="med"/>
                    </a:lnL>
                    <a:lnR w="7620" cap="flat" cmpd="sng" algn="ctr">
                      <a:solidFill>
                        <a:srgbClr val="C0BD92"/>
                      </a:solidFill>
                      <a:prstDash val="solid"/>
                      <a:round/>
                      <a:headEnd type="none" w="med" len="med"/>
                      <a:tailEnd type="none" w="med" len="med"/>
                    </a:lnR>
                    <a:lnT w="7620" cap="flat" cmpd="sng" algn="ctr">
                      <a:solidFill>
                        <a:srgbClr val="00BE92"/>
                      </a:solidFill>
                      <a:prstDash val="solid"/>
                      <a:round/>
                      <a:headEnd type="none" w="med" len="med"/>
                      <a:tailEnd type="none" w="med" len="med"/>
                    </a:lnT>
                    <a:lnB w="7620" cap="flat" cmpd="sng" algn="ctr">
                      <a:solidFill>
                        <a:srgbClr val="40DF91"/>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2,815 </a:t>
                      </a:r>
                    </a:p>
                  </a:txBody>
                  <a:tcPr marL="5584" marR="5584" marT="0" marB="0" anchor="b">
                    <a:lnL w="7620" cap="flat" cmpd="sng" algn="ctr">
                      <a:solidFill>
                        <a:srgbClr val="C0BD92"/>
                      </a:solidFill>
                      <a:prstDash val="solid"/>
                      <a:round/>
                      <a:headEnd type="none" w="med" len="med"/>
                      <a:tailEnd type="none" w="med" len="med"/>
                    </a:lnL>
                    <a:lnR w="7620" cap="flat" cmpd="sng" algn="ctr">
                      <a:solidFill>
                        <a:srgbClr val="C0BD92"/>
                      </a:solidFill>
                      <a:prstDash val="solid"/>
                      <a:round/>
                      <a:headEnd type="none" w="med" len="med"/>
                      <a:tailEnd type="none" w="med" len="med"/>
                    </a:lnR>
                    <a:lnT w="7620" cap="flat" cmpd="sng" algn="ctr">
                      <a:solidFill>
                        <a:srgbClr val="C0BD92"/>
                      </a:solidFill>
                      <a:prstDash val="solid"/>
                      <a:round/>
                      <a:headEnd type="none" w="med" len="med"/>
                      <a:tailEnd type="none" w="med" len="med"/>
                    </a:lnT>
                    <a:lnB w="7620" cap="flat" cmpd="sng" algn="ctr">
                      <a:solidFill>
                        <a:srgbClr val="00E991"/>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2,956 </a:t>
                      </a:r>
                    </a:p>
                  </a:txBody>
                  <a:tcPr marL="5584" marR="5584" marT="0" marB="0" anchor="b">
                    <a:lnL w="7620" cap="flat" cmpd="sng" algn="ctr">
                      <a:solidFill>
                        <a:srgbClr val="C0BD92"/>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0BD92"/>
                      </a:solidFill>
                      <a:prstDash val="solid"/>
                      <a:round/>
                      <a:headEnd type="none" w="med" len="med"/>
                      <a:tailEnd type="none" w="med" len="med"/>
                    </a:lnT>
                    <a:lnB w="7620" cap="flat" cmpd="sng" algn="ctr">
                      <a:solidFill>
                        <a:srgbClr val="40F391"/>
                      </a:solidFill>
                      <a:prstDash val="solid"/>
                      <a:round/>
                      <a:headEnd type="none" w="med" len="med"/>
                      <a:tailEnd type="none" w="med" len="med"/>
                    </a:lnB>
                  </a:tcPr>
                </a:tc>
                <a:tc>
                  <a:txBody>
                    <a:bodyPr/>
                    <a:lstStyle/>
                    <a:p>
                      <a:pPr algn="ctr" rtl="0" fontAlgn="b"/>
                      <a:endParaRPr lang="en-IN" sz="800" b="0" i="1">
                        <a:effectLst/>
                        <a:latin typeface="Arial" panose="020B0604020202020204" pitchFamily="34" charset="0"/>
                      </a:endParaRP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40C192"/>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E02792"/>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2,316 </a:t>
                      </a:r>
                    </a:p>
                  </a:txBody>
                  <a:tcPr marL="5584" marR="5584" marT="0" marB="0" anchor="b">
                    <a:lnL w="7620" cap="flat" cmpd="sng" algn="ctr">
                      <a:solidFill>
                        <a:srgbClr val="40C192"/>
                      </a:solidFill>
                      <a:prstDash val="solid"/>
                      <a:round/>
                      <a:headEnd type="none" w="med" len="med"/>
                      <a:tailEnd type="none" w="med" len="med"/>
                    </a:lnL>
                    <a:lnR w="7620" cap="flat" cmpd="sng" algn="ctr">
                      <a:solidFill>
                        <a:srgbClr val="40C192"/>
                      </a:solidFill>
                      <a:prstDash val="solid"/>
                      <a:round/>
                      <a:headEnd type="none" w="med" len="med"/>
                      <a:tailEnd type="none" w="med" len="med"/>
                    </a:lnR>
                    <a:lnT w="7620" cap="flat" cmpd="sng" algn="ctr">
                      <a:solidFill>
                        <a:srgbClr val="40C192"/>
                      </a:solidFill>
                      <a:prstDash val="solid"/>
                      <a:round/>
                      <a:headEnd type="none" w="med" len="med"/>
                      <a:tailEnd type="none" w="med" len="med"/>
                    </a:lnT>
                    <a:lnB w="7620" cap="flat" cmpd="sng" algn="ctr">
                      <a:solidFill>
                        <a:srgbClr val="A02F92"/>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2,432 </a:t>
                      </a:r>
                    </a:p>
                  </a:txBody>
                  <a:tcPr marL="5584" marR="5584" marT="0" marB="0" anchor="b">
                    <a:lnL w="7620" cap="flat" cmpd="sng" algn="ctr">
                      <a:solidFill>
                        <a:srgbClr val="40C192"/>
                      </a:solidFill>
                      <a:prstDash val="solid"/>
                      <a:round/>
                      <a:headEnd type="none" w="med" len="med"/>
                      <a:tailEnd type="none" w="med" len="med"/>
                    </a:lnL>
                    <a:lnR w="7620" cap="flat" cmpd="sng" algn="ctr">
                      <a:solidFill>
                        <a:srgbClr val="40C192"/>
                      </a:solidFill>
                      <a:prstDash val="solid"/>
                      <a:round/>
                      <a:headEnd type="none" w="med" len="med"/>
                      <a:tailEnd type="none" w="med" len="med"/>
                    </a:lnR>
                    <a:lnT w="7620" cap="flat" cmpd="sng" algn="ctr">
                      <a:solidFill>
                        <a:srgbClr val="40C192"/>
                      </a:solidFill>
                      <a:prstDash val="solid"/>
                      <a:round/>
                      <a:headEnd type="none" w="med" len="med"/>
                      <a:tailEnd type="none" w="med" len="med"/>
                    </a:lnT>
                    <a:lnB w="7620" cap="flat" cmpd="sng" algn="ctr">
                      <a:solidFill>
                        <a:srgbClr val="403A92"/>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2,553 </a:t>
                      </a:r>
                    </a:p>
                  </a:txBody>
                  <a:tcPr marL="5584" marR="5584" marT="0" marB="0" anchor="b">
                    <a:lnL w="7620" cap="flat" cmpd="sng" algn="ctr">
                      <a:solidFill>
                        <a:srgbClr val="40C192"/>
                      </a:solidFill>
                      <a:prstDash val="solid"/>
                      <a:round/>
                      <a:headEnd type="none" w="med" len="med"/>
                      <a:tailEnd type="none" w="med" len="med"/>
                    </a:lnL>
                    <a:lnR w="7620" cap="flat" cmpd="sng" algn="ctr">
                      <a:solidFill>
                        <a:srgbClr val="40C192"/>
                      </a:solidFill>
                      <a:prstDash val="solid"/>
                      <a:round/>
                      <a:headEnd type="none" w="med" len="med"/>
                      <a:tailEnd type="none" w="med" len="med"/>
                    </a:lnR>
                    <a:lnT w="7620" cap="flat" cmpd="sng" algn="ctr">
                      <a:solidFill>
                        <a:srgbClr val="40C192"/>
                      </a:solidFill>
                      <a:prstDash val="solid"/>
                      <a:round/>
                      <a:headEnd type="none" w="med" len="med"/>
                      <a:tailEnd type="none" w="med" len="med"/>
                    </a:lnT>
                    <a:lnB w="7620" cap="flat" cmpd="sng" algn="ctr">
                      <a:solidFill>
                        <a:srgbClr val="E03C92"/>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2,681 </a:t>
                      </a:r>
                    </a:p>
                  </a:txBody>
                  <a:tcPr marL="5584" marR="5584" marT="0" marB="0" anchor="b">
                    <a:lnL w="7620" cap="flat" cmpd="sng" algn="ctr">
                      <a:solidFill>
                        <a:srgbClr val="40C192"/>
                      </a:solidFill>
                      <a:prstDash val="solid"/>
                      <a:round/>
                      <a:headEnd type="none" w="med" len="med"/>
                      <a:tailEnd type="none" w="med" len="med"/>
                    </a:lnL>
                    <a:lnR w="7620" cap="flat" cmpd="sng" algn="ctr">
                      <a:solidFill>
                        <a:srgbClr val="40C192"/>
                      </a:solidFill>
                      <a:prstDash val="solid"/>
                      <a:round/>
                      <a:headEnd type="none" w="med" len="med"/>
                      <a:tailEnd type="none" w="med" len="med"/>
                    </a:lnR>
                    <a:lnT w="7620" cap="flat" cmpd="sng" algn="ctr">
                      <a:solidFill>
                        <a:srgbClr val="40C192"/>
                      </a:solidFill>
                      <a:prstDash val="solid"/>
                      <a:round/>
                      <a:headEnd type="none" w="med" len="med"/>
                      <a:tailEnd type="none" w="med" len="med"/>
                    </a:lnT>
                    <a:lnB w="7620" cap="flat" cmpd="sng" algn="ctr">
                      <a:solidFill>
                        <a:srgbClr val="005592"/>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2,815 </a:t>
                      </a:r>
                    </a:p>
                  </a:txBody>
                  <a:tcPr marL="5584" marR="5584" marT="0" marB="0" anchor="b">
                    <a:lnL w="7620" cap="flat" cmpd="sng" algn="ctr">
                      <a:solidFill>
                        <a:srgbClr val="40C192"/>
                      </a:solidFill>
                      <a:prstDash val="solid"/>
                      <a:round/>
                      <a:headEnd type="none" w="med" len="med"/>
                      <a:tailEnd type="none" w="med" len="med"/>
                    </a:lnL>
                    <a:lnR w="7620" cap="flat" cmpd="sng" algn="ctr">
                      <a:solidFill>
                        <a:srgbClr val="80D292"/>
                      </a:solidFill>
                      <a:prstDash val="solid"/>
                      <a:round/>
                      <a:headEnd type="none" w="med" len="med"/>
                      <a:tailEnd type="none" w="med" len="med"/>
                    </a:lnR>
                    <a:lnT w="7620" cap="flat" cmpd="sng" algn="ctr">
                      <a:solidFill>
                        <a:srgbClr val="40C192"/>
                      </a:solidFill>
                      <a:prstDash val="solid"/>
                      <a:round/>
                      <a:headEnd type="none" w="med" len="med"/>
                      <a:tailEnd type="none" w="med" len="med"/>
                    </a:lnT>
                    <a:lnB w="7620" cap="flat" cmpd="sng" algn="ctr">
                      <a:solidFill>
                        <a:srgbClr val="205C92"/>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2,956 </a:t>
                      </a:r>
                    </a:p>
                  </a:txBody>
                  <a:tcPr marL="5584" marR="5584" marT="0" marB="0" anchor="b">
                    <a:lnL w="7620" cap="flat" cmpd="sng" algn="ctr">
                      <a:solidFill>
                        <a:srgbClr val="80D292"/>
                      </a:solidFill>
                      <a:prstDash val="solid"/>
                      <a:round/>
                      <a:headEnd type="none" w="med" len="med"/>
                      <a:tailEnd type="none" w="med" len="med"/>
                    </a:lnL>
                    <a:lnR w="7620" cap="flat" cmpd="sng" algn="ctr">
                      <a:solidFill>
                        <a:srgbClr val="80D292"/>
                      </a:solidFill>
                      <a:prstDash val="solid"/>
                      <a:round/>
                      <a:headEnd type="none" w="med" len="med"/>
                      <a:tailEnd type="none" w="med" len="med"/>
                    </a:lnR>
                    <a:lnT w="7620" cap="flat" cmpd="sng" algn="ctr">
                      <a:solidFill>
                        <a:srgbClr val="80D292"/>
                      </a:solidFill>
                      <a:prstDash val="solid"/>
                      <a:round/>
                      <a:headEnd type="none" w="med" len="med"/>
                      <a:tailEnd type="none" w="med" len="med"/>
                    </a:lnT>
                    <a:lnB w="7620" cap="flat" cmpd="sng" algn="ctr">
                      <a:solidFill>
                        <a:srgbClr val="206692"/>
                      </a:solidFill>
                      <a:prstDash val="solid"/>
                      <a:round/>
                      <a:headEnd type="none" w="med" len="med"/>
                      <a:tailEnd type="none" w="med" len="med"/>
                    </a:lnB>
                  </a:tcPr>
                </a:tc>
                <a:extLst>
                  <a:ext uri="{0D108BD9-81ED-4DB2-BD59-A6C34878D82A}">
                    <a16:rowId xmlns:a16="http://schemas.microsoft.com/office/drawing/2014/main" val="2395959883"/>
                  </a:ext>
                </a:extLst>
              </a:tr>
              <a:tr h="159509">
                <a:tc>
                  <a:txBody>
                    <a:bodyPr/>
                    <a:lstStyle/>
                    <a:p>
                      <a:pPr rtl="0" fontAlgn="b"/>
                      <a:r>
                        <a:rPr lang="en-IN" sz="800" b="1">
                          <a:effectLst/>
                          <a:latin typeface="Arial" panose="020B0604020202020204" pitchFamily="34" charset="0"/>
                        </a:rPr>
                        <a:t>EBIT</a:t>
                      </a:r>
                    </a:p>
                  </a:txBody>
                  <a:tcPr marL="0" marR="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800" b="1">
                        <a:effectLst/>
                        <a:latin typeface="Arial" panose="020B0604020202020204" pitchFamily="34" charset="0"/>
                      </a:endParaRPr>
                    </a:p>
                  </a:txBody>
                  <a:tcPr marL="0" marR="0" marT="0" marB="0" anchor="b">
                    <a:lnL w="7620" cap="flat" cmpd="sng" algn="ctr">
                      <a:solidFill>
                        <a:srgbClr val="CCCCCC"/>
                      </a:solidFill>
                      <a:prstDash val="solid"/>
                      <a:round/>
                      <a:headEnd type="none" w="med" len="med"/>
                      <a:tailEnd type="none" w="med" len="med"/>
                    </a:lnL>
                    <a:lnR w="7620" cap="flat" cmpd="sng" algn="ctr">
                      <a:solidFill>
                        <a:srgbClr val="A0D791"/>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800" b="1">
                        <a:effectLst/>
                        <a:latin typeface="Arial" panose="020B0604020202020204" pitchFamily="34" charset="0"/>
                      </a:endParaRPr>
                    </a:p>
                  </a:txBody>
                  <a:tcPr marL="0" marR="0" marT="0" marB="0" anchor="b">
                    <a:lnL w="7620" cap="flat" cmpd="sng" algn="ctr">
                      <a:solidFill>
                        <a:srgbClr val="A0D791"/>
                      </a:solidFill>
                      <a:prstDash val="solid"/>
                      <a:round/>
                      <a:headEnd type="none" w="med" len="med"/>
                      <a:tailEnd type="none" w="med" len="med"/>
                    </a:lnL>
                    <a:lnR w="7620" cap="flat" cmpd="sng" algn="ctr">
                      <a:solidFill>
                        <a:srgbClr val="40DF91"/>
                      </a:solidFill>
                      <a:prstDash val="solid"/>
                      <a:round/>
                      <a:headEnd type="none" w="med" len="med"/>
                      <a:tailEnd type="none" w="med" len="med"/>
                    </a:lnR>
                    <a:lnT w="7620" cap="flat" cmpd="sng" algn="ctr">
                      <a:solidFill>
                        <a:srgbClr val="A0D791"/>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21,875 </a:t>
                      </a:r>
                    </a:p>
                  </a:txBody>
                  <a:tcPr marL="5584" marR="5584" marT="0" marB="0" anchor="b">
                    <a:lnL w="7620" cap="flat" cmpd="sng" algn="ctr">
                      <a:solidFill>
                        <a:srgbClr val="40DF91"/>
                      </a:solidFill>
                      <a:prstDash val="solid"/>
                      <a:round/>
                      <a:headEnd type="none" w="med" len="med"/>
                      <a:tailEnd type="none" w="med" len="med"/>
                    </a:lnL>
                    <a:lnR w="7620" cap="flat" cmpd="sng" algn="ctr">
                      <a:solidFill>
                        <a:srgbClr val="00E991"/>
                      </a:solidFill>
                      <a:prstDash val="solid"/>
                      <a:round/>
                      <a:headEnd type="none" w="med" len="med"/>
                      <a:tailEnd type="none" w="med" len="med"/>
                    </a:lnR>
                    <a:lnT w="7620" cap="flat" cmpd="sng" algn="ctr">
                      <a:solidFill>
                        <a:srgbClr val="40DF91"/>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r>
                        <a:rPr lang="en-IN" sz="800" b="1">
                          <a:effectLst/>
                          <a:latin typeface="Arial" panose="020B0604020202020204" pitchFamily="34" charset="0"/>
                        </a:rPr>
                        <a:t>22,425 </a:t>
                      </a:r>
                    </a:p>
                  </a:txBody>
                  <a:tcPr marL="5584" marR="5584" marT="0" marB="0" anchor="b">
                    <a:lnL w="7620" cap="flat" cmpd="sng" algn="ctr">
                      <a:solidFill>
                        <a:srgbClr val="00E991"/>
                      </a:solidFill>
                      <a:prstDash val="solid"/>
                      <a:round/>
                      <a:headEnd type="none" w="med" len="med"/>
                      <a:tailEnd type="none" w="med" len="med"/>
                    </a:lnL>
                    <a:lnR w="7620" cap="flat" cmpd="sng" algn="ctr">
                      <a:solidFill>
                        <a:srgbClr val="40F391"/>
                      </a:solidFill>
                      <a:prstDash val="solid"/>
                      <a:round/>
                      <a:headEnd type="none" w="med" len="med"/>
                      <a:tailEnd type="none" w="med" len="med"/>
                    </a:lnR>
                    <a:lnT w="7620" cap="flat" cmpd="sng" algn="ctr">
                      <a:solidFill>
                        <a:srgbClr val="00E991"/>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r>
                        <a:rPr lang="en-IN" sz="800" b="1">
                          <a:effectLst/>
                          <a:latin typeface="Arial" panose="020B0604020202020204" pitchFamily="34" charset="0"/>
                        </a:rPr>
                        <a:t>20,565 </a:t>
                      </a:r>
                    </a:p>
                  </a:txBody>
                  <a:tcPr marL="5584" marR="5584" marT="0" marB="0" anchor="b">
                    <a:lnL w="7620" cap="flat" cmpd="sng" algn="ctr">
                      <a:solidFill>
                        <a:srgbClr val="40F391"/>
                      </a:solidFill>
                      <a:prstDash val="solid"/>
                      <a:round/>
                      <a:headEnd type="none" w="med" len="med"/>
                      <a:tailEnd type="none" w="med" len="med"/>
                    </a:lnL>
                    <a:lnR w="7620" cap="flat" cmpd="sng" algn="ctr">
                      <a:solidFill>
                        <a:srgbClr val="E02792"/>
                      </a:solidFill>
                      <a:prstDash val="solid"/>
                      <a:round/>
                      <a:headEnd type="none" w="med" len="med"/>
                      <a:tailEnd type="none" w="med" len="med"/>
                    </a:lnR>
                    <a:lnT w="7620" cap="flat" cmpd="sng" algn="ctr">
                      <a:solidFill>
                        <a:srgbClr val="40F391"/>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r>
                        <a:rPr lang="en-IN" sz="800" b="0" i="1">
                          <a:effectLst/>
                          <a:latin typeface="Arial" panose="020B0604020202020204" pitchFamily="34" charset="0"/>
                        </a:rPr>
                        <a:t>-3.0%</a:t>
                      </a:r>
                    </a:p>
                  </a:txBody>
                  <a:tcPr marL="5584" marR="5584" marT="0" marB="0" anchor="b">
                    <a:lnL w="7620" cap="flat" cmpd="sng" algn="ctr">
                      <a:solidFill>
                        <a:srgbClr val="E02792"/>
                      </a:solidFill>
                      <a:prstDash val="solid"/>
                      <a:round/>
                      <a:headEnd type="none" w="med" len="med"/>
                      <a:tailEnd type="none" w="med" len="med"/>
                    </a:lnL>
                    <a:lnR w="7620" cap="flat" cmpd="sng" algn="ctr">
                      <a:solidFill>
                        <a:srgbClr val="A02F92"/>
                      </a:solidFill>
                      <a:prstDash val="solid"/>
                      <a:round/>
                      <a:headEnd type="none" w="med" len="med"/>
                      <a:tailEnd type="none" w="med" len="med"/>
                    </a:lnR>
                    <a:lnT w="7620" cap="flat" cmpd="sng" algn="ctr">
                      <a:solidFill>
                        <a:srgbClr val="E02792"/>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23,087 </a:t>
                      </a:r>
                    </a:p>
                  </a:txBody>
                  <a:tcPr marL="5584" marR="5584" marT="0" marB="0" anchor="b">
                    <a:lnL w="7620" cap="flat" cmpd="sng" algn="ctr">
                      <a:solidFill>
                        <a:srgbClr val="A02F92"/>
                      </a:solidFill>
                      <a:prstDash val="solid"/>
                      <a:round/>
                      <a:headEnd type="none" w="med" len="med"/>
                      <a:tailEnd type="none" w="med" len="med"/>
                    </a:lnL>
                    <a:lnR w="7620" cap="flat" cmpd="sng" algn="ctr">
                      <a:solidFill>
                        <a:srgbClr val="403A92"/>
                      </a:solidFill>
                      <a:prstDash val="solid"/>
                      <a:round/>
                      <a:headEnd type="none" w="med" len="med"/>
                      <a:tailEnd type="none" w="med" len="med"/>
                    </a:lnR>
                    <a:lnT w="7620" cap="flat" cmpd="sng" algn="ctr">
                      <a:solidFill>
                        <a:srgbClr val="A02F92"/>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r>
                        <a:rPr lang="en-IN" sz="800" b="1">
                          <a:effectLst/>
                          <a:latin typeface="Arial" panose="020B0604020202020204" pitchFamily="34" charset="0"/>
                        </a:rPr>
                        <a:t>24,749 </a:t>
                      </a:r>
                    </a:p>
                  </a:txBody>
                  <a:tcPr marL="5584" marR="5584" marT="0" marB="0" anchor="b">
                    <a:lnL w="7620" cap="flat" cmpd="sng" algn="ctr">
                      <a:solidFill>
                        <a:srgbClr val="403A92"/>
                      </a:solidFill>
                      <a:prstDash val="solid"/>
                      <a:round/>
                      <a:headEnd type="none" w="med" len="med"/>
                      <a:tailEnd type="none" w="med" len="med"/>
                    </a:lnL>
                    <a:lnR w="7620" cap="flat" cmpd="sng" algn="ctr">
                      <a:solidFill>
                        <a:srgbClr val="E03C92"/>
                      </a:solidFill>
                      <a:prstDash val="solid"/>
                      <a:round/>
                      <a:headEnd type="none" w="med" len="med"/>
                      <a:tailEnd type="none" w="med" len="med"/>
                    </a:lnR>
                    <a:lnT w="7620" cap="flat" cmpd="sng" algn="ctr">
                      <a:solidFill>
                        <a:srgbClr val="403A92"/>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r>
                        <a:rPr lang="en-IN" sz="800" b="1">
                          <a:effectLst/>
                          <a:latin typeface="Arial" panose="020B0604020202020204" pitchFamily="34" charset="0"/>
                        </a:rPr>
                        <a:t>26,258 </a:t>
                      </a:r>
                    </a:p>
                  </a:txBody>
                  <a:tcPr marL="5584" marR="5584" marT="0" marB="0" anchor="b">
                    <a:lnL w="7620" cap="flat" cmpd="sng" algn="ctr">
                      <a:solidFill>
                        <a:srgbClr val="E03C92"/>
                      </a:solidFill>
                      <a:prstDash val="solid"/>
                      <a:round/>
                      <a:headEnd type="none" w="med" len="med"/>
                      <a:tailEnd type="none" w="med" len="med"/>
                    </a:lnL>
                    <a:lnR w="7620" cap="flat" cmpd="sng" algn="ctr">
                      <a:solidFill>
                        <a:srgbClr val="005592"/>
                      </a:solidFill>
                      <a:prstDash val="solid"/>
                      <a:round/>
                      <a:headEnd type="none" w="med" len="med"/>
                      <a:tailEnd type="none" w="med" len="med"/>
                    </a:lnR>
                    <a:lnT w="7620" cap="flat" cmpd="sng" algn="ctr">
                      <a:solidFill>
                        <a:srgbClr val="E03C92"/>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r>
                        <a:rPr lang="en-IN" sz="800" b="1">
                          <a:effectLst/>
                          <a:latin typeface="Arial" panose="020B0604020202020204" pitchFamily="34" charset="0"/>
                        </a:rPr>
                        <a:t>27,571 </a:t>
                      </a:r>
                    </a:p>
                  </a:txBody>
                  <a:tcPr marL="5584" marR="5584" marT="0" marB="0" anchor="b">
                    <a:lnL w="7620" cap="flat" cmpd="sng" algn="ctr">
                      <a:solidFill>
                        <a:srgbClr val="005592"/>
                      </a:solidFill>
                      <a:prstDash val="solid"/>
                      <a:round/>
                      <a:headEnd type="none" w="med" len="med"/>
                      <a:tailEnd type="none" w="med" len="med"/>
                    </a:lnL>
                    <a:lnR w="7620" cap="flat" cmpd="sng" algn="ctr">
                      <a:solidFill>
                        <a:srgbClr val="205C92"/>
                      </a:solidFill>
                      <a:prstDash val="solid"/>
                      <a:round/>
                      <a:headEnd type="none" w="med" len="med"/>
                      <a:tailEnd type="none" w="med" len="med"/>
                    </a:lnR>
                    <a:lnT w="7620" cap="flat" cmpd="sng" algn="ctr">
                      <a:solidFill>
                        <a:srgbClr val="005592"/>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r>
                        <a:rPr lang="en-IN" sz="800" b="1">
                          <a:effectLst/>
                          <a:latin typeface="Arial" panose="020B0604020202020204" pitchFamily="34" charset="0"/>
                        </a:rPr>
                        <a:t>28,647 </a:t>
                      </a:r>
                    </a:p>
                  </a:txBody>
                  <a:tcPr marL="5584" marR="5584" marT="0" marB="0" anchor="b">
                    <a:lnL w="7620" cap="flat" cmpd="sng" algn="ctr">
                      <a:solidFill>
                        <a:srgbClr val="205C92"/>
                      </a:solidFill>
                      <a:prstDash val="solid"/>
                      <a:round/>
                      <a:headEnd type="none" w="med" len="med"/>
                      <a:tailEnd type="none" w="med" len="med"/>
                    </a:lnL>
                    <a:lnR w="7620" cap="flat" cmpd="sng" algn="ctr">
                      <a:solidFill>
                        <a:srgbClr val="206692"/>
                      </a:solidFill>
                      <a:prstDash val="solid"/>
                      <a:round/>
                      <a:headEnd type="none" w="med" len="med"/>
                      <a:tailEnd type="none" w="med" len="med"/>
                    </a:lnR>
                    <a:lnT w="7620" cap="flat" cmpd="sng" algn="ctr">
                      <a:solidFill>
                        <a:srgbClr val="205C92"/>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r>
                        <a:rPr lang="en-IN" sz="800" b="1">
                          <a:effectLst/>
                          <a:latin typeface="Arial" panose="020B0604020202020204" pitchFamily="34" charset="0"/>
                        </a:rPr>
                        <a:t>29,450 </a:t>
                      </a:r>
                    </a:p>
                  </a:txBody>
                  <a:tcPr marL="5584" marR="5584" marT="0" marB="0" anchor="b">
                    <a:lnL w="7620" cap="flat" cmpd="sng" algn="ctr">
                      <a:solidFill>
                        <a:srgbClr val="206692"/>
                      </a:solidFill>
                      <a:prstDash val="solid"/>
                      <a:round/>
                      <a:headEnd type="none" w="med" len="med"/>
                      <a:tailEnd type="none" w="med" len="med"/>
                    </a:lnL>
                    <a:lnR w="7620" cap="flat" cmpd="sng" algn="ctr">
                      <a:solidFill>
                        <a:srgbClr val="206692"/>
                      </a:solidFill>
                      <a:prstDash val="solid"/>
                      <a:round/>
                      <a:headEnd type="none" w="med" len="med"/>
                      <a:tailEnd type="none" w="med" len="med"/>
                    </a:lnR>
                    <a:lnT w="7620" cap="flat" cmpd="sng" algn="ctr">
                      <a:solidFill>
                        <a:srgbClr val="206692"/>
                      </a:solidFill>
                      <a:prstDash val="solid"/>
                      <a:round/>
                      <a:headEnd type="none" w="med" len="med"/>
                      <a:tailEnd type="none" w="med" len="med"/>
                    </a:lnT>
                    <a:lnB w="7620" cap="flat" cmpd="sng" algn="ctr">
                      <a:solidFill>
                        <a:srgbClr val="C06892"/>
                      </a:solidFill>
                      <a:prstDash val="solid"/>
                      <a:round/>
                      <a:headEnd type="none" w="med" len="med"/>
                      <a:tailEnd type="none" w="med" len="med"/>
                    </a:lnB>
                    <a:solidFill>
                      <a:srgbClr val="FFE598"/>
                    </a:solidFill>
                  </a:tcPr>
                </a:tc>
                <a:extLst>
                  <a:ext uri="{0D108BD9-81ED-4DB2-BD59-A6C34878D82A}">
                    <a16:rowId xmlns:a16="http://schemas.microsoft.com/office/drawing/2014/main" val="2263667756"/>
                  </a:ext>
                </a:extLst>
              </a:tr>
              <a:tr h="159509">
                <a:tc>
                  <a:txBody>
                    <a:bodyPr/>
                    <a:lstStyle/>
                    <a:p>
                      <a:pPr rtl="0" fontAlgn="b"/>
                      <a:r>
                        <a:rPr lang="en-IN" sz="800" b="0" i="1">
                          <a:effectLst/>
                          <a:latin typeface="Arial" panose="020B0604020202020204" pitchFamily="34" charset="0"/>
                        </a:rPr>
                        <a:t>% margin</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400">
                        <a:effectLst/>
                      </a:endParaRP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400">
                        <a:effectLst/>
                      </a:endParaRP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0 </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807692"/>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0 </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207392"/>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0 </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203ADC"/>
                      </a:solidFill>
                      <a:prstDash val="solid"/>
                      <a:round/>
                      <a:headEnd type="none" w="med" len="med"/>
                      <a:tailEnd type="none" w="med" len="med"/>
                    </a:lnB>
                  </a:tcPr>
                </a:tc>
                <a:tc>
                  <a:txBody>
                    <a:bodyPr/>
                    <a:lstStyle/>
                    <a:p>
                      <a:pPr algn="ctr" rtl="0" fontAlgn="b"/>
                      <a:endParaRPr lang="en-IN" sz="800" b="0" i="1">
                        <a:effectLst/>
                        <a:latin typeface="Arial" panose="020B0604020202020204" pitchFamily="34" charset="0"/>
                      </a:endParaRP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0 </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03EDC"/>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0 </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03EDC"/>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0 </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03EDC"/>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0 </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A039DC"/>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0 </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06892"/>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03EDC"/>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0 </a:t>
                      </a:r>
                    </a:p>
                  </a:txBody>
                  <a:tcPr marL="5584" marR="5584" marT="0" marB="0" anchor="b">
                    <a:lnL w="7620" cap="flat" cmpd="sng" algn="ctr">
                      <a:solidFill>
                        <a:srgbClr val="C06892"/>
                      </a:solidFill>
                      <a:prstDash val="solid"/>
                      <a:round/>
                      <a:headEnd type="none" w="med" len="med"/>
                      <a:tailEnd type="none" w="med" len="med"/>
                    </a:lnL>
                    <a:lnR w="7620" cap="flat" cmpd="sng" algn="ctr">
                      <a:solidFill>
                        <a:srgbClr val="C06892"/>
                      </a:solidFill>
                      <a:prstDash val="solid"/>
                      <a:round/>
                      <a:headEnd type="none" w="med" len="med"/>
                      <a:tailEnd type="none" w="med" len="med"/>
                    </a:lnR>
                    <a:lnT w="7620" cap="flat" cmpd="sng" algn="ctr">
                      <a:solidFill>
                        <a:srgbClr val="C06892"/>
                      </a:solidFill>
                      <a:prstDash val="solid"/>
                      <a:round/>
                      <a:headEnd type="none" w="med" len="med"/>
                      <a:tailEnd type="none" w="med" len="med"/>
                    </a:lnT>
                    <a:lnB w="7620" cap="flat" cmpd="sng" algn="ctr">
                      <a:solidFill>
                        <a:srgbClr val="4054DC"/>
                      </a:solidFill>
                      <a:prstDash val="solid"/>
                      <a:round/>
                      <a:headEnd type="none" w="med" len="med"/>
                      <a:tailEnd type="none" w="med" len="med"/>
                    </a:lnB>
                  </a:tcPr>
                </a:tc>
                <a:extLst>
                  <a:ext uri="{0D108BD9-81ED-4DB2-BD59-A6C34878D82A}">
                    <a16:rowId xmlns:a16="http://schemas.microsoft.com/office/drawing/2014/main" val="564791420"/>
                  </a:ext>
                </a:extLst>
              </a:tr>
              <a:tr h="249554">
                <a:tc>
                  <a:txBody>
                    <a:bodyPr/>
                    <a:lstStyle/>
                    <a:p>
                      <a:pPr rtl="0" fontAlgn="b"/>
                      <a:r>
                        <a:rPr lang="en-IN" sz="1400">
                          <a:effectLst/>
                        </a:rPr>
                        <a:t>Taxes</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400">
                        <a:effectLst/>
                      </a:endParaRP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800" b="0">
                          <a:effectLst/>
                          <a:latin typeface="Arial" panose="020B0604020202020204" pitchFamily="34" charset="0"/>
                        </a:rPr>
                        <a:t>35.0%</a:t>
                      </a: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807692"/>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7,656 </a:t>
                      </a:r>
                    </a:p>
                  </a:txBody>
                  <a:tcPr marL="5584" marR="5584" marT="0" marB="0" anchor="b">
                    <a:lnL w="7620" cap="flat" cmpd="sng" algn="ctr">
                      <a:solidFill>
                        <a:srgbClr val="807692"/>
                      </a:solidFill>
                      <a:prstDash val="solid"/>
                      <a:round/>
                      <a:headEnd type="none" w="med" len="med"/>
                      <a:tailEnd type="none" w="med" len="med"/>
                    </a:lnL>
                    <a:lnR w="7620" cap="flat" cmpd="sng" algn="ctr">
                      <a:solidFill>
                        <a:srgbClr val="207392"/>
                      </a:solidFill>
                      <a:prstDash val="solid"/>
                      <a:round/>
                      <a:headEnd type="none" w="med" len="med"/>
                      <a:tailEnd type="none" w="med" len="med"/>
                    </a:lnR>
                    <a:lnT w="7620" cap="flat" cmpd="sng" algn="ctr">
                      <a:solidFill>
                        <a:srgbClr val="807692"/>
                      </a:solidFill>
                      <a:prstDash val="solid"/>
                      <a:round/>
                      <a:headEnd type="none" w="med" len="med"/>
                      <a:tailEnd type="none" w="med" len="med"/>
                    </a:lnT>
                    <a:lnB w="7620" cap="flat" cmpd="sng" algn="ctr">
                      <a:solidFill>
                        <a:srgbClr val="807692"/>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7,849 </a:t>
                      </a:r>
                    </a:p>
                  </a:txBody>
                  <a:tcPr marL="5584" marR="5584" marT="0" marB="0" anchor="b">
                    <a:lnL w="7620" cap="flat" cmpd="sng" algn="ctr">
                      <a:solidFill>
                        <a:srgbClr val="207392"/>
                      </a:solidFill>
                      <a:prstDash val="solid"/>
                      <a:round/>
                      <a:headEnd type="none" w="med" len="med"/>
                      <a:tailEnd type="none" w="med" len="med"/>
                    </a:lnL>
                    <a:lnR w="7620" cap="flat" cmpd="sng" algn="ctr">
                      <a:solidFill>
                        <a:srgbClr val="203ADC"/>
                      </a:solidFill>
                      <a:prstDash val="solid"/>
                      <a:round/>
                      <a:headEnd type="none" w="med" len="med"/>
                      <a:tailEnd type="none" w="med" len="med"/>
                    </a:lnR>
                    <a:lnT w="7620" cap="flat" cmpd="sng" algn="ctr">
                      <a:solidFill>
                        <a:srgbClr val="207392"/>
                      </a:solidFill>
                      <a:prstDash val="solid"/>
                      <a:round/>
                      <a:headEnd type="none" w="med" len="med"/>
                      <a:tailEnd type="none" w="med" len="med"/>
                    </a:lnT>
                    <a:lnB w="7620" cap="flat" cmpd="sng" algn="ctr">
                      <a:solidFill>
                        <a:srgbClr val="207392"/>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7,198 </a:t>
                      </a:r>
                    </a:p>
                  </a:txBody>
                  <a:tcPr marL="5584" marR="5584" marT="0" marB="0" anchor="b">
                    <a:lnL w="7620" cap="flat" cmpd="sng" algn="ctr">
                      <a:solidFill>
                        <a:srgbClr val="203AD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203ADC"/>
                      </a:solidFill>
                      <a:prstDash val="solid"/>
                      <a:round/>
                      <a:headEnd type="none" w="med" len="med"/>
                      <a:tailEnd type="none" w="med" len="med"/>
                    </a:lnT>
                    <a:lnB w="7620" cap="flat" cmpd="sng" algn="ctr">
                      <a:solidFill>
                        <a:srgbClr val="203ADC"/>
                      </a:solidFill>
                      <a:prstDash val="solid"/>
                      <a:round/>
                      <a:headEnd type="none" w="med" len="med"/>
                      <a:tailEnd type="none" w="med" len="med"/>
                    </a:lnB>
                  </a:tcPr>
                </a:tc>
                <a:tc>
                  <a:txBody>
                    <a:bodyPr/>
                    <a:lstStyle/>
                    <a:p>
                      <a:pPr algn="ctr" rtl="0" fontAlgn="b"/>
                      <a:endParaRPr lang="en-IN" sz="800" b="0" i="1">
                        <a:effectLst/>
                        <a:latin typeface="Arial" panose="020B0604020202020204" pitchFamily="34" charset="0"/>
                      </a:endParaRPr>
                    </a:p>
                  </a:txBody>
                  <a:tcPr marL="5584" marR="5584" marT="0" marB="0" anchor="b">
                    <a:lnL w="7620" cap="flat" cmpd="sng" algn="ctr">
                      <a:solidFill>
                        <a:srgbClr val="CCCCCC"/>
                      </a:solidFill>
                      <a:prstDash val="solid"/>
                      <a:round/>
                      <a:headEnd type="none" w="med" len="med"/>
                      <a:tailEnd type="none" w="med" len="med"/>
                    </a:lnL>
                    <a:lnR w="7620" cap="flat" cmpd="sng" algn="ctr">
                      <a:solidFill>
                        <a:srgbClr val="C03ED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8,080 </a:t>
                      </a:r>
                    </a:p>
                  </a:txBody>
                  <a:tcPr marL="5584" marR="5584" marT="0" marB="0" anchor="b">
                    <a:lnL w="7620" cap="flat" cmpd="sng" algn="ctr">
                      <a:solidFill>
                        <a:srgbClr val="C03EDC"/>
                      </a:solidFill>
                      <a:prstDash val="solid"/>
                      <a:round/>
                      <a:headEnd type="none" w="med" len="med"/>
                      <a:tailEnd type="none" w="med" len="med"/>
                    </a:lnL>
                    <a:lnR w="7620" cap="flat" cmpd="sng" algn="ctr">
                      <a:solidFill>
                        <a:srgbClr val="C03EDC"/>
                      </a:solidFill>
                      <a:prstDash val="solid"/>
                      <a:round/>
                      <a:headEnd type="none" w="med" len="med"/>
                      <a:tailEnd type="none" w="med" len="med"/>
                    </a:lnR>
                    <a:lnT w="7620" cap="flat" cmpd="sng" algn="ctr">
                      <a:solidFill>
                        <a:srgbClr val="C03EDC"/>
                      </a:solidFill>
                      <a:prstDash val="solid"/>
                      <a:round/>
                      <a:headEnd type="none" w="med" len="med"/>
                      <a:tailEnd type="none" w="med" len="med"/>
                    </a:lnT>
                    <a:lnB w="7620" cap="flat" cmpd="sng" algn="ctr">
                      <a:solidFill>
                        <a:srgbClr val="C03EDC"/>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8,662 </a:t>
                      </a:r>
                    </a:p>
                  </a:txBody>
                  <a:tcPr marL="5584" marR="5584" marT="0" marB="0" anchor="b">
                    <a:lnL w="7620" cap="flat" cmpd="sng" algn="ctr">
                      <a:solidFill>
                        <a:srgbClr val="C03EDC"/>
                      </a:solidFill>
                      <a:prstDash val="solid"/>
                      <a:round/>
                      <a:headEnd type="none" w="med" len="med"/>
                      <a:tailEnd type="none" w="med" len="med"/>
                    </a:lnL>
                    <a:lnR w="7620" cap="flat" cmpd="sng" algn="ctr">
                      <a:solidFill>
                        <a:srgbClr val="C03EDC"/>
                      </a:solidFill>
                      <a:prstDash val="solid"/>
                      <a:round/>
                      <a:headEnd type="none" w="med" len="med"/>
                      <a:tailEnd type="none" w="med" len="med"/>
                    </a:lnR>
                    <a:lnT w="7620" cap="flat" cmpd="sng" algn="ctr">
                      <a:solidFill>
                        <a:srgbClr val="C03EDC"/>
                      </a:solidFill>
                      <a:prstDash val="solid"/>
                      <a:round/>
                      <a:headEnd type="none" w="med" len="med"/>
                      <a:tailEnd type="none" w="med" len="med"/>
                    </a:lnT>
                    <a:lnB w="7620" cap="flat" cmpd="sng" algn="ctr">
                      <a:solidFill>
                        <a:srgbClr val="C03EDC"/>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9,190 </a:t>
                      </a:r>
                    </a:p>
                  </a:txBody>
                  <a:tcPr marL="5584" marR="5584" marT="0" marB="0" anchor="b">
                    <a:lnL w="7620" cap="flat" cmpd="sng" algn="ctr">
                      <a:solidFill>
                        <a:srgbClr val="C03EDC"/>
                      </a:solidFill>
                      <a:prstDash val="solid"/>
                      <a:round/>
                      <a:headEnd type="none" w="med" len="med"/>
                      <a:tailEnd type="none" w="med" len="med"/>
                    </a:lnL>
                    <a:lnR w="7620" cap="flat" cmpd="sng" algn="ctr">
                      <a:solidFill>
                        <a:srgbClr val="A039DC"/>
                      </a:solidFill>
                      <a:prstDash val="solid"/>
                      <a:round/>
                      <a:headEnd type="none" w="med" len="med"/>
                      <a:tailEnd type="none" w="med" len="med"/>
                    </a:lnR>
                    <a:lnT w="7620" cap="flat" cmpd="sng" algn="ctr">
                      <a:solidFill>
                        <a:srgbClr val="C03EDC"/>
                      </a:solidFill>
                      <a:prstDash val="solid"/>
                      <a:round/>
                      <a:headEnd type="none" w="med" len="med"/>
                      <a:tailEnd type="none" w="med" len="med"/>
                    </a:lnT>
                    <a:lnB w="7620" cap="flat" cmpd="sng" algn="ctr">
                      <a:solidFill>
                        <a:srgbClr val="C03EDC"/>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9,650 </a:t>
                      </a:r>
                    </a:p>
                  </a:txBody>
                  <a:tcPr marL="5584" marR="5584" marT="0" marB="0" anchor="b">
                    <a:lnL w="7620" cap="flat" cmpd="sng" algn="ctr">
                      <a:solidFill>
                        <a:srgbClr val="A039DC"/>
                      </a:solidFill>
                      <a:prstDash val="solid"/>
                      <a:round/>
                      <a:headEnd type="none" w="med" len="med"/>
                      <a:tailEnd type="none" w="med" len="med"/>
                    </a:lnL>
                    <a:lnR w="7620" cap="flat" cmpd="sng" algn="ctr">
                      <a:solidFill>
                        <a:srgbClr val="C03EDC"/>
                      </a:solidFill>
                      <a:prstDash val="solid"/>
                      <a:round/>
                      <a:headEnd type="none" w="med" len="med"/>
                      <a:tailEnd type="none" w="med" len="med"/>
                    </a:lnR>
                    <a:lnT w="7620" cap="flat" cmpd="sng" algn="ctr">
                      <a:solidFill>
                        <a:srgbClr val="A039DC"/>
                      </a:solidFill>
                      <a:prstDash val="solid"/>
                      <a:round/>
                      <a:headEnd type="none" w="med" len="med"/>
                      <a:tailEnd type="none" w="med" len="med"/>
                    </a:lnT>
                    <a:lnB w="7620" cap="flat" cmpd="sng" algn="ctr">
                      <a:solidFill>
                        <a:srgbClr val="A039DC"/>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10,027 </a:t>
                      </a:r>
                    </a:p>
                  </a:txBody>
                  <a:tcPr marL="5584" marR="5584" marT="0" marB="0" anchor="b">
                    <a:lnL w="7620" cap="flat" cmpd="sng" algn="ctr">
                      <a:solidFill>
                        <a:srgbClr val="C03EDC"/>
                      </a:solidFill>
                      <a:prstDash val="solid"/>
                      <a:round/>
                      <a:headEnd type="none" w="med" len="med"/>
                      <a:tailEnd type="none" w="med" len="med"/>
                    </a:lnL>
                    <a:lnR w="7620" cap="flat" cmpd="sng" algn="ctr">
                      <a:solidFill>
                        <a:srgbClr val="4054DC"/>
                      </a:solidFill>
                      <a:prstDash val="solid"/>
                      <a:round/>
                      <a:headEnd type="none" w="med" len="med"/>
                      <a:tailEnd type="none" w="med" len="med"/>
                    </a:lnR>
                    <a:lnT w="7620" cap="flat" cmpd="sng" algn="ctr">
                      <a:solidFill>
                        <a:srgbClr val="C03EDC"/>
                      </a:solidFill>
                      <a:prstDash val="solid"/>
                      <a:round/>
                      <a:headEnd type="none" w="med" len="med"/>
                      <a:tailEnd type="none" w="med" len="med"/>
                    </a:lnT>
                    <a:lnB w="7620" cap="flat" cmpd="sng" algn="ctr">
                      <a:solidFill>
                        <a:srgbClr val="C03EDC"/>
                      </a:solidFill>
                      <a:prstDash val="solid"/>
                      <a:round/>
                      <a:headEnd type="none" w="med" len="med"/>
                      <a:tailEnd type="none" w="med" len="med"/>
                    </a:lnB>
                  </a:tcPr>
                </a:tc>
                <a:tc>
                  <a:txBody>
                    <a:bodyPr/>
                    <a:lstStyle/>
                    <a:p>
                      <a:pPr algn="ctr" rtl="0" fontAlgn="b"/>
                      <a:r>
                        <a:rPr lang="en-IN" sz="800" b="1">
                          <a:effectLst/>
                          <a:latin typeface="Arial" panose="020B0604020202020204" pitchFamily="34" charset="0"/>
                        </a:rPr>
                        <a:t>10,308 </a:t>
                      </a:r>
                    </a:p>
                  </a:txBody>
                  <a:tcPr marL="5584" marR="5584" marT="0" marB="0" anchor="b">
                    <a:lnL w="7620" cap="flat" cmpd="sng" algn="ctr">
                      <a:solidFill>
                        <a:srgbClr val="4054DC"/>
                      </a:solidFill>
                      <a:prstDash val="solid"/>
                      <a:round/>
                      <a:headEnd type="none" w="med" len="med"/>
                      <a:tailEnd type="none" w="med" len="med"/>
                    </a:lnL>
                    <a:lnR w="7620" cap="flat" cmpd="sng" algn="ctr">
                      <a:solidFill>
                        <a:srgbClr val="4054DC"/>
                      </a:solidFill>
                      <a:prstDash val="solid"/>
                      <a:round/>
                      <a:headEnd type="none" w="med" len="med"/>
                      <a:tailEnd type="none" w="med" len="med"/>
                    </a:lnR>
                    <a:lnT w="7620" cap="flat" cmpd="sng" algn="ctr">
                      <a:solidFill>
                        <a:srgbClr val="4054DC"/>
                      </a:solidFill>
                      <a:prstDash val="solid"/>
                      <a:round/>
                      <a:headEnd type="none" w="med" len="med"/>
                      <a:tailEnd type="none" w="med" len="med"/>
                    </a:lnT>
                    <a:lnB w="7620" cap="flat" cmpd="sng" algn="ctr">
                      <a:solidFill>
                        <a:srgbClr val="4054DC"/>
                      </a:solidFill>
                      <a:prstDash val="solid"/>
                      <a:round/>
                      <a:headEnd type="none" w="med" len="med"/>
                      <a:tailEnd type="none" w="med" len="med"/>
                    </a:lnB>
                  </a:tcPr>
                </a:tc>
                <a:extLst>
                  <a:ext uri="{0D108BD9-81ED-4DB2-BD59-A6C34878D82A}">
                    <a16:rowId xmlns:a16="http://schemas.microsoft.com/office/drawing/2014/main" val="1341725022"/>
                  </a:ext>
                </a:extLst>
              </a:tr>
            </a:tbl>
          </a:graphicData>
        </a:graphic>
      </p:graphicFrame>
    </p:spTree>
    <p:extLst>
      <p:ext uri="{BB962C8B-B14F-4D97-AF65-F5344CB8AC3E}">
        <p14:creationId xmlns:p14="http://schemas.microsoft.com/office/powerpoint/2010/main" val="3866731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9C0AB9AB-D6C1-985A-4B89-04A9BB683A20}"/>
              </a:ext>
            </a:extLst>
          </p:cNvPr>
          <p:cNvGraphicFramePr>
            <a:graphicFrameLocks noGrp="1"/>
          </p:cNvGraphicFramePr>
          <p:nvPr>
            <p:extLst>
              <p:ext uri="{D42A27DB-BD31-4B8C-83A1-F6EECF244321}">
                <p14:modId xmlns:p14="http://schemas.microsoft.com/office/powerpoint/2010/main" val="2931120726"/>
              </p:ext>
            </p:extLst>
          </p:nvPr>
        </p:nvGraphicFramePr>
        <p:xfrm>
          <a:off x="1126309" y="787845"/>
          <a:ext cx="9941266" cy="5590093"/>
        </p:xfrm>
        <a:graphic>
          <a:graphicData uri="http://schemas.openxmlformats.org/drawingml/2006/table">
            <a:tbl>
              <a:tblPr/>
              <a:tblGrid>
                <a:gridCol w="3408781">
                  <a:extLst>
                    <a:ext uri="{9D8B030D-6E8A-4147-A177-3AD203B41FA5}">
                      <a16:colId xmlns:a16="http://schemas.microsoft.com/office/drawing/2014/main" val="2362230670"/>
                    </a:ext>
                  </a:extLst>
                </a:gridCol>
                <a:gridCol w="211144">
                  <a:extLst>
                    <a:ext uri="{9D8B030D-6E8A-4147-A177-3AD203B41FA5}">
                      <a16:colId xmlns:a16="http://schemas.microsoft.com/office/drawing/2014/main" val="1865020394"/>
                    </a:ext>
                  </a:extLst>
                </a:gridCol>
                <a:gridCol w="913022">
                  <a:extLst>
                    <a:ext uri="{9D8B030D-6E8A-4147-A177-3AD203B41FA5}">
                      <a16:colId xmlns:a16="http://schemas.microsoft.com/office/drawing/2014/main" val="3881891695"/>
                    </a:ext>
                  </a:extLst>
                </a:gridCol>
                <a:gridCol w="1087598">
                  <a:extLst>
                    <a:ext uri="{9D8B030D-6E8A-4147-A177-3AD203B41FA5}">
                      <a16:colId xmlns:a16="http://schemas.microsoft.com/office/drawing/2014/main" val="1639480059"/>
                    </a:ext>
                  </a:extLst>
                </a:gridCol>
                <a:gridCol w="495964">
                  <a:extLst>
                    <a:ext uri="{9D8B030D-6E8A-4147-A177-3AD203B41FA5}">
                      <a16:colId xmlns:a16="http://schemas.microsoft.com/office/drawing/2014/main" val="2120053668"/>
                    </a:ext>
                  </a:extLst>
                </a:gridCol>
                <a:gridCol w="465723">
                  <a:extLst>
                    <a:ext uri="{9D8B030D-6E8A-4147-A177-3AD203B41FA5}">
                      <a16:colId xmlns:a16="http://schemas.microsoft.com/office/drawing/2014/main" val="2399500332"/>
                    </a:ext>
                  </a:extLst>
                </a:gridCol>
                <a:gridCol w="388744">
                  <a:extLst>
                    <a:ext uri="{9D8B030D-6E8A-4147-A177-3AD203B41FA5}">
                      <a16:colId xmlns:a16="http://schemas.microsoft.com/office/drawing/2014/main" val="39225596"/>
                    </a:ext>
                  </a:extLst>
                </a:gridCol>
                <a:gridCol w="465723">
                  <a:extLst>
                    <a:ext uri="{9D8B030D-6E8A-4147-A177-3AD203B41FA5}">
                      <a16:colId xmlns:a16="http://schemas.microsoft.com/office/drawing/2014/main" val="3981767181"/>
                    </a:ext>
                  </a:extLst>
                </a:gridCol>
                <a:gridCol w="465723">
                  <a:extLst>
                    <a:ext uri="{9D8B030D-6E8A-4147-A177-3AD203B41FA5}">
                      <a16:colId xmlns:a16="http://schemas.microsoft.com/office/drawing/2014/main" val="978264658"/>
                    </a:ext>
                  </a:extLst>
                </a:gridCol>
                <a:gridCol w="509711">
                  <a:extLst>
                    <a:ext uri="{9D8B030D-6E8A-4147-A177-3AD203B41FA5}">
                      <a16:colId xmlns:a16="http://schemas.microsoft.com/office/drawing/2014/main" val="3246246340"/>
                    </a:ext>
                  </a:extLst>
                </a:gridCol>
                <a:gridCol w="509711">
                  <a:extLst>
                    <a:ext uri="{9D8B030D-6E8A-4147-A177-3AD203B41FA5}">
                      <a16:colId xmlns:a16="http://schemas.microsoft.com/office/drawing/2014/main" val="2726571455"/>
                    </a:ext>
                  </a:extLst>
                </a:gridCol>
                <a:gridCol w="509711">
                  <a:extLst>
                    <a:ext uri="{9D8B030D-6E8A-4147-A177-3AD203B41FA5}">
                      <a16:colId xmlns:a16="http://schemas.microsoft.com/office/drawing/2014/main" val="2025114307"/>
                    </a:ext>
                  </a:extLst>
                </a:gridCol>
                <a:gridCol w="509711">
                  <a:extLst>
                    <a:ext uri="{9D8B030D-6E8A-4147-A177-3AD203B41FA5}">
                      <a16:colId xmlns:a16="http://schemas.microsoft.com/office/drawing/2014/main" val="178926133"/>
                    </a:ext>
                  </a:extLst>
                </a:gridCol>
              </a:tblGrid>
              <a:tr h="171608">
                <a:tc>
                  <a:txBody>
                    <a:bodyPr/>
                    <a:lstStyle/>
                    <a:p>
                      <a:pPr rtl="0" fontAlgn="b"/>
                      <a:r>
                        <a:rPr lang="en-IN" sz="900" b="1">
                          <a:effectLst/>
                          <a:latin typeface="Arial" panose="020B0604020202020204" pitchFamily="34" charset="0"/>
                        </a:rPr>
                        <a:t>EBIT(1-T)</a:t>
                      </a: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b="1">
                        <a:effectLst/>
                        <a:latin typeface="Arial" panose="020B0604020202020204" pitchFamily="34" charset="0"/>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B0244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b="1">
                        <a:effectLst/>
                        <a:latin typeface="Arial" panose="020B0604020202020204" pitchFamily="34" charset="0"/>
                      </a:endParaRPr>
                    </a:p>
                  </a:txBody>
                  <a:tcPr marL="6599" marR="6599" marT="0" marB="0" anchor="b">
                    <a:lnL w="7620" cap="flat" cmpd="sng" algn="ctr">
                      <a:solidFill>
                        <a:srgbClr val="B02440"/>
                      </a:solidFill>
                      <a:prstDash val="solid"/>
                      <a:round/>
                      <a:headEnd type="none" w="med" len="med"/>
                      <a:tailEnd type="none" w="med" len="med"/>
                    </a:lnL>
                    <a:lnR w="7620" cap="flat" cmpd="sng" algn="ctr">
                      <a:solidFill>
                        <a:srgbClr val="702440"/>
                      </a:solidFill>
                      <a:prstDash val="solid"/>
                      <a:round/>
                      <a:headEnd type="none" w="med" len="med"/>
                      <a:tailEnd type="none" w="med" len="med"/>
                    </a:lnR>
                    <a:lnT w="7620" cap="flat" cmpd="sng" algn="ctr">
                      <a:solidFill>
                        <a:srgbClr val="B02440"/>
                      </a:solidFill>
                      <a:prstDash val="solid"/>
                      <a:round/>
                      <a:headEnd type="none" w="med" len="med"/>
                      <a:tailEnd type="none" w="med" len="med"/>
                    </a:lnT>
                    <a:lnB w="7620" cap="flat" cmpd="sng" algn="ctr">
                      <a:solidFill>
                        <a:srgbClr val="50F13F"/>
                      </a:solidFill>
                      <a:prstDash val="solid"/>
                      <a:round/>
                      <a:headEnd type="none" w="med" len="med"/>
                      <a:tailEnd type="none" w="med" len="med"/>
                    </a:lnB>
                  </a:tcPr>
                </a:tc>
                <a:tc>
                  <a:txBody>
                    <a:bodyPr/>
                    <a:lstStyle/>
                    <a:p>
                      <a:pPr algn="ctr" rtl="0" fontAlgn="b"/>
                      <a:r>
                        <a:rPr lang="en-IN" sz="900" b="1">
                          <a:effectLst/>
                          <a:latin typeface="Arial" panose="020B0604020202020204" pitchFamily="34" charset="0"/>
                        </a:rPr>
                        <a:t>14,219 </a:t>
                      </a:r>
                    </a:p>
                  </a:txBody>
                  <a:tcPr marL="6599" marR="6599" marT="0" marB="0" anchor="b">
                    <a:lnL w="7620" cap="flat" cmpd="sng" algn="ctr">
                      <a:solidFill>
                        <a:srgbClr val="702440"/>
                      </a:solidFill>
                      <a:prstDash val="solid"/>
                      <a:round/>
                      <a:headEnd type="none" w="med" len="med"/>
                      <a:tailEnd type="none" w="med" len="med"/>
                    </a:lnL>
                    <a:lnR w="7620" cap="flat" cmpd="sng" algn="ctr">
                      <a:solidFill>
                        <a:srgbClr val="D02B40"/>
                      </a:solidFill>
                      <a:prstDash val="solid"/>
                      <a:round/>
                      <a:headEnd type="none" w="med" len="med"/>
                      <a:tailEnd type="none" w="med" len="med"/>
                    </a:lnR>
                    <a:lnT w="7620" cap="flat" cmpd="sng" algn="ctr">
                      <a:solidFill>
                        <a:srgbClr val="702440"/>
                      </a:solidFill>
                      <a:prstDash val="solid"/>
                      <a:round/>
                      <a:headEnd type="none" w="med" len="med"/>
                      <a:tailEnd type="none" w="med" len="med"/>
                    </a:lnT>
                    <a:lnB w="7620" cap="flat" cmpd="sng" algn="ctr">
                      <a:solidFill>
                        <a:srgbClr val="B0EA3F"/>
                      </a:solidFill>
                      <a:prstDash val="solid"/>
                      <a:round/>
                      <a:headEnd type="none" w="med" len="med"/>
                      <a:tailEnd type="none" w="med" len="med"/>
                    </a:lnB>
                    <a:solidFill>
                      <a:srgbClr val="FFE598"/>
                    </a:solidFill>
                  </a:tcPr>
                </a:tc>
                <a:tc>
                  <a:txBody>
                    <a:bodyPr/>
                    <a:lstStyle/>
                    <a:p>
                      <a:pPr algn="ctr" rtl="0" fontAlgn="b"/>
                      <a:r>
                        <a:rPr lang="en-IN" sz="900" b="1">
                          <a:effectLst/>
                          <a:latin typeface="Arial" panose="020B0604020202020204" pitchFamily="34" charset="0"/>
                        </a:rPr>
                        <a:t>14,576 </a:t>
                      </a:r>
                    </a:p>
                  </a:txBody>
                  <a:tcPr marL="6599" marR="6599" marT="0" marB="0" anchor="b">
                    <a:lnL w="7620" cap="flat" cmpd="sng" algn="ctr">
                      <a:solidFill>
                        <a:srgbClr val="D02B40"/>
                      </a:solidFill>
                      <a:prstDash val="solid"/>
                      <a:round/>
                      <a:headEnd type="none" w="med" len="med"/>
                      <a:tailEnd type="none" w="med" len="med"/>
                    </a:lnL>
                    <a:lnR w="7620" cap="flat" cmpd="sng" algn="ctr">
                      <a:solidFill>
                        <a:srgbClr val="702940"/>
                      </a:solidFill>
                      <a:prstDash val="solid"/>
                      <a:round/>
                      <a:headEnd type="none" w="med" len="med"/>
                      <a:tailEnd type="none" w="med" len="med"/>
                    </a:lnR>
                    <a:lnT w="7620" cap="flat" cmpd="sng" algn="ctr">
                      <a:solidFill>
                        <a:srgbClr val="D02B40"/>
                      </a:solidFill>
                      <a:prstDash val="solid"/>
                      <a:round/>
                      <a:headEnd type="none" w="med" len="med"/>
                      <a:tailEnd type="none" w="med" len="med"/>
                    </a:lnT>
                    <a:lnB w="7620" cap="flat" cmpd="sng" algn="ctr">
                      <a:solidFill>
                        <a:srgbClr val="F0F73F"/>
                      </a:solidFill>
                      <a:prstDash val="solid"/>
                      <a:round/>
                      <a:headEnd type="none" w="med" len="med"/>
                      <a:tailEnd type="none" w="med" len="med"/>
                    </a:lnB>
                    <a:solidFill>
                      <a:srgbClr val="FFE598"/>
                    </a:solidFill>
                  </a:tcPr>
                </a:tc>
                <a:tc>
                  <a:txBody>
                    <a:bodyPr/>
                    <a:lstStyle/>
                    <a:p>
                      <a:pPr algn="ctr" rtl="0" fontAlgn="b"/>
                      <a:r>
                        <a:rPr lang="en-IN" sz="900" b="1">
                          <a:effectLst/>
                          <a:latin typeface="Arial" panose="020B0604020202020204" pitchFamily="34" charset="0"/>
                        </a:rPr>
                        <a:t>13,367 </a:t>
                      </a:r>
                    </a:p>
                  </a:txBody>
                  <a:tcPr marL="6599" marR="6599" marT="0" marB="0" anchor="b">
                    <a:lnL w="7620" cap="flat" cmpd="sng" algn="ctr">
                      <a:solidFill>
                        <a:srgbClr val="702940"/>
                      </a:solidFill>
                      <a:prstDash val="solid"/>
                      <a:round/>
                      <a:headEnd type="none" w="med" len="med"/>
                      <a:tailEnd type="none" w="med" len="med"/>
                    </a:lnL>
                    <a:lnR w="7620" cap="flat" cmpd="sng" algn="ctr">
                      <a:solidFill>
                        <a:srgbClr val="F03740"/>
                      </a:solidFill>
                      <a:prstDash val="solid"/>
                      <a:round/>
                      <a:headEnd type="none" w="med" len="med"/>
                      <a:tailEnd type="none" w="med" len="med"/>
                    </a:lnR>
                    <a:lnT w="7620" cap="flat" cmpd="sng" algn="ctr">
                      <a:solidFill>
                        <a:srgbClr val="702940"/>
                      </a:solidFill>
                      <a:prstDash val="solid"/>
                      <a:round/>
                      <a:headEnd type="none" w="med" len="med"/>
                      <a:tailEnd type="none" w="med" len="med"/>
                    </a:lnT>
                    <a:lnB w="7620" cap="flat" cmpd="sng" algn="ctr">
                      <a:solidFill>
                        <a:srgbClr val="D02F40"/>
                      </a:solidFill>
                      <a:prstDash val="solid"/>
                      <a:round/>
                      <a:headEnd type="none" w="med" len="med"/>
                      <a:tailEnd type="none" w="med" len="med"/>
                    </a:lnB>
                    <a:solidFill>
                      <a:srgbClr val="FFE598"/>
                    </a:solidFill>
                  </a:tcPr>
                </a:tc>
                <a:tc>
                  <a:txBody>
                    <a:bodyPr/>
                    <a:lstStyle/>
                    <a:p>
                      <a:pPr algn="ctr" rtl="0" fontAlgn="b"/>
                      <a:r>
                        <a:rPr lang="en-IN" sz="900" b="0" i="1">
                          <a:effectLst/>
                          <a:latin typeface="Arial" panose="020B0604020202020204" pitchFamily="34" charset="0"/>
                        </a:rPr>
                        <a:t>-3.0%</a:t>
                      </a:r>
                    </a:p>
                  </a:txBody>
                  <a:tcPr marL="6599" marR="6599" marT="0" marB="0" anchor="b">
                    <a:lnL w="7620" cap="flat" cmpd="sng" algn="ctr">
                      <a:solidFill>
                        <a:srgbClr val="F03740"/>
                      </a:solidFill>
                      <a:prstDash val="solid"/>
                      <a:round/>
                      <a:headEnd type="none" w="med" len="med"/>
                      <a:tailEnd type="none" w="med" len="med"/>
                    </a:lnL>
                    <a:lnR w="7620" cap="flat" cmpd="sng" algn="ctr">
                      <a:solidFill>
                        <a:srgbClr val="303240"/>
                      </a:solidFill>
                      <a:prstDash val="solid"/>
                      <a:round/>
                      <a:headEnd type="none" w="med" len="med"/>
                      <a:tailEnd type="none" w="med" len="med"/>
                    </a:lnR>
                    <a:lnT w="7620" cap="flat" cmpd="sng" algn="ctr">
                      <a:solidFill>
                        <a:srgbClr val="F03740"/>
                      </a:solidFill>
                      <a:prstDash val="solid"/>
                      <a:round/>
                      <a:headEnd type="none" w="med" len="med"/>
                      <a:tailEnd type="none" w="med" len="med"/>
                    </a:lnT>
                    <a:lnB w="7620" cap="flat" cmpd="sng" algn="ctr">
                      <a:solidFill>
                        <a:srgbClr val="504640"/>
                      </a:solidFill>
                      <a:prstDash val="solid"/>
                      <a:round/>
                      <a:headEnd type="none" w="med" len="med"/>
                      <a:tailEnd type="none" w="med" len="med"/>
                    </a:lnB>
                  </a:tcPr>
                </a:tc>
                <a:tc>
                  <a:txBody>
                    <a:bodyPr/>
                    <a:lstStyle/>
                    <a:p>
                      <a:pPr algn="ctr" rtl="0" fontAlgn="b"/>
                      <a:r>
                        <a:rPr lang="en-IN" sz="900" b="1">
                          <a:effectLst/>
                          <a:latin typeface="Arial" panose="020B0604020202020204" pitchFamily="34" charset="0"/>
                        </a:rPr>
                        <a:t>15,006 </a:t>
                      </a:r>
                    </a:p>
                  </a:txBody>
                  <a:tcPr marL="6599" marR="6599" marT="0" marB="0" anchor="b">
                    <a:lnL w="7620" cap="flat" cmpd="sng" algn="ctr">
                      <a:solidFill>
                        <a:srgbClr val="303240"/>
                      </a:solidFill>
                      <a:prstDash val="solid"/>
                      <a:round/>
                      <a:headEnd type="none" w="med" len="med"/>
                      <a:tailEnd type="none" w="med" len="med"/>
                    </a:lnL>
                    <a:lnR w="7620" cap="flat" cmpd="sng" algn="ctr">
                      <a:solidFill>
                        <a:srgbClr val="903340"/>
                      </a:solidFill>
                      <a:prstDash val="solid"/>
                      <a:round/>
                      <a:headEnd type="none" w="med" len="med"/>
                      <a:tailEnd type="none" w="med" len="med"/>
                    </a:lnR>
                    <a:lnT w="7620" cap="flat" cmpd="sng" algn="ctr">
                      <a:solidFill>
                        <a:srgbClr val="303240"/>
                      </a:solidFill>
                      <a:prstDash val="solid"/>
                      <a:round/>
                      <a:headEnd type="none" w="med" len="med"/>
                      <a:tailEnd type="none" w="med" len="med"/>
                    </a:lnT>
                    <a:lnB w="7620" cap="flat" cmpd="sng" algn="ctr">
                      <a:solidFill>
                        <a:srgbClr val="104740"/>
                      </a:solidFill>
                      <a:prstDash val="solid"/>
                      <a:round/>
                      <a:headEnd type="none" w="med" len="med"/>
                      <a:tailEnd type="none" w="med" len="med"/>
                    </a:lnB>
                    <a:solidFill>
                      <a:srgbClr val="FFE598"/>
                    </a:solidFill>
                  </a:tcPr>
                </a:tc>
                <a:tc>
                  <a:txBody>
                    <a:bodyPr/>
                    <a:lstStyle/>
                    <a:p>
                      <a:pPr algn="ctr" rtl="0" fontAlgn="b"/>
                      <a:r>
                        <a:rPr lang="en-IN" sz="900" b="1">
                          <a:effectLst/>
                          <a:latin typeface="Arial" panose="020B0604020202020204" pitchFamily="34" charset="0"/>
                        </a:rPr>
                        <a:t>16,087 </a:t>
                      </a:r>
                    </a:p>
                  </a:txBody>
                  <a:tcPr marL="6599" marR="6599" marT="0" marB="0" anchor="b">
                    <a:lnL w="7620" cap="flat" cmpd="sng" algn="ctr">
                      <a:solidFill>
                        <a:srgbClr val="903340"/>
                      </a:solidFill>
                      <a:prstDash val="solid"/>
                      <a:round/>
                      <a:headEnd type="none" w="med" len="med"/>
                      <a:tailEnd type="none" w="med" len="med"/>
                    </a:lnL>
                    <a:lnR w="7620" cap="flat" cmpd="sng" algn="ctr">
                      <a:solidFill>
                        <a:srgbClr val="B03A40"/>
                      </a:solidFill>
                      <a:prstDash val="solid"/>
                      <a:round/>
                      <a:headEnd type="none" w="med" len="med"/>
                      <a:tailEnd type="none" w="med" len="med"/>
                    </a:lnR>
                    <a:lnT w="7620" cap="flat" cmpd="sng" algn="ctr">
                      <a:solidFill>
                        <a:srgbClr val="903340"/>
                      </a:solidFill>
                      <a:prstDash val="solid"/>
                      <a:round/>
                      <a:headEnd type="none" w="med" len="med"/>
                      <a:tailEnd type="none" w="med" len="med"/>
                    </a:lnT>
                    <a:lnB w="7620" cap="flat" cmpd="sng" algn="ctr">
                      <a:solidFill>
                        <a:srgbClr val="504640"/>
                      </a:solidFill>
                      <a:prstDash val="solid"/>
                      <a:round/>
                      <a:headEnd type="none" w="med" len="med"/>
                      <a:tailEnd type="none" w="med" len="med"/>
                    </a:lnB>
                    <a:solidFill>
                      <a:srgbClr val="FFE598"/>
                    </a:solidFill>
                  </a:tcPr>
                </a:tc>
                <a:tc>
                  <a:txBody>
                    <a:bodyPr/>
                    <a:lstStyle/>
                    <a:p>
                      <a:pPr algn="ctr" rtl="0" fontAlgn="b"/>
                      <a:r>
                        <a:rPr lang="en-IN" sz="900" b="1">
                          <a:effectLst/>
                          <a:latin typeface="Arial" panose="020B0604020202020204" pitchFamily="34" charset="0"/>
                        </a:rPr>
                        <a:t>17,068 </a:t>
                      </a:r>
                    </a:p>
                  </a:txBody>
                  <a:tcPr marL="6599" marR="6599" marT="0" marB="0" anchor="b">
                    <a:lnL w="7620" cap="flat" cmpd="sng" algn="ctr">
                      <a:solidFill>
                        <a:srgbClr val="B03A40"/>
                      </a:solidFill>
                      <a:prstDash val="solid"/>
                      <a:round/>
                      <a:headEnd type="none" w="med" len="med"/>
                      <a:tailEnd type="none" w="med" len="med"/>
                    </a:lnL>
                    <a:lnR w="7620" cap="flat" cmpd="sng" algn="ctr">
                      <a:solidFill>
                        <a:srgbClr val="104840"/>
                      </a:solidFill>
                      <a:prstDash val="solid"/>
                      <a:round/>
                      <a:headEnd type="none" w="med" len="med"/>
                      <a:tailEnd type="none" w="med" len="med"/>
                    </a:lnR>
                    <a:lnT w="7620" cap="flat" cmpd="sng" algn="ctr">
                      <a:solidFill>
                        <a:srgbClr val="B03A40"/>
                      </a:solidFill>
                      <a:prstDash val="solid"/>
                      <a:round/>
                      <a:headEnd type="none" w="med" len="med"/>
                      <a:tailEnd type="none" w="med" len="med"/>
                    </a:lnT>
                    <a:lnB w="7620" cap="flat" cmpd="sng" algn="ctr">
                      <a:solidFill>
                        <a:srgbClr val="104540"/>
                      </a:solidFill>
                      <a:prstDash val="solid"/>
                      <a:round/>
                      <a:headEnd type="none" w="med" len="med"/>
                      <a:tailEnd type="none" w="med" len="med"/>
                    </a:lnB>
                    <a:solidFill>
                      <a:srgbClr val="FFE598"/>
                    </a:solidFill>
                  </a:tcPr>
                </a:tc>
                <a:tc>
                  <a:txBody>
                    <a:bodyPr/>
                    <a:lstStyle/>
                    <a:p>
                      <a:pPr algn="ctr" rtl="0" fontAlgn="b"/>
                      <a:r>
                        <a:rPr lang="en-IN" sz="900" b="1">
                          <a:effectLst/>
                          <a:latin typeface="Arial" panose="020B0604020202020204" pitchFamily="34" charset="0"/>
                        </a:rPr>
                        <a:t>17,921 </a:t>
                      </a:r>
                    </a:p>
                  </a:txBody>
                  <a:tcPr marL="6599" marR="6599" marT="0" marB="0" anchor="b">
                    <a:lnL w="7620" cap="flat" cmpd="sng" algn="ctr">
                      <a:solidFill>
                        <a:srgbClr val="104840"/>
                      </a:solidFill>
                      <a:prstDash val="solid"/>
                      <a:round/>
                      <a:headEnd type="none" w="med" len="med"/>
                      <a:tailEnd type="none" w="med" len="med"/>
                    </a:lnL>
                    <a:lnR w="7620" cap="flat" cmpd="sng" algn="ctr">
                      <a:solidFill>
                        <a:srgbClr val="504240"/>
                      </a:solidFill>
                      <a:prstDash val="solid"/>
                      <a:round/>
                      <a:headEnd type="none" w="med" len="med"/>
                      <a:tailEnd type="none" w="med" len="med"/>
                    </a:lnR>
                    <a:lnT w="7620" cap="flat" cmpd="sng" algn="ctr">
                      <a:solidFill>
                        <a:srgbClr val="104840"/>
                      </a:solidFill>
                      <a:prstDash val="solid"/>
                      <a:round/>
                      <a:headEnd type="none" w="med" len="med"/>
                      <a:tailEnd type="none" w="med" len="med"/>
                    </a:lnT>
                    <a:lnB w="7620" cap="flat" cmpd="sng" algn="ctr">
                      <a:solidFill>
                        <a:srgbClr val="D05040"/>
                      </a:solidFill>
                      <a:prstDash val="solid"/>
                      <a:round/>
                      <a:headEnd type="none" w="med" len="med"/>
                      <a:tailEnd type="none" w="med" len="med"/>
                    </a:lnB>
                    <a:solidFill>
                      <a:srgbClr val="FFE598"/>
                    </a:solidFill>
                  </a:tcPr>
                </a:tc>
                <a:tc>
                  <a:txBody>
                    <a:bodyPr/>
                    <a:lstStyle/>
                    <a:p>
                      <a:pPr algn="ctr" rtl="0" fontAlgn="b"/>
                      <a:r>
                        <a:rPr lang="en-IN" sz="900" b="1">
                          <a:effectLst/>
                          <a:latin typeface="Arial" panose="020B0604020202020204" pitchFamily="34" charset="0"/>
                        </a:rPr>
                        <a:t>18,621 </a:t>
                      </a:r>
                    </a:p>
                  </a:txBody>
                  <a:tcPr marL="6599" marR="6599" marT="0" marB="0" anchor="b">
                    <a:lnL w="7620" cap="flat" cmpd="sng" algn="ctr">
                      <a:solidFill>
                        <a:srgbClr val="504240"/>
                      </a:solidFill>
                      <a:prstDash val="solid"/>
                      <a:round/>
                      <a:headEnd type="none" w="med" len="med"/>
                      <a:tailEnd type="none" w="med" len="med"/>
                    </a:lnL>
                    <a:lnR w="7620" cap="flat" cmpd="sng" algn="ctr">
                      <a:solidFill>
                        <a:srgbClr val="504A40"/>
                      </a:solidFill>
                      <a:prstDash val="solid"/>
                      <a:round/>
                      <a:headEnd type="none" w="med" len="med"/>
                      <a:tailEnd type="none" w="med" len="med"/>
                    </a:lnR>
                    <a:lnT w="7620" cap="flat" cmpd="sng" algn="ctr">
                      <a:solidFill>
                        <a:srgbClr val="504240"/>
                      </a:solidFill>
                      <a:prstDash val="solid"/>
                      <a:round/>
                      <a:headEnd type="none" w="med" len="med"/>
                      <a:tailEnd type="none" w="med" len="med"/>
                    </a:lnT>
                    <a:lnB w="7620" cap="flat" cmpd="sng" algn="ctr">
                      <a:solidFill>
                        <a:srgbClr val="F05340"/>
                      </a:solidFill>
                      <a:prstDash val="solid"/>
                      <a:round/>
                      <a:headEnd type="none" w="med" len="med"/>
                      <a:tailEnd type="none" w="med" len="med"/>
                    </a:lnB>
                    <a:solidFill>
                      <a:srgbClr val="FFE598"/>
                    </a:solidFill>
                  </a:tcPr>
                </a:tc>
                <a:tc>
                  <a:txBody>
                    <a:bodyPr/>
                    <a:lstStyle/>
                    <a:p>
                      <a:pPr algn="ctr" rtl="0" fontAlgn="b"/>
                      <a:r>
                        <a:rPr lang="en-IN" sz="900" b="1">
                          <a:effectLst/>
                          <a:latin typeface="Arial" panose="020B0604020202020204" pitchFamily="34" charset="0"/>
                        </a:rPr>
                        <a:t>19,143 </a:t>
                      </a:r>
                    </a:p>
                  </a:txBody>
                  <a:tcPr marL="6599" marR="6599" marT="0" marB="0" anchor="b">
                    <a:lnL w="7620" cap="flat" cmpd="sng" algn="ctr">
                      <a:solidFill>
                        <a:srgbClr val="504A40"/>
                      </a:solidFill>
                      <a:prstDash val="solid"/>
                      <a:round/>
                      <a:headEnd type="none" w="med" len="med"/>
                      <a:tailEnd type="none" w="med" len="med"/>
                    </a:lnL>
                    <a:lnR w="7620" cap="flat" cmpd="sng" algn="ctr">
                      <a:solidFill>
                        <a:srgbClr val="504A40"/>
                      </a:solidFill>
                      <a:prstDash val="solid"/>
                      <a:round/>
                      <a:headEnd type="none" w="med" len="med"/>
                      <a:tailEnd type="none" w="med" len="med"/>
                    </a:lnR>
                    <a:lnT w="7620" cap="flat" cmpd="sng" algn="ctr">
                      <a:solidFill>
                        <a:srgbClr val="504A40"/>
                      </a:solidFill>
                      <a:prstDash val="solid"/>
                      <a:round/>
                      <a:headEnd type="none" w="med" len="med"/>
                      <a:tailEnd type="none" w="med" len="med"/>
                    </a:lnT>
                    <a:lnB w="7620" cap="flat" cmpd="sng" algn="ctr">
                      <a:solidFill>
                        <a:srgbClr val="706040"/>
                      </a:solidFill>
                      <a:prstDash val="solid"/>
                      <a:round/>
                      <a:headEnd type="none" w="med" len="med"/>
                      <a:tailEnd type="none" w="med" len="med"/>
                    </a:lnB>
                    <a:solidFill>
                      <a:srgbClr val="FFE598"/>
                    </a:solidFill>
                  </a:tcPr>
                </a:tc>
                <a:extLst>
                  <a:ext uri="{0D108BD9-81ED-4DB2-BD59-A6C34878D82A}">
                    <a16:rowId xmlns:a16="http://schemas.microsoft.com/office/drawing/2014/main" val="3102178864"/>
                  </a:ext>
                </a:extLst>
              </a:tr>
              <a:tr h="271704">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F02540"/>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50F13F"/>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F02540"/>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50F13F"/>
                      </a:solidFill>
                      <a:prstDash val="solid"/>
                      <a:round/>
                      <a:headEnd type="none" w="med" len="med"/>
                      <a:tailEnd type="none" w="med" len="med"/>
                    </a:lnL>
                    <a:lnR w="7620" cap="flat" cmpd="sng" algn="ctr">
                      <a:solidFill>
                        <a:srgbClr val="B0EA3F"/>
                      </a:solidFill>
                      <a:prstDash val="solid"/>
                      <a:round/>
                      <a:headEnd type="none" w="med" len="med"/>
                      <a:tailEnd type="none" w="med" len="med"/>
                    </a:lnR>
                    <a:lnT w="7620" cap="flat" cmpd="sng" algn="ctr">
                      <a:solidFill>
                        <a:srgbClr val="50F13F"/>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endParaRPr lang="en-IN" sz="900" b="1">
                        <a:effectLst/>
                        <a:latin typeface="Arial" panose="020B0604020202020204" pitchFamily="34" charset="0"/>
                      </a:endParaRPr>
                    </a:p>
                  </a:txBody>
                  <a:tcPr marL="6599" marR="6599" marT="0" marB="0" anchor="b">
                    <a:lnL w="7620" cap="flat" cmpd="sng" algn="ctr">
                      <a:solidFill>
                        <a:srgbClr val="B0EA3F"/>
                      </a:solidFill>
                      <a:prstDash val="solid"/>
                      <a:round/>
                      <a:headEnd type="none" w="med" len="med"/>
                      <a:tailEnd type="none" w="med" len="med"/>
                    </a:lnL>
                    <a:lnR w="7620" cap="flat" cmpd="sng" algn="ctr">
                      <a:solidFill>
                        <a:srgbClr val="F0F73F"/>
                      </a:solidFill>
                      <a:prstDash val="solid"/>
                      <a:round/>
                      <a:headEnd type="none" w="med" len="med"/>
                      <a:tailEnd type="none" w="med" len="med"/>
                    </a:lnR>
                    <a:lnT w="7620" cap="flat" cmpd="sng" algn="ctr">
                      <a:solidFill>
                        <a:srgbClr val="B0EA3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endParaRPr lang="en-IN" sz="900" b="1">
                        <a:effectLst/>
                        <a:latin typeface="Arial" panose="020B0604020202020204" pitchFamily="34" charset="0"/>
                      </a:endParaRPr>
                    </a:p>
                  </a:txBody>
                  <a:tcPr marL="6599" marR="6599" marT="0" marB="0" anchor="b">
                    <a:lnL w="7620" cap="flat" cmpd="sng" algn="ctr">
                      <a:solidFill>
                        <a:srgbClr val="F0F73F"/>
                      </a:solidFill>
                      <a:prstDash val="solid"/>
                      <a:round/>
                      <a:headEnd type="none" w="med" len="med"/>
                      <a:tailEnd type="none" w="med" len="med"/>
                    </a:lnL>
                    <a:lnR w="7620" cap="flat" cmpd="sng" algn="ctr">
                      <a:solidFill>
                        <a:srgbClr val="D02F40"/>
                      </a:solidFill>
                      <a:prstDash val="solid"/>
                      <a:round/>
                      <a:headEnd type="none" w="med" len="med"/>
                      <a:tailEnd type="none" w="med" len="med"/>
                    </a:lnR>
                    <a:lnT w="7620" cap="flat" cmpd="sng" algn="ctr">
                      <a:solidFill>
                        <a:srgbClr val="F0F73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endParaRPr lang="en-IN" sz="900" b="1">
                        <a:effectLst/>
                        <a:latin typeface="Arial" panose="020B0604020202020204" pitchFamily="34" charset="0"/>
                      </a:endParaRPr>
                    </a:p>
                  </a:txBody>
                  <a:tcPr marL="6599" marR="6599" marT="0" marB="0" anchor="b">
                    <a:lnL w="7620" cap="flat" cmpd="sng" algn="ctr">
                      <a:solidFill>
                        <a:srgbClr val="D02F40"/>
                      </a:solidFill>
                      <a:prstDash val="solid"/>
                      <a:round/>
                      <a:headEnd type="none" w="med" len="med"/>
                      <a:tailEnd type="none" w="med" len="med"/>
                    </a:lnL>
                    <a:lnR w="7620" cap="flat" cmpd="sng" algn="ctr">
                      <a:solidFill>
                        <a:srgbClr val="504640"/>
                      </a:solidFill>
                      <a:prstDash val="solid"/>
                      <a:round/>
                      <a:headEnd type="none" w="med" len="med"/>
                      <a:tailEnd type="none" w="med" len="med"/>
                    </a:lnR>
                    <a:lnT w="7620" cap="flat" cmpd="sng" algn="ctr">
                      <a:solidFill>
                        <a:srgbClr val="D02F4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1700">
                        <a:effectLst/>
                      </a:endParaRPr>
                    </a:p>
                  </a:txBody>
                  <a:tcPr marL="6599" marR="6599" marT="0" marB="0" anchor="b">
                    <a:lnL w="7620" cap="flat" cmpd="sng" algn="ctr">
                      <a:solidFill>
                        <a:srgbClr val="504640"/>
                      </a:solidFill>
                      <a:prstDash val="solid"/>
                      <a:round/>
                      <a:headEnd type="none" w="med" len="med"/>
                      <a:tailEnd type="none" w="med" len="med"/>
                    </a:lnL>
                    <a:lnR w="7620" cap="flat" cmpd="sng" algn="ctr">
                      <a:solidFill>
                        <a:srgbClr val="104740"/>
                      </a:solidFill>
                      <a:prstDash val="solid"/>
                      <a:round/>
                      <a:headEnd type="none" w="med" len="med"/>
                      <a:tailEnd type="none" w="med" len="med"/>
                    </a:lnR>
                    <a:lnT w="7620" cap="flat" cmpd="sng" algn="ctr">
                      <a:solidFill>
                        <a:srgbClr val="504640"/>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endParaRPr lang="en-IN" sz="900" b="1">
                        <a:effectLst/>
                        <a:latin typeface="Arial" panose="020B0604020202020204" pitchFamily="34" charset="0"/>
                      </a:endParaRPr>
                    </a:p>
                  </a:txBody>
                  <a:tcPr marL="6599" marR="6599" marT="0" marB="0" anchor="b">
                    <a:lnL w="7620" cap="flat" cmpd="sng" algn="ctr">
                      <a:solidFill>
                        <a:srgbClr val="104740"/>
                      </a:solidFill>
                      <a:prstDash val="solid"/>
                      <a:round/>
                      <a:headEnd type="none" w="med" len="med"/>
                      <a:tailEnd type="none" w="med" len="med"/>
                    </a:lnL>
                    <a:lnR w="7620" cap="flat" cmpd="sng" algn="ctr">
                      <a:solidFill>
                        <a:srgbClr val="504640"/>
                      </a:solidFill>
                      <a:prstDash val="solid"/>
                      <a:round/>
                      <a:headEnd type="none" w="med" len="med"/>
                      <a:tailEnd type="none" w="med" len="med"/>
                    </a:lnR>
                    <a:lnT w="7620" cap="flat" cmpd="sng" algn="ctr">
                      <a:solidFill>
                        <a:srgbClr val="10474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endParaRPr lang="en-IN" sz="900" b="1">
                        <a:effectLst/>
                        <a:latin typeface="Arial" panose="020B0604020202020204" pitchFamily="34" charset="0"/>
                      </a:endParaRPr>
                    </a:p>
                  </a:txBody>
                  <a:tcPr marL="6599" marR="6599" marT="0" marB="0" anchor="b">
                    <a:lnL w="7620" cap="flat" cmpd="sng" algn="ctr">
                      <a:solidFill>
                        <a:srgbClr val="504640"/>
                      </a:solidFill>
                      <a:prstDash val="solid"/>
                      <a:round/>
                      <a:headEnd type="none" w="med" len="med"/>
                      <a:tailEnd type="none" w="med" len="med"/>
                    </a:lnL>
                    <a:lnR w="7620" cap="flat" cmpd="sng" algn="ctr">
                      <a:solidFill>
                        <a:srgbClr val="104540"/>
                      </a:solidFill>
                      <a:prstDash val="solid"/>
                      <a:round/>
                      <a:headEnd type="none" w="med" len="med"/>
                      <a:tailEnd type="none" w="med" len="med"/>
                    </a:lnR>
                    <a:lnT w="7620" cap="flat" cmpd="sng" algn="ctr">
                      <a:solidFill>
                        <a:srgbClr val="50464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endParaRPr lang="en-IN" sz="900" b="1">
                        <a:effectLst/>
                        <a:latin typeface="Arial" panose="020B0604020202020204" pitchFamily="34" charset="0"/>
                      </a:endParaRPr>
                    </a:p>
                  </a:txBody>
                  <a:tcPr marL="6599" marR="6599" marT="0" marB="0" anchor="b">
                    <a:lnL w="7620" cap="flat" cmpd="sng" algn="ctr">
                      <a:solidFill>
                        <a:srgbClr val="104540"/>
                      </a:solidFill>
                      <a:prstDash val="solid"/>
                      <a:round/>
                      <a:headEnd type="none" w="med" len="med"/>
                      <a:tailEnd type="none" w="med" len="med"/>
                    </a:lnL>
                    <a:lnR w="7620" cap="flat" cmpd="sng" algn="ctr">
                      <a:solidFill>
                        <a:srgbClr val="D05040"/>
                      </a:solidFill>
                      <a:prstDash val="solid"/>
                      <a:round/>
                      <a:headEnd type="none" w="med" len="med"/>
                      <a:tailEnd type="none" w="med" len="med"/>
                    </a:lnR>
                    <a:lnT w="7620" cap="flat" cmpd="sng" algn="ctr">
                      <a:solidFill>
                        <a:srgbClr val="10454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endParaRPr lang="en-IN" sz="900" b="1">
                        <a:effectLst/>
                        <a:latin typeface="Arial" panose="020B0604020202020204" pitchFamily="34" charset="0"/>
                      </a:endParaRPr>
                    </a:p>
                  </a:txBody>
                  <a:tcPr marL="6599" marR="6599" marT="0" marB="0" anchor="b">
                    <a:lnL w="7620" cap="flat" cmpd="sng" algn="ctr">
                      <a:solidFill>
                        <a:srgbClr val="D05040"/>
                      </a:solidFill>
                      <a:prstDash val="solid"/>
                      <a:round/>
                      <a:headEnd type="none" w="med" len="med"/>
                      <a:tailEnd type="none" w="med" len="med"/>
                    </a:lnL>
                    <a:lnR w="7620" cap="flat" cmpd="sng" algn="ctr">
                      <a:solidFill>
                        <a:srgbClr val="F05340"/>
                      </a:solidFill>
                      <a:prstDash val="solid"/>
                      <a:round/>
                      <a:headEnd type="none" w="med" len="med"/>
                      <a:tailEnd type="none" w="med" len="med"/>
                    </a:lnR>
                    <a:lnT w="7620" cap="flat" cmpd="sng" algn="ctr">
                      <a:solidFill>
                        <a:srgbClr val="D0504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endParaRPr lang="en-IN" sz="900" b="1">
                        <a:effectLst/>
                        <a:latin typeface="Arial" panose="020B0604020202020204" pitchFamily="34" charset="0"/>
                      </a:endParaRPr>
                    </a:p>
                  </a:txBody>
                  <a:tcPr marL="6599" marR="6599" marT="0" marB="0" anchor="b">
                    <a:lnL w="7620" cap="flat" cmpd="sng" algn="ctr">
                      <a:solidFill>
                        <a:srgbClr val="F05340"/>
                      </a:solidFill>
                      <a:prstDash val="solid"/>
                      <a:round/>
                      <a:headEnd type="none" w="med" len="med"/>
                      <a:tailEnd type="none" w="med" len="med"/>
                    </a:lnL>
                    <a:lnR w="7620" cap="flat" cmpd="sng" algn="ctr">
                      <a:solidFill>
                        <a:srgbClr val="706040"/>
                      </a:solidFill>
                      <a:prstDash val="solid"/>
                      <a:round/>
                      <a:headEnd type="none" w="med" len="med"/>
                      <a:tailEnd type="none" w="med" len="med"/>
                    </a:lnR>
                    <a:lnT w="7620" cap="flat" cmpd="sng" algn="ctr">
                      <a:solidFill>
                        <a:srgbClr val="F0534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endParaRPr lang="en-IN" sz="900" b="1">
                        <a:effectLst/>
                        <a:latin typeface="Arial" panose="020B0604020202020204" pitchFamily="34" charset="0"/>
                      </a:endParaRPr>
                    </a:p>
                  </a:txBody>
                  <a:tcPr marL="6599" marR="6599" marT="0" marB="0" anchor="b">
                    <a:lnL w="7620" cap="flat" cmpd="sng" algn="ctr">
                      <a:solidFill>
                        <a:srgbClr val="706040"/>
                      </a:solidFill>
                      <a:prstDash val="solid"/>
                      <a:round/>
                      <a:headEnd type="none" w="med" len="med"/>
                      <a:tailEnd type="none" w="med" len="med"/>
                    </a:lnL>
                    <a:lnR w="7620" cap="flat" cmpd="sng" algn="ctr">
                      <a:solidFill>
                        <a:srgbClr val="706040"/>
                      </a:solidFill>
                      <a:prstDash val="solid"/>
                      <a:round/>
                      <a:headEnd type="none" w="med" len="med"/>
                      <a:tailEnd type="none" w="med" len="med"/>
                    </a:lnR>
                    <a:lnT w="7620" cap="flat" cmpd="sng" algn="ctr">
                      <a:solidFill>
                        <a:srgbClr val="706040"/>
                      </a:solidFill>
                      <a:prstDash val="solid"/>
                      <a:round/>
                      <a:headEnd type="none" w="med" len="med"/>
                      <a:tailEnd type="none" w="med" len="med"/>
                    </a:lnT>
                    <a:lnB w="7620" cap="flat" cmpd="sng" algn="ctr">
                      <a:solidFill>
                        <a:srgbClr val="903640"/>
                      </a:solidFill>
                      <a:prstDash val="solid"/>
                      <a:round/>
                      <a:headEnd type="none" w="med" len="med"/>
                      <a:tailEnd type="none" w="med" len="med"/>
                    </a:lnB>
                    <a:solidFill>
                      <a:srgbClr val="FFE598"/>
                    </a:solidFill>
                  </a:tcPr>
                </a:tc>
                <a:extLst>
                  <a:ext uri="{0D108BD9-81ED-4DB2-BD59-A6C34878D82A}">
                    <a16:rowId xmlns:a16="http://schemas.microsoft.com/office/drawing/2014/main" val="422150522"/>
                  </a:ext>
                </a:extLst>
              </a:tr>
              <a:tr h="310002">
                <a:tc>
                  <a:txBody>
                    <a:bodyPr/>
                    <a:lstStyle/>
                    <a:p>
                      <a:pPr rtl="0" fontAlgn="b"/>
                      <a:r>
                        <a:rPr lang="en-IN" sz="1700">
                          <a:effectLst/>
                        </a:rPr>
                        <a:t>Plus: Depreciation &amp; Amortization</a:t>
                      </a:r>
                    </a:p>
                  </a:txBody>
                  <a:tcPr marL="6599" marR="6599" marT="0" marB="0" anchor="b">
                    <a:lnL w="7620" cap="flat" cmpd="sng" algn="ctr">
                      <a:solidFill>
                        <a:srgbClr val="F02540"/>
                      </a:solidFill>
                      <a:prstDash val="solid"/>
                      <a:round/>
                      <a:headEnd type="none" w="med" len="med"/>
                      <a:tailEnd type="none" w="med" len="med"/>
                    </a:lnL>
                    <a:lnR w="7620" cap="flat" cmpd="sng" algn="ctr">
                      <a:solidFill>
                        <a:srgbClr val="F02540"/>
                      </a:solidFill>
                      <a:prstDash val="solid"/>
                      <a:round/>
                      <a:headEnd type="none" w="med" len="med"/>
                      <a:tailEnd type="none" w="med" len="med"/>
                    </a:lnR>
                    <a:lnT w="7620" cap="flat" cmpd="sng" algn="ctr">
                      <a:solidFill>
                        <a:srgbClr val="F02540"/>
                      </a:solidFill>
                      <a:prstDash val="solid"/>
                      <a:round/>
                      <a:headEnd type="none" w="med" len="med"/>
                      <a:tailEnd type="none" w="med" len="med"/>
                    </a:lnT>
                    <a:lnB w="7620" cap="flat" cmpd="sng" algn="ctr">
                      <a:solidFill>
                        <a:srgbClr val="703640"/>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F0254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F02540"/>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900" b="1">
                          <a:effectLst/>
                          <a:latin typeface="Arial" panose="020B0604020202020204" pitchFamily="34" charset="0"/>
                        </a:rPr>
                        <a:t>2,681 </a:t>
                      </a: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900" b="1">
                          <a:effectLst/>
                          <a:latin typeface="Arial" panose="020B0604020202020204" pitchFamily="34" charset="0"/>
                        </a:rPr>
                        <a:t>2,815 </a:t>
                      </a: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900" b="1">
                          <a:effectLst/>
                          <a:latin typeface="Arial" panose="020B0604020202020204" pitchFamily="34" charset="0"/>
                        </a:rPr>
                        <a:t>2,956 </a:t>
                      </a: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900" b="1">
                          <a:effectLst/>
                          <a:latin typeface="Arial" panose="020B0604020202020204" pitchFamily="34" charset="0"/>
                        </a:rPr>
                        <a:t>2,316 </a:t>
                      </a: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900" b="1">
                          <a:effectLst/>
                          <a:latin typeface="Arial" panose="020B0604020202020204" pitchFamily="34" charset="0"/>
                        </a:rPr>
                        <a:t>2,432 </a:t>
                      </a: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900" b="1">
                          <a:effectLst/>
                          <a:latin typeface="Arial" panose="020B0604020202020204" pitchFamily="34" charset="0"/>
                        </a:rPr>
                        <a:t>2,553 </a:t>
                      </a: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900" b="1">
                          <a:effectLst/>
                          <a:latin typeface="Arial" panose="020B0604020202020204" pitchFamily="34" charset="0"/>
                        </a:rPr>
                        <a:t>2,681 </a:t>
                      </a: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900" b="1">
                          <a:effectLst/>
                          <a:latin typeface="Arial" panose="020B0604020202020204" pitchFamily="34" charset="0"/>
                        </a:rPr>
                        <a:t>2,815 </a:t>
                      </a: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90364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900" b="1">
                          <a:effectLst/>
                          <a:latin typeface="Arial" panose="020B0604020202020204" pitchFamily="34" charset="0"/>
                        </a:rPr>
                        <a:t>2,956 </a:t>
                      </a:r>
                    </a:p>
                  </a:txBody>
                  <a:tcPr marL="6599" marR="6599" marT="0" marB="0" anchor="b">
                    <a:lnL w="7620" cap="flat" cmpd="sng" algn="ctr">
                      <a:solidFill>
                        <a:srgbClr val="903640"/>
                      </a:solidFill>
                      <a:prstDash val="solid"/>
                      <a:round/>
                      <a:headEnd type="none" w="med" len="med"/>
                      <a:tailEnd type="none" w="med" len="med"/>
                    </a:lnL>
                    <a:lnR w="7620" cap="flat" cmpd="sng" algn="ctr">
                      <a:solidFill>
                        <a:srgbClr val="903640"/>
                      </a:solidFill>
                      <a:prstDash val="solid"/>
                      <a:round/>
                      <a:headEnd type="none" w="med" len="med"/>
                      <a:tailEnd type="none" w="med" len="med"/>
                    </a:lnR>
                    <a:lnT w="7620" cap="flat" cmpd="sng" algn="ctr">
                      <a:solidFill>
                        <a:srgbClr val="903640"/>
                      </a:solidFill>
                      <a:prstDash val="solid"/>
                      <a:round/>
                      <a:headEnd type="none" w="med" len="med"/>
                      <a:tailEnd type="none" w="med" len="med"/>
                    </a:lnT>
                    <a:lnB w="7620" cap="flat" cmpd="sng" algn="ctr">
                      <a:solidFill>
                        <a:srgbClr val="305F40"/>
                      </a:solidFill>
                      <a:prstDash val="solid"/>
                      <a:round/>
                      <a:headEnd type="none" w="med" len="med"/>
                      <a:tailEnd type="none" w="med" len="med"/>
                    </a:lnB>
                  </a:tcPr>
                </a:tc>
                <a:extLst>
                  <a:ext uri="{0D108BD9-81ED-4DB2-BD59-A6C34878D82A}">
                    <a16:rowId xmlns:a16="http://schemas.microsoft.com/office/drawing/2014/main" val="2253698270"/>
                  </a:ext>
                </a:extLst>
              </a:tr>
              <a:tr h="310002">
                <a:tc>
                  <a:txBody>
                    <a:bodyPr/>
                    <a:lstStyle/>
                    <a:p>
                      <a:pPr rtl="0" fontAlgn="b"/>
                      <a:r>
                        <a:rPr lang="en-IN" sz="1700">
                          <a:effectLst/>
                        </a:rPr>
                        <a:t>Less: Capital Expenditures</a:t>
                      </a:r>
                    </a:p>
                  </a:txBody>
                  <a:tcPr marL="6599" marR="6599" marT="0" marB="0" anchor="b">
                    <a:lnL w="7620" cap="flat" cmpd="sng" algn="ctr">
                      <a:solidFill>
                        <a:srgbClr val="70364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703640"/>
                      </a:solidFill>
                      <a:prstDash val="solid"/>
                      <a:round/>
                      <a:headEnd type="none" w="med" len="med"/>
                      <a:tailEnd type="none" w="med" len="med"/>
                    </a:lnT>
                    <a:lnB w="7620" cap="flat" cmpd="sng" algn="ctr">
                      <a:solidFill>
                        <a:srgbClr val="105E40"/>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705A40"/>
                      </a:solidFill>
                      <a:prstDash val="solid"/>
                      <a:round/>
                      <a:headEnd type="none" w="med" len="med"/>
                      <a:tailEnd type="none" w="med" len="med"/>
                    </a:lnB>
                  </a:tcPr>
                </a:tc>
                <a:tc>
                  <a:txBody>
                    <a:bodyPr/>
                    <a:lstStyle/>
                    <a:p>
                      <a:pPr algn="r" rtl="0" fontAlgn="b"/>
                      <a:r>
                        <a:rPr lang="en-IN" sz="900" b="0">
                          <a:effectLst/>
                          <a:latin typeface="Arial" panose="020B0604020202020204" pitchFamily="34" charset="0"/>
                        </a:rPr>
                        <a:t>11%</a:t>
                      </a: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900" b="1">
                          <a:effectLst/>
                          <a:latin typeface="Arial" panose="020B0604020202020204" pitchFamily="34" charset="0"/>
                        </a:rPr>
                        <a:t>7,347 </a:t>
                      </a: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900" b="1">
                          <a:effectLst/>
                          <a:latin typeface="Arial" panose="020B0604020202020204" pitchFamily="34" charset="0"/>
                        </a:rPr>
                        <a:t>6,171 </a:t>
                      </a: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900" b="1">
                          <a:effectLst/>
                          <a:latin typeface="Arial" panose="020B0604020202020204" pitchFamily="34" charset="0"/>
                        </a:rPr>
                        <a:t>(8,472)</a:t>
                      </a: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900" b="1">
                          <a:effectLst/>
                          <a:latin typeface="Arial" panose="020B0604020202020204" pitchFamily="34" charset="0"/>
                        </a:rPr>
                        <a:t>(9,150)</a:t>
                      </a: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900" b="1">
                          <a:effectLst/>
                          <a:latin typeface="Arial" panose="020B0604020202020204" pitchFamily="34" charset="0"/>
                        </a:rPr>
                        <a:t>(9,791)</a:t>
                      </a: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900" b="1">
                          <a:effectLst/>
                          <a:latin typeface="Arial" panose="020B0604020202020204" pitchFamily="34" charset="0"/>
                        </a:rPr>
                        <a:t>(10,378)</a:t>
                      </a: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900" b="1">
                          <a:effectLst/>
                          <a:latin typeface="Arial" panose="020B0604020202020204" pitchFamily="34" charset="0"/>
                        </a:rPr>
                        <a:t>(10,897)</a:t>
                      </a: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900" b="1">
                          <a:effectLst/>
                          <a:latin typeface="Arial" panose="020B0604020202020204" pitchFamily="34" charset="0"/>
                        </a:rPr>
                        <a:t>(11,333)</a:t>
                      </a: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305F4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900" b="1">
                          <a:effectLst/>
                          <a:latin typeface="Arial" panose="020B0604020202020204" pitchFamily="34" charset="0"/>
                        </a:rPr>
                        <a:t>(11,673)</a:t>
                      </a:r>
                    </a:p>
                  </a:txBody>
                  <a:tcPr marL="6599" marR="6599" marT="0" marB="0" anchor="b">
                    <a:lnL w="7620" cap="flat" cmpd="sng" algn="ctr">
                      <a:solidFill>
                        <a:srgbClr val="305F40"/>
                      </a:solidFill>
                      <a:prstDash val="solid"/>
                      <a:round/>
                      <a:headEnd type="none" w="med" len="med"/>
                      <a:tailEnd type="none" w="med" len="med"/>
                    </a:lnL>
                    <a:lnR w="7620" cap="flat" cmpd="sng" algn="ctr">
                      <a:solidFill>
                        <a:srgbClr val="305F40"/>
                      </a:solidFill>
                      <a:prstDash val="solid"/>
                      <a:round/>
                      <a:headEnd type="none" w="med" len="med"/>
                      <a:tailEnd type="none" w="med" len="med"/>
                    </a:lnR>
                    <a:lnT w="7620" cap="flat" cmpd="sng" algn="ctr">
                      <a:solidFill>
                        <a:srgbClr val="305F40"/>
                      </a:solidFill>
                      <a:prstDash val="solid"/>
                      <a:round/>
                      <a:headEnd type="none" w="med" len="med"/>
                      <a:tailEnd type="none" w="med" len="med"/>
                    </a:lnT>
                    <a:lnB w="7620" cap="flat" cmpd="sng" algn="ctr">
                      <a:solidFill>
                        <a:srgbClr val="B06A40"/>
                      </a:solidFill>
                      <a:prstDash val="solid"/>
                      <a:round/>
                      <a:headEnd type="none" w="med" len="med"/>
                      <a:tailEnd type="none" w="med" len="med"/>
                    </a:lnB>
                  </a:tcPr>
                </a:tc>
                <a:extLst>
                  <a:ext uri="{0D108BD9-81ED-4DB2-BD59-A6C34878D82A}">
                    <a16:rowId xmlns:a16="http://schemas.microsoft.com/office/drawing/2014/main" val="314800736"/>
                  </a:ext>
                </a:extLst>
              </a:tr>
              <a:tr h="586789">
                <a:tc>
                  <a:txBody>
                    <a:bodyPr/>
                    <a:lstStyle/>
                    <a:p>
                      <a:pPr rtl="0" fontAlgn="b"/>
                      <a:r>
                        <a:rPr lang="en-US" sz="1700">
                          <a:effectLst/>
                        </a:rPr>
                        <a:t>Less: Inc./(Dec.) in Net Working Capital</a:t>
                      </a:r>
                    </a:p>
                  </a:txBody>
                  <a:tcPr marL="6599" marR="6599" marT="0" marB="0" anchor="b">
                    <a:lnL w="7620" cap="flat" cmpd="sng" algn="ctr">
                      <a:solidFill>
                        <a:srgbClr val="105E40"/>
                      </a:solidFill>
                      <a:prstDash val="solid"/>
                      <a:round/>
                      <a:headEnd type="none" w="med" len="med"/>
                      <a:tailEnd type="none" w="med" len="med"/>
                    </a:lnL>
                    <a:lnR w="7620" cap="flat" cmpd="sng" algn="ctr">
                      <a:solidFill>
                        <a:srgbClr val="705A40"/>
                      </a:solidFill>
                      <a:prstDash val="solid"/>
                      <a:round/>
                      <a:headEnd type="none" w="med" len="med"/>
                      <a:tailEnd type="none" w="med" len="med"/>
                    </a:lnR>
                    <a:lnT w="7620" cap="flat" cmpd="sng" algn="ctr">
                      <a:solidFill>
                        <a:srgbClr val="105E40"/>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705A4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705A40"/>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900" b="0">
                          <a:effectLst/>
                          <a:latin typeface="Arial" panose="020B0604020202020204" pitchFamily="34" charset="0"/>
                        </a:rPr>
                        <a:t>10225.0</a:t>
                      </a: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900" b="0">
                          <a:effectLst/>
                          <a:latin typeface="Arial" panose="020B0604020202020204" pitchFamily="34" charset="0"/>
                        </a:rPr>
                        <a:t>10616.0</a:t>
                      </a: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900" b="0">
                          <a:effectLst/>
                          <a:latin typeface="Arial" panose="020B0604020202020204" pitchFamily="34" charset="0"/>
                        </a:rPr>
                        <a:t>2138.0</a:t>
                      </a: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900" b="1">
                          <a:effectLst/>
                          <a:latin typeface="Arial" panose="020B0604020202020204" pitchFamily="34" charset="0"/>
                        </a:rPr>
                        <a:t>(6,471)</a:t>
                      </a: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900" b="1">
                          <a:effectLst/>
                          <a:latin typeface="Arial" panose="020B0604020202020204" pitchFamily="34" charset="0"/>
                        </a:rPr>
                        <a:t>(7,118)</a:t>
                      </a: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900" b="1">
                          <a:effectLst/>
                          <a:latin typeface="Arial" panose="020B0604020202020204" pitchFamily="34" charset="0"/>
                        </a:rPr>
                        <a:t>(7,830)</a:t>
                      </a: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900" b="1">
                          <a:effectLst/>
                          <a:latin typeface="Arial" panose="020B0604020202020204" pitchFamily="34" charset="0"/>
                        </a:rPr>
                        <a:t>(8,613)</a:t>
                      </a: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900" b="1">
                          <a:effectLst/>
                          <a:latin typeface="Arial" panose="020B0604020202020204" pitchFamily="34" charset="0"/>
                        </a:rPr>
                        <a:t>(9,474)</a:t>
                      </a: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B06A4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900" b="1">
                          <a:effectLst/>
                          <a:latin typeface="Arial" panose="020B0604020202020204" pitchFamily="34" charset="0"/>
                        </a:rPr>
                        <a:t>(10,422)</a:t>
                      </a:r>
                    </a:p>
                  </a:txBody>
                  <a:tcPr marL="6599" marR="6599" marT="0" marB="0" anchor="b">
                    <a:lnL w="7620" cap="flat" cmpd="sng" algn="ctr">
                      <a:solidFill>
                        <a:srgbClr val="B06A40"/>
                      </a:solidFill>
                      <a:prstDash val="solid"/>
                      <a:round/>
                      <a:headEnd type="none" w="med" len="med"/>
                      <a:tailEnd type="none" w="med" len="med"/>
                    </a:lnL>
                    <a:lnR w="7620" cap="flat" cmpd="sng" algn="ctr">
                      <a:solidFill>
                        <a:srgbClr val="B06A40"/>
                      </a:solidFill>
                      <a:prstDash val="solid"/>
                      <a:round/>
                      <a:headEnd type="none" w="med" len="med"/>
                      <a:tailEnd type="none" w="med" len="med"/>
                    </a:lnR>
                    <a:lnT w="7620" cap="flat" cmpd="sng" algn="ctr">
                      <a:solidFill>
                        <a:srgbClr val="B06A40"/>
                      </a:solidFill>
                      <a:prstDash val="solid"/>
                      <a:round/>
                      <a:headEnd type="none" w="med" len="med"/>
                      <a:tailEnd type="none" w="med" len="med"/>
                    </a:lnT>
                    <a:lnB w="7620" cap="flat" cmpd="sng" algn="ctr">
                      <a:solidFill>
                        <a:srgbClr val="706A40"/>
                      </a:solidFill>
                      <a:prstDash val="solid"/>
                      <a:round/>
                      <a:headEnd type="none" w="med" len="med"/>
                      <a:tailEnd type="none" w="med" len="med"/>
                    </a:lnB>
                  </a:tcPr>
                </a:tc>
                <a:extLst>
                  <a:ext uri="{0D108BD9-81ED-4DB2-BD59-A6C34878D82A}">
                    <a16:rowId xmlns:a16="http://schemas.microsoft.com/office/drawing/2014/main" val="2681336202"/>
                  </a:ext>
                </a:extLst>
              </a:tr>
              <a:tr h="271704">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B06F40"/>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B07340"/>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endParaRPr lang="en-IN" sz="900" b="1">
                        <a:effectLst/>
                        <a:latin typeface="Arial" panose="020B0604020202020204" pitchFamily="34" charset="0"/>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endParaRPr lang="en-IN" sz="900" b="1">
                        <a:effectLst/>
                        <a:latin typeface="Arial" panose="020B0604020202020204" pitchFamily="34" charset="0"/>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endParaRPr lang="en-IN" sz="900" b="1">
                        <a:effectLst/>
                        <a:latin typeface="Arial" panose="020B0604020202020204" pitchFamily="34" charset="0"/>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endParaRPr lang="en-IN" sz="900" b="1">
                        <a:effectLst/>
                        <a:latin typeface="Arial" panose="020B0604020202020204" pitchFamily="34" charset="0"/>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endParaRPr lang="en-IN" sz="900" b="1">
                        <a:effectLst/>
                        <a:latin typeface="Arial" panose="020B0604020202020204" pitchFamily="34" charset="0"/>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706A4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endParaRPr lang="en-IN" sz="900" b="1">
                        <a:effectLst/>
                        <a:latin typeface="Arial" panose="020B0604020202020204" pitchFamily="34" charset="0"/>
                      </a:endParaRPr>
                    </a:p>
                  </a:txBody>
                  <a:tcPr marL="6599" marR="6599" marT="0" marB="0" anchor="b">
                    <a:lnL w="7620" cap="flat" cmpd="sng" algn="ctr">
                      <a:solidFill>
                        <a:srgbClr val="706A40"/>
                      </a:solidFill>
                      <a:prstDash val="solid"/>
                      <a:round/>
                      <a:headEnd type="none" w="med" len="med"/>
                      <a:tailEnd type="none" w="med" len="med"/>
                    </a:lnL>
                    <a:lnR w="7620" cap="flat" cmpd="sng" algn="ctr">
                      <a:solidFill>
                        <a:srgbClr val="706A40"/>
                      </a:solidFill>
                      <a:prstDash val="solid"/>
                      <a:round/>
                      <a:headEnd type="none" w="med" len="med"/>
                      <a:tailEnd type="none" w="med" len="med"/>
                    </a:lnR>
                    <a:lnT w="7620" cap="flat" cmpd="sng" algn="ctr">
                      <a:solidFill>
                        <a:srgbClr val="706A40"/>
                      </a:solidFill>
                      <a:prstDash val="solid"/>
                      <a:round/>
                      <a:headEnd type="none" w="med" len="med"/>
                      <a:tailEnd type="none" w="med" len="med"/>
                    </a:lnT>
                    <a:lnB w="7620" cap="flat" cmpd="sng" algn="ctr">
                      <a:solidFill>
                        <a:srgbClr val="907D40"/>
                      </a:solidFill>
                      <a:prstDash val="solid"/>
                      <a:round/>
                      <a:headEnd type="none" w="med" len="med"/>
                      <a:tailEnd type="none" w="med" len="med"/>
                    </a:lnB>
                  </a:tcPr>
                </a:tc>
                <a:extLst>
                  <a:ext uri="{0D108BD9-81ED-4DB2-BD59-A6C34878D82A}">
                    <a16:rowId xmlns:a16="http://schemas.microsoft.com/office/drawing/2014/main" val="3162979041"/>
                  </a:ext>
                </a:extLst>
              </a:tr>
              <a:tr h="171608">
                <a:tc>
                  <a:txBody>
                    <a:bodyPr/>
                    <a:lstStyle/>
                    <a:p>
                      <a:pPr rtl="0" fontAlgn="b"/>
                      <a:r>
                        <a:rPr lang="en-IN" sz="900" b="1">
                          <a:effectLst/>
                          <a:latin typeface="Arial" panose="020B0604020202020204" pitchFamily="34" charset="0"/>
                        </a:rPr>
                        <a:t>Unlevered Free Cash Flow</a:t>
                      </a:r>
                    </a:p>
                  </a:txBody>
                  <a:tcPr marL="6599" marR="6599" marT="0" marB="0" anchor="b">
                    <a:lnL w="7620" cap="flat" cmpd="sng" algn="ctr">
                      <a:solidFill>
                        <a:srgbClr val="B06F4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B06F40"/>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b="1">
                        <a:effectLst/>
                        <a:latin typeface="Arial" panose="020B0604020202020204" pitchFamily="34" charset="0"/>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b="1">
                        <a:effectLst/>
                        <a:latin typeface="Arial" panose="020B0604020202020204" pitchFamily="34" charset="0"/>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B0734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F07A40"/>
                      </a:solidFill>
                      <a:prstDash val="solid"/>
                      <a:round/>
                      <a:headEnd type="none" w="med" len="med"/>
                      <a:tailEnd type="none" w="med" len="med"/>
                    </a:lnB>
                  </a:tcPr>
                </a:tc>
                <a:tc>
                  <a:txBody>
                    <a:bodyPr/>
                    <a:lstStyle/>
                    <a:p>
                      <a:pPr rtl="0" fontAlgn="b"/>
                      <a:endParaRPr lang="en-IN" sz="900" b="1">
                        <a:effectLst/>
                        <a:latin typeface="Arial" panose="020B0604020202020204" pitchFamily="34" charset="0"/>
                      </a:endParaRPr>
                    </a:p>
                  </a:txBody>
                  <a:tcPr marL="6599" marR="6599" marT="0" marB="0" anchor="b">
                    <a:lnL w="7620" cap="flat" cmpd="sng" algn="ctr">
                      <a:solidFill>
                        <a:srgbClr val="B0734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B07340"/>
                      </a:solidFill>
                      <a:prstDash val="solid"/>
                      <a:round/>
                      <a:headEnd type="none" w="med" len="med"/>
                      <a:tailEnd type="none" w="med" len="med"/>
                    </a:lnT>
                    <a:lnB w="7620" cap="flat" cmpd="sng" algn="ctr">
                      <a:solidFill>
                        <a:srgbClr val="F07F40"/>
                      </a:solidFill>
                      <a:prstDash val="solid"/>
                      <a:round/>
                      <a:headEnd type="none" w="med" len="med"/>
                      <a:tailEnd type="none" w="med" len="med"/>
                    </a:lnB>
                  </a:tcPr>
                </a:tc>
                <a:tc>
                  <a:txBody>
                    <a:bodyPr/>
                    <a:lstStyle/>
                    <a:p>
                      <a:pPr rtl="0" fontAlgn="b"/>
                      <a:endParaRPr lang="en-IN" sz="900" b="1">
                        <a:effectLst/>
                        <a:latin typeface="Arial" panose="020B0604020202020204" pitchFamily="34" charset="0"/>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b="1">
                        <a:effectLst/>
                        <a:latin typeface="Arial" panose="020B0604020202020204" pitchFamily="34" charset="0"/>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b="1">
                        <a:effectLst/>
                        <a:latin typeface="Arial" panose="020B0604020202020204" pitchFamily="34" charset="0"/>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900" b="1">
                          <a:effectLst/>
                          <a:latin typeface="Arial" panose="020B0604020202020204" pitchFamily="34" charset="0"/>
                        </a:rPr>
                        <a:t>1,701 </a:t>
                      </a: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900" b="1">
                          <a:effectLst/>
                          <a:latin typeface="Arial" panose="020B0604020202020204" pitchFamily="34" charset="0"/>
                        </a:rPr>
                        <a:t>1,610 </a:t>
                      </a: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900" b="1">
                          <a:effectLst/>
                          <a:latin typeface="Arial" panose="020B0604020202020204" pitchFamily="34" charset="0"/>
                        </a:rPr>
                        <a:t>1,413 </a:t>
                      </a: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900" b="1">
                          <a:effectLst/>
                          <a:latin typeface="Arial" panose="020B0604020202020204" pitchFamily="34" charset="0"/>
                        </a:rPr>
                        <a:t>1,092 </a:t>
                      </a: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900" b="1">
                          <a:effectLst/>
                          <a:latin typeface="Arial" panose="020B0604020202020204" pitchFamily="34" charset="0"/>
                        </a:rPr>
                        <a:t>629 </a:t>
                      </a: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907D4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900" b="1">
                          <a:effectLst/>
                          <a:latin typeface="Arial" panose="020B0604020202020204" pitchFamily="34" charset="0"/>
                        </a:rPr>
                        <a:t>4 </a:t>
                      </a:r>
                    </a:p>
                  </a:txBody>
                  <a:tcPr marL="6599" marR="6599" marT="0" marB="0" anchor="b">
                    <a:lnL w="7620" cap="flat" cmpd="sng" algn="ctr">
                      <a:solidFill>
                        <a:srgbClr val="907D40"/>
                      </a:solidFill>
                      <a:prstDash val="solid"/>
                      <a:round/>
                      <a:headEnd type="none" w="med" len="med"/>
                      <a:tailEnd type="none" w="med" len="med"/>
                    </a:lnL>
                    <a:lnR w="7620" cap="flat" cmpd="sng" algn="ctr">
                      <a:solidFill>
                        <a:srgbClr val="907D40"/>
                      </a:solidFill>
                      <a:prstDash val="solid"/>
                      <a:round/>
                      <a:headEnd type="none" w="med" len="med"/>
                      <a:tailEnd type="none" w="med" len="med"/>
                    </a:lnR>
                    <a:lnT w="7620" cap="flat" cmpd="sng" algn="ctr">
                      <a:solidFill>
                        <a:srgbClr val="907D40"/>
                      </a:solidFill>
                      <a:prstDash val="solid"/>
                      <a:round/>
                      <a:headEnd type="none" w="med" len="med"/>
                      <a:tailEnd type="none" w="med" len="med"/>
                    </a:lnT>
                    <a:lnB w="7620" cap="flat" cmpd="sng" algn="ctr">
                      <a:solidFill>
                        <a:srgbClr val="908440"/>
                      </a:solidFill>
                      <a:prstDash val="solid"/>
                      <a:round/>
                      <a:headEnd type="none" w="med" len="med"/>
                      <a:tailEnd type="none" w="med" len="med"/>
                    </a:lnB>
                  </a:tcPr>
                </a:tc>
                <a:extLst>
                  <a:ext uri="{0D108BD9-81ED-4DB2-BD59-A6C34878D82A}">
                    <a16:rowId xmlns:a16="http://schemas.microsoft.com/office/drawing/2014/main" val="3881518627"/>
                  </a:ext>
                </a:extLst>
              </a:tr>
              <a:tr h="271704">
                <a:tc>
                  <a:txBody>
                    <a:bodyPr/>
                    <a:lstStyle/>
                    <a:p>
                      <a:pPr rtl="0" fontAlgn="b"/>
                      <a:r>
                        <a:rPr lang="en-IN" sz="900" b="0">
                          <a:effectLst/>
                          <a:latin typeface="Arial" panose="020B0604020202020204" pitchFamily="34" charset="0"/>
                        </a:rPr>
                        <a:t>WACC</a:t>
                      </a: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108F40"/>
                      </a:solidFill>
                      <a:prstDash val="solid"/>
                      <a:round/>
                      <a:headEnd type="none" w="med" len="med"/>
                      <a:tailEnd type="none" w="med" len="med"/>
                    </a:lnB>
                  </a:tcPr>
                </a:tc>
                <a:tc>
                  <a:txBody>
                    <a:bodyPr/>
                    <a:lstStyle/>
                    <a:p>
                      <a:pPr rtl="0" fontAlgn="b"/>
                      <a:endParaRPr lang="en-IN" sz="900" b="1">
                        <a:effectLst/>
                        <a:latin typeface="Arial" panose="020B0604020202020204" pitchFamily="34" charset="0"/>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F07A4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b="1">
                        <a:effectLst/>
                        <a:latin typeface="Arial" panose="020B0604020202020204" pitchFamily="34" charset="0"/>
                      </a:endParaRPr>
                    </a:p>
                  </a:txBody>
                  <a:tcPr marL="6599" marR="6599" marT="0" marB="0" anchor="b">
                    <a:lnL w="7620" cap="flat" cmpd="sng" algn="ctr">
                      <a:solidFill>
                        <a:srgbClr val="F07A40"/>
                      </a:solidFill>
                      <a:prstDash val="solid"/>
                      <a:round/>
                      <a:headEnd type="none" w="med" len="med"/>
                      <a:tailEnd type="none" w="med" len="med"/>
                    </a:lnL>
                    <a:lnR w="7620" cap="flat" cmpd="sng" algn="ctr">
                      <a:solidFill>
                        <a:srgbClr val="F07F40"/>
                      </a:solidFill>
                      <a:prstDash val="solid"/>
                      <a:round/>
                      <a:headEnd type="none" w="med" len="med"/>
                      <a:tailEnd type="none" w="med" len="med"/>
                    </a:lnR>
                    <a:lnT w="7620" cap="flat" cmpd="sng" algn="ctr">
                      <a:solidFill>
                        <a:srgbClr val="F07A40"/>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900" b="0">
                          <a:effectLst/>
                          <a:latin typeface="Arial" panose="020B0604020202020204" pitchFamily="34" charset="0"/>
                        </a:rPr>
                        <a:t>12.30%</a:t>
                      </a:r>
                    </a:p>
                  </a:txBody>
                  <a:tcPr marL="6599" marR="6599" marT="0" marB="0" anchor="b">
                    <a:lnL w="7620" cap="flat" cmpd="sng" algn="ctr">
                      <a:solidFill>
                        <a:srgbClr val="F07F4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F07F4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99"/>
                    </a:solidFill>
                  </a:tcPr>
                </a:tc>
                <a:tc>
                  <a:txBody>
                    <a:bodyPr/>
                    <a:lstStyle/>
                    <a:p>
                      <a:pPr rtl="0" fontAlgn="b"/>
                      <a:endParaRPr lang="en-IN" sz="900" b="1">
                        <a:effectLst/>
                        <a:latin typeface="Arial" panose="020B0604020202020204" pitchFamily="34" charset="0"/>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90844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908440"/>
                      </a:solidFill>
                      <a:prstDash val="solid"/>
                      <a:round/>
                      <a:headEnd type="none" w="med" len="med"/>
                      <a:tailEnd type="none" w="med" len="med"/>
                    </a:lnL>
                    <a:lnR w="7620" cap="flat" cmpd="sng" algn="ctr">
                      <a:solidFill>
                        <a:srgbClr val="908440"/>
                      </a:solidFill>
                      <a:prstDash val="solid"/>
                      <a:round/>
                      <a:headEnd type="none" w="med" len="med"/>
                      <a:tailEnd type="none" w="med" len="med"/>
                    </a:lnR>
                    <a:lnT w="7620" cap="flat" cmpd="sng" algn="ctr">
                      <a:solidFill>
                        <a:srgbClr val="908440"/>
                      </a:solidFill>
                      <a:prstDash val="solid"/>
                      <a:round/>
                      <a:headEnd type="none" w="med" len="med"/>
                      <a:tailEnd type="none" w="med" len="med"/>
                    </a:lnT>
                    <a:lnB w="7620" cap="flat" cmpd="sng" algn="ctr">
                      <a:solidFill>
                        <a:srgbClr val="709240"/>
                      </a:solidFill>
                      <a:prstDash val="solid"/>
                      <a:round/>
                      <a:headEnd type="none" w="med" len="med"/>
                      <a:tailEnd type="none" w="med" len="med"/>
                    </a:lnB>
                  </a:tcPr>
                </a:tc>
                <a:extLst>
                  <a:ext uri="{0D108BD9-81ED-4DB2-BD59-A6C34878D82A}">
                    <a16:rowId xmlns:a16="http://schemas.microsoft.com/office/drawing/2014/main" val="2750424889"/>
                  </a:ext>
                </a:extLst>
              </a:tr>
              <a:tr h="310002">
                <a:tc>
                  <a:txBody>
                    <a:bodyPr/>
                    <a:lstStyle/>
                    <a:p>
                      <a:pPr rtl="0" fontAlgn="b"/>
                      <a:r>
                        <a:rPr lang="en-IN" sz="900" b="0">
                          <a:effectLst/>
                          <a:latin typeface="Arial" panose="020B0604020202020204" pitchFamily="34" charset="0"/>
                        </a:rPr>
                        <a:t>Discount Period</a:t>
                      </a:r>
                    </a:p>
                  </a:txBody>
                  <a:tcPr marL="6599" marR="6599" marT="0" marB="0" anchor="b">
                    <a:lnL w="7620" cap="flat" cmpd="sng" algn="ctr">
                      <a:solidFill>
                        <a:srgbClr val="108F4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108F40"/>
                      </a:solidFill>
                      <a:prstDash val="solid"/>
                      <a:round/>
                      <a:headEnd type="none" w="med" len="med"/>
                      <a:tailEnd type="none" w="med" len="med"/>
                    </a:lnT>
                    <a:lnB w="7620" cap="flat" cmpd="sng" algn="ctr">
                      <a:solidFill>
                        <a:srgbClr val="B09540"/>
                      </a:solidFill>
                      <a:prstDash val="solid"/>
                      <a:round/>
                      <a:headEnd type="none" w="med" len="med"/>
                      <a:tailEnd type="none" w="med" len="med"/>
                    </a:lnB>
                  </a:tcPr>
                </a:tc>
                <a:tc>
                  <a:txBody>
                    <a:bodyPr/>
                    <a:lstStyle/>
                    <a:p>
                      <a:pPr rtl="0" fontAlgn="b"/>
                      <a:endParaRPr lang="en-IN" sz="900" b="1">
                        <a:effectLst/>
                        <a:latin typeface="Arial" panose="020B0604020202020204" pitchFamily="34" charset="0"/>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B09440"/>
                      </a:solidFill>
                      <a:prstDash val="solid"/>
                      <a:round/>
                      <a:headEnd type="none" w="med" len="med"/>
                      <a:tailEnd type="none" w="med" len="med"/>
                    </a:lnB>
                  </a:tcPr>
                </a:tc>
                <a:tc>
                  <a:txBody>
                    <a:bodyPr/>
                    <a:lstStyle/>
                    <a:p>
                      <a:pPr rtl="0" fontAlgn="b"/>
                      <a:endParaRPr lang="en-IN" sz="900" b="1">
                        <a:effectLst/>
                        <a:latin typeface="Arial" panose="020B0604020202020204" pitchFamily="34" charset="0"/>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309540"/>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0A040"/>
                      </a:solidFill>
                      <a:prstDash val="solid"/>
                      <a:round/>
                      <a:headEnd type="none" w="med" len="med"/>
                      <a:tailEnd type="none" w="med" len="med"/>
                    </a:lnB>
                  </a:tcPr>
                </a:tc>
                <a:tc>
                  <a:txBody>
                    <a:bodyPr/>
                    <a:lstStyle/>
                    <a:p>
                      <a:pPr rtl="0" fontAlgn="b"/>
                      <a:endParaRPr lang="en-IN" sz="900" b="1">
                        <a:effectLst/>
                        <a:latin typeface="Arial" panose="020B0604020202020204" pitchFamily="34" charset="0"/>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309F40"/>
                      </a:solidFill>
                      <a:prstDash val="solid"/>
                      <a:round/>
                      <a:headEnd type="none" w="med" len="med"/>
                      <a:tailEnd type="none" w="med" len="med"/>
                    </a:lnB>
                  </a:tcPr>
                </a:tc>
                <a:tc>
                  <a:txBody>
                    <a:bodyPr/>
                    <a:lstStyle/>
                    <a:p>
                      <a:pPr rtl="0" fontAlgn="b"/>
                      <a:endParaRPr lang="en-IN" sz="900" b="1">
                        <a:effectLst/>
                        <a:latin typeface="Arial" panose="020B0604020202020204" pitchFamily="34" charset="0"/>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909B40"/>
                      </a:solidFill>
                      <a:prstDash val="solid"/>
                      <a:round/>
                      <a:headEnd type="none" w="med" len="med"/>
                      <a:tailEnd type="none" w="med" len="med"/>
                    </a:lnB>
                  </a:tcPr>
                </a:tc>
                <a:tc>
                  <a:txBody>
                    <a:bodyPr/>
                    <a:lstStyle/>
                    <a:p>
                      <a:pPr rtl="0" fontAlgn="b"/>
                      <a:endParaRPr lang="en-IN" sz="900" b="1">
                        <a:effectLst/>
                        <a:latin typeface="Arial" panose="020B0604020202020204" pitchFamily="34" charset="0"/>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109C40"/>
                      </a:solidFill>
                      <a:prstDash val="solid"/>
                      <a:round/>
                      <a:headEnd type="none" w="med" len="med"/>
                      <a:tailEnd type="none" w="med" len="med"/>
                    </a:lnB>
                  </a:tcPr>
                </a:tc>
                <a:tc>
                  <a:txBody>
                    <a:bodyPr/>
                    <a:lstStyle/>
                    <a:p>
                      <a:pPr rtl="0" fontAlgn="b"/>
                      <a:r>
                        <a:rPr lang="en-IN" sz="1700">
                          <a:effectLst/>
                        </a:rPr>
                        <a:t>1.0</a:t>
                      </a: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109C40"/>
                      </a:solidFill>
                      <a:prstDash val="solid"/>
                      <a:round/>
                      <a:headEnd type="none" w="med" len="med"/>
                      <a:tailEnd type="none" w="med" len="med"/>
                    </a:lnB>
                  </a:tcPr>
                </a:tc>
                <a:tc>
                  <a:txBody>
                    <a:bodyPr/>
                    <a:lstStyle/>
                    <a:p>
                      <a:pPr rtl="0" fontAlgn="b"/>
                      <a:r>
                        <a:rPr lang="en-IN" sz="1700">
                          <a:effectLst/>
                        </a:rPr>
                        <a:t>2.0</a:t>
                      </a: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70A340"/>
                      </a:solidFill>
                      <a:prstDash val="solid"/>
                      <a:round/>
                      <a:headEnd type="none" w="med" len="med"/>
                      <a:tailEnd type="none" w="med" len="med"/>
                    </a:lnB>
                  </a:tcPr>
                </a:tc>
                <a:tc>
                  <a:txBody>
                    <a:bodyPr/>
                    <a:lstStyle/>
                    <a:p>
                      <a:pPr rtl="0" fontAlgn="b"/>
                      <a:r>
                        <a:rPr lang="en-IN" sz="1700">
                          <a:effectLst/>
                        </a:rPr>
                        <a:t>3.0</a:t>
                      </a: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F0A840"/>
                      </a:solidFill>
                      <a:prstDash val="solid"/>
                      <a:round/>
                      <a:headEnd type="none" w="med" len="med"/>
                      <a:tailEnd type="none" w="med" len="med"/>
                    </a:lnB>
                  </a:tcPr>
                </a:tc>
                <a:tc>
                  <a:txBody>
                    <a:bodyPr/>
                    <a:lstStyle/>
                    <a:p>
                      <a:pPr rtl="0" fontAlgn="b"/>
                      <a:r>
                        <a:rPr lang="en-IN" sz="1700">
                          <a:effectLst/>
                        </a:rPr>
                        <a:t>4.0</a:t>
                      </a: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F0A840"/>
                      </a:solidFill>
                      <a:prstDash val="solid"/>
                      <a:round/>
                      <a:headEnd type="none" w="med" len="med"/>
                      <a:tailEnd type="none" w="med" len="med"/>
                    </a:lnB>
                  </a:tcPr>
                </a:tc>
                <a:tc>
                  <a:txBody>
                    <a:bodyPr/>
                    <a:lstStyle/>
                    <a:p>
                      <a:pPr rtl="0" fontAlgn="b"/>
                      <a:r>
                        <a:rPr lang="en-IN" sz="1700">
                          <a:effectLst/>
                        </a:rPr>
                        <a:t>5.0</a:t>
                      </a: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70924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704440"/>
                      </a:solidFill>
                      <a:prstDash val="solid"/>
                      <a:round/>
                      <a:headEnd type="none" w="med" len="med"/>
                      <a:tailEnd type="none" w="med" len="med"/>
                    </a:lnB>
                  </a:tcPr>
                </a:tc>
                <a:tc>
                  <a:txBody>
                    <a:bodyPr/>
                    <a:lstStyle/>
                    <a:p>
                      <a:pPr rtl="0" fontAlgn="b"/>
                      <a:r>
                        <a:rPr lang="en-IN" sz="1700">
                          <a:effectLst/>
                        </a:rPr>
                        <a:t>6.0</a:t>
                      </a:r>
                    </a:p>
                  </a:txBody>
                  <a:tcPr marL="6599" marR="6599" marT="0" marB="0" anchor="b">
                    <a:lnL w="7620" cap="flat" cmpd="sng" algn="ctr">
                      <a:solidFill>
                        <a:srgbClr val="709240"/>
                      </a:solidFill>
                      <a:prstDash val="solid"/>
                      <a:round/>
                      <a:headEnd type="none" w="med" len="med"/>
                      <a:tailEnd type="none" w="med" len="med"/>
                    </a:lnL>
                    <a:lnR w="7620" cap="flat" cmpd="sng" algn="ctr">
                      <a:solidFill>
                        <a:srgbClr val="709240"/>
                      </a:solidFill>
                      <a:prstDash val="solid"/>
                      <a:round/>
                      <a:headEnd type="none" w="med" len="med"/>
                      <a:tailEnd type="none" w="med" len="med"/>
                    </a:lnR>
                    <a:lnT w="7620" cap="flat" cmpd="sng" algn="ctr">
                      <a:solidFill>
                        <a:srgbClr val="709240"/>
                      </a:solidFill>
                      <a:prstDash val="solid"/>
                      <a:round/>
                      <a:headEnd type="none" w="med" len="med"/>
                      <a:tailEnd type="none" w="med" len="med"/>
                    </a:lnT>
                    <a:lnB w="7620" cap="flat" cmpd="sng" algn="ctr">
                      <a:solidFill>
                        <a:srgbClr val="F03240"/>
                      </a:solidFill>
                      <a:prstDash val="solid"/>
                      <a:round/>
                      <a:headEnd type="none" w="med" len="med"/>
                      <a:tailEnd type="none" w="med" len="med"/>
                    </a:lnB>
                  </a:tcPr>
                </a:tc>
                <a:extLst>
                  <a:ext uri="{0D108BD9-81ED-4DB2-BD59-A6C34878D82A}">
                    <a16:rowId xmlns:a16="http://schemas.microsoft.com/office/drawing/2014/main" val="2864154674"/>
                  </a:ext>
                </a:extLst>
              </a:tr>
              <a:tr h="271704">
                <a:tc>
                  <a:txBody>
                    <a:bodyPr/>
                    <a:lstStyle/>
                    <a:p>
                      <a:pPr rtl="0" fontAlgn="b"/>
                      <a:r>
                        <a:rPr lang="en-IN" sz="900" b="0">
                          <a:effectLst/>
                          <a:latin typeface="Arial" panose="020B0604020202020204" pitchFamily="34" charset="0"/>
                        </a:rPr>
                        <a:t>Discount Factor</a:t>
                      </a:r>
                    </a:p>
                  </a:txBody>
                  <a:tcPr marL="6599" marR="6599" marT="0" marB="0" anchor="b">
                    <a:lnL w="7620" cap="flat" cmpd="sng" algn="ctr">
                      <a:solidFill>
                        <a:srgbClr val="B09540"/>
                      </a:solidFill>
                      <a:prstDash val="solid"/>
                      <a:round/>
                      <a:headEnd type="none" w="med" len="med"/>
                      <a:tailEnd type="none" w="med" len="med"/>
                    </a:lnL>
                    <a:lnR w="7620" cap="flat" cmpd="sng" algn="ctr">
                      <a:solidFill>
                        <a:srgbClr val="B09440"/>
                      </a:solidFill>
                      <a:prstDash val="solid"/>
                      <a:round/>
                      <a:headEnd type="none" w="med" len="med"/>
                      <a:tailEnd type="none" w="med" len="med"/>
                    </a:lnR>
                    <a:lnT w="7620" cap="flat" cmpd="sng" algn="ctr">
                      <a:solidFill>
                        <a:srgbClr val="B09540"/>
                      </a:solidFill>
                      <a:prstDash val="solid"/>
                      <a:round/>
                      <a:headEnd type="none" w="med" len="med"/>
                      <a:tailEnd type="none" w="med" len="med"/>
                    </a:lnT>
                    <a:lnB w="7620" cap="flat" cmpd="sng" algn="ctr">
                      <a:solidFill>
                        <a:srgbClr val="50A140"/>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B09440"/>
                      </a:solidFill>
                      <a:prstDash val="solid"/>
                      <a:round/>
                      <a:headEnd type="none" w="med" len="med"/>
                      <a:tailEnd type="none" w="med" len="med"/>
                    </a:lnL>
                    <a:lnR w="7620" cap="flat" cmpd="sng" algn="ctr">
                      <a:solidFill>
                        <a:srgbClr val="309540"/>
                      </a:solidFill>
                      <a:prstDash val="solid"/>
                      <a:round/>
                      <a:headEnd type="none" w="med" len="med"/>
                      <a:tailEnd type="none" w="med" len="med"/>
                    </a:lnR>
                    <a:lnT w="7620" cap="flat" cmpd="sng" algn="ctr">
                      <a:solidFill>
                        <a:srgbClr val="B09440"/>
                      </a:solidFill>
                      <a:prstDash val="solid"/>
                      <a:round/>
                      <a:headEnd type="none" w="med" len="med"/>
                      <a:tailEnd type="none" w="med" len="med"/>
                    </a:lnT>
                    <a:lnB w="7620" cap="flat" cmpd="sng" algn="ctr">
                      <a:solidFill>
                        <a:srgbClr val="F09640"/>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309540"/>
                      </a:solidFill>
                      <a:prstDash val="solid"/>
                      <a:round/>
                      <a:headEnd type="none" w="med" len="med"/>
                      <a:tailEnd type="none" w="med" len="med"/>
                    </a:lnL>
                    <a:lnR w="7620" cap="flat" cmpd="sng" algn="ctr">
                      <a:solidFill>
                        <a:srgbClr val="D0A040"/>
                      </a:solidFill>
                      <a:prstDash val="solid"/>
                      <a:round/>
                      <a:headEnd type="none" w="med" len="med"/>
                      <a:tailEnd type="none" w="med" len="med"/>
                    </a:lnR>
                    <a:lnT w="7620" cap="flat" cmpd="sng" algn="ctr">
                      <a:solidFill>
                        <a:srgbClr val="309540"/>
                      </a:solidFill>
                      <a:prstDash val="solid"/>
                      <a:round/>
                      <a:headEnd type="none" w="med" len="med"/>
                      <a:tailEnd type="none" w="med" len="med"/>
                    </a:lnT>
                    <a:lnB w="7620" cap="flat" cmpd="sng" algn="ctr">
                      <a:solidFill>
                        <a:srgbClr val="709240"/>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D0A040"/>
                      </a:solidFill>
                      <a:prstDash val="solid"/>
                      <a:round/>
                      <a:headEnd type="none" w="med" len="med"/>
                      <a:tailEnd type="none" w="med" len="med"/>
                    </a:lnL>
                    <a:lnR w="7620" cap="flat" cmpd="sng" algn="ctr">
                      <a:solidFill>
                        <a:srgbClr val="309F40"/>
                      </a:solidFill>
                      <a:prstDash val="solid"/>
                      <a:round/>
                      <a:headEnd type="none" w="med" len="med"/>
                      <a:tailEnd type="none" w="med" len="med"/>
                    </a:lnR>
                    <a:lnT w="7620" cap="flat" cmpd="sng" algn="ctr">
                      <a:solidFill>
                        <a:srgbClr val="D0A040"/>
                      </a:solidFill>
                      <a:prstDash val="solid"/>
                      <a:round/>
                      <a:headEnd type="none" w="med" len="med"/>
                      <a:tailEnd type="none" w="med" len="med"/>
                    </a:lnT>
                    <a:lnB w="7620" cap="flat" cmpd="sng" algn="ctr">
                      <a:solidFill>
                        <a:srgbClr val="F09640"/>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309F40"/>
                      </a:solidFill>
                      <a:prstDash val="solid"/>
                      <a:round/>
                      <a:headEnd type="none" w="med" len="med"/>
                      <a:tailEnd type="none" w="med" len="med"/>
                    </a:lnL>
                    <a:lnR w="7620" cap="flat" cmpd="sng" algn="ctr">
                      <a:solidFill>
                        <a:srgbClr val="909B40"/>
                      </a:solidFill>
                      <a:prstDash val="solid"/>
                      <a:round/>
                      <a:headEnd type="none" w="med" len="med"/>
                      <a:tailEnd type="none" w="med" len="med"/>
                    </a:lnR>
                    <a:lnT w="7620" cap="flat" cmpd="sng" algn="ctr">
                      <a:solidFill>
                        <a:srgbClr val="309F40"/>
                      </a:solidFill>
                      <a:prstDash val="solid"/>
                      <a:round/>
                      <a:headEnd type="none" w="med" len="med"/>
                      <a:tailEnd type="none" w="med" len="med"/>
                    </a:lnT>
                    <a:lnB w="7620" cap="flat" cmpd="sng" algn="ctr">
                      <a:solidFill>
                        <a:srgbClr val="50A140"/>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909B40"/>
                      </a:solidFill>
                      <a:prstDash val="solid"/>
                      <a:round/>
                      <a:headEnd type="none" w="med" len="med"/>
                      <a:tailEnd type="none" w="med" len="med"/>
                    </a:lnL>
                    <a:lnR w="7620" cap="flat" cmpd="sng" algn="ctr">
                      <a:solidFill>
                        <a:srgbClr val="109C40"/>
                      </a:solidFill>
                      <a:prstDash val="solid"/>
                      <a:round/>
                      <a:headEnd type="none" w="med" len="med"/>
                      <a:tailEnd type="none" w="med" len="med"/>
                    </a:lnR>
                    <a:lnT w="7620" cap="flat" cmpd="sng" algn="ctr">
                      <a:solidFill>
                        <a:srgbClr val="909B40"/>
                      </a:solidFill>
                      <a:prstDash val="solid"/>
                      <a:round/>
                      <a:headEnd type="none" w="med" len="med"/>
                      <a:tailEnd type="none" w="med" len="med"/>
                    </a:lnT>
                    <a:lnB w="7620" cap="flat" cmpd="sng" algn="ctr">
                      <a:solidFill>
                        <a:srgbClr val="D0A640"/>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109C40"/>
                      </a:solidFill>
                      <a:prstDash val="solid"/>
                      <a:round/>
                      <a:headEnd type="none" w="med" len="med"/>
                      <a:tailEnd type="none" w="med" len="med"/>
                    </a:lnL>
                    <a:lnR w="7620" cap="flat" cmpd="sng" algn="ctr">
                      <a:solidFill>
                        <a:srgbClr val="109C40"/>
                      </a:solidFill>
                      <a:prstDash val="solid"/>
                      <a:round/>
                      <a:headEnd type="none" w="med" len="med"/>
                      <a:tailEnd type="none" w="med" len="med"/>
                    </a:lnR>
                    <a:lnT w="7620" cap="flat" cmpd="sng" algn="ctr">
                      <a:solidFill>
                        <a:srgbClr val="109C40"/>
                      </a:solidFill>
                      <a:prstDash val="solid"/>
                      <a:round/>
                      <a:headEnd type="none" w="med" len="med"/>
                      <a:tailEnd type="none" w="med" len="med"/>
                    </a:lnT>
                    <a:lnB w="7620" cap="flat" cmpd="sng" algn="ctr">
                      <a:solidFill>
                        <a:srgbClr val="D0A840"/>
                      </a:solidFill>
                      <a:prstDash val="solid"/>
                      <a:round/>
                      <a:headEnd type="none" w="med" len="med"/>
                      <a:tailEnd type="none" w="med" len="med"/>
                    </a:lnB>
                  </a:tcPr>
                </a:tc>
                <a:tc>
                  <a:txBody>
                    <a:bodyPr/>
                    <a:lstStyle/>
                    <a:p>
                      <a:pPr algn="ctr" rtl="0" fontAlgn="b"/>
                      <a:r>
                        <a:rPr lang="en-IN" sz="900" b="0">
                          <a:effectLst/>
                          <a:latin typeface="Arial" panose="020B0604020202020204" pitchFamily="34" charset="0"/>
                        </a:rPr>
                        <a:t>0.890</a:t>
                      </a:r>
                    </a:p>
                  </a:txBody>
                  <a:tcPr marL="6599" marR="6599" marT="0" marB="0" anchor="b">
                    <a:lnL w="7620" cap="flat" cmpd="sng" algn="ctr">
                      <a:solidFill>
                        <a:srgbClr val="109C40"/>
                      </a:solidFill>
                      <a:prstDash val="solid"/>
                      <a:round/>
                      <a:headEnd type="none" w="med" len="med"/>
                      <a:tailEnd type="none" w="med" len="med"/>
                    </a:lnL>
                    <a:lnR w="7620" cap="flat" cmpd="sng" algn="ctr">
                      <a:solidFill>
                        <a:srgbClr val="70A340"/>
                      </a:solidFill>
                      <a:prstDash val="solid"/>
                      <a:round/>
                      <a:headEnd type="none" w="med" len="med"/>
                      <a:tailEnd type="none" w="med" len="med"/>
                    </a:lnR>
                    <a:lnT w="7620" cap="flat" cmpd="sng" algn="ctr">
                      <a:solidFill>
                        <a:srgbClr val="109C40"/>
                      </a:solidFill>
                      <a:prstDash val="solid"/>
                      <a:round/>
                      <a:headEnd type="none" w="med" len="med"/>
                      <a:tailEnd type="none" w="med" len="med"/>
                    </a:lnT>
                    <a:lnB w="7620" cap="flat" cmpd="sng" algn="ctr">
                      <a:solidFill>
                        <a:srgbClr val="50AE40"/>
                      </a:solidFill>
                      <a:prstDash val="solid"/>
                      <a:round/>
                      <a:headEnd type="none" w="med" len="med"/>
                      <a:tailEnd type="none" w="med" len="med"/>
                    </a:lnB>
                  </a:tcPr>
                </a:tc>
                <a:tc>
                  <a:txBody>
                    <a:bodyPr/>
                    <a:lstStyle/>
                    <a:p>
                      <a:pPr algn="r" rtl="0" fontAlgn="b"/>
                      <a:r>
                        <a:rPr lang="en-IN" sz="900" b="0">
                          <a:effectLst/>
                          <a:latin typeface="Arial" panose="020B0604020202020204" pitchFamily="34" charset="0"/>
                        </a:rPr>
                        <a:t>0.793</a:t>
                      </a:r>
                    </a:p>
                  </a:txBody>
                  <a:tcPr marL="6599" marR="6599" marT="0" marB="0" anchor="b">
                    <a:lnL w="7620" cap="flat" cmpd="sng" algn="ctr">
                      <a:solidFill>
                        <a:srgbClr val="70A340"/>
                      </a:solidFill>
                      <a:prstDash val="solid"/>
                      <a:round/>
                      <a:headEnd type="none" w="med" len="med"/>
                      <a:tailEnd type="none" w="med" len="med"/>
                    </a:lnL>
                    <a:lnR w="7620" cap="flat" cmpd="sng" algn="ctr">
                      <a:solidFill>
                        <a:srgbClr val="F0A840"/>
                      </a:solidFill>
                      <a:prstDash val="solid"/>
                      <a:round/>
                      <a:headEnd type="none" w="med" len="med"/>
                      <a:tailEnd type="none" w="med" len="med"/>
                    </a:lnR>
                    <a:lnT w="7620" cap="flat" cmpd="sng" algn="ctr">
                      <a:solidFill>
                        <a:srgbClr val="70A340"/>
                      </a:solidFill>
                      <a:prstDash val="solid"/>
                      <a:round/>
                      <a:headEnd type="none" w="med" len="med"/>
                      <a:tailEnd type="none" w="med" len="med"/>
                    </a:lnT>
                    <a:lnB w="7620" cap="flat" cmpd="sng" algn="ctr">
                      <a:solidFill>
                        <a:srgbClr val="50B140"/>
                      </a:solidFill>
                      <a:prstDash val="solid"/>
                      <a:round/>
                      <a:headEnd type="none" w="med" len="med"/>
                      <a:tailEnd type="none" w="med" len="med"/>
                    </a:lnB>
                  </a:tcPr>
                </a:tc>
                <a:tc>
                  <a:txBody>
                    <a:bodyPr/>
                    <a:lstStyle/>
                    <a:p>
                      <a:pPr algn="r" rtl="0" fontAlgn="b"/>
                      <a:r>
                        <a:rPr lang="en-IN" sz="900" b="0">
                          <a:effectLst/>
                          <a:latin typeface="Arial" panose="020B0604020202020204" pitchFamily="34" charset="0"/>
                        </a:rPr>
                        <a:t>0.706</a:t>
                      </a:r>
                    </a:p>
                  </a:txBody>
                  <a:tcPr marL="6599" marR="6599" marT="0" marB="0" anchor="b">
                    <a:lnL w="7620" cap="flat" cmpd="sng" algn="ctr">
                      <a:solidFill>
                        <a:srgbClr val="F0A840"/>
                      </a:solidFill>
                      <a:prstDash val="solid"/>
                      <a:round/>
                      <a:headEnd type="none" w="med" len="med"/>
                      <a:tailEnd type="none" w="med" len="med"/>
                    </a:lnL>
                    <a:lnR w="7620" cap="flat" cmpd="sng" algn="ctr">
                      <a:solidFill>
                        <a:srgbClr val="F0A840"/>
                      </a:solidFill>
                      <a:prstDash val="solid"/>
                      <a:round/>
                      <a:headEnd type="none" w="med" len="med"/>
                      <a:tailEnd type="none" w="med" len="med"/>
                    </a:lnR>
                    <a:lnT w="7620" cap="flat" cmpd="sng" algn="ctr">
                      <a:solidFill>
                        <a:srgbClr val="F0A840"/>
                      </a:solidFill>
                      <a:prstDash val="solid"/>
                      <a:round/>
                      <a:headEnd type="none" w="med" len="med"/>
                      <a:tailEnd type="none" w="med" len="med"/>
                    </a:lnT>
                    <a:lnB w="7620" cap="flat" cmpd="sng" algn="ctr">
                      <a:solidFill>
                        <a:srgbClr val="50B140"/>
                      </a:solidFill>
                      <a:prstDash val="solid"/>
                      <a:round/>
                      <a:headEnd type="none" w="med" len="med"/>
                      <a:tailEnd type="none" w="med" len="med"/>
                    </a:lnB>
                  </a:tcPr>
                </a:tc>
                <a:tc>
                  <a:txBody>
                    <a:bodyPr/>
                    <a:lstStyle/>
                    <a:p>
                      <a:pPr algn="r" rtl="0" fontAlgn="b"/>
                      <a:r>
                        <a:rPr lang="en-IN" sz="900" b="0">
                          <a:effectLst/>
                          <a:latin typeface="Arial" panose="020B0604020202020204" pitchFamily="34" charset="0"/>
                        </a:rPr>
                        <a:t>0.629</a:t>
                      </a:r>
                    </a:p>
                  </a:txBody>
                  <a:tcPr marL="6599" marR="6599" marT="0" marB="0" anchor="b">
                    <a:lnL w="7620" cap="flat" cmpd="sng" algn="ctr">
                      <a:solidFill>
                        <a:srgbClr val="F0A840"/>
                      </a:solidFill>
                      <a:prstDash val="solid"/>
                      <a:round/>
                      <a:headEnd type="none" w="med" len="med"/>
                      <a:tailEnd type="none" w="med" len="med"/>
                    </a:lnL>
                    <a:lnR w="7620" cap="flat" cmpd="sng" algn="ctr">
                      <a:solidFill>
                        <a:srgbClr val="704440"/>
                      </a:solidFill>
                      <a:prstDash val="solid"/>
                      <a:round/>
                      <a:headEnd type="none" w="med" len="med"/>
                      <a:tailEnd type="none" w="med" len="med"/>
                    </a:lnR>
                    <a:lnT w="7620" cap="flat" cmpd="sng" algn="ctr">
                      <a:solidFill>
                        <a:srgbClr val="F0A840"/>
                      </a:solidFill>
                      <a:prstDash val="solid"/>
                      <a:round/>
                      <a:headEnd type="none" w="med" len="med"/>
                      <a:tailEnd type="none" w="med" len="med"/>
                    </a:lnT>
                    <a:lnB w="7620" cap="flat" cmpd="sng" algn="ctr">
                      <a:solidFill>
                        <a:srgbClr val="50B140"/>
                      </a:solidFill>
                      <a:prstDash val="solid"/>
                      <a:round/>
                      <a:headEnd type="none" w="med" len="med"/>
                      <a:tailEnd type="none" w="med" len="med"/>
                    </a:lnB>
                  </a:tcPr>
                </a:tc>
                <a:tc>
                  <a:txBody>
                    <a:bodyPr/>
                    <a:lstStyle/>
                    <a:p>
                      <a:pPr algn="r" rtl="0" fontAlgn="b"/>
                      <a:r>
                        <a:rPr lang="en-IN" sz="900" b="0">
                          <a:effectLst/>
                          <a:latin typeface="Arial" panose="020B0604020202020204" pitchFamily="34" charset="0"/>
                        </a:rPr>
                        <a:t>0.560</a:t>
                      </a:r>
                    </a:p>
                  </a:txBody>
                  <a:tcPr marL="6599" marR="6599" marT="0" marB="0" anchor="b">
                    <a:lnL w="7620" cap="flat" cmpd="sng" algn="ctr">
                      <a:solidFill>
                        <a:srgbClr val="704440"/>
                      </a:solidFill>
                      <a:prstDash val="solid"/>
                      <a:round/>
                      <a:headEnd type="none" w="med" len="med"/>
                      <a:tailEnd type="none" w="med" len="med"/>
                    </a:lnL>
                    <a:lnR w="7620" cap="flat" cmpd="sng" algn="ctr">
                      <a:solidFill>
                        <a:srgbClr val="F03240"/>
                      </a:solidFill>
                      <a:prstDash val="solid"/>
                      <a:round/>
                      <a:headEnd type="none" w="med" len="med"/>
                      <a:tailEnd type="none" w="med" len="med"/>
                    </a:lnR>
                    <a:lnT w="7620" cap="flat" cmpd="sng" algn="ctr">
                      <a:solidFill>
                        <a:srgbClr val="704440"/>
                      </a:solidFill>
                      <a:prstDash val="solid"/>
                      <a:round/>
                      <a:headEnd type="none" w="med" len="med"/>
                      <a:tailEnd type="none" w="med" len="med"/>
                    </a:lnT>
                    <a:lnB w="7620" cap="flat" cmpd="sng" algn="ctr">
                      <a:solidFill>
                        <a:srgbClr val="50B140"/>
                      </a:solidFill>
                      <a:prstDash val="solid"/>
                      <a:round/>
                      <a:headEnd type="none" w="med" len="med"/>
                      <a:tailEnd type="none" w="med" len="med"/>
                    </a:lnB>
                  </a:tcPr>
                </a:tc>
                <a:tc>
                  <a:txBody>
                    <a:bodyPr/>
                    <a:lstStyle/>
                    <a:p>
                      <a:pPr algn="r" rtl="0" fontAlgn="b"/>
                      <a:r>
                        <a:rPr lang="en-IN" sz="900" b="0">
                          <a:effectLst/>
                          <a:latin typeface="Arial" panose="020B0604020202020204" pitchFamily="34" charset="0"/>
                        </a:rPr>
                        <a:t>0.499</a:t>
                      </a:r>
                    </a:p>
                  </a:txBody>
                  <a:tcPr marL="6599" marR="6599" marT="0" marB="0" anchor="b">
                    <a:lnL w="7620" cap="flat" cmpd="sng" algn="ctr">
                      <a:solidFill>
                        <a:srgbClr val="F03240"/>
                      </a:solidFill>
                      <a:prstDash val="solid"/>
                      <a:round/>
                      <a:headEnd type="none" w="med" len="med"/>
                      <a:tailEnd type="none" w="med" len="med"/>
                    </a:lnL>
                    <a:lnR w="7620" cap="flat" cmpd="sng" algn="ctr">
                      <a:solidFill>
                        <a:srgbClr val="F03240"/>
                      </a:solidFill>
                      <a:prstDash val="solid"/>
                      <a:round/>
                      <a:headEnd type="none" w="med" len="med"/>
                      <a:tailEnd type="none" w="med" len="med"/>
                    </a:lnR>
                    <a:lnT w="7620" cap="flat" cmpd="sng" algn="ctr">
                      <a:solidFill>
                        <a:srgbClr val="F03240"/>
                      </a:solidFill>
                      <a:prstDash val="solid"/>
                      <a:round/>
                      <a:headEnd type="none" w="med" len="med"/>
                      <a:tailEnd type="none" w="med" len="med"/>
                    </a:lnT>
                    <a:lnB w="7620" cap="flat" cmpd="sng" algn="ctr">
                      <a:solidFill>
                        <a:srgbClr val="50B140"/>
                      </a:solidFill>
                      <a:prstDash val="solid"/>
                      <a:round/>
                      <a:headEnd type="none" w="med" len="med"/>
                      <a:tailEnd type="none" w="med" len="med"/>
                    </a:lnB>
                  </a:tcPr>
                </a:tc>
                <a:extLst>
                  <a:ext uri="{0D108BD9-81ED-4DB2-BD59-A6C34878D82A}">
                    <a16:rowId xmlns:a16="http://schemas.microsoft.com/office/drawing/2014/main" val="2775376821"/>
                  </a:ext>
                </a:extLst>
              </a:tr>
              <a:tr h="271704">
                <a:tc>
                  <a:txBody>
                    <a:bodyPr/>
                    <a:lstStyle/>
                    <a:p>
                      <a:pPr rtl="0" fontAlgn="b"/>
                      <a:r>
                        <a:rPr lang="en-US" sz="900" b="1">
                          <a:effectLst/>
                          <a:latin typeface="Arial" panose="020B0604020202020204" pitchFamily="34" charset="0"/>
                        </a:rPr>
                        <a:t>Present Value of Free Cash Flow</a:t>
                      </a:r>
                    </a:p>
                  </a:txBody>
                  <a:tcPr marL="0" marR="0" marT="0" marB="0" anchor="b">
                    <a:lnL w="7620" cap="flat" cmpd="sng" algn="ctr">
                      <a:solidFill>
                        <a:srgbClr val="50A140"/>
                      </a:solidFill>
                      <a:prstDash val="solid"/>
                      <a:round/>
                      <a:headEnd type="none" w="med" len="med"/>
                      <a:tailEnd type="none" w="med" len="med"/>
                    </a:lnL>
                    <a:lnR w="7620" cap="flat" cmpd="sng" algn="ctr">
                      <a:solidFill>
                        <a:srgbClr val="F09640"/>
                      </a:solidFill>
                      <a:prstDash val="solid"/>
                      <a:round/>
                      <a:headEnd type="none" w="med" len="med"/>
                      <a:tailEnd type="none" w="med" len="med"/>
                    </a:lnR>
                    <a:lnT w="7620" cap="flat" cmpd="sng" algn="ctr">
                      <a:solidFill>
                        <a:srgbClr val="50A140"/>
                      </a:solidFill>
                      <a:prstDash val="solid"/>
                      <a:round/>
                      <a:headEnd type="none" w="med" len="med"/>
                      <a:tailEnd type="none" w="med" len="med"/>
                    </a:lnT>
                    <a:lnB w="7620" cap="flat" cmpd="sng" algn="ctr">
                      <a:solidFill>
                        <a:srgbClr val="708E40"/>
                      </a:solidFill>
                      <a:prstDash val="solid"/>
                      <a:round/>
                      <a:headEnd type="none" w="med" len="med"/>
                      <a:tailEnd type="none" w="med" len="med"/>
                    </a:lnB>
                    <a:solidFill>
                      <a:srgbClr val="FFCC00"/>
                    </a:solidFill>
                  </a:tcPr>
                </a:tc>
                <a:tc>
                  <a:txBody>
                    <a:bodyPr/>
                    <a:lstStyle/>
                    <a:p>
                      <a:pPr rtl="0" fontAlgn="b"/>
                      <a:endParaRPr lang="en-IN" sz="1700">
                        <a:effectLst/>
                      </a:endParaRPr>
                    </a:p>
                  </a:txBody>
                  <a:tcPr marL="6599" marR="6599" marT="0" marB="0" anchor="b">
                    <a:lnL w="7620" cap="flat" cmpd="sng" algn="ctr">
                      <a:solidFill>
                        <a:srgbClr val="F09640"/>
                      </a:solidFill>
                      <a:prstDash val="solid"/>
                      <a:round/>
                      <a:headEnd type="none" w="med" len="med"/>
                      <a:tailEnd type="none" w="med" len="med"/>
                    </a:lnL>
                    <a:lnR w="7620" cap="flat" cmpd="sng" algn="ctr">
                      <a:solidFill>
                        <a:srgbClr val="709240"/>
                      </a:solidFill>
                      <a:prstDash val="solid"/>
                      <a:round/>
                      <a:headEnd type="none" w="med" len="med"/>
                      <a:tailEnd type="none" w="med" len="med"/>
                    </a:lnR>
                    <a:lnT w="7620" cap="flat" cmpd="sng" algn="ctr">
                      <a:solidFill>
                        <a:srgbClr val="F09640"/>
                      </a:solidFill>
                      <a:prstDash val="solid"/>
                      <a:round/>
                      <a:headEnd type="none" w="med" len="med"/>
                      <a:tailEnd type="none" w="med" len="med"/>
                    </a:lnT>
                    <a:lnB w="7620" cap="flat" cmpd="sng" algn="ctr">
                      <a:solidFill>
                        <a:srgbClr val="F08D40"/>
                      </a:solidFill>
                      <a:prstDash val="solid"/>
                      <a:round/>
                      <a:headEnd type="none" w="med" len="med"/>
                      <a:tailEnd type="none" w="med" len="med"/>
                    </a:lnB>
                    <a:solidFill>
                      <a:srgbClr val="FFCC00"/>
                    </a:solidFill>
                  </a:tcPr>
                </a:tc>
                <a:tc>
                  <a:txBody>
                    <a:bodyPr/>
                    <a:lstStyle/>
                    <a:p>
                      <a:pPr rtl="0" fontAlgn="b"/>
                      <a:endParaRPr lang="en-IN" sz="1700">
                        <a:effectLst/>
                      </a:endParaRPr>
                    </a:p>
                  </a:txBody>
                  <a:tcPr marL="6599" marR="6599" marT="0" marB="0" anchor="b">
                    <a:lnL w="7620" cap="flat" cmpd="sng" algn="ctr">
                      <a:solidFill>
                        <a:srgbClr val="709240"/>
                      </a:solidFill>
                      <a:prstDash val="solid"/>
                      <a:round/>
                      <a:headEnd type="none" w="med" len="med"/>
                      <a:tailEnd type="none" w="med" len="med"/>
                    </a:lnL>
                    <a:lnR w="7620" cap="flat" cmpd="sng" algn="ctr">
                      <a:solidFill>
                        <a:srgbClr val="F09640"/>
                      </a:solidFill>
                      <a:prstDash val="solid"/>
                      <a:round/>
                      <a:headEnd type="none" w="med" len="med"/>
                      <a:tailEnd type="none" w="med" len="med"/>
                    </a:lnR>
                    <a:lnT w="7620" cap="flat" cmpd="sng" algn="ctr">
                      <a:solidFill>
                        <a:srgbClr val="709240"/>
                      </a:solidFill>
                      <a:prstDash val="solid"/>
                      <a:round/>
                      <a:headEnd type="none" w="med" len="med"/>
                      <a:tailEnd type="none" w="med" len="med"/>
                    </a:lnT>
                    <a:lnB w="7620" cap="flat" cmpd="sng" algn="ctr">
                      <a:solidFill>
                        <a:srgbClr val="509440"/>
                      </a:solidFill>
                      <a:prstDash val="solid"/>
                      <a:round/>
                      <a:headEnd type="none" w="med" len="med"/>
                      <a:tailEnd type="none" w="med" len="med"/>
                    </a:lnB>
                    <a:solidFill>
                      <a:srgbClr val="FFCC00"/>
                    </a:solidFill>
                  </a:tcPr>
                </a:tc>
                <a:tc>
                  <a:txBody>
                    <a:bodyPr/>
                    <a:lstStyle/>
                    <a:p>
                      <a:pPr rtl="0" fontAlgn="b"/>
                      <a:endParaRPr lang="en-IN" sz="1700">
                        <a:effectLst/>
                      </a:endParaRPr>
                    </a:p>
                  </a:txBody>
                  <a:tcPr marL="6599" marR="6599" marT="0" marB="0" anchor="b">
                    <a:lnL w="7620" cap="flat" cmpd="sng" algn="ctr">
                      <a:solidFill>
                        <a:srgbClr val="F09640"/>
                      </a:solidFill>
                      <a:prstDash val="solid"/>
                      <a:round/>
                      <a:headEnd type="none" w="med" len="med"/>
                      <a:tailEnd type="none" w="med" len="med"/>
                    </a:lnL>
                    <a:lnR w="7620" cap="flat" cmpd="sng" algn="ctr">
                      <a:solidFill>
                        <a:srgbClr val="50A140"/>
                      </a:solidFill>
                      <a:prstDash val="solid"/>
                      <a:round/>
                      <a:headEnd type="none" w="med" len="med"/>
                      <a:tailEnd type="none" w="med" len="med"/>
                    </a:lnR>
                    <a:lnT w="7620" cap="flat" cmpd="sng" algn="ctr">
                      <a:solidFill>
                        <a:srgbClr val="F09640"/>
                      </a:solidFill>
                      <a:prstDash val="solid"/>
                      <a:round/>
                      <a:headEnd type="none" w="med" len="med"/>
                      <a:tailEnd type="none" w="med" len="med"/>
                    </a:lnT>
                    <a:lnB w="7620" cap="flat" cmpd="sng" algn="ctr">
                      <a:solidFill>
                        <a:srgbClr val="B0C840"/>
                      </a:solidFill>
                      <a:prstDash val="solid"/>
                      <a:round/>
                      <a:headEnd type="none" w="med" len="med"/>
                      <a:tailEnd type="none" w="med" len="med"/>
                    </a:lnB>
                    <a:solidFill>
                      <a:srgbClr val="FFCC00"/>
                    </a:solidFill>
                  </a:tcPr>
                </a:tc>
                <a:tc>
                  <a:txBody>
                    <a:bodyPr/>
                    <a:lstStyle/>
                    <a:p>
                      <a:pPr algn="r" rtl="0" fontAlgn="b"/>
                      <a:r>
                        <a:rPr lang="en-IN" sz="900" b="0">
                          <a:effectLst/>
                          <a:latin typeface="Arial" panose="020B0604020202020204" pitchFamily="34" charset="0"/>
                        </a:rPr>
                        <a:t>10.0</a:t>
                      </a:r>
                    </a:p>
                  </a:txBody>
                  <a:tcPr marL="6599" marR="6599" marT="0" marB="0" anchor="b">
                    <a:lnL w="7620" cap="flat" cmpd="sng" algn="ctr">
                      <a:solidFill>
                        <a:srgbClr val="50A140"/>
                      </a:solidFill>
                      <a:prstDash val="solid"/>
                      <a:round/>
                      <a:headEnd type="none" w="med" len="med"/>
                      <a:tailEnd type="none" w="med" len="med"/>
                    </a:lnL>
                    <a:lnR w="7620" cap="flat" cmpd="sng" algn="ctr">
                      <a:solidFill>
                        <a:srgbClr val="D0A640"/>
                      </a:solidFill>
                      <a:prstDash val="solid"/>
                      <a:round/>
                      <a:headEnd type="none" w="med" len="med"/>
                      <a:tailEnd type="none" w="med" len="med"/>
                    </a:lnR>
                    <a:lnT w="7620" cap="flat" cmpd="sng" algn="ctr">
                      <a:solidFill>
                        <a:srgbClr val="50A140"/>
                      </a:solidFill>
                      <a:prstDash val="solid"/>
                      <a:round/>
                      <a:headEnd type="none" w="med" len="med"/>
                      <a:tailEnd type="none" w="med" len="med"/>
                    </a:lnT>
                    <a:lnB w="7620" cap="flat" cmpd="sng" algn="ctr">
                      <a:solidFill>
                        <a:srgbClr val="10C440"/>
                      </a:solidFill>
                      <a:prstDash val="solid"/>
                      <a:round/>
                      <a:headEnd type="none" w="med" len="med"/>
                      <a:tailEnd type="none" w="med" len="med"/>
                    </a:lnB>
                    <a:solidFill>
                      <a:srgbClr val="FFCC00"/>
                    </a:solidFill>
                  </a:tcPr>
                </a:tc>
                <a:tc>
                  <a:txBody>
                    <a:bodyPr/>
                    <a:lstStyle/>
                    <a:p>
                      <a:pPr rtl="0" fontAlgn="b"/>
                      <a:endParaRPr lang="en-IN" sz="1700">
                        <a:effectLst/>
                      </a:endParaRPr>
                    </a:p>
                  </a:txBody>
                  <a:tcPr marL="6599" marR="6599" marT="0" marB="0" anchor="b">
                    <a:lnL w="7620" cap="flat" cmpd="sng" algn="ctr">
                      <a:solidFill>
                        <a:srgbClr val="D0A640"/>
                      </a:solidFill>
                      <a:prstDash val="solid"/>
                      <a:round/>
                      <a:headEnd type="none" w="med" len="med"/>
                      <a:tailEnd type="none" w="med" len="med"/>
                    </a:lnL>
                    <a:lnR w="7620" cap="flat" cmpd="sng" algn="ctr">
                      <a:solidFill>
                        <a:srgbClr val="D0A840"/>
                      </a:solidFill>
                      <a:prstDash val="solid"/>
                      <a:round/>
                      <a:headEnd type="none" w="med" len="med"/>
                      <a:tailEnd type="none" w="med" len="med"/>
                    </a:lnR>
                    <a:lnT w="7620" cap="flat" cmpd="sng" algn="ctr">
                      <a:solidFill>
                        <a:srgbClr val="D0A640"/>
                      </a:solidFill>
                      <a:prstDash val="solid"/>
                      <a:round/>
                      <a:headEnd type="none" w="med" len="med"/>
                      <a:tailEnd type="none" w="med" len="med"/>
                    </a:lnT>
                    <a:lnB w="7620" cap="flat" cmpd="sng" algn="ctr">
                      <a:solidFill>
                        <a:srgbClr val="B0C240"/>
                      </a:solidFill>
                      <a:prstDash val="solid"/>
                      <a:round/>
                      <a:headEnd type="none" w="med" len="med"/>
                      <a:tailEnd type="none" w="med" len="med"/>
                    </a:lnB>
                    <a:solidFill>
                      <a:srgbClr val="FFCC00"/>
                    </a:solidFill>
                  </a:tcPr>
                </a:tc>
                <a:tc>
                  <a:txBody>
                    <a:bodyPr/>
                    <a:lstStyle/>
                    <a:p>
                      <a:pPr rtl="0" fontAlgn="b"/>
                      <a:endParaRPr lang="en-IN" sz="1700">
                        <a:effectLst/>
                      </a:endParaRPr>
                    </a:p>
                  </a:txBody>
                  <a:tcPr marL="6599" marR="6599" marT="0" marB="0" anchor="b">
                    <a:lnL w="7620" cap="flat" cmpd="sng" algn="ctr">
                      <a:solidFill>
                        <a:srgbClr val="D0A840"/>
                      </a:solidFill>
                      <a:prstDash val="solid"/>
                      <a:round/>
                      <a:headEnd type="none" w="med" len="med"/>
                      <a:tailEnd type="none" w="med" len="med"/>
                    </a:lnL>
                    <a:lnR w="7620" cap="flat" cmpd="sng" algn="ctr">
                      <a:solidFill>
                        <a:srgbClr val="50AE40"/>
                      </a:solidFill>
                      <a:prstDash val="solid"/>
                      <a:round/>
                      <a:headEnd type="none" w="med" len="med"/>
                      <a:tailEnd type="none" w="med" len="med"/>
                    </a:lnR>
                    <a:lnT w="7620" cap="flat" cmpd="sng" algn="ctr">
                      <a:solidFill>
                        <a:srgbClr val="D0A84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CC00"/>
                    </a:solidFill>
                  </a:tcPr>
                </a:tc>
                <a:tc>
                  <a:txBody>
                    <a:bodyPr/>
                    <a:lstStyle/>
                    <a:p>
                      <a:pPr algn="ctr" rtl="0" fontAlgn="b"/>
                      <a:r>
                        <a:rPr lang="en-IN" sz="900" b="1">
                          <a:effectLst/>
                          <a:latin typeface="Arial" panose="020B0604020202020204" pitchFamily="34" charset="0"/>
                        </a:rPr>
                        <a:t>1,515 </a:t>
                      </a:r>
                    </a:p>
                  </a:txBody>
                  <a:tcPr marL="6599" marR="6599" marT="0" marB="0" anchor="b">
                    <a:lnL w="7620" cap="flat" cmpd="sng" algn="ctr">
                      <a:solidFill>
                        <a:srgbClr val="50AE40"/>
                      </a:solidFill>
                      <a:prstDash val="solid"/>
                      <a:round/>
                      <a:headEnd type="none" w="med" len="med"/>
                      <a:tailEnd type="none" w="med" len="med"/>
                    </a:lnL>
                    <a:lnR w="7620" cap="flat" cmpd="sng" algn="ctr">
                      <a:solidFill>
                        <a:srgbClr val="50B140"/>
                      </a:solidFill>
                      <a:prstDash val="solid"/>
                      <a:round/>
                      <a:headEnd type="none" w="med" len="med"/>
                      <a:tailEnd type="none" w="med" len="med"/>
                    </a:lnR>
                    <a:lnT w="7620" cap="flat" cmpd="sng" algn="ctr">
                      <a:solidFill>
                        <a:srgbClr val="50AE4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CC00"/>
                    </a:solidFill>
                  </a:tcPr>
                </a:tc>
                <a:tc>
                  <a:txBody>
                    <a:bodyPr/>
                    <a:lstStyle/>
                    <a:p>
                      <a:pPr algn="ctr" rtl="0" fontAlgn="b"/>
                      <a:r>
                        <a:rPr lang="en-IN" sz="900" b="1">
                          <a:effectLst/>
                          <a:latin typeface="Arial" panose="020B0604020202020204" pitchFamily="34" charset="0"/>
                        </a:rPr>
                        <a:t>1,277 </a:t>
                      </a:r>
                    </a:p>
                  </a:txBody>
                  <a:tcPr marL="6599" marR="6599" marT="0" marB="0" anchor="b">
                    <a:lnL w="7620" cap="flat" cmpd="sng" algn="ctr">
                      <a:solidFill>
                        <a:srgbClr val="50B140"/>
                      </a:solidFill>
                      <a:prstDash val="solid"/>
                      <a:round/>
                      <a:headEnd type="none" w="med" len="med"/>
                      <a:tailEnd type="none" w="med" len="med"/>
                    </a:lnL>
                    <a:lnR w="7620" cap="flat" cmpd="sng" algn="ctr">
                      <a:solidFill>
                        <a:srgbClr val="50B140"/>
                      </a:solidFill>
                      <a:prstDash val="solid"/>
                      <a:round/>
                      <a:headEnd type="none" w="med" len="med"/>
                      <a:tailEnd type="none" w="med" len="med"/>
                    </a:lnR>
                    <a:lnT w="7620" cap="flat" cmpd="sng" algn="ctr">
                      <a:solidFill>
                        <a:srgbClr val="50B14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CC00"/>
                    </a:solidFill>
                  </a:tcPr>
                </a:tc>
                <a:tc>
                  <a:txBody>
                    <a:bodyPr/>
                    <a:lstStyle/>
                    <a:p>
                      <a:pPr algn="ctr" rtl="0" fontAlgn="b"/>
                      <a:r>
                        <a:rPr lang="en-IN" sz="900" b="1">
                          <a:effectLst/>
                          <a:latin typeface="Arial" panose="020B0604020202020204" pitchFamily="34" charset="0"/>
                        </a:rPr>
                        <a:t>998 </a:t>
                      </a:r>
                    </a:p>
                  </a:txBody>
                  <a:tcPr marL="6599" marR="6599" marT="0" marB="0" anchor="b">
                    <a:lnL w="7620" cap="flat" cmpd="sng" algn="ctr">
                      <a:solidFill>
                        <a:srgbClr val="50B140"/>
                      </a:solidFill>
                      <a:prstDash val="solid"/>
                      <a:round/>
                      <a:headEnd type="none" w="med" len="med"/>
                      <a:tailEnd type="none" w="med" len="med"/>
                    </a:lnL>
                    <a:lnR w="7620" cap="flat" cmpd="sng" algn="ctr">
                      <a:solidFill>
                        <a:srgbClr val="50B140"/>
                      </a:solidFill>
                      <a:prstDash val="solid"/>
                      <a:round/>
                      <a:headEnd type="none" w="med" len="med"/>
                      <a:tailEnd type="none" w="med" len="med"/>
                    </a:lnR>
                    <a:lnT w="7620" cap="flat" cmpd="sng" algn="ctr">
                      <a:solidFill>
                        <a:srgbClr val="50B14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CC00"/>
                    </a:solidFill>
                  </a:tcPr>
                </a:tc>
                <a:tc>
                  <a:txBody>
                    <a:bodyPr/>
                    <a:lstStyle/>
                    <a:p>
                      <a:pPr algn="ctr" rtl="0" fontAlgn="b"/>
                      <a:r>
                        <a:rPr lang="en-IN" sz="900" b="1">
                          <a:effectLst/>
                          <a:latin typeface="Arial" panose="020B0604020202020204" pitchFamily="34" charset="0"/>
                        </a:rPr>
                        <a:t>687 </a:t>
                      </a:r>
                    </a:p>
                  </a:txBody>
                  <a:tcPr marL="6599" marR="6599" marT="0" marB="0" anchor="b">
                    <a:lnL w="7620" cap="flat" cmpd="sng" algn="ctr">
                      <a:solidFill>
                        <a:srgbClr val="50B140"/>
                      </a:solidFill>
                      <a:prstDash val="solid"/>
                      <a:round/>
                      <a:headEnd type="none" w="med" len="med"/>
                      <a:tailEnd type="none" w="med" len="med"/>
                    </a:lnL>
                    <a:lnR w="7620" cap="flat" cmpd="sng" algn="ctr">
                      <a:solidFill>
                        <a:srgbClr val="50B140"/>
                      </a:solidFill>
                      <a:prstDash val="solid"/>
                      <a:round/>
                      <a:headEnd type="none" w="med" len="med"/>
                      <a:tailEnd type="none" w="med" len="med"/>
                    </a:lnR>
                    <a:lnT w="7620" cap="flat" cmpd="sng" algn="ctr">
                      <a:solidFill>
                        <a:srgbClr val="50B14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CC00"/>
                    </a:solidFill>
                  </a:tcPr>
                </a:tc>
                <a:tc>
                  <a:txBody>
                    <a:bodyPr/>
                    <a:lstStyle/>
                    <a:p>
                      <a:pPr algn="ctr" rtl="0" fontAlgn="b"/>
                      <a:r>
                        <a:rPr lang="en-IN" sz="900" b="1">
                          <a:effectLst/>
                          <a:latin typeface="Arial" panose="020B0604020202020204" pitchFamily="34" charset="0"/>
                        </a:rPr>
                        <a:t>352 </a:t>
                      </a:r>
                    </a:p>
                  </a:txBody>
                  <a:tcPr marL="6599" marR="6599" marT="0" marB="0" anchor="b">
                    <a:lnL w="7620" cap="flat" cmpd="sng" algn="ctr">
                      <a:solidFill>
                        <a:srgbClr val="50B140"/>
                      </a:solidFill>
                      <a:prstDash val="solid"/>
                      <a:round/>
                      <a:headEnd type="none" w="med" len="med"/>
                      <a:tailEnd type="none" w="med" len="med"/>
                    </a:lnL>
                    <a:lnR w="7620" cap="flat" cmpd="sng" algn="ctr">
                      <a:solidFill>
                        <a:srgbClr val="50B140"/>
                      </a:solidFill>
                      <a:prstDash val="solid"/>
                      <a:round/>
                      <a:headEnd type="none" w="med" len="med"/>
                      <a:tailEnd type="none" w="med" len="med"/>
                    </a:lnR>
                    <a:lnT w="7620" cap="flat" cmpd="sng" algn="ctr">
                      <a:solidFill>
                        <a:srgbClr val="50B14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CC00"/>
                    </a:solidFill>
                  </a:tcPr>
                </a:tc>
                <a:tc>
                  <a:txBody>
                    <a:bodyPr/>
                    <a:lstStyle/>
                    <a:p>
                      <a:pPr algn="ctr" rtl="0" fontAlgn="b"/>
                      <a:r>
                        <a:rPr lang="en-IN" sz="900" b="1">
                          <a:effectLst/>
                          <a:latin typeface="Arial" panose="020B0604020202020204" pitchFamily="34" charset="0"/>
                        </a:rPr>
                        <a:t>2 </a:t>
                      </a:r>
                    </a:p>
                  </a:txBody>
                  <a:tcPr marL="6599" marR="6599" marT="0" marB="0" anchor="b">
                    <a:lnL w="7620" cap="flat" cmpd="sng" algn="ctr">
                      <a:solidFill>
                        <a:srgbClr val="50B140"/>
                      </a:solidFill>
                      <a:prstDash val="solid"/>
                      <a:round/>
                      <a:headEnd type="none" w="med" len="med"/>
                      <a:tailEnd type="none" w="med" len="med"/>
                    </a:lnL>
                    <a:lnR w="7620" cap="flat" cmpd="sng" algn="ctr">
                      <a:solidFill>
                        <a:srgbClr val="50B140"/>
                      </a:solidFill>
                      <a:prstDash val="solid"/>
                      <a:round/>
                      <a:headEnd type="none" w="med" len="med"/>
                      <a:tailEnd type="none" w="med" len="med"/>
                    </a:lnR>
                    <a:lnT w="7620" cap="flat" cmpd="sng" algn="ctr">
                      <a:solidFill>
                        <a:srgbClr val="50B14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CC00"/>
                    </a:solidFill>
                  </a:tcPr>
                </a:tc>
                <a:extLst>
                  <a:ext uri="{0D108BD9-81ED-4DB2-BD59-A6C34878D82A}">
                    <a16:rowId xmlns:a16="http://schemas.microsoft.com/office/drawing/2014/main" val="3806236135"/>
                  </a:ext>
                </a:extLst>
              </a:tr>
              <a:tr h="271704">
                <a:tc>
                  <a:txBody>
                    <a:bodyPr/>
                    <a:lstStyle/>
                    <a:p>
                      <a:pPr rtl="0" fontAlgn="b"/>
                      <a:endParaRPr lang="en-IN" sz="900" b="1">
                        <a:effectLst/>
                        <a:latin typeface="Arial" panose="020B0604020202020204" pitchFamily="34" charset="0"/>
                      </a:endParaRPr>
                    </a:p>
                  </a:txBody>
                  <a:tcPr marL="6599" marR="6599" marT="0" marB="0" anchor="b">
                    <a:lnL w="7620" cap="flat" cmpd="sng" algn="ctr">
                      <a:solidFill>
                        <a:srgbClr val="708E40"/>
                      </a:solidFill>
                      <a:prstDash val="solid"/>
                      <a:round/>
                      <a:headEnd type="none" w="med" len="med"/>
                      <a:tailEnd type="none" w="med" len="med"/>
                    </a:lnL>
                    <a:lnR w="7620" cap="flat" cmpd="sng" algn="ctr">
                      <a:solidFill>
                        <a:srgbClr val="F08D40"/>
                      </a:solidFill>
                      <a:prstDash val="solid"/>
                      <a:round/>
                      <a:headEnd type="none" w="med" len="med"/>
                      <a:tailEnd type="none" w="med" len="med"/>
                    </a:lnR>
                    <a:lnT w="7620" cap="flat" cmpd="sng" algn="ctr">
                      <a:solidFill>
                        <a:srgbClr val="708E40"/>
                      </a:solidFill>
                      <a:prstDash val="solid"/>
                      <a:round/>
                      <a:headEnd type="none" w="med" len="med"/>
                      <a:tailEnd type="none" w="med" len="med"/>
                    </a:lnT>
                    <a:lnB w="7620" cap="flat" cmpd="sng" algn="ctr">
                      <a:solidFill>
                        <a:srgbClr val="D0CF40"/>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F08D40"/>
                      </a:solidFill>
                      <a:prstDash val="solid"/>
                      <a:round/>
                      <a:headEnd type="none" w="med" len="med"/>
                      <a:tailEnd type="none" w="med" len="med"/>
                    </a:lnL>
                    <a:lnR w="7620" cap="flat" cmpd="sng" algn="ctr">
                      <a:solidFill>
                        <a:srgbClr val="509440"/>
                      </a:solidFill>
                      <a:prstDash val="solid"/>
                      <a:round/>
                      <a:headEnd type="none" w="med" len="med"/>
                      <a:tailEnd type="none" w="med" len="med"/>
                    </a:lnR>
                    <a:lnT w="7620" cap="flat" cmpd="sng" algn="ctr">
                      <a:solidFill>
                        <a:srgbClr val="F08D40"/>
                      </a:solidFill>
                      <a:prstDash val="solid"/>
                      <a:round/>
                      <a:headEnd type="none" w="med" len="med"/>
                      <a:tailEnd type="none" w="med" len="med"/>
                    </a:lnT>
                    <a:lnB w="7620" cap="flat" cmpd="sng" algn="ctr">
                      <a:solidFill>
                        <a:srgbClr val="70CB40"/>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509440"/>
                      </a:solidFill>
                      <a:prstDash val="solid"/>
                      <a:round/>
                      <a:headEnd type="none" w="med" len="med"/>
                      <a:tailEnd type="none" w="med" len="med"/>
                    </a:lnL>
                    <a:lnR w="7620" cap="flat" cmpd="sng" algn="ctr">
                      <a:solidFill>
                        <a:srgbClr val="B0C840"/>
                      </a:solidFill>
                      <a:prstDash val="solid"/>
                      <a:round/>
                      <a:headEnd type="none" w="med" len="med"/>
                      <a:tailEnd type="none" w="med" len="med"/>
                    </a:lnR>
                    <a:lnT w="7620" cap="flat" cmpd="sng" algn="ctr">
                      <a:solidFill>
                        <a:srgbClr val="509440"/>
                      </a:solidFill>
                      <a:prstDash val="solid"/>
                      <a:round/>
                      <a:headEnd type="none" w="med" len="med"/>
                      <a:tailEnd type="none" w="med" len="med"/>
                    </a:lnT>
                    <a:lnB w="7620" cap="flat" cmpd="sng" algn="ctr">
                      <a:solidFill>
                        <a:srgbClr val="70C73F"/>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B0C840"/>
                      </a:solidFill>
                      <a:prstDash val="solid"/>
                      <a:round/>
                      <a:headEnd type="none" w="med" len="med"/>
                      <a:tailEnd type="none" w="med" len="med"/>
                    </a:lnL>
                    <a:lnR w="7620" cap="flat" cmpd="sng" algn="ctr">
                      <a:solidFill>
                        <a:srgbClr val="10C440"/>
                      </a:solidFill>
                      <a:prstDash val="solid"/>
                      <a:round/>
                      <a:headEnd type="none" w="med" len="med"/>
                      <a:tailEnd type="none" w="med" len="med"/>
                    </a:lnR>
                    <a:lnT w="7620" cap="flat" cmpd="sng" algn="ctr">
                      <a:solidFill>
                        <a:srgbClr val="B0C840"/>
                      </a:solidFill>
                      <a:prstDash val="solid"/>
                      <a:round/>
                      <a:headEnd type="none" w="med" len="med"/>
                      <a:tailEnd type="none" w="med" len="med"/>
                    </a:lnT>
                    <a:lnB w="7620" cap="flat" cmpd="sng" algn="ctr">
                      <a:solidFill>
                        <a:srgbClr val="F0C23F"/>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10C440"/>
                      </a:solidFill>
                      <a:prstDash val="solid"/>
                      <a:round/>
                      <a:headEnd type="none" w="med" len="med"/>
                      <a:tailEnd type="none" w="med" len="med"/>
                    </a:lnL>
                    <a:lnR w="7620" cap="flat" cmpd="sng" algn="ctr">
                      <a:solidFill>
                        <a:srgbClr val="B0C240"/>
                      </a:solidFill>
                      <a:prstDash val="solid"/>
                      <a:round/>
                      <a:headEnd type="none" w="med" len="med"/>
                      <a:tailEnd type="none" w="med" len="med"/>
                    </a:lnR>
                    <a:lnT w="7620" cap="flat" cmpd="sng" algn="ctr">
                      <a:solidFill>
                        <a:srgbClr val="10C440"/>
                      </a:solidFill>
                      <a:prstDash val="solid"/>
                      <a:round/>
                      <a:headEnd type="none" w="med" len="med"/>
                      <a:tailEnd type="none" w="med" len="med"/>
                    </a:lnT>
                    <a:lnB w="7620" cap="flat" cmpd="sng" algn="ctr">
                      <a:solidFill>
                        <a:srgbClr val="50C93F"/>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B0C24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B0C240"/>
                      </a:solidFill>
                      <a:prstDash val="solid"/>
                      <a:round/>
                      <a:headEnd type="none" w="med" len="med"/>
                      <a:tailEnd type="none" w="med" len="med"/>
                    </a:lnT>
                    <a:lnB w="7620" cap="flat" cmpd="sng" algn="ctr">
                      <a:solidFill>
                        <a:srgbClr val="30CD3F"/>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b="1">
                        <a:effectLst/>
                        <a:latin typeface="Arial" panose="020B0604020202020204" pitchFamily="34" charset="0"/>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b="1">
                        <a:effectLst/>
                        <a:latin typeface="Arial" panose="020B0604020202020204" pitchFamily="34" charset="0"/>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b="1">
                        <a:effectLst/>
                        <a:latin typeface="Arial" panose="020B0604020202020204" pitchFamily="34" charset="0"/>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b="1">
                        <a:effectLst/>
                        <a:latin typeface="Arial" panose="020B0604020202020204" pitchFamily="34" charset="0"/>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b="1">
                        <a:effectLst/>
                        <a:latin typeface="Arial" panose="020B0604020202020204" pitchFamily="34" charset="0"/>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14059005"/>
                  </a:ext>
                </a:extLst>
              </a:tr>
              <a:tr h="393038">
                <a:tc>
                  <a:txBody>
                    <a:bodyPr/>
                    <a:lstStyle/>
                    <a:p>
                      <a:pPr rtl="0" fontAlgn="b"/>
                      <a:endParaRPr lang="en-IN" sz="1700">
                        <a:effectLst/>
                      </a:endParaRPr>
                    </a:p>
                  </a:txBody>
                  <a:tcPr marL="6599" marR="6599" marT="0" marB="0" anchor="b">
                    <a:lnL w="7620" cap="flat" cmpd="sng" algn="ctr">
                      <a:solidFill>
                        <a:srgbClr val="D0CF40"/>
                      </a:solidFill>
                      <a:prstDash val="solid"/>
                      <a:round/>
                      <a:headEnd type="none" w="med" len="med"/>
                      <a:tailEnd type="none" w="med" len="med"/>
                    </a:lnL>
                    <a:lnR w="7620" cap="flat" cmpd="sng" algn="ctr">
                      <a:solidFill>
                        <a:srgbClr val="70CB40"/>
                      </a:solidFill>
                      <a:prstDash val="solid"/>
                      <a:round/>
                      <a:headEnd type="none" w="med" len="med"/>
                      <a:tailEnd type="none" w="med" len="med"/>
                    </a:lnR>
                    <a:lnT w="7620" cap="flat" cmpd="sng" algn="ctr">
                      <a:solidFill>
                        <a:srgbClr val="D0CF4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C55A11"/>
                    </a:solidFill>
                  </a:tcPr>
                </a:tc>
                <a:tc>
                  <a:txBody>
                    <a:bodyPr/>
                    <a:lstStyle/>
                    <a:p>
                      <a:pPr rtl="0" fontAlgn="b"/>
                      <a:endParaRPr lang="en-IN" sz="1700">
                        <a:effectLst/>
                      </a:endParaRPr>
                    </a:p>
                  </a:txBody>
                  <a:tcPr marL="6599" marR="6599" marT="0" marB="0" anchor="b">
                    <a:lnL w="7620" cap="flat" cmpd="sng" algn="ctr">
                      <a:solidFill>
                        <a:srgbClr val="70CB40"/>
                      </a:solidFill>
                      <a:prstDash val="solid"/>
                      <a:round/>
                      <a:headEnd type="none" w="med" len="med"/>
                      <a:tailEnd type="none" w="med" len="med"/>
                    </a:lnL>
                    <a:lnR w="7620" cap="flat" cmpd="sng" algn="ctr">
                      <a:solidFill>
                        <a:srgbClr val="70C73F"/>
                      </a:solidFill>
                      <a:prstDash val="solid"/>
                      <a:round/>
                      <a:headEnd type="none" w="med" len="med"/>
                      <a:tailEnd type="none" w="med" len="med"/>
                    </a:lnR>
                    <a:lnT w="7620" cap="flat" cmpd="sng" algn="ctr">
                      <a:solidFill>
                        <a:srgbClr val="70CB4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C55A11"/>
                    </a:solidFill>
                  </a:tcPr>
                </a:tc>
                <a:tc>
                  <a:txBody>
                    <a:bodyPr/>
                    <a:lstStyle/>
                    <a:p>
                      <a:pPr rtl="0" fontAlgn="b"/>
                      <a:r>
                        <a:rPr lang="en-IN" sz="1100" b="1">
                          <a:solidFill>
                            <a:srgbClr val="F2F2F2"/>
                          </a:solidFill>
                          <a:effectLst/>
                          <a:latin typeface="Arial" panose="020B0604020202020204" pitchFamily="34" charset="0"/>
                        </a:rPr>
                        <a:t>WACC Calculation </a:t>
                      </a:r>
                    </a:p>
                  </a:txBody>
                  <a:tcPr marL="0" marR="0" marT="0" marB="0" anchor="b">
                    <a:lnL w="7620" cap="flat" cmpd="sng" algn="ctr">
                      <a:solidFill>
                        <a:srgbClr val="70C73F"/>
                      </a:solidFill>
                      <a:prstDash val="solid"/>
                      <a:round/>
                      <a:headEnd type="none" w="med" len="med"/>
                      <a:tailEnd type="none" w="med" len="med"/>
                    </a:lnL>
                    <a:lnR w="7620" cap="flat" cmpd="sng" algn="ctr">
                      <a:solidFill>
                        <a:srgbClr val="F0C23F"/>
                      </a:solidFill>
                      <a:prstDash val="solid"/>
                      <a:round/>
                      <a:headEnd type="none" w="med" len="med"/>
                      <a:tailEnd type="none" w="med" len="med"/>
                    </a:lnR>
                    <a:lnT w="7620" cap="flat" cmpd="sng" algn="ctr">
                      <a:solidFill>
                        <a:srgbClr val="70C73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C55A11"/>
                    </a:solidFill>
                  </a:tcPr>
                </a:tc>
                <a:tc>
                  <a:txBody>
                    <a:bodyPr/>
                    <a:lstStyle/>
                    <a:p>
                      <a:pPr rtl="0" fontAlgn="b"/>
                      <a:endParaRPr lang="en-IN" sz="1700">
                        <a:effectLst/>
                      </a:endParaRPr>
                    </a:p>
                  </a:txBody>
                  <a:tcPr marL="6599" marR="6599" marT="0" marB="0" anchor="b">
                    <a:lnL w="7620" cap="flat" cmpd="sng" algn="ctr">
                      <a:solidFill>
                        <a:srgbClr val="F0C23F"/>
                      </a:solidFill>
                      <a:prstDash val="solid"/>
                      <a:round/>
                      <a:headEnd type="none" w="med" len="med"/>
                      <a:tailEnd type="none" w="med" len="med"/>
                    </a:lnL>
                    <a:lnR w="7620" cap="flat" cmpd="sng" algn="ctr">
                      <a:solidFill>
                        <a:srgbClr val="50C93F"/>
                      </a:solidFill>
                      <a:prstDash val="solid"/>
                      <a:round/>
                      <a:headEnd type="none" w="med" len="med"/>
                      <a:tailEnd type="none" w="med" len="med"/>
                    </a:lnR>
                    <a:lnT w="7620" cap="flat" cmpd="sng" algn="ctr">
                      <a:solidFill>
                        <a:srgbClr val="F0C23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C55A11"/>
                    </a:solidFill>
                  </a:tcPr>
                </a:tc>
                <a:tc>
                  <a:txBody>
                    <a:bodyPr/>
                    <a:lstStyle/>
                    <a:p>
                      <a:pPr algn="r" rtl="0" fontAlgn="b"/>
                      <a:r>
                        <a:rPr lang="en-IN" sz="900" b="0">
                          <a:effectLst/>
                          <a:latin typeface="Arial" panose="020B0604020202020204" pitchFamily="34" charset="0"/>
                        </a:rPr>
                        <a:t>10.7</a:t>
                      </a:r>
                    </a:p>
                  </a:txBody>
                  <a:tcPr marL="6599" marR="6599" marT="0" marB="0" anchor="b">
                    <a:lnL w="7620" cap="flat" cmpd="sng" algn="ctr">
                      <a:solidFill>
                        <a:srgbClr val="50C93F"/>
                      </a:solidFill>
                      <a:prstDash val="solid"/>
                      <a:round/>
                      <a:headEnd type="none" w="med" len="med"/>
                      <a:tailEnd type="none" w="med" len="med"/>
                    </a:lnL>
                    <a:lnR w="7620" cap="flat" cmpd="sng" algn="ctr">
                      <a:solidFill>
                        <a:srgbClr val="30CD3F"/>
                      </a:solidFill>
                      <a:prstDash val="solid"/>
                      <a:round/>
                      <a:headEnd type="none" w="med" len="med"/>
                      <a:tailEnd type="none" w="med" len="med"/>
                    </a:lnR>
                    <a:lnT w="7620" cap="flat" cmpd="sng" algn="ctr">
                      <a:solidFill>
                        <a:srgbClr val="50C93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C55A11"/>
                    </a:solidFill>
                  </a:tcPr>
                </a:tc>
                <a:tc>
                  <a:txBody>
                    <a:bodyPr/>
                    <a:lstStyle/>
                    <a:p>
                      <a:pPr rtl="0" fontAlgn="b"/>
                      <a:endParaRPr lang="en-IN" sz="1700">
                        <a:effectLst/>
                      </a:endParaRPr>
                    </a:p>
                  </a:txBody>
                  <a:tcPr marL="6599" marR="6599" marT="0" marB="0" anchor="b">
                    <a:lnL w="7620" cap="flat" cmpd="sng" algn="ctr">
                      <a:solidFill>
                        <a:srgbClr val="30CD3F"/>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30CD3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C55A11"/>
                    </a:solidFill>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b="1">
                        <a:effectLst/>
                        <a:latin typeface="Arial" panose="020B0604020202020204" pitchFamily="34" charset="0"/>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b="1">
                        <a:effectLst/>
                        <a:latin typeface="Arial" panose="020B0604020202020204" pitchFamily="34" charset="0"/>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b="1">
                        <a:effectLst/>
                        <a:latin typeface="Arial" panose="020B0604020202020204" pitchFamily="34" charset="0"/>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b="1">
                        <a:effectLst/>
                        <a:latin typeface="Arial" panose="020B0604020202020204" pitchFamily="34" charset="0"/>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b="1">
                        <a:effectLst/>
                        <a:latin typeface="Arial" panose="020B0604020202020204" pitchFamily="34" charset="0"/>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104244341"/>
                  </a:ext>
                </a:extLst>
              </a:tr>
              <a:tr h="271704">
                <a:tc>
                  <a:txBody>
                    <a:bodyPr/>
                    <a:lstStyle/>
                    <a:p>
                      <a:pPr rtl="0" fontAlgn="b"/>
                      <a:endParaRPr lang="en-IN" sz="900" b="1">
                        <a:effectLst/>
                        <a:latin typeface="Arial" panose="020B0604020202020204" pitchFamily="34" charset="0"/>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10DC3F"/>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b="1">
                        <a:effectLst/>
                        <a:latin typeface="Arial" panose="020B0604020202020204" pitchFamily="34" charset="0"/>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b="1">
                        <a:effectLst/>
                        <a:latin typeface="Arial" panose="020B0604020202020204" pitchFamily="34" charset="0"/>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b="1">
                        <a:effectLst/>
                        <a:latin typeface="Arial" panose="020B0604020202020204" pitchFamily="34" charset="0"/>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b="1">
                        <a:effectLst/>
                        <a:latin typeface="Arial" panose="020B0604020202020204" pitchFamily="34" charset="0"/>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b="1">
                        <a:effectLst/>
                        <a:latin typeface="Arial" panose="020B0604020202020204" pitchFamily="34" charset="0"/>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84730324"/>
                  </a:ext>
                </a:extLst>
              </a:tr>
              <a:tr h="310002">
                <a:tc>
                  <a:txBody>
                    <a:bodyPr/>
                    <a:lstStyle/>
                    <a:p>
                      <a:pPr rtl="0" fontAlgn="b"/>
                      <a:r>
                        <a:rPr lang="en-US" sz="900" b="1">
                          <a:effectLst/>
                          <a:latin typeface="Arial" panose="020B0604020202020204" pitchFamily="34" charset="0"/>
                        </a:rPr>
                        <a:t>Risk Free rate of Return -Rf</a:t>
                      </a:r>
                    </a:p>
                  </a:txBody>
                  <a:tcPr marL="6599" marR="6599" marT="0" marB="0" anchor="b">
                    <a:lnL w="7620" cap="flat" cmpd="sng" algn="ctr">
                      <a:solidFill>
                        <a:srgbClr val="10DC3F"/>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10DC3F"/>
                      </a:solidFill>
                      <a:prstDash val="solid"/>
                      <a:round/>
                      <a:headEnd type="none" w="med" len="med"/>
                      <a:tailEnd type="none" w="med" len="med"/>
                    </a:lnT>
                    <a:lnB w="7620" cap="flat" cmpd="sng" algn="ctr">
                      <a:solidFill>
                        <a:srgbClr val="30F93F"/>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900" b="0">
                          <a:effectLst/>
                          <a:latin typeface="Arial" panose="020B0604020202020204" pitchFamily="34" charset="0"/>
                        </a:rPr>
                        <a:t>7.40%</a:t>
                      </a: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700">
                          <a:effectLst/>
                        </a:rPr>
                        <a:t>Beta </a:t>
                      </a: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10B140"/>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900" b="0">
                          <a:effectLst/>
                          <a:latin typeface="Arial" panose="020B0604020202020204" pitchFamily="34" charset="0"/>
                        </a:rPr>
                        <a:t>0.98</a:t>
                      </a: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b="1">
                        <a:effectLst/>
                        <a:latin typeface="Arial" panose="020B0604020202020204" pitchFamily="34" charset="0"/>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b="1">
                        <a:effectLst/>
                        <a:latin typeface="Arial" panose="020B0604020202020204" pitchFamily="34" charset="0"/>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b="1">
                        <a:effectLst/>
                        <a:latin typeface="Arial" panose="020B0604020202020204" pitchFamily="34" charset="0"/>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b="1">
                        <a:effectLst/>
                        <a:latin typeface="Arial" panose="020B0604020202020204" pitchFamily="34" charset="0"/>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b="1">
                        <a:effectLst/>
                        <a:latin typeface="Arial" panose="020B0604020202020204" pitchFamily="34" charset="0"/>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10637949"/>
                  </a:ext>
                </a:extLst>
              </a:tr>
              <a:tr h="310002">
                <a:tc>
                  <a:txBody>
                    <a:bodyPr/>
                    <a:lstStyle/>
                    <a:p>
                      <a:pPr rtl="0" fontAlgn="b"/>
                      <a:r>
                        <a:rPr lang="en-IN" sz="900" b="1">
                          <a:effectLst/>
                          <a:latin typeface="Arial" panose="020B0604020202020204" pitchFamily="34" charset="0"/>
                        </a:rPr>
                        <a:t>Risk Premium - Rm-Rf</a:t>
                      </a:r>
                    </a:p>
                  </a:txBody>
                  <a:tcPr marL="6599" marR="6599" marT="0" marB="0" anchor="b">
                    <a:lnL w="7620" cap="flat" cmpd="sng" algn="ctr">
                      <a:solidFill>
                        <a:srgbClr val="30F93F"/>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30F93F"/>
                      </a:solidFill>
                      <a:prstDash val="solid"/>
                      <a:round/>
                      <a:headEnd type="none" w="med" len="med"/>
                      <a:tailEnd type="none" w="med" len="med"/>
                    </a:lnT>
                    <a:lnB w="7620" cap="flat" cmpd="sng" algn="ctr">
                      <a:solidFill>
                        <a:srgbClr val="D08940"/>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900" b="0">
                          <a:effectLst/>
                          <a:latin typeface="Arial" panose="020B0604020202020204" pitchFamily="34" charset="0"/>
                        </a:rPr>
                        <a:t>5%</a:t>
                      </a: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10B14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909640"/>
                      </a:solidFill>
                      <a:prstDash val="solid"/>
                      <a:round/>
                      <a:headEnd type="none" w="med" len="med"/>
                      <a:tailEnd type="none" w="med" len="med"/>
                    </a:lnB>
                  </a:tcPr>
                </a:tc>
                <a:tc>
                  <a:txBody>
                    <a:bodyPr/>
                    <a:lstStyle/>
                    <a:p>
                      <a:pPr rtl="0" fontAlgn="b"/>
                      <a:r>
                        <a:rPr lang="en-US" sz="900" b="0" i="1">
                          <a:effectLst/>
                          <a:latin typeface="Arial" panose="020B0604020202020204" pitchFamily="34" charset="0"/>
                        </a:rPr>
                        <a:t>Cost of debt post tax-Kd</a:t>
                      </a:r>
                    </a:p>
                  </a:txBody>
                  <a:tcPr marL="0" marR="0" marT="0" marB="0" anchor="b">
                    <a:lnL w="7620" cap="flat" cmpd="sng" algn="ctr">
                      <a:solidFill>
                        <a:srgbClr val="10B14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10B140"/>
                      </a:solidFill>
                      <a:prstDash val="solid"/>
                      <a:round/>
                      <a:headEnd type="none" w="med" len="med"/>
                      <a:tailEnd type="none" w="med" len="med"/>
                    </a:lnT>
                    <a:lnB w="7620" cap="flat" cmpd="sng" algn="ctr">
                      <a:solidFill>
                        <a:srgbClr val="D09340"/>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900" b="0">
                          <a:effectLst/>
                          <a:latin typeface="Arial" panose="020B0604020202020204" pitchFamily="34" charset="0"/>
                        </a:rPr>
                        <a:t>0.0%</a:t>
                      </a: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140889048"/>
                  </a:ext>
                </a:extLst>
              </a:tr>
              <a:tr h="271704">
                <a:tc>
                  <a:txBody>
                    <a:bodyPr/>
                    <a:lstStyle/>
                    <a:p>
                      <a:pPr rtl="0" fontAlgn="b"/>
                      <a:r>
                        <a:rPr lang="en-IN" sz="900" b="1">
                          <a:effectLst/>
                          <a:latin typeface="Arial" panose="020B0604020202020204" pitchFamily="34" charset="0"/>
                        </a:rPr>
                        <a:t>Weight of Debt -Wd</a:t>
                      </a:r>
                    </a:p>
                  </a:txBody>
                  <a:tcPr marL="6599" marR="6599" marT="0" marB="0" anchor="b">
                    <a:lnL w="7620" cap="flat" cmpd="sng" algn="ctr">
                      <a:solidFill>
                        <a:srgbClr val="D0894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D08940"/>
                      </a:solidFill>
                      <a:prstDash val="solid"/>
                      <a:round/>
                      <a:headEnd type="none" w="med" len="med"/>
                      <a:tailEnd type="none" w="med" len="med"/>
                    </a:lnT>
                    <a:lnB w="7620" cap="flat" cmpd="sng" algn="ctr">
                      <a:solidFill>
                        <a:srgbClr val="F0A240"/>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90964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50A840"/>
                      </a:solidFill>
                      <a:prstDash val="solid"/>
                      <a:round/>
                      <a:headEnd type="none" w="med" len="med"/>
                      <a:tailEnd type="none" w="med" len="med"/>
                    </a:lnB>
                  </a:tcPr>
                </a:tc>
                <a:tc>
                  <a:txBody>
                    <a:bodyPr/>
                    <a:lstStyle/>
                    <a:p>
                      <a:pPr algn="r" rtl="0" fontAlgn="b"/>
                      <a:r>
                        <a:rPr lang="en-IN" sz="900" b="0">
                          <a:effectLst/>
                          <a:latin typeface="Arial" panose="020B0604020202020204" pitchFamily="34" charset="0"/>
                        </a:rPr>
                        <a:t>0%</a:t>
                      </a:r>
                    </a:p>
                  </a:txBody>
                  <a:tcPr marL="6599" marR="6599" marT="0" marB="0" anchor="b">
                    <a:lnL w="7620" cap="flat" cmpd="sng" algn="ctr">
                      <a:solidFill>
                        <a:srgbClr val="909640"/>
                      </a:solidFill>
                      <a:prstDash val="solid"/>
                      <a:round/>
                      <a:headEnd type="none" w="med" len="med"/>
                      <a:tailEnd type="none" w="med" len="med"/>
                    </a:lnL>
                    <a:lnR w="7620" cap="flat" cmpd="sng" algn="ctr">
                      <a:solidFill>
                        <a:srgbClr val="D09340"/>
                      </a:solidFill>
                      <a:prstDash val="solid"/>
                      <a:round/>
                      <a:headEnd type="none" w="med" len="med"/>
                      <a:tailEnd type="none" w="med" len="med"/>
                    </a:lnR>
                    <a:lnT w="7620" cap="flat" cmpd="sng" algn="ctr">
                      <a:solidFill>
                        <a:srgbClr val="909640"/>
                      </a:solidFill>
                      <a:prstDash val="solid"/>
                      <a:round/>
                      <a:headEnd type="none" w="med" len="med"/>
                      <a:tailEnd type="none" w="med" len="med"/>
                    </a:lnT>
                    <a:lnB w="7620" cap="flat" cmpd="sng" algn="ctr">
                      <a:solidFill>
                        <a:srgbClr val="B0A540"/>
                      </a:solidFill>
                      <a:prstDash val="solid"/>
                      <a:round/>
                      <a:headEnd type="none" w="med" len="med"/>
                      <a:tailEnd type="none" w="med" len="med"/>
                    </a:lnB>
                  </a:tcPr>
                </a:tc>
                <a:tc>
                  <a:txBody>
                    <a:bodyPr/>
                    <a:lstStyle/>
                    <a:p>
                      <a:pPr rtl="0" fontAlgn="b"/>
                      <a:r>
                        <a:rPr lang="en-IN" sz="900" b="0" i="1">
                          <a:effectLst/>
                          <a:latin typeface="Arial" panose="020B0604020202020204" pitchFamily="34" charset="0"/>
                        </a:rPr>
                        <a:t>Weight of Equity-We</a:t>
                      </a:r>
                    </a:p>
                  </a:txBody>
                  <a:tcPr marL="0" marR="0" marT="0" marB="0" anchor="b">
                    <a:lnL w="7620" cap="flat" cmpd="sng" algn="ctr">
                      <a:solidFill>
                        <a:srgbClr val="D0934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D09340"/>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900" b="0">
                          <a:effectLst/>
                          <a:latin typeface="Arial" panose="020B0604020202020204" pitchFamily="34" charset="0"/>
                        </a:rPr>
                        <a:t>100%</a:t>
                      </a: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13452874"/>
                  </a:ext>
                </a:extLst>
              </a:tr>
              <a:tr h="271704">
                <a:tc>
                  <a:txBody>
                    <a:bodyPr/>
                    <a:lstStyle/>
                    <a:p>
                      <a:pPr rtl="0" fontAlgn="b"/>
                      <a:r>
                        <a:rPr lang="en-IN" sz="900" b="1">
                          <a:effectLst/>
                          <a:latin typeface="Arial" panose="020B0604020202020204" pitchFamily="34" charset="0"/>
                        </a:rPr>
                        <a:t>Cost of Equity-CAPM</a:t>
                      </a:r>
                    </a:p>
                  </a:txBody>
                  <a:tcPr marL="6599" marR="6599" marT="0" marB="0" anchor="b">
                    <a:lnL w="7620" cap="flat" cmpd="sng" algn="ctr">
                      <a:solidFill>
                        <a:srgbClr val="F0A240"/>
                      </a:solidFill>
                      <a:prstDash val="solid"/>
                      <a:round/>
                      <a:headEnd type="none" w="med" len="med"/>
                      <a:tailEnd type="none" w="med" len="med"/>
                    </a:lnL>
                    <a:lnR w="7620" cap="flat" cmpd="sng" algn="ctr">
                      <a:solidFill>
                        <a:srgbClr val="50A840"/>
                      </a:solidFill>
                      <a:prstDash val="solid"/>
                      <a:round/>
                      <a:headEnd type="none" w="med" len="med"/>
                      <a:tailEnd type="none" w="med" len="med"/>
                    </a:lnR>
                    <a:lnT w="7620" cap="flat" cmpd="sng" algn="ctr">
                      <a:solidFill>
                        <a:srgbClr val="F0A240"/>
                      </a:solidFill>
                      <a:prstDash val="solid"/>
                      <a:round/>
                      <a:headEnd type="none" w="med" len="med"/>
                      <a:tailEnd type="none" w="med" len="med"/>
                    </a:lnT>
                    <a:lnB w="7620" cap="flat" cmpd="sng" algn="ctr">
                      <a:solidFill>
                        <a:srgbClr val="B0A940"/>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50A840"/>
                      </a:solidFill>
                      <a:prstDash val="solid"/>
                      <a:round/>
                      <a:headEnd type="none" w="med" len="med"/>
                      <a:tailEnd type="none" w="med" len="med"/>
                    </a:lnL>
                    <a:lnR w="7620" cap="flat" cmpd="sng" algn="ctr">
                      <a:solidFill>
                        <a:srgbClr val="B0A540"/>
                      </a:solidFill>
                      <a:prstDash val="solid"/>
                      <a:round/>
                      <a:headEnd type="none" w="med" len="med"/>
                      <a:tailEnd type="none" w="med" len="med"/>
                    </a:lnR>
                    <a:lnT w="7620" cap="flat" cmpd="sng" algn="ctr">
                      <a:solidFill>
                        <a:srgbClr val="50A840"/>
                      </a:solidFill>
                      <a:prstDash val="solid"/>
                      <a:round/>
                      <a:headEnd type="none" w="med" len="med"/>
                      <a:tailEnd type="none" w="med" len="med"/>
                    </a:lnT>
                    <a:lnB w="7620" cap="flat" cmpd="sng" algn="ctr">
                      <a:solidFill>
                        <a:srgbClr val="B0A940"/>
                      </a:solidFill>
                      <a:prstDash val="solid"/>
                      <a:round/>
                      <a:headEnd type="none" w="med" len="med"/>
                      <a:tailEnd type="none" w="med" len="med"/>
                    </a:lnB>
                  </a:tcPr>
                </a:tc>
                <a:tc>
                  <a:txBody>
                    <a:bodyPr/>
                    <a:lstStyle/>
                    <a:p>
                      <a:pPr algn="ctr" rtl="0" fontAlgn="b"/>
                      <a:r>
                        <a:rPr lang="en-IN" sz="900" b="1">
                          <a:effectLst/>
                          <a:latin typeface="Arial" panose="020B0604020202020204" pitchFamily="34" charset="0"/>
                        </a:rPr>
                        <a:t>0 </a:t>
                      </a:r>
                    </a:p>
                  </a:txBody>
                  <a:tcPr marL="6599" marR="6599" marT="0" marB="0" anchor="b">
                    <a:lnL w="7620" cap="flat" cmpd="sng" algn="ctr">
                      <a:solidFill>
                        <a:srgbClr val="B0A54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B0A540"/>
                      </a:solidFill>
                      <a:prstDash val="solid"/>
                      <a:round/>
                      <a:headEnd type="none" w="med" len="med"/>
                      <a:tailEnd type="none" w="med" len="med"/>
                    </a:lnT>
                    <a:lnB w="7620" cap="flat" cmpd="sng" algn="ctr">
                      <a:solidFill>
                        <a:srgbClr val="D0B440"/>
                      </a:solidFill>
                      <a:prstDash val="solid"/>
                      <a:round/>
                      <a:headEnd type="none" w="med" len="med"/>
                      <a:tailEnd type="none" w="med" len="med"/>
                    </a:lnB>
                    <a:solidFill>
                      <a:srgbClr val="FFE598"/>
                    </a:solidFill>
                  </a:tcPr>
                </a:tc>
                <a:tc>
                  <a:txBody>
                    <a:bodyPr/>
                    <a:lstStyle/>
                    <a:p>
                      <a:pPr rtl="0" fontAlgn="b"/>
                      <a:endParaRPr lang="en-IN" sz="900" b="0" i="1">
                        <a:effectLst/>
                        <a:latin typeface="Arial" panose="020B0604020202020204" pitchFamily="34" charset="0"/>
                      </a:endParaRPr>
                    </a:p>
                  </a:txBody>
                  <a:tcPr marL="0" marR="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99281751"/>
                  </a:ext>
                </a:extLst>
              </a:tr>
              <a:tr h="271704">
                <a:tc>
                  <a:txBody>
                    <a:bodyPr/>
                    <a:lstStyle/>
                    <a:p>
                      <a:pPr rtl="0" fontAlgn="b"/>
                      <a:r>
                        <a:rPr lang="en-IN" sz="900" b="1">
                          <a:effectLst/>
                          <a:latin typeface="Arial" panose="020B0604020202020204" pitchFamily="34" charset="0"/>
                        </a:rPr>
                        <a:t>Cost of Capital-WACC</a:t>
                      </a:r>
                    </a:p>
                  </a:txBody>
                  <a:tcPr marL="6599" marR="6599" marT="0" marB="0" anchor="b">
                    <a:lnL w="7620" cap="flat" cmpd="sng" algn="ctr">
                      <a:solidFill>
                        <a:srgbClr val="B0A940"/>
                      </a:solidFill>
                      <a:prstDash val="solid"/>
                      <a:round/>
                      <a:headEnd type="none" w="med" len="med"/>
                      <a:tailEnd type="none" w="med" len="med"/>
                    </a:lnL>
                    <a:lnR w="7620" cap="flat" cmpd="sng" algn="ctr">
                      <a:solidFill>
                        <a:srgbClr val="B0A940"/>
                      </a:solidFill>
                      <a:prstDash val="solid"/>
                      <a:round/>
                      <a:headEnd type="none" w="med" len="med"/>
                      <a:tailEnd type="none" w="med" len="med"/>
                    </a:lnR>
                    <a:lnT w="7620" cap="flat" cmpd="sng" algn="ctr">
                      <a:solidFill>
                        <a:srgbClr val="B0A940"/>
                      </a:solidFill>
                      <a:prstDash val="solid"/>
                      <a:round/>
                      <a:headEnd type="none" w="med" len="med"/>
                      <a:tailEnd type="none" w="med" len="med"/>
                    </a:lnT>
                    <a:lnB w="7620" cap="flat" cmpd="sng" algn="ctr">
                      <a:solidFill>
                        <a:srgbClr val="B0A940"/>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B0A940"/>
                      </a:solidFill>
                      <a:prstDash val="solid"/>
                      <a:round/>
                      <a:headEnd type="none" w="med" len="med"/>
                      <a:tailEnd type="none" w="med" len="med"/>
                    </a:lnL>
                    <a:lnR w="7620" cap="flat" cmpd="sng" algn="ctr">
                      <a:solidFill>
                        <a:srgbClr val="D0B440"/>
                      </a:solidFill>
                      <a:prstDash val="solid"/>
                      <a:round/>
                      <a:headEnd type="none" w="med" len="med"/>
                      <a:tailEnd type="none" w="med" len="med"/>
                    </a:lnR>
                    <a:lnT w="7620" cap="flat" cmpd="sng" algn="ctr">
                      <a:solidFill>
                        <a:srgbClr val="B0A940"/>
                      </a:solidFill>
                      <a:prstDash val="solid"/>
                      <a:round/>
                      <a:headEnd type="none" w="med" len="med"/>
                      <a:tailEnd type="none" w="med" len="med"/>
                    </a:lnT>
                    <a:lnB w="7620" cap="flat" cmpd="sng" algn="ctr">
                      <a:solidFill>
                        <a:srgbClr val="B0A940"/>
                      </a:solidFill>
                      <a:prstDash val="solid"/>
                      <a:round/>
                      <a:headEnd type="none" w="med" len="med"/>
                      <a:tailEnd type="none" w="med" len="med"/>
                    </a:lnB>
                  </a:tcPr>
                </a:tc>
                <a:tc>
                  <a:txBody>
                    <a:bodyPr/>
                    <a:lstStyle/>
                    <a:p>
                      <a:pPr algn="ctr" rtl="0" fontAlgn="b"/>
                      <a:r>
                        <a:rPr lang="en-IN" sz="900" b="1">
                          <a:effectLst/>
                          <a:latin typeface="Arial" panose="020B0604020202020204" pitchFamily="34" charset="0"/>
                        </a:rPr>
                        <a:t>0 </a:t>
                      </a:r>
                    </a:p>
                  </a:txBody>
                  <a:tcPr marL="6599" marR="6599" marT="0" marB="0" anchor="b">
                    <a:lnL w="7620" cap="flat" cmpd="sng" algn="ctr">
                      <a:solidFill>
                        <a:srgbClr val="D0B44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D0B440"/>
                      </a:solidFill>
                      <a:prstDash val="solid"/>
                      <a:round/>
                      <a:headEnd type="none" w="med" len="med"/>
                      <a:tailEnd type="none" w="med" len="med"/>
                    </a:lnT>
                    <a:lnB w="7620" cap="flat" cmpd="sng" algn="ctr">
                      <a:solidFill>
                        <a:srgbClr val="D0B440"/>
                      </a:solidFill>
                      <a:prstDash val="solid"/>
                      <a:round/>
                      <a:headEnd type="none" w="med" len="med"/>
                      <a:tailEnd type="none" w="med" len="med"/>
                    </a:lnB>
                    <a:solidFill>
                      <a:srgbClr val="FFE598"/>
                    </a:solidFill>
                  </a:tcPr>
                </a:tc>
                <a:tc>
                  <a:txBody>
                    <a:bodyPr/>
                    <a:lstStyle/>
                    <a:p>
                      <a:pPr rtl="0" fontAlgn="b"/>
                      <a:endParaRPr lang="en-IN" sz="900" b="0" i="1">
                        <a:effectLst/>
                        <a:latin typeface="Arial" panose="020B0604020202020204" pitchFamily="34" charset="0"/>
                      </a:endParaRPr>
                    </a:p>
                  </a:txBody>
                  <a:tcPr marL="0" marR="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700">
                        <a:effectLst/>
                      </a:endParaRPr>
                    </a:p>
                  </a:txBody>
                  <a:tcPr marL="6599" marR="659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94999871"/>
                  </a:ext>
                </a:extLst>
              </a:tr>
            </a:tbl>
          </a:graphicData>
        </a:graphic>
      </p:graphicFrame>
    </p:spTree>
    <p:extLst>
      <p:ext uri="{BB962C8B-B14F-4D97-AF65-F5344CB8AC3E}">
        <p14:creationId xmlns:p14="http://schemas.microsoft.com/office/powerpoint/2010/main" val="3300310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D6441E08-2637-E962-1394-74E5646CCEDA}"/>
              </a:ext>
            </a:extLst>
          </p:cNvPr>
          <p:cNvGraphicFramePr>
            <a:graphicFrameLocks noGrp="1"/>
          </p:cNvGraphicFramePr>
          <p:nvPr>
            <p:extLst>
              <p:ext uri="{D42A27DB-BD31-4B8C-83A1-F6EECF244321}">
                <p14:modId xmlns:p14="http://schemas.microsoft.com/office/powerpoint/2010/main" val="3027921720"/>
              </p:ext>
            </p:extLst>
          </p:nvPr>
        </p:nvGraphicFramePr>
        <p:xfrm>
          <a:off x="1126309" y="1170918"/>
          <a:ext cx="9941262" cy="4968221"/>
        </p:xfrm>
        <a:graphic>
          <a:graphicData uri="http://schemas.openxmlformats.org/drawingml/2006/table">
            <a:tbl>
              <a:tblPr firstRow="1" bandRow="1"/>
              <a:tblGrid>
                <a:gridCol w="1783262">
                  <a:extLst>
                    <a:ext uri="{9D8B030D-6E8A-4147-A177-3AD203B41FA5}">
                      <a16:colId xmlns:a16="http://schemas.microsoft.com/office/drawing/2014/main" val="3820048367"/>
                    </a:ext>
                  </a:extLst>
                </a:gridCol>
                <a:gridCol w="2084470">
                  <a:extLst>
                    <a:ext uri="{9D8B030D-6E8A-4147-A177-3AD203B41FA5}">
                      <a16:colId xmlns:a16="http://schemas.microsoft.com/office/drawing/2014/main" val="2513285275"/>
                    </a:ext>
                  </a:extLst>
                </a:gridCol>
                <a:gridCol w="186859">
                  <a:extLst>
                    <a:ext uri="{9D8B030D-6E8A-4147-A177-3AD203B41FA5}">
                      <a16:colId xmlns:a16="http://schemas.microsoft.com/office/drawing/2014/main" val="2045642724"/>
                    </a:ext>
                  </a:extLst>
                </a:gridCol>
                <a:gridCol w="392930">
                  <a:extLst>
                    <a:ext uri="{9D8B030D-6E8A-4147-A177-3AD203B41FA5}">
                      <a16:colId xmlns:a16="http://schemas.microsoft.com/office/drawing/2014/main" val="2932379225"/>
                    </a:ext>
                  </a:extLst>
                </a:gridCol>
                <a:gridCol w="186859">
                  <a:extLst>
                    <a:ext uri="{9D8B030D-6E8A-4147-A177-3AD203B41FA5}">
                      <a16:colId xmlns:a16="http://schemas.microsoft.com/office/drawing/2014/main" val="1410637927"/>
                    </a:ext>
                  </a:extLst>
                </a:gridCol>
                <a:gridCol w="1502257">
                  <a:extLst>
                    <a:ext uri="{9D8B030D-6E8A-4147-A177-3AD203B41FA5}">
                      <a16:colId xmlns:a16="http://schemas.microsoft.com/office/drawing/2014/main" val="675000972"/>
                    </a:ext>
                  </a:extLst>
                </a:gridCol>
                <a:gridCol w="186859">
                  <a:extLst>
                    <a:ext uri="{9D8B030D-6E8A-4147-A177-3AD203B41FA5}">
                      <a16:colId xmlns:a16="http://schemas.microsoft.com/office/drawing/2014/main" val="4224077080"/>
                    </a:ext>
                  </a:extLst>
                </a:gridCol>
                <a:gridCol w="186859">
                  <a:extLst>
                    <a:ext uri="{9D8B030D-6E8A-4147-A177-3AD203B41FA5}">
                      <a16:colId xmlns:a16="http://schemas.microsoft.com/office/drawing/2014/main" val="892397579"/>
                    </a:ext>
                  </a:extLst>
                </a:gridCol>
                <a:gridCol w="352524">
                  <a:extLst>
                    <a:ext uri="{9D8B030D-6E8A-4147-A177-3AD203B41FA5}">
                      <a16:colId xmlns:a16="http://schemas.microsoft.com/office/drawing/2014/main" val="2527380888"/>
                    </a:ext>
                  </a:extLst>
                </a:gridCol>
                <a:gridCol w="186859">
                  <a:extLst>
                    <a:ext uri="{9D8B030D-6E8A-4147-A177-3AD203B41FA5}">
                      <a16:colId xmlns:a16="http://schemas.microsoft.com/office/drawing/2014/main" val="3928406121"/>
                    </a:ext>
                  </a:extLst>
                </a:gridCol>
                <a:gridCol w="2124876">
                  <a:extLst>
                    <a:ext uri="{9D8B030D-6E8A-4147-A177-3AD203B41FA5}">
                      <a16:colId xmlns:a16="http://schemas.microsoft.com/office/drawing/2014/main" val="2266642370"/>
                    </a:ext>
                  </a:extLst>
                </a:gridCol>
                <a:gridCol w="186859">
                  <a:extLst>
                    <a:ext uri="{9D8B030D-6E8A-4147-A177-3AD203B41FA5}">
                      <a16:colId xmlns:a16="http://schemas.microsoft.com/office/drawing/2014/main" val="2583978307"/>
                    </a:ext>
                  </a:extLst>
                </a:gridCol>
                <a:gridCol w="186859">
                  <a:extLst>
                    <a:ext uri="{9D8B030D-6E8A-4147-A177-3AD203B41FA5}">
                      <a16:colId xmlns:a16="http://schemas.microsoft.com/office/drawing/2014/main" val="3883992082"/>
                    </a:ext>
                  </a:extLst>
                </a:gridCol>
                <a:gridCol w="392930">
                  <a:extLst>
                    <a:ext uri="{9D8B030D-6E8A-4147-A177-3AD203B41FA5}">
                      <a16:colId xmlns:a16="http://schemas.microsoft.com/office/drawing/2014/main" val="4113456525"/>
                    </a:ext>
                  </a:extLst>
                </a:gridCol>
              </a:tblGrid>
              <a:tr h="130475">
                <a:tc gridSpan="4">
                  <a:txBody>
                    <a:bodyPr/>
                    <a:lstStyle/>
                    <a:p>
                      <a:pPr algn="ctr" rtl="0" fontAlgn="b"/>
                      <a:r>
                        <a:rPr lang="en-IN" sz="600" b="1">
                          <a:effectLst/>
                          <a:latin typeface="Arial" panose="020B0604020202020204" pitchFamily="34" charset="0"/>
                        </a:rPr>
                        <a:t>Enterprise Value</a:t>
                      </a:r>
                    </a:p>
                  </a:txBody>
                  <a:tcPr marL="5271" marR="5271" marT="0" marB="0" anchor="b">
                    <a:lnL w="7620" cap="flat" cmpd="sng" algn="ctr">
                      <a:solidFill>
                        <a:srgbClr val="40BA1A"/>
                      </a:solidFill>
                      <a:prstDash val="solid"/>
                      <a:round/>
                      <a:headEnd type="none" w="med" len="med"/>
                      <a:tailEnd type="none" w="med" len="med"/>
                    </a:lnL>
                    <a:lnR w="7620" cap="flat" cmpd="sng" algn="ctr">
                      <a:solidFill>
                        <a:srgbClr val="C0BE1A"/>
                      </a:solidFill>
                      <a:prstDash val="solid"/>
                      <a:round/>
                      <a:headEnd type="none" w="med" len="med"/>
                      <a:tailEnd type="none" w="med" len="med"/>
                    </a:lnR>
                    <a:lnT w="7620" cap="flat" cmpd="sng" algn="ctr">
                      <a:solidFill>
                        <a:srgbClr val="40BA1A"/>
                      </a:solidFill>
                      <a:prstDash val="solid"/>
                      <a:round/>
                      <a:headEnd type="none" w="med" len="med"/>
                      <a:tailEnd type="none" w="med" len="med"/>
                    </a:lnT>
                    <a:lnB w="7620" cap="flat" cmpd="sng" algn="ctr">
                      <a:solidFill>
                        <a:srgbClr val="40C01A"/>
                      </a:solidFill>
                      <a:prstDash val="solid"/>
                      <a:round/>
                      <a:headEnd type="none" w="med" len="med"/>
                      <a:tailEnd type="none" w="med" len="med"/>
                    </a:lnB>
                    <a:solidFill>
                      <a:srgbClr val="C55A11"/>
                    </a:solidFill>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rtl="0" fontAlgn="b"/>
                      <a:endParaRPr lang="en-IN" sz="1200">
                        <a:effectLst/>
                      </a:endParaRPr>
                    </a:p>
                  </a:txBody>
                  <a:tcPr marL="5271" marR="5271" marT="0" marB="0" anchor="b">
                    <a:lnL w="7620" cap="flat" cmpd="sng" algn="ctr">
                      <a:solidFill>
                        <a:srgbClr val="C0BE1A"/>
                      </a:solidFill>
                      <a:prstDash val="solid"/>
                      <a:round/>
                      <a:headEnd type="none" w="med" len="med"/>
                      <a:tailEnd type="none" w="med" len="med"/>
                    </a:lnL>
                    <a:lnR w="7620" cap="flat" cmpd="sng" algn="ctr">
                      <a:solidFill>
                        <a:srgbClr val="60BD1A"/>
                      </a:solidFill>
                      <a:prstDash val="solid"/>
                      <a:round/>
                      <a:headEnd type="none" w="med" len="med"/>
                      <a:tailEnd type="none" w="med" len="med"/>
                    </a:lnR>
                    <a:lnT w="7620" cap="flat" cmpd="sng" algn="ctr">
                      <a:solidFill>
                        <a:srgbClr val="C0BE1A"/>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gridSpan="4">
                  <a:txBody>
                    <a:bodyPr/>
                    <a:lstStyle/>
                    <a:p>
                      <a:pPr algn="ctr" rtl="0" fontAlgn="b"/>
                      <a:r>
                        <a:rPr lang="en-US" sz="600" b="1">
                          <a:effectLst/>
                          <a:latin typeface="Arial" panose="020B0604020202020204" pitchFamily="34" charset="0"/>
                        </a:rPr>
                        <a:t>Equity Value and Share Price</a:t>
                      </a:r>
                    </a:p>
                  </a:txBody>
                  <a:tcPr marL="5271" marR="5271" marT="0" marB="0" anchor="b">
                    <a:lnL w="7620" cap="flat" cmpd="sng" algn="ctr">
                      <a:solidFill>
                        <a:srgbClr val="60BD1A"/>
                      </a:solidFill>
                      <a:prstDash val="solid"/>
                      <a:round/>
                      <a:headEnd type="none" w="med" len="med"/>
                      <a:tailEnd type="none" w="med" len="med"/>
                    </a:lnL>
                    <a:lnR w="7620" cap="flat" cmpd="sng" algn="ctr">
                      <a:solidFill>
                        <a:srgbClr val="80C01A"/>
                      </a:solidFill>
                      <a:prstDash val="solid"/>
                      <a:round/>
                      <a:headEnd type="none" w="med" len="med"/>
                      <a:tailEnd type="none" w="med" len="med"/>
                    </a:lnR>
                    <a:lnT w="7620" cap="flat" cmpd="sng" algn="ctr">
                      <a:solidFill>
                        <a:srgbClr val="60BD1A"/>
                      </a:solidFill>
                      <a:prstDash val="solid"/>
                      <a:round/>
                      <a:headEnd type="none" w="med" len="med"/>
                      <a:tailEnd type="none" w="med" len="med"/>
                    </a:lnT>
                    <a:lnB w="7620" cap="flat" cmpd="sng" algn="ctr">
                      <a:solidFill>
                        <a:srgbClr val="40CB1A"/>
                      </a:solidFill>
                      <a:prstDash val="solid"/>
                      <a:round/>
                      <a:headEnd type="none" w="med" len="med"/>
                      <a:tailEnd type="none" w="med" len="med"/>
                    </a:lnB>
                    <a:solidFill>
                      <a:srgbClr val="C55A11"/>
                    </a:solidFill>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rtl="0" fontAlgn="b"/>
                      <a:endParaRPr lang="en-IN" sz="1200">
                        <a:effectLst/>
                      </a:endParaRPr>
                    </a:p>
                  </a:txBody>
                  <a:tcPr marL="5271" marR="5271" marT="0" marB="0" anchor="b">
                    <a:lnL w="7620" cap="flat" cmpd="sng" algn="ctr">
                      <a:solidFill>
                        <a:srgbClr val="80C01A"/>
                      </a:solidFill>
                      <a:prstDash val="solid"/>
                      <a:round/>
                      <a:headEnd type="none" w="med" len="med"/>
                      <a:tailEnd type="none" w="med" len="med"/>
                    </a:lnL>
                    <a:lnR w="7620" cap="flat" cmpd="sng" algn="ctr">
                      <a:solidFill>
                        <a:srgbClr val="00C51A"/>
                      </a:solidFill>
                      <a:prstDash val="solid"/>
                      <a:round/>
                      <a:headEnd type="none" w="med" len="med"/>
                      <a:tailEnd type="none" w="med" len="med"/>
                    </a:lnR>
                    <a:lnT w="7620" cap="flat" cmpd="sng" algn="ctr">
                      <a:solidFill>
                        <a:srgbClr val="80C01A"/>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gridSpan="4">
                  <a:txBody>
                    <a:bodyPr/>
                    <a:lstStyle/>
                    <a:p>
                      <a:pPr algn="ctr" rtl="0" fontAlgn="b"/>
                      <a:r>
                        <a:rPr lang="en-IN" sz="600" b="1">
                          <a:effectLst/>
                          <a:latin typeface="Arial" panose="020B0604020202020204" pitchFamily="34" charset="0"/>
                        </a:rPr>
                        <a:t>Perpetuity Growth Rate</a:t>
                      </a:r>
                    </a:p>
                  </a:txBody>
                  <a:tcPr marL="5271" marR="5271" marT="0" marB="0" anchor="b">
                    <a:lnL w="7620" cap="flat" cmpd="sng" algn="ctr">
                      <a:solidFill>
                        <a:srgbClr val="00C51A"/>
                      </a:solidFill>
                      <a:prstDash val="solid"/>
                      <a:round/>
                      <a:headEnd type="none" w="med" len="med"/>
                      <a:tailEnd type="none" w="med" len="med"/>
                    </a:lnL>
                    <a:lnR w="7620" cap="flat" cmpd="sng" algn="ctr">
                      <a:solidFill>
                        <a:srgbClr val="00C51A"/>
                      </a:solidFill>
                      <a:prstDash val="solid"/>
                      <a:round/>
                      <a:headEnd type="none" w="med" len="med"/>
                      <a:tailEnd type="none" w="med" len="med"/>
                    </a:lnR>
                    <a:lnT w="7620" cap="flat" cmpd="sng" algn="ctr">
                      <a:solidFill>
                        <a:srgbClr val="00C51A"/>
                      </a:solidFill>
                      <a:prstDash val="solid"/>
                      <a:round/>
                      <a:headEnd type="none" w="med" len="med"/>
                      <a:tailEnd type="none" w="med" len="med"/>
                    </a:lnT>
                    <a:lnB w="7620" cap="flat" cmpd="sng" algn="ctr">
                      <a:solidFill>
                        <a:srgbClr val="E0C719"/>
                      </a:solidFill>
                      <a:prstDash val="solid"/>
                      <a:round/>
                      <a:headEnd type="none" w="med" len="med"/>
                      <a:tailEnd type="none" w="med" len="med"/>
                    </a:lnB>
                    <a:solidFill>
                      <a:srgbClr val="C55A11"/>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109811892"/>
                  </a:ext>
                </a:extLst>
              </a:tr>
              <a:tr h="394950">
                <a:tc>
                  <a:txBody>
                    <a:bodyPr/>
                    <a:lstStyle/>
                    <a:p>
                      <a:pPr rtl="0" fontAlgn="b"/>
                      <a:r>
                        <a:rPr lang="en-US" sz="600" b="1">
                          <a:effectLst/>
                          <a:latin typeface="Arial" panose="020B0604020202020204" pitchFamily="34" charset="0"/>
                        </a:rPr>
                        <a:t>Total Value Of NPV of Cash flows</a:t>
                      </a:r>
                    </a:p>
                  </a:txBody>
                  <a:tcPr marL="0" marR="0" marT="0" marB="0" anchor="b">
                    <a:lnL w="7620" cap="flat" cmpd="sng" algn="ctr">
                      <a:solidFill>
                        <a:srgbClr val="40C01A"/>
                      </a:solidFill>
                      <a:prstDash val="solid"/>
                      <a:round/>
                      <a:headEnd type="none" w="med" len="med"/>
                      <a:tailEnd type="none" w="med" len="med"/>
                    </a:lnL>
                    <a:lnR w="7620" cap="flat" cmpd="sng" algn="ctr">
                      <a:solidFill>
                        <a:srgbClr val="60BD1A"/>
                      </a:solidFill>
                      <a:prstDash val="solid"/>
                      <a:round/>
                      <a:headEnd type="none" w="med" len="med"/>
                      <a:tailEnd type="none" w="med" len="med"/>
                    </a:lnR>
                    <a:lnT w="7620" cap="flat" cmpd="sng" algn="ctr">
                      <a:solidFill>
                        <a:srgbClr val="40C01A"/>
                      </a:solidFill>
                      <a:prstDash val="solid"/>
                      <a:round/>
                      <a:headEnd type="none" w="med" len="med"/>
                      <a:tailEnd type="none" w="med" len="med"/>
                    </a:lnT>
                    <a:lnB w="7620" cap="flat" cmpd="sng" algn="ctr">
                      <a:solidFill>
                        <a:srgbClr val="A0C719"/>
                      </a:solidFill>
                      <a:prstDash val="solid"/>
                      <a:round/>
                      <a:headEnd type="none" w="med" len="med"/>
                      <a:tailEnd type="none" w="med" len="med"/>
                    </a:lnB>
                  </a:tcPr>
                </a:tc>
                <a:tc>
                  <a:txBody>
                    <a:bodyPr/>
                    <a:lstStyle/>
                    <a:p>
                      <a:pPr rtl="0" fontAlgn="b"/>
                      <a:endParaRPr lang="en-IN" sz="600" b="1">
                        <a:effectLst/>
                        <a:latin typeface="Arial" panose="020B0604020202020204" pitchFamily="34" charset="0"/>
                      </a:endParaRPr>
                    </a:p>
                  </a:txBody>
                  <a:tcPr marL="0" marR="0" marT="0" marB="0" anchor="b">
                    <a:lnL w="7620" cap="flat" cmpd="sng" algn="ctr">
                      <a:solidFill>
                        <a:srgbClr val="60BD1A"/>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60BD1A"/>
                      </a:solidFill>
                      <a:prstDash val="solid"/>
                      <a:round/>
                      <a:headEnd type="none" w="med" len="med"/>
                      <a:tailEnd type="none" w="med" len="med"/>
                    </a:lnT>
                    <a:lnB w="7620" cap="flat" cmpd="sng" algn="ctr">
                      <a:solidFill>
                        <a:srgbClr val="20C819"/>
                      </a:solidFill>
                      <a:prstDash val="solid"/>
                      <a:round/>
                      <a:headEnd type="none" w="med" len="med"/>
                      <a:tailEnd type="none" w="med" len="med"/>
                    </a:lnB>
                  </a:tcPr>
                </a:tc>
                <a:tc>
                  <a:txBody>
                    <a:bodyPr/>
                    <a:lstStyle/>
                    <a:p>
                      <a:pPr rtl="0" fontAlgn="b"/>
                      <a:endParaRPr lang="en-IN" sz="600" b="1">
                        <a:effectLst/>
                        <a:latin typeface="Arial" panose="020B0604020202020204" pitchFamily="34" charset="0"/>
                      </a:endParaRPr>
                    </a:p>
                  </a:txBody>
                  <a:tcPr marL="0" marR="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20C819"/>
                      </a:solidFill>
                      <a:prstDash val="solid"/>
                      <a:round/>
                      <a:headEnd type="none" w="med" len="med"/>
                      <a:tailEnd type="none" w="med" len="med"/>
                    </a:lnB>
                  </a:tcPr>
                </a:tc>
                <a:tc>
                  <a:txBody>
                    <a:bodyPr/>
                    <a:lstStyle/>
                    <a:p>
                      <a:pPr algn="r" rtl="0" fontAlgn="b"/>
                      <a:r>
                        <a:rPr lang="en-IN" sz="600" b="1">
                          <a:effectLst/>
                          <a:latin typeface="Arial" panose="020B0604020202020204" pitchFamily="34" charset="0"/>
                        </a:rPr>
                        <a:t>3315.4</a:t>
                      </a: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60C819"/>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40CB1A"/>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200">
                          <a:effectLst/>
                        </a:rPr>
                        <a:t>Enterprise Value</a:t>
                      </a:r>
                    </a:p>
                  </a:txBody>
                  <a:tcPr marL="5271" marR="5271" marT="0" marB="0" anchor="b">
                    <a:lnL w="7620" cap="flat" cmpd="sng" algn="ctr">
                      <a:solidFill>
                        <a:srgbClr val="40CB1A"/>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40CB1A"/>
                      </a:solidFill>
                      <a:prstDash val="solid"/>
                      <a:round/>
                      <a:headEnd type="none" w="med" len="med"/>
                      <a:tailEnd type="none" w="med" len="med"/>
                    </a:lnT>
                    <a:lnB w="7620" cap="flat" cmpd="sng" algn="ctr">
                      <a:solidFill>
                        <a:srgbClr val="20CF19"/>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60CF1A"/>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60CF1A"/>
                      </a:solidFill>
                      <a:prstDash val="solid"/>
                      <a:round/>
                      <a:headEnd type="none" w="med" len="med"/>
                      <a:tailEnd type="none" w="med" len="med"/>
                    </a:lnL>
                    <a:lnR w="7620" cap="flat" cmpd="sng" algn="ctr">
                      <a:solidFill>
                        <a:srgbClr val="C0CF1A"/>
                      </a:solidFill>
                      <a:prstDash val="solid"/>
                      <a:round/>
                      <a:headEnd type="none" w="med" len="med"/>
                      <a:tailEnd type="none" w="med" len="med"/>
                    </a:lnR>
                    <a:lnT w="7620" cap="flat" cmpd="sng" algn="ctr">
                      <a:solidFill>
                        <a:srgbClr val="60CF1A"/>
                      </a:solidFill>
                      <a:prstDash val="solid"/>
                      <a:round/>
                      <a:headEnd type="none" w="med" len="med"/>
                      <a:tailEnd type="none" w="med" len="med"/>
                    </a:lnT>
                    <a:lnB w="7620" cap="flat" cmpd="sng" algn="ctr">
                      <a:solidFill>
                        <a:srgbClr val="20CA19"/>
                      </a:solidFill>
                      <a:prstDash val="solid"/>
                      <a:round/>
                      <a:headEnd type="none" w="med" len="med"/>
                      <a:tailEnd type="none" w="med" len="med"/>
                    </a:lnB>
                  </a:tcPr>
                </a:tc>
                <a:tc>
                  <a:txBody>
                    <a:bodyPr/>
                    <a:lstStyle/>
                    <a:p>
                      <a:pPr algn="ctr" rtl="0" fontAlgn="b"/>
                      <a:r>
                        <a:rPr lang="en-IN" sz="600" b="1">
                          <a:effectLst/>
                          <a:latin typeface="Arial" panose="020B0604020202020204" pitchFamily="34" charset="0"/>
                        </a:rPr>
                        <a:t>94,034 </a:t>
                      </a:r>
                    </a:p>
                  </a:txBody>
                  <a:tcPr marL="5271" marR="5271" marT="0" marB="0" anchor="b">
                    <a:lnL w="7620" cap="flat" cmpd="sng" algn="ctr">
                      <a:solidFill>
                        <a:srgbClr val="C0CF1A"/>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0CF1A"/>
                      </a:solidFill>
                      <a:prstDash val="solid"/>
                      <a:round/>
                      <a:headEnd type="none" w="med" len="med"/>
                      <a:tailEnd type="none" w="med" len="med"/>
                    </a:lnT>
                    <a:lnB w="7620" cap="flat" cmpd="sng" algn="ctr">
                      <a:solidFill>
                        <a:srgbClr val="00CA19"/>
                      </a:solidFill>
                      <a:prstDash val="solid"/>
                      <a:round/>
                      <a:headEnd type="none" w="med" len="med"/>
                      <a:tailEnd type="none" w="med" len="med"/>
                    </a:lnB>
                    <a:solidFill>
                      <a:srgbClr val="FFE598"/>
                    </a:solidFill>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E0C719"/>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200">
                          <a:effectLst/>
                        </a:rPr>
                        <a:t>Terminal Year Free Cash Flow (2027E)</a:t>
                      </a:r>
                    </a:p>
                  </a:txBody>
                  <a:tcPr marL="5271" marR="5271" marT="0" marB="0" anchor="b">
                    <a:lnL w="7620" cap="flat" cmpd="sng" algn="ctr">
                      <a:solidFill>
                        <a:srgbClr val="E0C719"/>
                      </a:solidFill>
                      <a:prstDash val="solid"/>
                      <a:round/>
                      <a:headEnd type="none" w="med" len="med"/>
                      <a:tailEnd type="none" w="med" len="med"/>
                    </a:lnL>
                    <a:lnR w="7620" cap="flat" cmpd="sng" algn="ctr">
                      <a:solidFill>
                        <a:srgbClr val="80C219"/>
                      </a:solidFill>
                      <a:prstDash val="solid"/>
                      <a:round/>
                      <a:headEnd type="none" w="med" len="med"/>
                      <a:tailEnd type="none" w="med" len="med"/>
                    </a:lnR>
                    <a:lnT w="7620" cap="flat" cmpd="sng" algn="ctr">
                      <a:solidFill>
                        <a:srgbClr val="E0C719"/>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80C219"/>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80C219"/>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600" b="1">
                          <a:effectLst/>
                          <a:latin typeface="Arial" panose="020B0604020202020204" pitchFamily="34" charset="0"/>
                        </a:rPr>
                        <a:t>4 </a:t>
                      </a: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35541266"/>
                  </a:ext>
                </a:extLst>
              </a:tr>
              <a:tr h="218633">
                <a:tc>
                  <a:txBody>
                    <a:bodyPr/>
                    <a:lstStyle/>
                    <a:p>
                      <a:pPr rtl="0" fontAlgn="b"/>
                      <a:endParaRPr lang="en-IN" sz="1200">
                        <a:effectLst/>
                      </a:endParaRPr>
                    </a:p>
                  </a:txBody>
                  <a:tcPr marL="5271" marR="5271" marT="0" marB="0" anchor="b">
                    <a:lnL w="7620" cap="flat" cmpd="sng" algn="ctr">
                      <a:solidFill>
                        <a:srgbClr val="A0C719"/>
                      </a:solidFill>
                      <a:prstDash val="solid"/>
                      <a:round/>
                      <a:headEnd type="none" w="med" len="med"/>
                      <a:tailEnd type="none" w="med" len="med"/>
                    </a:lnL>
                    <a:lnR w="7620" cap="flat" cmpd="sng" algn="ctr">
                      <a:solidFill>
                        <a:srgbClr val="20C819"/>
                      </a:solidFill>
                      <a:prstDash val="solid"/>
                      <a:round/>
                      <a:headEnd type="none" w="med" len="med"/>
                      <a:tailEnd type="none" w="med" len="med"/>
                    </a:lnR>
                    <a:lnT w="7620" cap="flat" cmpd="sng" algn="ctr">
                      <a:solidFill>
                        <a:srgbClr val="A0C719"/>
                      </a:solidFill>
                      <a:prstDash val="solid"/>
                      <a:round/>
                      <a:headEnd type="none" w="med" len="med"/>
                      <a:tailEnd type="none" w="med" len="med"/>
                    </a:lnT>
                    <a:lnB w="7620" cap="flat" cmpd="sng" algn="ctr">
                      <a:solidFill>
                        <a:srgbClr val="60D419"/>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20C819"/>
                      </a:solidFill>
                      <a:prstDash val="solid"/>
                      <a:round/>
                      <a:headEnd type="none" w="med" len="med"/>
                      <a:tailEnd type="none" w="med" len="med"/>
                    </a:lnL>
                    <a:lnR w="7620" cap="flat" cmpd="sng" algn="ctr">
                      <a:solidFill>
                        <a:srgbClr val="20C819"/>
                      </a:solidFill>
                      <a:prstDash val="solid"/>
                      <a:round/>
                      <a:headEnd type="none" w="med" len="med"/>
                      <a:tailEnd type="none" w="med" len="med"/>
                    </a:lnR>
                    <a:lnT w="7620" cap="flat" cmpd="sng" algn="ctr">
                      <a:solidFill>
                        <a:srgbClr val="20C819"/>
                      </a:solidFill>
                      <a:prstDash val="solid"/>
                      <a:round/>
                      <a:headEnd type="none" w="med" len="med"/>
                      <a:tailEnd type="none" w="med" len="med"/>
                    </a:lnT>
                    <a:lnB w="7620" cap="flat" cmpd="sng" algn="ctr">
                      <a:solidFill>
                        <a:srgbClr val="A0931A"/>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20C819"/>
                      </a:solidFill>
                      <a:prstDash val="solid"/>
                      <a:round/>
                      <a:headEnd type="none" w="med" len="med"/>
                      <a:tailEnd type="none" w="med" len="med"/>
                    </a:lnL>
                    <a:lnR w="7620" cap="flat" cmpd="sng" algn="ctr">
                      <a:solidFill>
                        <a:srgbClr val="60C819"/>
                      </a:solidFill>
                      <a:prstDash val="solid"/>
                      <a:round/>
                      <a:headEnd type="none" w="med" len="med"/>
                      <a:tailEnd type="none" w="med" len="med"/>
                    </a:lnR>
                    <a:lnT w="7620" cap="flat" cmpd="sng" algn="ctr">
                      <a:solidFill>
                        <a:srgbClr val="20C819"/>
                      </a:solidFill>
                      <a:prstDash val="solid"/>
                      <a:round/>
                      <a:headEnd type="none" w="med" len="med"/>
                      <a:tailEnd type="none" w="med" len="med"/>
                    </a:lnT>
                    <a:lnB w="7620" cap="flat" cmpd="sng" algn="ctr">
                      <a:solidFill>
                        <a:srgbClr val="80D519"/>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60C819"/>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60C819"/>
                      </a:solidFill>
                      <a:prstDash val="solid"/>
                      <a:round/>
                      <a:headEnd type="none" w="med" len="med"/>
                      <a:tailEnd type="none" w="med" len="med"/>
                    </a:lnT>
                    <a:lnB w="7620" cap="flat" cmpd="sng" algn="ctr">
                      <a:solidFill>
                        <a:srgbClr val="00DF19"/>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20CF19"/>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200">
                          <a:effectLst/>
                        </a:rPr>
                        <a:t>Less: Total Debt</a:t>
                      </a:r>
                    </a:p>
                  </a:txBody>
                  <a:tcPr marL="5271" marR="5271" marT="0" marB="0" anchor="b">
                    <a:lnL w="7620" cap="flat" cmpd="sng" algn="ctr">
                      <a:solidFill>
                        <a:srgbClr val="20CF19"/>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20CF19"/>
                      </a:solidFill>
                      <a:prstDash val="solid"/>
                      <a:round/>
                      <a:headEnd type="none" w="med" len="med"/>
                      <a:tailEnd type="none" w="med" len="med"/>
                    </a:lnT>
                    <a:lnB w="7620" cap="flat" cmpd="sng" algn="ctr">
                      <a:solidFill>
                        <a:srgbClr val="C0C91A"/>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20CA19"/>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20CA19"/>
                      </a:solidFill>
                      <a:prstDash val="solid"/>
                      <a:round/>
                      <a:headEnd type="none" w="med" len="med"/>
                      <a:tailEnd type="none" w="med" len="med"/>
                    </a:lnL>
                    <a:lnR w="7620" cap="flat" cmpd="sng" algn="ctr">
                      <a:solidFill>
                        <a:srgbClr val="00CA19"/>
                      </a:solidFill>
                      <a:prstDash val="solid"/>
                      <a:round/>
                      <a:headEnd type="none" w="med" len="med"/>
                      <a:tailEnd type="none" w="med" len="med"/>
                    </a:lnR>
                    <a:lnT w="7620" cap="flat" cmpd="sng" algn="ctr">
                      <a:solidFill>
                        <a:srgbClr val="20CA19"/>
                      </a:solidFill>
                      <a:prstDash val="solid"/>
                      <a:round/>
                      <a:headEnd type="none" w="med" len="med"/>
                      <a:tailEnd type="none" w="med" len="med"/>
                    </a:lnT>
                    <a:lnB w="7620" cap="flat" cmpd="sng" algn="ctr">
                      <a:solidFill>
                        <a:srgbClr val="E0CA19"/>
                      </a:solidFill>
                      <a:prstDash val="solid"/>
                      <a:round/>
                      <a:headEnd type="none" w="med" len="med"/>
                      <a:tailEnd type="none" w="med" len="med"/>
                    </a:lnB>
                  </a:tcPr>
                </a:tc>
                <a:tc>
                  <a:txBody>
                    <a:bodyPr/>
                    <a:lstStyle/>
                    <a:p>
                      <a:pPr algn="ctr" rtl="0" fontAlgn="b"/>
                      <a:r>
                        <a:rPr lang="en-IN" sz="600" b="1">
                          <a:effectLst/>
                          <a:latin typeface="Arial" panose="020B0604020202020204" pitchFamily="34" charset="0"/>
                        </a:rPr>
                        <a:t>129 </a:t>
                      </a:r>
                    </a:p>
                  </a:txBody>
                  <a:tcPr marL="5271" marR="5271" marT="0" marB="0" anchor="b">
                    <a:lnL w="7620" cap="flat" cmpd="sng" algn="ctr">
                      <a:solidFill>
                        <a:srgbClr val="00CA19"/>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CA19"/>
                      </a:solidFill>
                      <a:prstDash val="solid"/>
                      <a:round/>
                      <a:headEnd type="none" w="med" len="med"/>
                      <a:tailEnd type="none" w="med" len="med"/>
                    </a:lnT>
                    <a:lnB w="7620" cap="flat" cmpd="sng" algn="ctr">
                      <a:solidFill>
                        <a:srgbClr val="60CC19"/>
                      </a:solidFill>
                      <a:prstDash val="solid"/>
                      <a:round/>
                      <a:headEnd type="none" w="med" len="med"/>
                      <a:tailEnd type="none" w="med" len="med"/>
                    </a:lnB>
                    <a:solidFill>
                      <a:srgbClr val="FFE598"/>
                    </a:solidFill>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200">
                          <a:effectLst/>
                        </a:rPr>
                        <a:t>WACC</a:t>
                      </a: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600" b="1">
                          <a:effectLst/>
                          <a:latin typeface="Arial" panose="020B0604020202020204" pitchFamily="34" charset="0"/>
                        </a:rPr>
                        <a:t>0 </a:t>
                      </a: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99090151"/>
                  </a:ext>
                </a:extLst>
              </a:tr>
              <a:tr h="394950">
                <a:tc>
                  <a:txBody>
                    <a:bodyPr/>
                    <a:lstStyle/>
                    <a:p>
                      <a:pPr rtl="0" fontAlgn="b"/>
                      <a:endParaRPr lang="en-IN" sz="1200">
                        <a:effectLst/>
                      </a:endParaRPr>
                    </a:p>
                  </a:txBody>
                  <a:tcPr marL="5271" marR="5271" marT="0" marB="0" anchor="b">
                    <a:lnL w="7620" cap="flat" cmpd="sng" algn="ctr">
                      <a:solidFill>
                        <a:srgbClr val="60D419"/>
                      </a:solidFill>
                      <a:prstDash val="solid"/>
                      <a:round/>
                      <a:headEnd type="none" w="med" len="med"/>
                      <a:tailEnd type="none" w="med" len="med"/>
                    </a:lnL>
                    <a:lnR w="7620" cap="flat" cmpd="sng" algn="ctr">
                      <a:solidFill>
                        <a:srgbClr val="A0931A"/>
                      </a:solidFill>
                      <a:prstDash val="solid"/>
                      <a:round/>
                      <a:headEnd type="none" w="med" len="med"/>
                      <a:tailEnd type="none" w="med" len="med"/>
                    </a:lnR>
                    <a:lnT w="7620" cap="flat" cmpd="sng" algn="ctr">
                      <a:solidFill>
                        <a:srgbClr val="60D419"/>
                      </a:solidFill>
                      <a:prstDash val="solid"/>
                      <a:round/>
                      <a:headEnd type="none" w="med" len="med"/>
                      <a:tailEnd type="none" w="med" len="med"/>
                    </a:lnT>
                    <a:lnB w="7620" cap="flat" cmpd="sng" algn="ctr">
                      <a:solidFill>
                        <a:srgbClr val="00BE1A"/>
                      </a:solidFill>
                      <a:prstDash val="solid"/>
                      <a:round/>
                      <a:headEnd type="none" w="med" len="med"/>
                      <a:tailEnd type="none" w="med" len="med"/>
                    </a:lnB>
                    <a:solidFill>
                      <a:srgbClr val="F4B083"/>
                    </a:solidFill>
                  </a:tcPr>
                </a:tc>
                <a:tc>
                  <a:txBody>
                    <a:bodyPr/>
                    <a:lstStyle/>
                    <a:p>
                      <a:pPr rtl="0" fontAlgn="b"/>
                      <a:r>
                        <a:rPr lang="en-IN" sz="1200">
                          <a:effectLst/>
                        </a:rPr>
                        <a:t>Terminal Value ( Exit Multiple)</a:t>
                      </a:r>
                    </a:p>
                  </a:txBody>
                  <a:tcPr marL="5271" marR="5271" marT="0" marB="0" anchor="b">
                    <a:lnL w="7620" cap="flat" cmpd="sng" algn="ctr">
                      <a:solidFill>
                        <a:srgbClr val="A0931A"/>
                      </a:solidFill>
                      <a:prstDash val="solid"/>
                      <a:round/>
                      <a:headEnd type="none" w="med" len="med"/>
                      <a:tailEnd type="none" w="med" len="med"/>
                    </a:lnL>
                    <a:lnR w="7620" cap="flat" cmpd="sng" algn="ctr">
                      <a:solidFill>
                        <a:srgbClr val="80D519"/>
                      </a:solidFill>
                      <a:prstDash val="solid"/>
                      <a:round/>
                      <a:headEnd type="none" w="med" len="med"/>
                      <a:tailEnd type="none" w="med" len="med"/>
                    </a:lnR>
                    <a:lnT w="7620" cap="flat" cmpd="sng" algn="ctr">
                      <a:solidFill>
                        <a:srgbClr val="A0931A"/>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B083"/>
                    </a:solidFill>
                  </a:tcPr>
                </a:tc>
                <a:tc>
                  <a:txBody>
                    <a:bodyPr/>
                    <a:lstStyle/>
                    <a:p>
                      <a:pPr rtl="0" fontAlgn="b"/>
                      <a:endParaRPr lang="en-IN" sz="1200">
                        <a:effectLst/>
                      </a:endParaRPr>
                    </a:p>
                  </a:txBody>
                  <a:tcPr marL="5271" marR="5271" marT="0" marB="0" anchor="b">
                    <a:lnL w="7620" cap="flat" cmpd="sng" algn="ctr">
                      <a:solidFill>
                        <a:srgbClr val="80D519"/>
                      </a:solidFill>
                      <a:prstDash val="solid"/>
                      <a:round/>
                      <a:headEnd type="none" w="med" len="med"/>
                      <a:tailEnd type="none" w="med" len="med"/>
                    </a:lnL>
                    <a:lnR w="7620" cap="flat" cmpd="sng" algn="ctr">
                      <a:solidFill>
                        <a:srgbClr val="00DF19"/>
                      </a:solidFill>
                      <a:prstDash val="solid"/>
                      <a:round/>
                      <a:headEnd type="none" w="med" len="med"/>
                      <a:tailEnd type="none" w="med" len="med"/>
                    </a:lnR>
                    <a:lnT w="7620" cap="flat" cmpd="sng" algn="ctr">
                      <a:solidFill>
                        <a:srgbClr val="80D519"/>
                      </a:solidFill>
                      <a:prstDash val="solid"/>
                      <a:round/>
                      <a:headEnd type="none" w="med" len="med"/>
                      <a:tailEnd type="none" w="med" len="med"/>
                    </a:lnT>
                    <a:lnB w="7620" cap="flat" cmpd="sng" algn="ctr">
                      <a:solidFill>
                        <a:srgbClr val="00C11A"/>
                      </a:solidFill>
                      <a:prstDash val="solid"/>
                      <a:round/>
                      <a:headEnd type="none" w="med" len="med"/>
                      <a:tailEnd type="none" w="med" len="med"/>
                    </a:lnB>
                    <a:solidFill>
                      <a:srgbClr val="F4B083"/>
                    </a:solidFill>
                  </a:tcPr>
                </a:tc>
                <a:tc>
                  <a:txBody>
                    <a:bodyPr/>
                    <a:lstStyle/>
                    <a:p>
                      <a:pPr rtl="0" fontAlgn="b"/>
                      <a:endParaRPr lang="en-IN" sz="1200">
                        <a:effectLst/>
                      </a:endParaRPr>
                    </a:p>
                  </a:txBody>
                  <a:tcPr marL="5271" marR="5271" marT="0" marB="0" anchor="b">
                    <a:lnL w="7620" cap="flat" cmpd="sng" algn="ctr">
                      <a:solidFill>
                        <a:srgbClr val="00DF19"/>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DF19"/>
                      </a:solidFill>
                      <a:prstDash val="solid"/>
                      <a:round/>
                      <a:headEnd type="none" w="med" len="med"/>
                      <a:tailEnd type="none" w="med" len="med"/>
                    </a:lnT>
                    <a:lnB w="7620" cap="flat" cmpd="sng" algn="ctr">
                      <a:solidFill>
                        <a:srgbClr val="60BB1A"/>
                      </a:solidFill>
                      <a:prstDash val="solid"/>
                      <a:round/>
                      <a:headEnd type="none" w="med" len="med"/>
                      <a:tailEnd type="none" w="med" len="med"/>
                    </a:lnB>
                    <a:solidFill>
                      <a:srgbClr val="F4B083"/>
                    </a:solidFill>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0C91A"/>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200">
                          <a:effectLst/>
                        </a:rPr>
                        <a:t>Less: Noncontrolling Interest</a:t>
                      </a:r>
                    </a:p>
                  </a:txBody>
                  <a:tcPr marL="5271" marR="5271" marT="0" marB="0" anchor="b">
                    <a:lnL w="7620" cap="flat" cmpd="sng" algn="ctr">
                      <a:solidFill>
                        <a:srgbClr val="C0C91A"/>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0C91A"/>
                      </a:solidFill>
                      <a:prstDash val="solid"/>
                      <a:round/>
                      <a:headEnd type="none" w="med" len="med"/>
                      <a:tailEnd type="none" w="med" len="med"/>
                    </a:lnT>
                    <a:lnB w="7620" cap="flat" cmpd="sng" algn="ctr">
                      <a:solidFill>
                        <a:srgbClr val="60C71A"/>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E0CA19"/>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C61A"/>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E0CA19"/>
                      </a:solidFill>
                      <a:prstDash val="solid"/>
                      <a:round/>
                      <a:headEnd type="none" w="med" len="med"/>
                      <a:tailEnd type="none" w="med" len="med"/>
                    </a:lnL>
                    <a:lnR w="7620" cap="flat" cmpd="sng" algn="ctr">
                      <a:solidFill>
                        <a:srgbClr val="60CC19"/>
                      </a:solidFill>
                      <a:prstDash val="solid"/>
                      <a:round/>
                      <a:headEnd type="none" w="med" len="med"/>
                      <a:tailEnd type="none" w="med" len="med"/>
                    </a:lnR>
                    <a:lnT w="7620" cap="flat" cmpd="sng" algn="ctr">
                      <a:solidFill>
                        <a:srgbClr val="E0CA19"/>
                      </a:solidFill>
                      <a:prstDash val="solid"/>
                      <a:round/>
                      <a:headEnd type="none" w="med" len="med"/>
                      <a:tailEnd type="none" w="med" len="med"/>
                    </a:lnT>
                    <a:lnB w="7620" cap="flat" cmpd="sng" algn="ctr">
                      <a:solidFill>
                        <a:srgbClr val="60C61A"/>
                      </a:solidFill>
                      <a:prstDash val="solid"/>
                      <a:round/>
                      <a:headEnd type="none" w="med" len="med"/>
                      <a:tailEnd type="none" w="med" len="med"/>
                    </a:lnB>
                  </a:tcPr>
                </a:tc>
                <a:tc>
                  <a:txBody>
                    <a:bodyPr/>
                    <a:lstStyle/>
                    <a:p>
                      <a:pPr algn="ctr" rtl="0" fontAlgn="b"/>
                      <a:r>
                        <a:rPr lang="en-IN" sz="600" b="1">
                          <a:effectLst/>
                          <a:latin typeface="Arial" panose="020B0604020202020204" pitchFamily="34" charset="0"/>
                        </a:rPr>
                        <a:t>1 </a:t>
                      </a:r>
                    </a:p>
                  </a:txBody>
                  <a:tcPr marL="5271" marR="5271" marT="0" marB="0" anchor="b">
                    <a:lnL w="7620" cap="flat" cmpd="sng" algn="ctr">
                      <a:solidFill>
                        <a:srgbClr val="60CC19"/>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60CC19"/>
                      </a:solidFill>
                      <a:prstDash val="solid"/>
                      <a:round/>
                      <a:headEnd type="none" w="med" len="med"/>
                      <a:tailEnd type="none" w="med" len="med"/>
                    </a:lnT>
                    <a:lnB w="7620" cap="flat" cmpd="sng" algn="ctr">
                      <a:solidFill>
                        <a:srgbClr val="40C81A"/>
                      </a:solidFill>
                      <a:prstDash val="solid"/>
                      <a:round/>
                      <a:headEnd type="none" w="med" len="med"/>
                      <a:tailEnd type="none" w="med" len="med"/>
                    </a:lnB>
                    <a:solidFill>
                      <a:srgbClr val="FFE598"/>
                    </a:solidFill>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200">
                          <a:effectLst/>
                        </a:rPr>
                        <a:t>Terminal Value </a:t>
                      </a: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600" b="1">
                          <a:effectLst/>
                          <a:latin typeface="Arial" panose="020B0604020202020204" pitchFamily="34" charset="0"/>
                        </a:rPr>
                        <a:t>162,031 </a:t>
                      </a: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41571239"/>
                  </a:ext>
                </a:extLst>
              </a:tr>
              <a:tr h="394950">
                <a:tc>
                  <a:txBody>
                    <a:bodyPr/>
                    <a:lstStyle/>
                    <a:p>
                      <a:pPr rtl="0" fontAlgn="b"/>
                      <a:r>
                        <a:rPr lang="en-IN" sz="1200">
                          <a:effectLst/>
                        </a:rPr>
                        <a:t>Terminal Year EBITDA (2027E)</a:t>
                      </a:r>
                    </a:p>
                  </a:txBody>
                  <a:tcPr marL="5271" marR="5271" marT="0" marB="0" anchor="b">
                    <a:lnL w="7620" cap="flat" cmpd="sng" algn="ctr">
                      <a:solidFill>
                        <a:srgbClr val="00BE1A"/>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BE1A"/>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00C11A"/>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00C11A"/>
                      </a:solidFill>
                      <a:prstDash val="solid"/>
                      <a:round/>
                      <a:headEnd type="none" w="med" len="med"/>
                      <a:tailEnd type="none" w="med" len="med"/>
                    </a:lnL>
                    <a:lnR w="7620" cap="flat" cmpd="sng" algn="ctr">
                      <a:solidFill>
                        <a:srgbClr val="60BB1A"/>
                      </a:solidFill>
                      <a:prstDash val="solid"/>
                      <a:round/>
                      <a:headEnd type="none" w="med" len="med"/>
                      <a:tailEnd type="none" w="med" len="med"/>
                    </a:lnR>
                    <a:lnT w="7620" cap="flat" cmpd="sng" algn="ctr">
                      <a:solidFill>
                        <a:srgbClr val="00C11A"/>
                      </a:solidFill>
                      <a:prstDash val="solid"/>
                      <a:round/>
                      <a:headEnd type="none" w="med" len="med"/>
                      <a:tailEnd type="none" w="med" len="med"/>
                    </a:lnT>
                    <a:lnB w="7620" cap="flat" cmpd="sng" algn="ctr">
                      <a:solidFill>
                        <a:srgbClr val="40CD1A"/>
                      </a:solidFill>
                      <a:prstDash val="solid"/>
                      <a:round/>
                      <a:headEnd type="none" w="med" len="med"/>
                      <a:tailEnd type="none" w="med" len="med"/>
                    </a:lnB>
                  </a:tcPr>
                </a:tc>
                <a:tc>
                  <a:txBody>
                    <a:bodyPr/>
                    <a:lstStyle/>
                    <a:p>
                      <a:pPr algn="ctr" rtl="0" fontAlgn="b"/>
                      <a:r>
                        <a:rPr lang="en-IN" sz="600" b="1">
                          <a:effectLst/>
                          <a:latin typeface="Arial" panose="020B0604020202020204" pitchFamily="34" charset="0"/>
                        </a:rPr>
                        <a:t>32,406 </a:t>
                      </a:r>
                    </a:p>
                  </a:txBody>
                  <a:tcPr marL="5271" marR="5271" marT="0" marB="0" anchor="b">
                    <a:lnL w="7620" cap="flat" cmpd="sng" algn="ctr">
                      <a:solidFill>
                        <a:srgbClr val="60BB1A"/>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60BB1A"/>
                      </a:solidFill>
                      <a:prstDash val="solid"/>
                      <a:round/>
                      <a:headEnd type="none" w="med" len="med"/>
                      <a:tailEnd type="none" w="med" len="med"/>
                    </a:lnT>
                    <a:lnB w="7620" cap="flat" cmpd="sng" algn="ctr">
                      <a:solidFill>
                        <a:srgbClr val="80CD1A"/>
                      </a:solidFill>
                      <a:prstDash val="solid"/>
                      <a:round/>
                      <a:headEnd type="none" w="med" len="med"/>
                      <a:tailEnd type="none" w="med" len="med"/>
                    </a:lnB>
                    <a:solidFill>
                      <a:srgbClr val="FFE598"/>
                    </a:solidFill>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60C71A"/>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200">
                          <a:effectLst/>
                        </a:rPr>
                        <a:t>Plus: Cash and Cash Equivalents</a:t>
                      </a:r>
                    </a:p>
                  </a:txBody>
                  <a:tcPr marL="5271" marR="5271" marT="0" marB="0" anchor="b">
                    <a:lnL w="7620" cap="flat" cmpd="sng" algn="ctr">
                      <a:solidFill>
                        <a:srgbClr val="60C71A"/>
                      </a:solidFill>
                      <a:prstDash val="solid"/>
                      <a:round/>
                      <a:headEnd type="none" w="med" len="med"/>
                      <a:tailEnd type="none" w="med" len="med"/>
                    </a:lnL>
                    <a:lnR w="7620" cap="flat" cmpd="sng" algn="ctr">
                      <a:solidFill>
                        <a:srgbClr val="00C61A"/>
                      </a:solidFill>
                      <a:prstDash val="solid"/>
                      <a:round/>
                      <a:headEnd type="none" w="med" len="med"/>
                      <a:tailEnd type="none" w="med" len="med"/>
                    </a:lnR>
                    <a:lnT w="7620" cap="flat" cmpd="sng" algn="ctr">
                      <a:solidFill>
                        <a:srgbClr val="60C71A"/>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00C61A"/>
                      </a:solidFill>
                      <a:prstDash val="solid"/>
                      <a:round/>
                      <a:headEnd type="none" w="med" len="med"/>
                      <a:tailEnd type="none" w="med" len="med"/>
                    </a:lnL>
                    <a:lnR w="7620" cap="flat" cmpd="sng" algn="ctr">
                      <a:solidFill>
                        <a:srgbClr val="60C61A"/>
                      </a:solidFill>
                      <a:prstDash val="solid"/>
                      <a:round/>
                      <a:headEnd type="none" w="med" len="med"/>
                      <a:tailEnd type="none" w="med" len="med"/>
                    </a:lnR>
                    <a:lnT w="7620" cap="flat" cmpd="sng" algn="ctr">
                      <a:solidFill>
                        <a:srgbClr val="00C61A"/>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60C61A"/>
                      </a:solidFill>
                      <a:prstDash val="solid"/>
                      <a:round/>
                      <a:headEnd type="none" w="med" len="med"/>
                      <a:tailEnd type="none" w="med" len="med"/>
                    </a:lnL>
                    <a:lnR w="7620" cap="flat" cmpd="sng" algn="ctr">
                      <a:solidFill>
                        <a:srgbClr val="40C81A"/>
                      </a:solidFill>
                      <a:prstDash val="solid"/>
                      <a:round/>
                      <a:headEnd type="none" w="med" len="med"/>
                      <a:tailEnd type="none" w="med" len="med"/>
                    </a:lnR>
                    <a:lnT w="7620" cap="flat" cmpd="sng" algn="ctr">
                      <a:solidFill>
                        <a:srgbClr val="60C61A"/>
                      </a:solidFill>
                      <a:prstDash val="solid"/>
                      <a:round/>
                      <a:headEnd type="none" w="med" len="med"/>
                      <a:tailEnd type="none" w="med" len="med"/>
                    </a:lnT>
                    <a:lnB w="7620" cap="flat" cmpd="sng" algn="ctr">
                      <a:solidFill>
                        <a:srgbClr val="40C619"/>
                      </a:solidFill>
                      <a:prstDash val="solid"/>
                      <a:round/>
                      <a:headEnd type="none" w="med" len="med"/>
                      <a:tailEnd type="none" w="med" len="med"/>
                    </a:lnB>
                  </a:tcPr>
                </a:tc>
                <a:tc>
                  <a:txBody>
                    <a:bodyPr/>
                    <a:lstStyle/>
                    <a:p>
                      <a:pPr algn="ctr" rtl="0" fontAlgn="b"/>
                      <a:r>
                        <a:rPr lang="en-IN" sz="600" b="1">
                          <a:effectLst/>
                          <a:latin typeface="Arial" panose="020B0604020202020204" pitchFamily="34" charset="0"/>
                        </a:rPr>
                        <a:t>6,233 </a:t>
                      </a:r>
                    </a:p>
                  </a:txBody>
                  <a:tcPr marL="5271" marR="5271" marT="0" marB="0" anchor="b">
                    <a:lnL w="7620" cap="flat" cmpd="sng" algn="ctr">
                      <a:solidFill>
                        <a:srgbClr val="40C81A"/>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40C81A"/>
                      </a:solidFill>
                      <a:prstDash val="solid"/>
                      <a:round/>
                      <a:headEnd type="none" w="med" len="med"/>
                      <a:tailEnd type="none" w="med" len="med"/>
                    </a:lnT>
                    <a:lnB w="7620" cap="flat" cmpd="sng" algn="ctr">
                      <a:solidFill>
                        <a:srgbClr val="00C519"/>
                      </a:solidFill>
                      <a:prstDash val="solid"/>
                      <a:round/>
                      <a:headEnd type="none" w="med" len="med"/>
                      <a:tailEnd type="none" w="med" len="med"/>
                    </a:lnB>
                    <a:solidFill>
                      <a:srgbClr val="FFE598"/>
                    </a:solidFill>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20C919"/>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20C919"/>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endParaRPr lang="en-IN" sz="600" b="1">
                        <a:effectLst/>
                        <a:latin typeface="Arial" panose="020B0604020202020204" pitchFamily="34" charset="0"/>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14098727"/>
                  </a:ext>
                </a:extLst>
              </a:tr>
              <a:tr h="218633">
                <a:tc>
                  <a:txBody>
                    <a:bodyPr/>
                    <a:lstStyle/>
                    <a:p>
                      <a:pPr rtl="0" fontAlgn="b"/>
                      <a:r>
                        <a:rPr lang="en-IN" sz="1200">
                          <a:effectLst/>
                        </a:rPr>
                        <a:t>Exit Multiple</a:t>
                      </a: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E519"/>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40CD1A"/>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40CD1A"/>
                      </a:solidFill>
                      <a:prstDash val="solid"/>
                      <a:round/>
                      <a:headEnd type="none" w="med" len="med"/>
                      <a:tailEnd type="none" w="med" len="med"/>
                    </a:lnL>
                    <a:lnR w="7620" cap="flat" cmpd="sng" algn="ctr">
                      <a:solidFill>
                        <a:srgbClr val="80CD1A"/>
                      </a:solidFill>
                      <a:prstDash val="solid"/>
                      <a:round/>
                      <a:headEnd type="none" w="med" len="med"/>
                      <a:tailEnd type="none" w="med" len="med"/>
                    </a:lnR>
                    <a:lnT w="7620" cap="flat" cmpd="sng" algn="ctr">
                      <a:solidFill>
                        <a:srgbClr val="40CD1A"/>
                      </a:solidFill>
                      <a:prstDash val="solid"/>
                      <a:round/>
                      <a:headEnd type="none" w="med" len="med"/>
                      <a:tailEnd type="none" w="med" len="med"/>
                    </a:lnT>
                    <a:lnB w="7620" cap="flat" cmpd="sng" algn="ctr">
                      <a:solidFill>
                        <a:srgbClr val="00E519"/>
                      </a:solidFill>
                      <a:prstDash val="solid"/>
                      <a:round/>
                      <a:headEnd type="none" w="med" len="med"/>
                      <a:tailEnd type="none" w="med" len="med"/>
                    </a:lnB>
                  </a:tcPr>
                </a:tc>
                <a:tc>
                  <a:txBody>
                    <a:bodyPr/>
                    <a:lstStyle/>
                    <a:p>
                      <a:pPr algn="r" rtl="0" fontAlgn="b"/>
                      <a:r>
                        <a:rPr lang="en-IN" sz="600" b="0">
                          <a:effectLst/>
                          <a:latin typeface="Arial" panose="020B0604020202020204" pitchFamily="34" charset="0"/>
                        </a:rPr>
                        <a:t>5.0</a:t>
                      </a:r>
                    </a:p>
                  </a:txBody>
                  <a:tcPr marL="5271" marR="5271" marT="0" marB="0" anchor="b">
                    <a:lnL w="7620" cap="flat" cmpd="sng" algn="ctr">
                      <a:solidFill>
                        <a:srgbClr val="80CD1A"/>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80CD1A"/>
                      </a:solidFill>
                      <a:prstDash val="solid"/>
                      <a:round/>
                      <a:headEnd type="none" w="med" len="med"/>
                      <a:tailEnd type="none" w="med" len="med"/>
                    </a:lnT>
                    <a:lnB w="7620" cap="flat" cmpd="sng" algn="ctr">
                      <a:solidFill>
                        <a:srgbClr val="20EF19"/>
                      </a:solidFill>
                      <a:prstDash val="solid"/>
                      <a:round/>
                      <a:headEnd type="none" w="med" len="med"/>
                      <a:tailEnd type="none" w="med" len="med"/>
                    </a:lnB>
                    <a:solidFill>
                      <a:srgbClr val="FFFF99"/>
                    </a:solidFill>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40C619"/>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40C619"/>
                      </a:solidFill>
                      <a:prstDash val="solid"/>
                      <a:round/>
                      <a:headEnd type="none" w="med" len="med"/>
                      <a:tailEnd type="none" w="med" len="med"/>
                    </a:lnL>
                    <a:lnR w="7620" cap="flat" cmpd="sng" algn="ctr">
                      <a:solidFill>
                        <a:srgbClr val="00C519"/>
                      </a:solidFill>
                      <a:prstDash val="solid"/>
                      <a:round/>
                      <a:headEnd type="none" w="med" len="med"/>
                      <a:tailEnd type="none" w="med" len="med"/>
                    </a:lnR>
                    <a:lnT w="7620" cap="flat" cmpd="sng" algn="ctr">
                      <a:solidFill>
                        <a:srgbClr val="40C619"/>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endParaRPr lang="en-IN" sz="600" b="1">
                        <a:effectLst/>
                        <a:latin typeface="Arial" panose="020B0604020202020204" pitchFamily="34" charset="0"/>
                      </a:endParaRPr>
                    </a:p>
                  </a:txBody>
                  <a:tcPr marL="5271" marR="5271" marT="0" marB="0" anchor="b">
                    <a:lnL w="7620" cap="flat" cmpd="sng" algn="ctr">
                      <a:solidFill>
                        <a:srgbClr val="00C519"/>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C519"/>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20C919"/>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600" b="1">
                          <a:effectLst/>
                          <a:latin typeface="Arial" panose="020B0604020202020204" pitchFamily="34" charset="0"/>
                        </a:rPr>
                        <a:t>Implied Perpetuity Growth Rate</a:t>
                      </a:r>
                    </a:p>
                  </a:txBody>
                  <a:tcPr marL="0" marR="0" marT="0" marB="0" anchor="b">
                    <a:lnL w="7620" cap="flat" cmpd="sng" algn="ctr">
                      <a:solidFill>
                        <a:srgbClr val="20C919"/>
                      </a:solidFill>
                      <a:prstDash val="solid"/>
                      <a:round/>
                      <a:headEnd type="none" w="med" len="med"/>
                      <a:tailEnd type="none" w="med" len="med"/>
                    </a:lnL>
                    <a:lnR w="7620" cap="flat" cmpd="sng" algn="ctr">
                      <a:solidFill>
                        <a:srgbClr val="20C919"/>
                      </a:solidFill>
                      <a:prstDash val="solid"/>
                      <a:round/>
                      <a:headEnd type="none" w="med" len="med"/>
                      <a:tailEnd type="none" w="med" len="med"/>
                    </a:lnR>
                    <a:lnT w="7620" cap="flat" cmpd="sng" algn="ctr">
                      <a:solidFill>
                        <a:srgbClr val="20C919"/>
                      </a:solidFill>
                      <a:prstDash val="solid"/>
                      <a:round/>
                      <a:headEnd type="none" w="med" len="med"/>
                      <a:tailEnd type="none" w="med" len="med"/>
                    </a:lnT>
                    <a:lnB w="7620" cap="flat" cmpd="sng" algn="ctr">
                      <a:solidFill>
                        <a:srgbClr val="80ED19"/>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20C919"/>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20C919"/>
                      </a:solidFill>
                      <a:prstDash val="solid"/>
                      <a:round/>
                      <a:headEnd type="none" w="med" len="med"/>
                      <a:tailEnd type="none" w="med" len="med"/>
                    </a:lnT>
                    <a:lnB w="7620" cap="flat" cmpd="sng" algn="ctr">
                      <a:solidFill>
                        <a:srgbClr val="A0ED19"/>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60141A"/>
                      </a:solidFill>
                      <a:prstDash val="solid"/>
                      <a:round/>
                      <a:headEnd type="none" w="med" len="med"/>
                      <a:tailEnd type="none" w="med" len="med"/>
                    </a:lnB>
                  </a:tcPr>
                </a:tc>
                <a:tc>
                  <a:txBody>
                    <a:bodyPr/>
                    <a:lstStyle/>
                    <a:p>
                      <a:pPr algn="ctr" rtl="0" fontAlgn="b"/>
                      <a:r>
                        <a:rPr lang="en-IN" sz="600" b="1">
                          <a:effectLst/>
                          <a:latin typeface="Arial" panose="020B0604020202020204" pitchFamily="34" charset="0"/>
                        </a:rPr>
                        <a:t>0 </a:t>
                      </a: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65155251"/>
                  </a:ext>
                </a:extLst>
              </a:tr>
              <a:tr h="130475">
                <a:tc>
                  <a:txBody>
                    <a:bodyPr/>
                    <a:lstStyle/>
                    <a:p>
                      <a:pPr rtl="0" fontAlgn="b"/>
                      <a:r>
                        <a:rPr lang="en-IN" sz="600" b="1">
                          <a:effectLst/>
                          <a:latin typeface="Arial" panose="020B0604020202020204" pitchFamily="34" charset="0"/>
                        </a:rPr>
                        <a:t>Terminal Value</a:t>
                      </a:r>
                    </a:p>
                  </a:txBody>
                  <a:tcPr marL="0" marR="0" marT="0" marB="0" anchor="b">
                    <a:lnL w="7620" cap="flat" cmpd="sng" algn="ctr">
                      <a:solidFill>
                        <a:srgbClr val="00E519"/>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E519"/>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600" b="1">
                        <a:effectLst/>
                        <a:latin typeface="Arial" panose="020B0604020202020204" pitchFamily="34" charset="0"/>
                      </a:endParaRPr>
                    </a:p>
                  </a:txBody>
                  <a:tcPr marL="0" marR="0" marT="0" marB="0" anchor="b">
                    <a:lnL w="7620" cap="flat" cmpd="sng" algn="ctr">
                      <a:solidFill>
                        <a:srgbClr val="CCCCCC"/>
                      </a:solidFill>
                      <a:prstDash val="solid"/>
                      <a:round/>
                      <a:headEnd type="none" w="med" len="med"/>
                      <a:tailEnd type="none" w="med" len="med"/>
                    </a:lnL>
                    <a:lnR w="7620" cap="flat" cmpd="sng" algn="ctr">
                      <a:solidFill>
                        <a:srgbClr val="00E519"/>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600" b="1">
                        <a:effectLst/>
                        <a:latin typeface="Arial" panose="020B0604020202020204" pitchFamily="34" charset="0"/>
                      </a:endParaRPr>
                    </a:p>
                  </a:txBody>
                  <a:tcPr marL="0" marR="0" marT="0" marB="0" anchor="b">
                    <a:lnL w="7620" cap="flat" cmpd="sng" algn="ctr">
                      <a:solidFill>
                        <a:srgbClr val="00E519"/>
                      </a:solidFill>
                      <a:prstDash val="solid"/>
                      <a:round/>
                      <a:headEnd type="none" w="med" len="med"/>
                      <a:tailEnd type="none" w="med" len="med"/>
                    </a:lnL>
                    <a:lnR w="7620" cap="flat" cmpd="sng" algn="ctr">
                      <a:solidFill>
                        <a:srgbClr val="20EF19"/>
                      </a:solidFill>
                      <a:prstDash val="solid"/>
                      <a:round/>
                      <a:headEnd type="none" w="med" len="med"/>
                      <a:tailEnd type="none" w="med" len="med"/>
                    </a:lnR>
                    <a:lnT w="7620" cap="flat" cmpd="sng" algn="ctr">
                      <a:solidFill>
                        <a:srgbClr val="00E519"/>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600" b="1">
                          <a:effectLst/>
                          <a:latin typeface="Arial" panose="020B0604020202020204" pitchFamily="34" charset="0"/>
                        </a:rPr>
                        <a:t>162,031 </a:t>
                      </a:r>
                    </a:p>
                  </a:txBody>
                  <a:tcPr marL="5271" marR="5271" marT="0" marB="0" anchor="b">
                    <a:lnL w="7620" cap="flat" cmpd="sng" algn="ctr">
                      <a:solidFill>
                        <a:srgbClr val="20EF19"/>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20EF19"/>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A01E1A"/>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80ED19"/>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201D1A"/>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80ED19"/>
                      </a:solidFill>
                      <a:prstDash val="solid"/>
                      <a:round/>
                      <a:headEnd type="none" w="med" len="med"/>
                      <a:tailEnd type="none" w="med" len="med"/>
                    </a:lnL>
                    <a:lnR w="7620" cap="flat" cmpd="sng" algn="ctr">
                      <a:solidFill>
                        <a:srgbClr val="A0ED19"/>
                      </a:solidFill>
                      <a:prstDash val="solid"/>
                      <a:round/>
                      <a:headEnd type="none" w="med" len="med"/>
                      <a:tailEnd type="none" w="med" len="med"/>
                    </a:lnR>
                    <a:lnT w="7620" cap="flat" cmpd="sng" algn="ctr">
                      <a:solidFill>
                        <a:srgbClr val="80ED19"/>
                      </a:solidFill>
                      <a:prstDash val="solid"/>
                      <a:round/>
                      <a:headEnd type="none" w="med" len="med"/>
                      <a:tailEnd type="none" w="med" len="med"/>
                    </a:lnT>
                    <a:lnB w="7620" cap="flat" cmpd="sng" algn="ctr">
                      <a:solidFill>
                        <a:srgbClr val="C01D1A"/>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A0ED19"/>
                      </a:solidFill>
                      <a:prstDash val="solid"/>
                      <a:round/>
                      <a:headEnd type="none" w="med" len="med"/>
                      <a:tailEnd type="none" w="med" len="med"/>
                    </a:lnL>
                    <a:lnR w="7620" cap="flat" cmpd="sng" algn="ctr">
                      <a:solidFill>
                        <a:srgbClr val="60141A"/>
                      </a:solidFill>
                      <a:prstDash val="solid"/>
                      <a:round/>
                      <a:headEnd type="none" w="med" len="med"/>
                      <a:tailEnd type="none" w="med" len="med"/>
                    </a:lnR>
                    <a:lnT w="7620" cap="flat" cmpd="sng" algn="ctr">
                      <a:solidFill>
                        <a:srgbClr val="A0ED19"/>
                      </a:solidFill>
                      <a:prstDash val="solid"/>
                      <a:round/>
                      <a:headEnd type="none" w="med" len="med"/>
                      <a:tailEnd type="none" w="med" len="med"/>
                    </a:lnT>
                    <a:lnB w="7620" cap="flat" cmpd="sng" algn="ctr">
                      <a:solidFill>
                        <a:srgbClr val="C01D1A"/>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60141A"/>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60141A"/>
                      </a:solidFill>
                      <a:prstDash val="solid"/>
                      <a:round/>
                      <a:headEnd type="none" w="med" len="med"/>
                      <a:tailEnd type="none" w="med" len="med"/>
                    </a:lnT>
                    <a:lnB w="7620" cap="flat" cmpd="sng" algn="ctr">
                      <a:solidFill>
                        <a:srgbClr val="C01D1A"/>
                      </a:solidFill>
                      <a:prstDash val="solid"/>
                      <a:round/>
                      <a:headEnd type="none" w="med" len="med"/>
                      <a:tailEnd type="none" w="med" len="med"/>
                    </a:lnB>
                  </a:tcPr>
                </a:tc>
                <a:tc>
                  <a:txBody>
                    <a:bodyPr/>
                    <a:lstStyle/>
                    <a:p>
                      <a:pPr algn="ctr" rtl="0" fontAlgn="b"/>
                      <a:endParaRPr lang="en-IN" sz="600" b="1">
                        <a:effectLst/>
                        <a:latin typeface="Arial" panose="020B0604020202020204" pitchFamily="34" charset="0"/>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03190013"/>
                  </a:ext>
                </a:extLst>
              </a:tr>
              <a:tr h="218633">
                <a:tc>
                  <a:txBody>
                    <a:bodyPr/>
                    <a:lstStyle/>
                    <a:p>
                      <a:pPr rtl="0" fontAlgn="b"/>
                      <a:r>
                        <a:rPr lang="en-IN" sz="1200">
                          <a:effectLst/>
                        </a:rPr>
                        <a:t>Discount Factor</a:t>
                      </a: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01D1A"/>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01B1A"/>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201D1A"/>
                      </a:solidFill>
                      <a:prstDash val="solid"/>
                      <a:round/>
                      <a:headEnd type="none" w="med" len="med"/>
                      <a:tailEnd type="none" w="med" len="med"/>
                    </a:lnB>
                  </a:tcPr>
                </a:tc>
                <a:tc>
                  <a:txBody>
                    <a:bodyPr/>
                    <a:lstStyle/>
                    <a:p>
                      <a:pPr algn="r" rtl="0" fontAlgn="b"/>
                      <a:r>
                        <a:rPr lang="en-IN" sz="600" b="0">
                          <a:effectLst/>
                          <a:latin typeface="Arial" panose="020B0604020202020204" pitchFamily="34" charset="0"/>
                        </a:rPr>
                        <a:t>0.560</a:t>
                      </a: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E0211A"/>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A01E1A"/>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600" b="1">
                          <a:effectLst/>
                          <a:latin typeface="Arial" panose="020B0604020202020204" pitchFamily="34" charset="0"/>
                        </a:rPr>
                        <a:t>Implied Equity Value</a:t>
                      </a:r>
                    </a:p>
                  </a:txBody>
                  <a:tcPr marL="0" marR="0" marT="0" marB="0" anchor="b">
                    <a:lnL w="7620" cap="flat" cmpd="sng" algn="ctr">
                      <a:solidFill>
                        <a:srgbClr val="A01E1A"/>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A01E1A"/>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600" b="1">
                          <a:effectLst/>
                          <a:latin typeface="Arial" panose="020B0604020202020204" pitchFamily="34" charset="0"/>
                        </a:rPr>
                        <a:t>-</a:t>
                      </a: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201D1A"/>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20241A"/>
                      </a:solidFill>
                      <a:prstDash val="solid"/>
                      <a:round/>
                      <a:headEnd type="none" w="med" len="med"/>
                      <a:tailEnd type="none" w="med" len="med"/>
                    </a:lnB>
                    <a:solidFill>
                      <a:srgbClr val="FFCC00"/>
                    </a:solidFill>
                  </a:tcPr>
                </a:tc>
                <a:tc>
                  <a:txBody>
                    <a:bodyPr/>
                    <a:lstStyle/>
                    <a:p>
                      <a:pPr rtl="0" fontAlgn="b"/>
                      <a:endParaRPr lang="en-IN" sz="1200">
                        <a:effectLst/>
                      </a:endParaRPr>
                    </a:p>
                  </a:txBody>
                  <a:tcPr marL="5271" marR="5271" marT="0" marB="0" anchor="b">
                    <a:lnL w="7620" cap="flat" cmpd="sng" algn="ctr">
                      <a:solidFill>
                        <a:srgbClr val="201D1A"/>
                      </a:solidFill>
                      <a:prstDash val="solid"/>
                      <a:round/>
                      <a:headEnd type="none" w="med" len="med"/>
                      <a:tailEnd type="none" w="med" len="med"/>
                    </a:lnL>
                    <a:lnR w="7620" cap="flat" cmpd="sng" algn="ctr">
                      <a:solidFill>
                        <a:srgbClr val="C01D1A"/>
                      </a:solidFill>
                      <a:prstDash val="solid"/>
                      <a:round/>
                      <a:headEnd type="none" w="med" len="med"/>
                      <a:tailEnd type="none" w="med" len="med"/>
                    </a:lnR>
                    <a:lnT w="7620" cap="flat" cmpd="sng" algn="ctr">
                      <a:solidFill>
                        <a:srgbClr val="201D1A"/>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gridSpan="3">
                  <a:txBody>
                    <a:bodyPr/>
                    <a:lstStyle/>
                    <a:p>
                      <a:pPr algn="ctr" rtl="0" fontAlgn="b"/>
                      <a:r>
                        <a:rPr lang="en-IN" sz="600" b="1">
                          <a:effectLst/>
                          <a:latin typeface="Arial" panose="020B0604020202020204" pitchFamily="34" charset="0"/>
                        </a:rPr>
                        <a:t>Implied EV/EBITDA</a:t>
                      </a:r>
                    </a:p>
                  </a:txBody>
                  <a:tcPr marL="5271" marR="5271" marT="0" marB="0" anchor="b">
                    <a:lnL w="7620" cap="flat" cmpd="sng" algn="ctr">
                      <a:solidFill>
                        <a:srgbClr val="C01D1A"/>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01D1A"/>
                      </a:solidFill>
                      <a:prstDash val="solid"/>
                      <a:round/>
                      <a:headEnd type="none" w="med" len="med"/>
                      <a:tailEnd type="none" w="med" len="med"/>
                    </a:lnT>
                    <a:lnB w="7620" cap="flat" cmpd="sng" algn="ctr">
                      <a:solidFill>
                        <a:srgbClr val="40291A"/>
                      </a:solidFill>
                      <a:prstDash val="solid"/>
                      <a:round/>
                      <a:headEnd type="none" w="med" len="med"/>
                      <a:tailEnd type="none" w="med" len="med"/>
                    </a:lnB>
                    <a:solidFill>
                      <a:srgbClr val="FFC000"/>
                    </a:solidFill>
                  </a:tcPr>
                </a:tc>
                <a:tc hMerge="1">
                  <a:txBody>
                    <a:bodyPr/>
                    <a:lstStyle/>
                    <a:p>
                      <a:endParaRPr lang="en-IN"/>
                    </a:p>
                  </a:txBody>
                  <a:tcPr/>
                </a:tc>
                <a:tc hMerge="1">
                  <a:txBody>
                    <a:bodyPr/>
                    <a:lstStyle/>
                    <a:p>
                      <a:endParaRPr lang="en-IN"/>
                    </a:p>
                  </a:txBody>
                  <a:tcPr/>
                </a:tc>
                <a:tc>
                  <a:txBody>
                    <a:bodyPr/>
                    <a:lstStyle/>
                    <a:p>
                      <a:pPr algn="ctr" rtl="0" fontAlgn="b"/>
                      <a:endParaRPr lang="en-IN" sz="600" b="1">
                        <a:effectLst/>
                        <a:latin typeface="Arial" panose="020B0604020202020204" pitchFamily="34" charset="0"/>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0291A"/>
                      </a:solidFill>
                      <a:prstDash val="solid"/>
                      <a:round/>
                      <a:headEnd type="none" w="med" len="med"/>
                      <a:tailEnd type="none" w="med" len="med"/>
                    </a:lnB>
                  </a:tcPr>
                </a:tc>
                <a:extLst>
                  <a:ext uri="{0D108BD9-81ED-4DB2-BD59-A6C34878D82A}">
                    <a16:rowId xmlns:a16="http://schemas.microsoft.com/office/drawing/2014/main" val="1243853261"/>
                  </a:ext>
                </a:extLst>
              </a:tr>
              <a:tr h="218633">
                <a:tc>
                  <a:txBody>
                    <a:bodyPr/>
                    <a:lstStyle/>
                    <a:p>
                      <a:pPr rtl="0" fontAlgn="b"/>
                      <a:r>
                        <a:rPr lang="en-US" sz="600" b="1">
                          <a:effectLst/>
                          <a:latin typeface="Arial" panose="020B0604020202020204" pitchFamily="34" charset="0"/>
                        </a:rPr>
                        <a:t>Present Value of Terminal Value</a:t>
                      </a:r>
                    </a:p>
                  </a:txBody>
                  <a:tcPr marL="0" marR="0" marT="0" marB="0" anchor="b">
                    <a:lnL w="7620" cap="flat" cmpd="sng" algn="ctr">
                      <a:solidFill>
                        <a:srgbClr val="C01D1A"/>
                      </a:solidFill>
                      <a:prstDash val="solid"/>
                      <a:round/>
                      <a:headEnd type="none" w="med" len="med"/>
                      <a:tailEnd type="none" w="med" len="med"/>
                    </a:lnL>
                    <a:lnR w="7620" cap="flat" cmpd="sng" algn="ctr">
                      <a:solidFill>
                        <a:srgbClr val="C01B1A"/>
                      </a:solidFill>
                      <a:prstDash val="solid"/>
                      <a:round/>
                      <a:headEnd type="none" w="med" len="med"/>
                      <a:tailEnd type="none" w="med" len="med"/>
                    </a:lnR>
                    <a:lnT w="7620" cap="flat" cmpd="sng" algn="ctr">
                      <a:solidFill>
                        <a:srgbClr val="C01D1A"/>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600" b="1">
                        <a:effectLst/>
                        <a:latin typeface="Arial" panose="020B0604020202020204" pitchFamily="34" charset="0"/>
                      </a:endParaRPr>
                    </a:p>
                  </a:txBody>
                  <a:tcPr marL="0" marR="0" marT="0" marB="0" anchor="b">
                    <a:lnL w="7620" cap="flat" cmpd="sng" algn="ctr">
                      <a:solidFill>
                        <a:srgbClr val="C01B1A"/>
                      </a:solidFill>
                      <a:prstDash val="solid"/>
                      <a:round/>
                      <a:headEnd type="none" w="med" len="med"/>
                      <a:tailEnd type="none" w="med" len="med"/>
                    </a:lnL>
                    <a:lnR w="7620" cap="flat" cmpd="sng" algn="ctr">
                      <a:solidFill>
                        <a:srgbClr val="201D1A"/>
                      </a:solidFill>
                      <a:prstDash val="solid"/>
                      <a:round/>
                      <a:headEnd type="none" w="med" len="med"/>
                      <a:tailEnd type="none" w="med" len="med"/>
                    </a:lnR>
                    <a:lnT w="7620" cap="flat" cmpd="sng" algn="ctr">
                      <a:solidFill>
                        <a:srgbClr val="C01B1A"/>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600" b="1">
                        <a:effectLst/>
                        <a:latin typeface="Arial" panose="020B0604020202020204" pitchFamily="34" charset="0"/>
                      </a:endParaRPr>
                    </a:p>
                  </a:txBody>
                  <a:tcPr marL="0" marR="0" marT="0" marB="0" anchor="b">
                    <a:lnL w="7620" cap="flat" cmpd="sng" algn="ctr">
                      <a:solidFill>
                        <a:srgbClr val="201D1A"/>
                      </a:solidFill>
                      <a:prstDash val="solid"/>
                      <a:round/>
                      <a:headEnd type="none" w="med" len="med"/>
                      <a:tailEnd type="none" w="med" len="med"/>
                    </a:lnL>
                    <a:lnR w="7620" cap="flat" cmpd="sng" algn="ctr">
                      <a:solidFill>
                        <a:srgbClr val="E0211A"/>
                      </a:solidFill>
                      <a:prstDash val="solid"/>
                      <a:round/>
                      <a:headEnd type="none" w="med" len="med"/>
                      <a:tailEnd type="none" w="med" len="med"/>
                    </a:lnR>
                    <a:lnT w="7620" cap="flat" cmpd="sng" algn="ctr">
                      <a:solidFill>
                        <a:srgbClr val="201D1A"/>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600" b="1">
                          <a:effectLst/>
                          <a:latin typeface="Arial" panose="020B0604020202020204" pitchFamily="34" charset="0"/>
                        </a:rPr>
                        <a:t>90,719 </a:t>
                      </a:r>
                    </a:p>
                  </a:txBody>
                  <a:tcPr marL="5271" marR="5271" marT="0" marB="0" anchor="b">
                    <a:lnL w="7620" cap="flat" cmpd="sng" algn="ctr">
                      <a:solidFill>
                        <a:srgbClr val="E0211A"/>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E0211A"/>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E0381A"/>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80341A"/>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20241A"/>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40341A"/>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20241A"/>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20241A"/>
                      </a:solidFill>
                      <a:prstDash val="solid"/>
                      <a:round/>
                      <a:headEnd type="none" w="med" len="med"/>
                      <a:tailEnd type="none" w="med" len="med"/>
                    </a:lnT>
                    <a:lnB w="7620" cap="flat" cmpd="sng" algn="ctr">
                      <a:solidFill>
                        <a:srgbClr val="40381A"/>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40291A"/>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200">
                          <a:effectLst/>
                        </a:rPr>
                        <a:t>Enterprise Value</a:t>
                      </a:r>
                    </a:p>
                  </a:txBody>
                  <a:tcPr marL="5271" marR="5271" marT="0" marB="0" anchor="b">
                    <a:lnL w="7620" cap="flat" cmpd="sng" algn="ctr">
                      <a:solidFill>
                        <a:srgbClr val="40291A"/>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40291A"/>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0291A"/>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80381A"/>
                      </a:solidFill>
                      <a:prstDash val="solid"/>
                      <a:round/>
                      <a:headEnd type="none" w="med" len="med"/>
                      <a:tailEnd type="none" w="med" len="med"/>
                    </a:lnB>
                  </a:tcPr>
                </a:tc>
                <a:tc>
                  <a:txBody>
                    <a:bodyPr/>
                    <a:lstStyle/>
                    <a:p>
                      <a:pPr algn="ctr" rtl="0" fontAlgn="b"/>
                      <a:r>
                        <a:rPr lang="en-IN" sz="600" b="1">
                          <a:effectLst/>
                          <a:latin typeface="Arial" panose="020B0604020202020204" pitchFamily="34" charset="0"/>
                        </a:rPr>
                        <a:t>94,034 </a:t>
                      </a:r>
                    </a:p>
                  </a:txBody>
                  <a:tcPr marL="5271" marR="5271" marT="0" marB="0" anchor="b">
                    <a:lnL w="7620" cap="flat" cmpd="sng" algn="ctr">
                      <a:solidFill>
                        <a:srgbClr val="C0291A"/>
                      </a:solidFill>
                      <a:prstDash val="solid"/>
                      <a:round/>
                      <a:headEnd type="none" w="med" len="med"/>
                      <a:tailEnd type="none" w="med" len="med"/>
                    </a:lnL>
                    <a:lnR w="7620" cap="flat" cmpd="sng" algn="ctr">
                      <a:solidFill>
                        <a:srgbClr val="C0291A"/>
                      </a:solidFill>
                      <a:prstDash val="solid"/>
                      <a:round/>
                      <a:headEnd type="none" w="med" len="med"/>
                      <a:tailEnd type="none" w="med" len="med"/>
                    </a:lnR>
                    <a:lnT w="7620" cap="flat" cmpd="sng" algn="ctr">
                      <a:solidFill>
                        <a:srgbClr val="C0291A"/>
                      </a:solidFill>
                      <a:prstDash val="solid"/>
                      <a:round/>
                      <a:headEnd type="none" w="med" len="med"/>
                      <a:tailEnd type="none" w="med" len="med"/>
                    </a:lnT>
                    <a:lnB w="7620" cap="flat" cmpd="sng" algn="ctr">
                      <a:solidFill>
                        <a:srgbClr val="60331A"/>
                      </a:solidFill>
                      <a:prstDash val="solid"/>
                      <a:round/>
                      <a:headEnd type="none" w="med" len="med"/>
                      <a:tailEnd type="none" w="med" len="med"/>
                    </a:lnB>
                  </a:tcPr>
                </a:tc>
                <a:extLst>
                  <a:ext uri="{0D108BD9-81ED-4DB2-BD59-A6C34878D82A}">
                    <a16:rowId xmlns:a16="http://schemas.microsoft.com/office/drawing/2014/main" val="1757682577"/>
                  </a:ext>
                </a:extLst>
              </a:tr>
              <a:tr h="394950">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40261A"/>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E0C51A"/>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E0381A"/>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200">
                          <a:effectLst/>
                        </a:rPr>
                        <a:t>Fully Diluted Shares Outstanding</a:t>
                      </a:r>
                    </a:p>
                  </a:txBody>
                  <a:tcPr marL="5271" marR="5271" marT="0" marB="0" anchor="b">
                    <a:lnL w="7620" cap="flat" cmpd="sng" algn="ctr">
                      <a:solidFill>
                        <a:srgbClr val="E0381A"/>
                      </a:solidFill>
                      <a:prstDash val="solid"/>
                      <a:round/>
                      <a:headEnd type="none" w="med" len="med"/>
                      <a:tailEnd type="none" w="med" len="med"/>
                    </a:lnL>
                    <a:lnR w="7620" cap="flat" cmpd="sng" algn="ctr">
                      <a:solidFill>
                        <a:srgbClr val="80341A"/>
                      </a:solidFill>
                      <a:prstDash val="solid"/>
                      <a:round/>
                      <a:headEnd type="none" w="med" len="med"/>
                      <a:tailEnd type="none" w="med" len="med"/>
                    </a:lnR>
                    <a:lnT w="7620" cap="flat" cmpd="sng" algn="ctr">
                      <a:solidFill>
                        <a:srgbClr val="E0381A"/>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80341A"/>
                      </a:solidFill>
                      <a:prstDash val="solid"/>
                      <a:round/>
                      <a:headEnd type="none" w="med" len="med"/>
                      <a:tailEnd type="none" w="med" len="med"/>
                    </a:lnL>
                    <a:lnR w="7620" cap="flat" cmpd="sng" algn="ctr">
                      <a:solidFill>
                        <a:srgbClr val="40341A"/>
                      </a:solidFill>
                      <a:prstDash val="solid"/>
                      <a:round/>
                      <a:headEnd type="none" w="med" len="med"/>
                      <a:tailEnd type="none" w="med" len="med"/>
                    </a:lnR>
                    <a:lnT w="7620" cap="flat" cmpd="sng" algn="ctr">
                      <a:solidFill>
                        <a:srgbClr val="80341A"/>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40341A"/>
                      </a:solidFill>
                      <a:prstDash val="solid"/>
                      <a:round/>
                      <a:headEnd type="none" w="med" len="med"/>
                      <a:tailEnd type="none" w="med" len="med"/>
                    </a:lnL>
                    <a:lnR w="7620" cap="flat" cmpd="sng" algn="ctr">
                      <a:solidFill>
                        <a:srgbClr val="40381A"/>
                      </a:solidFill>
                      <a:prstDash val="solid"/>
                      <a:round/>
                      <a:headEnd type="none" w="med" len="med"/>
                      <a:tailEnd type="none" w="med" len="med"/>
                    </a:lnR>
                    <a:lnT w="7620" cap="flat" cmpd="sng" algn="ctr">
                      <a:solidFill>
                        <a:srgbClr val="40341A"/>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600" b="1">
                          <a:effectLst/>
                          <a:latin typeface="Arial" panose="020B0604020202020204" pitchFamily="34" charset="0"/>
                        </a:rPr>
                        <a:t>8,748 </a:t>
                      </a:r>
                    </a:p>
                  </a:txBody>
                  <a:tcPr marL="5271" marR="5271" marT="0" marB="0" anchor="b">
                    <a:lnL w="7620" cap="flat" cmpd="sng" algn="ctr">
                      <a:solidFill>
                        <a:srgbClr val="40381A"/>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40381A"/>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200">
                          <a:effectLst/>
                        </a:rPr>
                        <a:t>2015 EBITDA</a:t>
                      </a: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80381A"/>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80381A"/>
                      </a:solidFill>
                      <a:prstDash val="solid"/>
                      <a:round/>
                      <a:headEnd type="none" w="med" len="med"/>
                      <a:tailEnd type="none" w="med" len="med"/>
                    </a:lnL>
                    <a:lnR w="7620" cap="flat" cmpd="sng" algn="ctr">
                      <a:solidFill>
                        <a:srgbClr val="60331A"/>
                      </a:solidFill>
                      <a:prstDash val="solid"/>
                      <a:round/>
                      <a:headEnd type="none" w="med" len="med"/>
                      <a:tailEnd type="none" w="med" len="med"/>
                    </a:lnR>
                    <a:lnT w="7620" cap="flat" cmpd="sng" algn="ctr">
                      <a:solidFill>
                        <a:srgbClr val="80381A"/>
                      </a:solidFill>
                      <a:prstDash val="solid"/>
                      <a:round/>
                      <a:headEnd type="none" w="med" len="med"/>
                      <a:tailEnd type="none" w="med" len="med"/>
                    </a:lnT>
                    <a:lnB w="7620" cap="flat" cmpd="sng" algn="ctr">
                      <a:solidFill>
                        <a:srgbClr val="20C11A"/>
                      </a:solidFill>
                      <a:prstDash val="solid"/>
                      <a:round/>
                      <a:headEnd type="none" w="med" len="med"/>
                      <a:tailEnd type="none" w="med" len="med"/>
                    </a:lnB>
                  </a:tcPr>
                </a:tc>
                <a:tc>
                  <a:txBody>
                    <a:bodyPr/>
                    <a:lstStyle/>
                    <a:p>
                      <a:pPr algn="r" rtl="0" fontAlgn="b"/>
                      <a:r>
                        <a:rPr lang="en-IN" sz="600" b="0">
                          <a:effectLst/>
                          <a:latin typeface="Arial" panose="020B0604020202020204" pitchFamily="34" charset="0"/>
                        </a:rPr>
                        <a:t>3500.0</a:t>
                      </a:r>
                    </a:p>
                  </a:txBody>
                  <a:tcPr marL="5271" marR="5271" marT="0" marB="0" anchor="b">
                    <a:lnL w="7620" cap="flat" cmpd="sng" algn="ctr">
                      <a:solidFill>
                        <a:srgbClr val="60331A"/>
                      </a:solidFill>
                      <a:prstDash val="solid"/>
                      <a:round/>
                      <a:headEnd type="none" w="med" len="med"/>
                      <a:tailEnd type="none" w="med" len="med"/>
                    </a:lnL>
                    <a:lnR w="7620" cap="flat" cmpd="sng" algn="ctr">
                      <a:solidFill>
                        <a:srgbClr val="60331A"/>
                      </a:solidFill>
                      <a:prstDash val="solid"/>
                      <a:round/>
                      <a:headEnd type="none" w="med" len="med"/>
                      <a:tailEnd type="none" w="med" len="med"/>
                    </a:lnR>
                    <a:lnT w="7620" cap="flat" cmpd="sng" algn="ctr">
                      <a:solidFill>
                        <a:srgbClr val="60331A"/>
                      </a:solidFill>
                      <a:prstDash val="solid"/>
                      <a:round/>
                      <a:headEnd type="none" w="med" len="med"/>
                      <a:tailEnd type="none" w="med" len="med"/>
                    </a:lnT>
                    <a:lnB w="7620" cap="flat" cmpd="sng" algn="ctr">
                      <a:solidFill>
                        <a:srgbClr val="60C21A"/>
                      </a:solidFill>
                      <a:prstDash val="solid"/>
                      <a:round/>
                      <a:headEnd type="none" w="med" len="med"/>
                      <a:tailEnd type="none" w="med" len="med"/>
                    </a:lnB>
                    <a:solidFill>
                      <a:srgbClr val="F2F2F2"/>
                    </a:solidFill>
                  </a:tcPr>
                </a:tc>
                <a:extLst>
                  <a:ext uri="{0D108BD9-81ED-4DB2-BD59-A6C34878D82A}">
                    <a16:rowId xmlns:a16="http://schemas.microsoft.com/office/drawing/2014/main" val="1827301620"/>
                  </a:ext>
                </a:extLst>
              </a:tr>
              <a:tr h="130475">
                <a:tc>
                  <a:txBody>
                    <a:bodyPr/>
                    <a:lstStyle/>
                    <a:p>
                      <a:pPr rtl="0" fontAlgn="b"/>
                      <a:r>
                        <a:rPr lang="en-US" sz="600" b="1">
                          <a:effectLst/>
                          <a:latin typeface="Arial" panose="020B0604020202020204" pitchFamily="34" charset="0"/>
                        </a:rPr>
                        <a:t>Enterprise Value with Exit multiple</a:t>
                      </a:r>
                    </a:p>
                  </a:txBody>
                  <a:tcPr marL="0" marR="0" marT="0" marB="0" anchor="b">
                    <a:lnL w="7620" cap="flat" cmpd="sng" algn="ctr">
                      <a:solidFill>
                        <a:srgbClr val="40261A"/>
                      </a:solidFill>
                      <a:prstDash val="solid"/>
                      <a:round/>
                      <a:headEnd type="none" w="med" len="med"/>
                      <a:tailEnd type="none" w="med" len="med"/>
                    </a:lnL>
                    <a:lnR w="7620" cap="flat" cmpd="sng" algn="ctr">
                      <a:solidFill>
                        <a:srgbClr val="E0C51A"/>
                      </a:solidFill>
                      <a:prstDash val="solid"/>
                      <a:round/>
                      <a:headEnd type="none" w="med" len="med"/>
                      <a:tailEnd type="none" w="med" len="med"/>
                    </a:lnR>
                    <a:lnT w="7620" cap="flat" cmpd="sng" algn="ctr">
                      <a:solidFill>
                        <a:srgbClr val="40261A"/>
                      </a:solidFill>
                      <a:prstDash val="solid"/>
                      <a:round/>
                      <a:headEnd type="none" w="med" len="med"/>
                      <a:tailEnd type="none" w="med" len="med"/>
                    </a:lnT>
                    <a:lnB w="7620" cap="flat" cmpd="sng" algn="ctr">
                      <a:solidFill>
                        <a:srgbClr val="00C11A"/>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E0C51A"/>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E0C51A"/>
                      </a:solidFill>
                      <a:prstDash val="solid"/>
                      <a:round/>
                      <a:headEnd type="none" w="med" len="med"/>
                      <a:tailEnd type="none" w="med" len="med"/>
                    </a:lnT>
                    <a:lnB w="7620" cap="flat" cmpd="sng" algn="ctr">
                      <a:solidFill>
                        <a:srgbClr val="C0C21A"/>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40C51A"/>
                      </a:solidFill>
                      <a:prstDash val="solid"/>
                      <a:round/>
                      <a:headEnd type="none" w="med" len="med"/>
                      <a:tailEnd type="none" w="med" len="med"/>
                    </a:lnB>
                  </a:tcPr>
                </a:tc>
                <a:tc>
                  <a:txBody>
                    <a:bodyPr/>
                    <a:lstStyle/>
                    <a:p>
                      <a:pPr algn="r" rtl="0" fontAlgn="b"/>
                      <a:r>
                        <a:rPr lang="en-IN" sz="600" b="1">
                          <a:effectLst/>
                          <a:latin typeface="Arial" panose="020B0604020202020204" pitchFamily="34" charset="0"/>
                        </a:rPr>
                        <a:t>-</a:t>
                      </a: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60CB1A"/>
                      </a:solidFill>
                      <a:prstDash val="solid"/>
                      <a:round/>
                      <a:headEnd type="none" w="med" len="med"/>
                      <a:tailEnd type="none" w="med" len="med"/>
                    </a:lnB>
                    <a:solidFill>
                      <a:srgbClr val="FFCC00"/>
                    </a:solidFill>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C619"/>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20CE19"/>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20C11A"/>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20C11A"/>
                      </a:solidFill>
                      <a:prstDash val="solid"/>
                      <a:round/>
                      <a:headEnd type="none" w="med" len="med"/>
                      <a:tailEnd type="none" w="med" len="med"/>
                    </a:lnL>
                    <a:lnR w="7620" cap="flat" cmpd="sng" algn="ctr">
                      <a:solidFill>
                        <a:srgbClr val="60C21A"/>
                      </a:solidFill>
                      <a:prstDash val="solid"/>
                      <a:round/>
                      <a:headEnd type="none" w="med" len="med"/>
                      <a:tailEnd type="none" w="med" len="med"/>
                    </a:lnR>
                    <a:lnT w="7620" cap="flat" cmpd="sng" algn="ctr">
                      <a:solidFill>
                        <a:srgbClr val="20C11A"/>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60C21A"/>
                      </a:solidFill>
                      <a:prstDash val="solid"/>
                      <a:round/>
                      <a:headEnd type="none" w="med" len="med"/>
                      <a:tailEnd type="none" w="med" len="med"/>
                    </a:lnL>
                    <a:lnR w="7620" cap="flat" cmpd="sng" algn="ctr">
                      <a:solidFill>
                        <a:srgbClr val="60C21A"/>
                      </a:solidFill>
                      <a:prstDash val="solid"/>
                      <a:round/>
                      <a:headEnd type="none" w="med" len="med"/>
                      <a:tailEnd type="none" w="med" len="med"/>
                    </a:lnR>
                    <a:lnT w="7620" cap="flat" cmpd="sng" algn="ctr">
                      <a:solidFill>
                        <a:srgbClr val="60C21A"/>
                      </a:solidFill>
                      <a:prstDash val="solid"/>
                      <a:round/>
                      <a:headEnd type="none" w="med" len="med"/>
                      <a:tailEnd type="none" w="med" len="med"/>
                    </a:lnT>
                    <a:lnB w="7620" cap="flat" cmpd="sng" algn="ctr">
                      <a:solidFill>
                        <a:srgbClr val="C0D519"/>
                      </a:solidFill>
                      <a:prstDash val="solid"/>
                      <a:round/>
                      <a:headEnd type="none" w="med" len="med"/>
                      <a:tailEnd type="none" w="med" len="med"/>
                    </a:lnB>
                    <a:solidFill>
                      <a:srgbClr val="F2F2F2"/>
                    </a:solidFill>
                  </a:tcPr>
                </a:tc>
                <a:extLst>
                  <a:ext uri="{0D108BD9-81ED-4DB2-BD59-A6C34878D82A}">
                    <a16:rowId xmlns:a16="http://schemas.microsoft.com/office/drawing/2014/main" val="1688335521"/>
                  </a:ext>
                </a:extLst>
              </a:tr>
              <a:tr h="130475">
                <a:tc>
                  <a:txBody>
                    <a:bodyPr/>
                    <a:lstStyle/>
                    <a:p>
                      <a:pPr rtl="0" fontAlgn="b"/>
                      <a:endParaRPr lang="en-IN" sz="600" b="1">
                        <a:effectLst/>
                        <a:latin typeface="Arial" panose="020B0604020202020204" pitchFamily="34" charset="0"/>
                      </a:endParaRPr>
                    </a:p>
                  </a:txBody>
                  <a:tcPr marL="0" marR="0" marT="0" marB="0" anchor="b">
                    <a:lnL w="7620" cap="flat" cmpd="sng" algn="ctr">
                      <a:solidFill>
                        <a:srgbClr val="00C11A"/>
                      </a:solidFill>
                      <a:prstDash val="solid"/>
                      <a:round/>
                      <a:headEnd type="none" w="med" len="med"/>
                      <a:tailEnd type="none" w="med" len="med"/>
                    </a:lnL>
                    <a:lnR w="7620" cap="flat" cmpd="sng" algn="ctr">
                      <a:solidFill>
                        <a:srgbClr val="C0C21A"/>
                      </a:solidFill>
                      <a:prstDash val="solid"/>
                      <a:round/>
                      <a:headEnd type="none" w="med" len="med"/>
                      <a:tailEnd type="none" w="med" len="med"/>
                    </a:lnR>
                    <a:lnT w="7620" cap="flat" cmpd="sng" algn="ctr">
                      <a:solidFill>
                        <a:srgbClr val="00C11A"/>
                      </a:solidFill>
                      <a:prstDash val="solid"/>
                      <a:round/>
                      <a:headEnd type="none" w="med" len="med"/>
                      <a:tailEnd type="none" w="med" len="med"/>
                    </a:lnT>
                    <a:lnB w="7620" cap="flat" cmpd="sng" algn="ctr">
                      <a:solidFill>
                        <a:srgbClr val="20DD19"/>
                      </a:solidFill>
                      <a:prstDash val="solid"/>
                      <a:round/>
                      <a:headEnd type="none" w="med" len="med"/>
                      <a:tailEnd type="none" w="med" len="med"/>
                    </a:lnB>
                  </a:tcPr>
                </a:tc>
                <a:tc>
                  <a:txBody>
                    <a:bodyPr/>
                    <a:lstStyle/>
                    <a:p>
                      <a:pPr rtl="0" fontAlgn="b"/>
                      <a:endParaRPr lang="en-IN" sz="600" b="1">
                        <a:effectLst/>
                        <a:latin typeface="Arial" panose="020B0604020202020204" pitchFamily="34" charset="0"/>
                      </a:endParaRPr>
                    </a:p>
                  </a:txBody>
                  <a:tcPr marL="0" marR="0" marT="0" marB="0" anchor="b">
                    <a:lnL w="7620" cap="flat" cmpd="sng" algn="ctr">
                      <a:solidFill>
                        <a:srgbClr val="C0C21A"/>
                      </a:solidFill>
                      <a:prstDash val="solid"/>
                      <a:round/>
                      <a:headEnd type="none" w="med" len="med"/>
                      <a:tailEnd type="none" w="med" len="med"/>
                    </a:lnL>
                    <a:lnR w="7620" cap="flat" cmpd="sng" algn="ctr">
                      <a:solidFill>
                        <a:srgbClr val="40C51A"/>
                      </a:solidFill>
                      <a:prstDash val="solid"/>
                      <a:round/>
                      <a:headEnd type="none" w="med" len="med"/>
                      <a:tailEnd type="none" w="med" len="med"/>
                    </a:lnR>
                    <a:lnT w="7620" cap="flat" cmpd="sng" algn="ctr">
                      <a:solidFill>
                        <a:srgbClr val="C0C21A"/>
                      </a:solidFill>
                      <a:prstDash val="solid"/>
                      <a:round/>
                      <a:headEnd type="none" w="med" len="med"/>
                      <a:tailEnd type="none" w="med" len="med"/>
                    </a:lnT>
                    <a:lnB w="7620" cap="flat" cmpd="sng" algn="ctr">
                      <a:solidFill>
                        <a:srgbClr val="C0D519"/>
                      </a:solidFill>
                      <a:prstDash val="solid"/>
                      <a:round/>
                      <a:headEnd type="none" w="med" len="med"/>
                      <a:tailEnd type="none" w="med" len="med"/>
                    </a:lnB>
                  </a:tcPr>
                </a:tc>
                <a:tc>
                  <a:txBody>
                    <a:bodyPr/>
                    <a:lstStyle/>
                    <a:p>
                      <a:pPr rtl="0" fontAlgn="b"/>
                      <a:endParaRPr lang="en-IN" sz="600" b="1">
                        <a:effectLst/>
                        <a:latin typeface="Arial" panose="020B0604020202020204" pitchFamily="34" charset="0"/>
                      </a:endParaRPr>
                    </a:p>
                  </a:txBody>
                  <a:tcPr marL="0" marR="0" marT="0" marB="0" anchor="b">
                    <a:lnL w="7620" cap="flat" cmpd="sng" algn="ctr">
                      <a:solidFill>
                        <a:srgbClr val="40C51A"/>
                      </a:solidFill>
                      <a:prstDash val="solid"/>
                      <a:round/>
                      <a:headEnd type="none" w="med" len="med"/>
                      <a:tailEnd type="none" w="med" len="med"/>
                    </a:lnL>
                    <a:lnR w="7620" cap="flat" cmpd="sng" algn="ctr">
                      <a:solidFill>
                        <a:srgbClr val="60CB1A"/>
                      </a:solidFill>
                      <a:prstDash val="solid"/>
                      <a:round/>
                      <a:headEnd type="none" w="med" len="med"/>
                      <a:tailEnd type="none" w="med" len="med"/>
                    </a:lnR>
                    <a:lnT w="7620" cap="flat" cmpd="sng" algn="ctr">
                      <a:solidFill>
                        <a:srgbClr val="40C51A"/>
                      </a:solidFill>
                      <a:prstDash val="solid"/>
                      <a:round/>
                      <a:headEnd type="none" w="med" len="med"/>
                      <a:tailEnd type="none" w="med" len="med"/>
                    </a:lnT>
                    <a:lnB w="7620" cap="flat" cmpd="sng" algn="ctr">
                      <a:solidFill>
                        <a:srgbClr val="C0D519"/>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60CB1A"/>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60CB1A"/>
                      </a:solidFill>
                      <a:prstDash val="solid"/>
                      <a:round/>
                      <a:headEnd type="none" w="med" len="med"/>
                      <a:tailEnd type="none" w="med" len="med"/>
                    </a:lnT>
                    <a:lnB w="7620" cap="flat" cmpd="sng" algn="ctr">
                      <a:solidFill>
                        <a:srgbClr val="80E219"/>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00C619"/>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600" b="1">
                          <a:effectLst/>
                          <a:latin typeface="Arial" panose="020B0604020202020204" pitchFamily="34" charset="0"/>
                        </a:rPr>
                        <a:t>Implied Share Price</a:t>
                      </a:r>
                    </a:p>
                  </a:txBody>
                  <a:tcPr marL="0" marR="0" marT="0" marB="0" anchor="b">
                    <a:lnL w="7620" cap="flat" cmpd="sng" algn="ctr">
                      <a:solidFill>
                        <a:srgbClr val="00C619"/>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C619"/>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600" b="1">
                          <a:effectLst/>
                          <a:latin typeface="Arial" panose="020B0604020202020204" pitchFamily="34" charset="0"/>
                        </a:rPr>
                        <a:t>11.4</a:t>
                      </a: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CC00"/>
                    </a:solidFill>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20CE19"/>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600" b="1">
                          <a:effectLst/>
                          <a:latin typeface="Arial" panose="020B0604020202020204" pitchFamily="34" charset="0"/>
                        </a:rPr>
                        <a:t>Implied EV/EBITDA</a:t>
                      </a:r>
                    </a:p>
                  </a:txBody>
                  <a:tcPr marL="0" marR="0" marT="0" marB="0" anchor="b">
                    <a:lnL w="7620" cap="flat" cmpd="sng" algn="ctr">
                      <a:solidFill>
                        <a:srgbClr val="20CE19"/>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20CE19"/>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0D519"/>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80111A"/>
                      </a:solidFill>
                      <a:prstDash val="solid"/>
                      <a:round/>
                      <a:headEnd type="none" w="med" len="med"/>
                      <a:tailEnd type="none" w="med" len="med"/>
                    </a:lnB>
                  </a:tcPr>
                </a:tc>
                <a:tc>
                  <a:txBody>
                    <a:bodyPr/>
                    <a:lstStyle/>
                    <a:p>
                      <a:pPr algn="ctr" rtl="0" fontAlgn="b"/>
                      <a:r>
                        <a:rPr lang="en-IN" sz="600" b="1">
                          <a:effectLst/>
                          <a:latin typeface="Arial" panose="020B0604020202020204" pitchFamily="34" charset="0"/>
                        </a:rPr>
                        <a:t>27 </a:t>
                      </a:r>
                    </a:p>
                  </a:txBody>
                  <a:tcPr marL="5271" marR="5271" marT="0" marB="0" anchor="b">
                    <a:lnL w="7620" cap="flat" cmpd="sng" algn="ctr">
                      <a:solidFill>
                        <a:srgbClr val="C0D519"/>
                      </a:solidFill>
                      <a:prstDash val="solid"/>
                      <a:round/>
                      <a:headEnd type="none" w="med" len="med"/>
                      <a:tailEnd type="none" w="med" len="med"/>
                    </a:lnL>
                    <a:lnR w="7620" cap="flat" cmpd="sng" algn="ctr">
                      <a:solidFill>
                        <a:srgbClr val="C0D519"/>
                      </a:solidFill>
                      <a:prstDash val="solid"/>
                      <a:round/>
                      <a:headEnd type="none" w="med" len="med"/>
                      <a:tailEnd type="none" w="med" len="med"/>
                    </a:lnR>
                    <a:lnT w="7620" cap="flat" cmpd="sng" algn="ctr">
                      <a:solidFill>
                        <a:srgbClr val="C0D519"/>
                      </a:solidFill>
                      <a:prstDash val="solid"/>
                      <a:round/>
                      <a:headEnd type="none" w="med" len="med"/>
                      <a:tailEnd type="none" w="med" len="med"/>
                    </a:lnT>
                    <a:lnB w="7620" cap="flat" cmpd="sng" algn="ctr">
                      <a:solidFill>
                        <a:srgbClr val="401C1A"/>
                      </a:solidFill>
                      <a:prstDash val="solid"/>
                      <a:round/>
                      <a:headEnd type="none" w="med" len="med"/>
                      <a:tailEnd type="none" w="med" len="med"/>
                    </a:lnB>
                  </a:tcPr>
                </a:tc>
                <a:extLst>
                  <a:ext uri="{0D108BD9-81ED-4DB2-BD59-A6C34878D82A}">
                    <a16:rowId xmlns:a16="http://schemas.microsoft.com/office/drawing/2014/main" val="3166179825"/>
                  </a:ext>
                </a:extLst>
              </a:tr>
              <a:tr h="394950">
                <a:tc>
                  <a:txBody>
                    <a:bodyPr/>
                    <a:lstStyle/>
                    <a:p>
                      <a:pPr rtl="0" fontAlgn="b"/>
                      <a:endParaRPr lang="en-IN" sz="1200">
                        <a:effectLst/>
                      </a:endParaRPr>
                    </a:p>
                  </a:txBody>
                  <a:tcPr marL="5271" marR="5271" marT="0" marB="0" anchor="b">
                    <a:lnL w="7620" cap="flat" cmpd="sng" algn="ctr">
                      <a:solidFill>
                        <a:srgbClr val="20DD19"/>
                      </a:solidFill>
                      <a:prstDash val="solid"/>
                      <a:round/>
                      <a:headEnd type="none" w="med" len="med"/>
                      <a:tailEnd type="none" w="med" len="med"/>
                    </a:lnL>
                    <a:lnR w="7620" cap="flat" cmpd="sng" algn="ctr">
                      <a:solidFill>
                        <a:srgbClr val="C0D519"/>
                      </a:solidFill>
                      <a:prstDash val="solid"/>
                      <a:round/>
                      <a:headEnd type="none" w="med" len="med"/>
                      <a:tailEnd type="none" w="med" len="med"/>
                    </a:lnR>
                    <a:lnT w="7620" cap="flat" cmpd="sng" algn="ctr">
                      <a:solidFill>
                        <a:srgbClr val="20DD19"/>
                      </a:solidFill>
                      <a:prstDash val="solid"/>
                      <a:round/>
                      <a:headEnd type="none" w="med" len="med"/>
                      <a:tailEnd type="none" w="med" len="med"/>
                    </a:lnT>
                    <a:lnB w="7620" cap="flat" cmpd="sng" algn="ctr">
                      <a:solidFill>
                        <a:srgbClr val="40191A"/>
                      </a:solidFill>
                      <a:prstDash val="solid"/>
                      <a:round/>
                      <a:headEnd type="none" w="med" len="med"/>
                      <a:tailEnd type="none" w="med" len="med"/>
                    </a:lnB>
                    <a:solidFill>
                      <a:srgbClr val="F4B083"/>
                    </a:solidFill>
                  </a:tcPr>
                </a:tc>
                <a:tc>
                  <a:txBody>
                    <a:bodyPr/>
                    <a:lstStyle/>
                    <a:p>
                      <a:pPr rtl="0" fontAlgn="b"/>
                      <a:r>
                        <a:rPr lang="en-IN" sz="1200">
                          <a:effectLst/>
                        </a:rPr>
                        <a:t>Terminal Value ( Perpetuity Formula)</a:t>
                      </a:r>
                    </a:p>
                  </a:txBody>
                  <a:tcPr marL="5271" marR="5271" marT="0" marB="0" anchor="b">
                    <a:lnL w="7620" cap="flat" cmpd="sng" algn="ctr">
                      <a:solidFill>
                        <a:srgbClr val="C0D519"/>
                      </a:solidFill>
                      <a:prstDash val="solid"/>
                      <a:round/>
                      <a:headEnd type="none" w="med" len="med"/>
                      <a:tailEnd type="none" w="med" len="med"/>
                    </a:lnL>
                    <a:lnR w="7620" cap="flat" cmpd="sng" algn="ctr">
                      <a:solidFill>
                        <a:srgbClr val="C0D519"/>
                      </a:solidFill>
                      <a:prstDash val="solid"/>
                      <a:round/>
                      <a:headEnd type="none" w="med" len="med"/>
                      <a:tailEnd type="none" w="med" len="med"/>
                    </a:lnR>
                    <a:lnT w="7620" cap="flat" cmpd="sng" algn="ctr">
                      <a:solidFill>
                        <a:srgbClr val="C0D519"/>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B083"/>
                    </a:solidFill>
                  </a:tcPr>
                </a:tc>
                <a:tc>
                  <a:txBody>
                    <a:bodyPr/>
                    <a:lstStyle/>
                    <a:p>
                      <a:pPr rtl="0" fontAlgn="b"/>
                      <a:endParaRPr lang="en-IN" sz="1200">
                        <a:effectLst/>
                      </a:endParaRPr>
                    </a:p>
                  </a:txBody>
                  <a:tcPr marL="5271" marR="5271" marT="0" marB="0" anchor="b">
                    <a:lnL w="7620" cap="flat" cmpd="sng" algn="ctr">
                      <a:solidFill>
                        <a:srgbClr val="C0D519"/>
                      </a:solidFill>
                      <a:prstDash val="solid"/>
                      <a:round/>
                      <a:headEnd type="none" w="med" len="med"/>
                      <a:tailEnd type="none" w="med" len="med"/>
                    </a:lnL>
                    <a:lnR w="7620" cap="flat" cmpd="sng" algn="ctr">
                      <a:solidFill>
                        <a:srgbClr val="80E219"/>
                      </a:solidFill>
                      <a:prstDash val="solid"/>
                      <a:round/>
                      <a:headEnd type="none" w="med" len="med"/>
                      <a:tailEnd type="none" w="med" len="med"/>
                    </a:lnR>
                    <a:lnT w="7620" cap="flat" cmpd="sng" algn="ctr">
                      <a:solidFill>
                        <a:srgbClr val="C0D519"/>
                      </a:solidFill>
                      <a:prstDash val="solid"/>
                      <a:round/>
                      <a:headEnd type="none" w="med" len="med"/>
                      <a:tailEnd type="none" w="med" len="med"/>
                    </a:lnT>
                    <a:lnB w="7620" cap="flat" cmpd="sng" algn="ctr">
                      <a:solidFill>
                        <a:srgbClr val="C01A1A"/>
                      </a:solidFill>
                      <a:prstDash val="solid"/>
                      <a:round/>
                      <a:headEnd type="none" w="med" len="med"/>
                      <a:tailEnd type="none" w="med" len="med"/>
                    </a:lnB>
                    <a:solidFill>
                      <a:srgbClr val="F4B083"/>
                    </a:solidFill>
                  </a:tcPr>
                </a:tc>
                <a:tc>
                  <a:txBody>
                    <a:bodyPr/>
                    <a:lstStyle/>
                    <a:p>
                      <a:pPr rtl="0" fontAlgn="b"/>
                      <a:endParaRPr lang="en-IN" sz="1200">
                        <a:effectLst/>
                      </a:endParaRPr>
                    </a:p>
                  </a:txBody>
                  <a:tcPr marL="5271" marR="5271" marT="0" marB="0" anchor="b">
                    <a:lnL w="7620" cap="flat" cmpd="sng" algn="ctr">
                      <a:solidFill>
                        <a:srgbClr val="80E219"/>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80E219"/>
                      </a:solidFill>
                      <a:prstDash val="solid"/>
                      <a:round/>
                      <a:headEnd type="none" w="med" len="med"/>
                      <a:tailEnd type="none" w="med" len="med"/>
                    </a:lnT>
                    <a:lnB w="7620" cap="flat" cmpd="sng" algn="ctr">
                      <a:solidFill>
                        <a:srgbClr val="60281A"/>
                      </a:solidFill>
                      <a:prstDash val="solid"/>
                      <a:round/>
                      <a:headEnd type="none" w="med" len="med"/>
                      <a:tailEnd type="none" w="med" len="med"/>
                    </a:lnB>
                    <a:solidFill>
                      <a:srgbClr val="F4B083"/>
                    </a:solidFill>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600" b="1">
                        <a:effectLst/>
                        <a:latin typeface="Arial" panose="020B0604020202020204" pitchFamily="34" charset="0"/>
                      </a:endParaRPr>
                    </a:p>
                  </a:txBody>
                  <a:tcPr marL="0" marR="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600" b="1">
                        <a:effectLst/>
                        <a:latin typeface="Arial" panose="020B0604020202020204" pitchFamily="34" charset="0"/>
                      </a:endParaRPr>
                    </a:p>
                  </a:txBody>
                  <a:tcPr marL="0" marR="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80111A"/>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80111A"/>
                      </a:solidFill>
                      <a:prstDash val="solid"/>
                      <a:round/>
                      <a:headEnd type="none" w="med" len="med"/>
                      <a:tailEnd type="none" w="med" len="med"/>
                    </a:lnL>
                    <a:lnR w="7620" cap="flat" cmpd="sng" algn="ctr">
                      <a:solidFill>
                        <a:srgbClr val="401C1A"/>
                      </a:solidFill>
                      <a:prstDash val="solid"/>
                      <a:round/>
                      <a:headEnd type="none" w="med" len="med"/>
                      <a:tailEnd type="none" w="med" len="med"/>
                    </a:lnR>
                    <a:lnT w="7620" cap="flat" cmpd="sng" algn="ctr">
                      <a:solidFill>
                        <a:srgbClr val="80111A"/>
                      </a:solidFill>
                      <a:prstDash val="solid"/>
                      <a:round/>
                      <a:headEnd type="none" w="med" len="med"/>
                      <a:tailEnd type="none" w="med" len="med"/>
                    </a:lnT>
                    <a:lnB w="7620" cap="flat" cmpd="sng" algn="ctr">
                      <a:solidFill>
                        <a:srgbClr val="E02F1A"/>
                      </a:solidFill>
                      <a:prstDash val="solid"/>
                      <a:round/>
                      <a:headEnd type="none" w="med" len="med"/>
                      <a:tailEnd type="none" w="med" len="med"/>
                    </a:lnB>
                  </a:tcPr>
                </a:tc>
                <a:tc>
                  <a:txBody>
                    <a:bodyPr/>
                    <a:lstStyle/>
                    <a:p>
                      <a:pPr rtl="0" fontAlgn="ctr"/>
                      <a:endParaRPr lang="en-IN" sz="1200">
                        <a:effectLst/>
                      </a:endParaRPr>
                    </a:p>
                  </a:txBody>
                  <a:tcPr marL="5271" marR="5271" marT="0" marB="0" anchor="ctr">
                    <a:lnL w="7620" cap="flat" cmpd="sng" algn="ctr">
                      <a:solidFill>
                        <a:srgbClr val="401C1A"/>
                      </a:solidFill>
                      <a:prstDash val="solid"/>
                      <a:round/>
                      <a:headEnd type="none" w="med" len="med"/>
                      <a:tailEnd type="none" w="med" len="med"/>
                    </a:lnL>
                    <a:lnR w="7620" cap="flat" cmpd="sng" algn="ctr">
                      <a:solidFill>
                        <a:srgbClr val="401C1A"/>
                      </a:solidFill>
                      <a:prstDash val="solid"/>
                      <a:round/>
                      <a:headEnd type="none" w="med" len="med"/>
                      <a:tailEnd type="none" w="med" len="med"/>
                    </a:lnR>
                    <a:lnT w="7620" cap="flat" cmpd="sng" algn="ctr">
                      <a:solidFill>
                        <a:srgbClr val="401C1A"/>
                      </a:solidFill>
                      <a:prstDash val="solid"/>
                      <a:round/>
                      <a:headEnd type="none" w="med" len="med"/>
                      <a:tailEnd type="none" w="med" len="med"/>
                    </a:lnT>
                    <a:lnB w="7620" cap="flat" cmpd="sng" algn="ctr">
                      <a:solidFill>
                        <a:srgbClr val="C0361A"/>
                      </a:solidFill>
                      <a:prstDash val="solid"/>
                      <a:round/>
                      <a:headEnd type="none" w="med" len="med"/>
                      <a:tailEnd type="none" w="med" len="med"/>
                    </a:lnB>
                    <a:solidFill>
                      <a:srgbClr val="F2F2F2"/>
                    </a:solidFill>
                  </a:tcPr>
                </a:tc>
                <a:extLst>
                  <a:ext uri="{0D108BD9-81ED-4DB2-BD59-A6C34878D82A}">
                    <a16:rowId xmlns:a16="http://schemas.microsoft.com/office/drawing/2014/main" val="2657613799"/>
                  </a:ext>
                </a:extLst>
              </a:tr>
              <a:tr h="218633">
                <a:tc>
                  <a:txBody>
                    <a:bodyPr/>
                    <a:lstStyle/>
                    <a:p>
                      <a:pPr rtl="0" fontAlgn="b"/>
                      <a:r>
                        <a:rPr lang="en-IN" sz="1200">
                          <a:effectLst/>
                        </a:rPr>
                        <a:t>Terminal Year Cash Flow</a:t>
                      </a:r>
                    </a:p>
                  </a:txBody>
                  <a:tcPr marL="5271" marR="5271" marT="0" marB="0" anchor="b">
                    <a:lnL w="7620" cap="flat" cmpd="sng" algn="ctr">
                      <a:solidFill>
                        <a:srgbClr val="40191A"/>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40191A"/>
                      </a:solidFill>
                      <a:prstDash val="solid"/>
                      <a:round/>
                      <a:headEnd type="none" w="med" len="med"/>
                      <a:tailEnd type="none" w="med" len="med"/>
                    </a:lnT>
                    <a:lnB w="7620" cap="flat" cmpd="sng" algn="ctr">
                      <a:solidFill>
                        <a:srgbClr val="001B1A"/>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01A1A"/>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01A1A"/>
                      </a:solidFill>
                      <a:prstDash val="solid"/>
                      <a:round/>
                      <a:headEnd type="none" w="med" len="med"/>
                      <a:tailEnd type="none" w="med" len="med"/>
                    </a:lnL>
                    <a:lnR w="7620" cap="flat" cmpd="sng" algn="ctr">
                      <a:solidFill>
                        <a:srgbClr val="60281A"/>
                      </a:solidFill>
                      <a:prstDash val="solid"/>
                      <a:round/>
                      <a:headEnd type="none" w="med" len="med"/>
                      <a:tailEnd type="none" w="med" len="med"/>
                    </a:lnR>
                    <a:lnT w="7620" cap="flat" cmpd="sng" algn="ctr">
                      <a:solidFill>
                        <a:srgbClr val="C01A1A"/>
                      </a:solidFill>
                      <a:prstDash val="solid"/>
                      <a:round/>
                      <a:headEnd type="none" w="med" len="med"/>
                      <a:tailEnd type="none" w="med" len="med"/>
                    </a:lnT>
                    <a:lnB w="7620" cap="flat" cmpd="sng" algn="ctr">
                      <a:solidFill>
                        <a:srgbClr val="A0371A"/>
                      </a:solidFill>
                      <a:prstDash val="solid"/>
                      <a:round/>
                      <a:headEnd type="none" w="med" len="med"/>
                      <a:tailEnd type="none" w="med" len="med"/>
                    </a:lnB>
                  </a:tcPr>
                </a:tc>
                <a:tc>
                  <a:txBody>
                    <a:bodyPr/>
                    <a:lstStyle/>
                    <a:p>
                      <a:pPr algn="ctr" rtl="0" fontAlgn="b"/>
                      <a:r>
                        <a:rPr lang="en-IN" sz="600" b="1">
                          <a:effectLst/>
                          <a:latin typeface="Arial" panose="020B0604020202020204" pitchFamily="34" charset="0"/>
                        </a:rPr>
                        <a:t>4 </a:t>
                      </a:r>
                    </a:p>
                  </a:txBody>
                  <a:tcPr marL="5271" marR="5271" marT="0" marB="0" anchor="b">
                    <a:lnL w="7620" cap="flat" cmpd="sng" algn="ctr">
                      <a:solidFill>
                        <a:srgbClr val="60281A"/>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60281A"/>
                      </a:solidFill>
                      <a:prstDash val="solid"/>
                      <a:round/>
                      <a:headEnd type="none" w="med" len="med"/>
                      <a:tailEnd type="none" w="med" len="med"/>
                    </a:lnT>
                    <a:lnB w="7620" cap="flat" cmpd="sng" algn="ctr">
                      <a:solidFill>
                        <a:srgbClr val="A0311A"/>
                      </a:solidFill>
                      <a:prstDash val="solid"/>
                      <a:round/>
                      <a:headEnd type="none" w="med" len="med"/>
                      <a:tailEnd type="none" w="med" len="med"/>
                    </a:lnB>
                    <a:solidFill>
                      <a:srgbClr val="FFE598"/>
                    </a:solidFill>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600" b="1">
                        <a:effectLst/>
                        <a:latin typeface="Arial" panose="020B0604020202020204" pitchFamily="34" charset="0"/>
                      </a:endParaRPr>
                    </a:p>
                  </a:txBody>
                  <a:tcPr marL="0" marR="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600" b="1">
                        <a:effectLst/>
                        <a:latin typeface="Arial" panose="020B0604020202020204" pitchFamily="34" charset="0"/>
                      </a:endParaRPr>
                    </a:p>
                  </a:txBody>
                  <a:tcPr marL="0" marR="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E02F1A"/>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E02F1A"/>
                      </a:solidFill>
                      <a:prstDash val="solid"/>
                      <a:round/>
                      <a:headEnd type="none" w="med" len="med"/>
                      <a:tailEnd type="none" w="med" len="med"/>
                    </a:lnL>
                    <a:lnR w="7620" cap="flat" cmpd="sng" algn="ctr">
                      <a:solidFill>
                        <a:srgbClr val="C0361A"/>
                      </a:solidFill>
                      <a:prstDash val="solid"/>
                      <a:round/>
                      <a:headEnd type="none" w="med" len="med"/>
                      <a:tailEnd type="none" w="med" len="med"/>
                    </a:lnR>
                    <a:lnT w="7620" cap="flat" cmpd="sng" algn="ctr">
                      <a:solidFill>
                        <a:srgbClr val="E02F1A"/>
                      </a:solidFill>
                      <a:prstDash val="solid"/>
                      <a:round/>
                      <a:headEnd type="none" w="med" len="med"/>
                      <a:tailEnd type="none" w="med" len="med"/>
                    </a:lnT>
                    <a:lnB w="7620" cap="flat" cmpd="sng" algn="ctr">
                      <a:solidFill>
                        <a:srgbClr val="00401A"/>
                      </a:solidFill>
                      <a:prstDash val="solid"/>
                      <a:round/>
                      <a:headEnd type="none" w="med" len="med"/>
                      <a:tailEnd type="none" w="med" len="med"/>
                    </a:lnB>
                  </a:tcPr>
                </a:tc>
                <a:tc>
                  <a:txBody>
                    <a:bodyPr/>
                    <a:lstStyle/>
                    <a:p>
                      <a:pPr rtl="0" fontAlgn="ctr"/>
                      <a:endParaRPr lang="en-IN" sz="1200">
                        <a:effectLst/>
                      </a:endParaRPr>
                    </a:p>
                  </a:txBody>
                  <a:tcPr marL="5271" marR="5271" marT="0" marB="0" anchor="ctr">
                    <a:lnL w="7620" cap="flat" cmpd="sng" algn="ctr">
                      <a:solidFill>
                        <a:srgbClr val="C0361A"/>
                      </a:solidFill>
                      <a:prstDash val="solid"/>
                      <a:round/>
                      <a:headEnd type="none" w="med" len="med"/>
                      <a:tailEnd type="none" w="med" len="med"/>
                    </a:lnL>
                    <a:lnR w="7620" cap="flat" cmpd="sng" algn="ctr">
                      <a:solidFill>
                        <a:srgbClr val="C0361A"/>
                      </a:solidFill>
                      <a:prstDash val="solid"/>
                      <a:round/>
                      <a:headEnd type="none" w="med" len="med"/>
                      <a:tailEnd type="none" w="med" len="med"/>
                    </a:lnR>
                    <a:lnT w="7620" cap="flat" cmpd="sng" algn="ctr">
                      <a:solidFill>
                        <a:srgbClr val="C0361A"/>
                      </a:solidFill>
                      <a:prstDash val="solid"/>
                      <a:round/>
                      <a:headEnd type="none" w="med" len="med"/>
                      <a:tailEnd type="none" w="med" len="med"/>
                    </a:lnT>
                    <a:lnB w="7620" cap="flat" cmpd="sng" algn="ctr">
                      <a:solidFill>
                        <a:srgbClr val="C03F1A"/>
                      </a:solidFill>
                      <a:prstDash val="solid"/>
                      <a:round/>
                      <a:headEnd type="none" w="med" len="med"/>
                      <a:tailEnd type="none" w="med" len="med"/>
                    </a:lnB>
                    <a:solidFill>
                      <a:srgbClr val="F2F2F2"/>
                    </a:solidFill>
                  </a:tcPr>
                </a:tc>
                <a:extLst>
                  <a:ext uri="{0D108BD9-81ED-4DB2-BD59-A6C34878D82A}">
                    <a16:rowId xmlns:a16="http://schemas.microsoft.com/office/drawing/2014/main" val="2181571124"/>
                  </a:ext>
                </a:extLst>
              </a:tr>
              <a:tr h="218633">
                <a:tc>
                  <a:txBody>
                    <a:bodyPr/>
                    <a:lstStyle/>
                    <a:p>
                      <a:pPr rtl="0" fontAlgn="b"/>
                      <a:r>
                        <a:rPr lang="en-IN" sz="1200">
                          <a:effectLst/>
                        </a:rPr>
                        <a:t>Perpetuity Growth rate</a:t>
                      </a:r>
                    </a:p>
                  </a:txBody>
                  <a:tcPr marL="5271" marR="5271" marT="0" marB="0" anchor="b">
                    <a:lnL w="7620" cap="flat" cmpd="sng" algn="ctr">
                      <a:solidFill>
                        <a:srgbClr val="001B1A"/>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1B1A"/>
                      </a:solidFill>
                      <a:prstDash val="solid"/>
                      <a:round/>
                      <a:headEnd type="none" w="med" len="med"/>
                      <a:tailEnd type="none" w="med" len="med"/>
                    </a:lnT>
                    <a:lnB w="7620" cap="flat" cmpd="sng" algn="ctr">
                      <a:solidFill>
                        <a:srgbClr val="001B1A"/>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A0371A"/>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A0371A"/>
                      </a:solidFill>
                      <a:prstDash val="solid"/>
                      <a:round/>
                      <a:headEnd type="none" w="med" len="med"/>
                      <a:tailEnd type="none" w="med" len="med"/>
                    </a:lnL>
                    <a:lnR w="7620" cap="flat" cmpd="sng" algn="ctr">
                      <a:solidFill>
                        <a:srgbClr val="A0311A"/>
                      </a:solidFill>
                      <a:prstDash val="solid"/>
                      <a:round/>
                      <a:headEnd type="none" w="med" len="med"/>
                      <a:tailEnd type="none" w="med" len="med"/>
                    </a:lnR>
                    <a:lnT w="7620" cap="flat" cmpd="sng" algn="ctr">
                      <a:solidFill>
                        <a:srgbClr val="A0371A"/>
                      </a:solidFill>
                      <a:prstDash val="solid"/>
                      <a:round/>
                      <a:headEnd type="none" w="med" len="med"/>
                      <a:tailEnd type="none" w="med" len="med"/>
                    </a:lnT>
                    <a:lnB w="7620" cap="flat" cmpd="sng" algn="ctr">
                      <a:solidFill>
                        <a:srgbClr val="A03A1A"/>
                      </a:solidFill>
                      <a:prstDash val="solid"/>
                      <a:round/>
                      <a:headEnd type="none" w="med" len="med"/>
                      <a:tailEnd type="none" w="med" len="med"/>
                    </a:lnB>
                  </a:tcPr>
                </a:tc>
                <a:tc>
                  <a:txBody>
                    <a:bodyPr/>
                    <a:lstStyle/>
                    <a:p>
                      <a:pPr algn="ctr" rtl="0" fontAlgn="b"/>
                      <a:r>
                        <a:rPr lang="en-IN" sz="600" b="1">
                          <a:effectLst/>
                          <a:latin typeface="Arial" panose="020B0604020202020204" pitchFamily="34" charset="0"/>
                        </a:rPr>
                        <a:t>0 </a:t>
                      </a:r>
                    </a:p>
                  </a:txBody>
                  <a:tcPr marL="5271" marR="5271" marT="0" marB="0" anchor="b">
                    <a:lnL w="7620" cap="flat" cmpd="sng" algn="ctr">
                      <a:solidFill>
                        <a:srgbClr val="A0311A"/>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A0311A"/>
                      </a:solidFill>
                      <a:prstDash val="solid"/>
                      <a:round/>
                      <a:headEnd type="none" w="med" len="med"/>
                      <a:tailEnd type="none" w="med" len="med"/>
                    </a:lnT>
                    <a:lnB w="7620" cap="flat" cmpd="sng" algn="ctr">
                      <a:solidFill>
                        <a:srgbClr val="00421A"/>
                      </a:solidFill>
                      <a:prstDash val="solid"/>
                      <a:round/>
                      <a:headEnd type="none" w="med" len="med"/>
                      <a:tailEnd type="none" w="med" len="med"/>
                    </a:lnB>
                    <a:solidFill>
                      <a:srgbClr val="FFE598"/>
                    </a:solidFill>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600" b="1">
                        <a:effectLst/>
                        <a:latin typeface="Arial" panose="020B0604020202020204" pitchFamily="34" charset="0"/>
                      </a:endParaRPr>
                    </a:p>
                  </a:txBody>
                  <a:tcPr marL="0" marR="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600" b="1">
                        <a:effectLst/>
                        <a:latin typeface="Arial" panose="020B0604020202020204" pitchFamily="34" charset="0"/>
                      </a:endParaRPr>
                    </a:p>
                  </a:txBody>
                  <a:tcPr marL="0" marR="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00401A"/>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00401A"/>
                      </a:solidFill>
                      <a:prstDash val="solid"/>
                      <a:round/>
                      <a:headEnd type="none" w="med" len="med"/>
                      <a:tailEnd type="none" w="med" len="med"/>
                    </a:lnL>
                    <a:lnR w="7620" cap="flat" cmpd="sng" algn="ctr">
                      <a:solidFill>
                        <a:srgbClr val="C03F1A"/>
                      </a:solidFill>
                      <a:prstDash val="solid"/>
                      <a:round/>
                      <a:headEnd type="none" w="med" len="med"/>
                      <a:tailEnd type="none" w="med" len="med"/>
                    </a:lnR>
                    <a:lnT w="7620" cap="flat" cmpd="sng" algn="ctr">
                      <a:solidFill>
                        <a:srgbClr val="00401A"/>
                      </a:solidFill>
                      <a:prstDash val="solid"/>
                      <a:round/>
                      <a:headEnd type="none" w="med" len="med"/>
                      <a:tailEnd type="none" w="med" len="med"/>
                    </a:lnT>
                    <a:lnB w="7620" cap="flat" cmpd="sng" algn="ctr">
                      <a:solidFill>
                        <a:srgbClr val="20451A"/>
                      </a:solidFill>
                      <a:prstDash val="solid"/>
                      <a:round/>
                      <a:headEnd type="none" w="med" len="med"/>
                      <a:tailEnd type="none" w="med" len="med"/>
                    </a:lnB>
                  </a:tcPr>
                </a:tc>
                <a:tc>
                  <a:txBody>
                    <a:bodyPr/>
                    <a:lstStyle/>
                    <a:p>
                      <a:pPr rtl="0" fontAlgn="ctr"/>
                      <a:endParaRPr lang="en-IN" sz="1200">
                        <a:effectLst/>
                      </a:endParaRPr>
                    </a:p>
                  </a:txBody>
                  <a:tcPr marL="5271" marR="5271" marT="0" marB="0" anchor="ctr">
                    <a:lnL w="7620" cap="flat" cmpd="sng" algn="ctr">
                      <a:solidFill>
                        <a:srgbClr val="C03F1A"/>
                      </a:solidFill>
                      <a:prstDash val="solid"/>
                      <a:round/>
                      <a:headEnd type="none" w="med" len="med"/>
                      <a:tailEnd type="none" w="med" len="med"/>
                    </a:lnL>
                    <a:lnR w="7620" cap="flat" cmpd="sng" algn="ctr">
                      <a:solidFill>
                        <a:srgbClr val="C03F1A"/>
                      </a:solidFill>
                      <a:prstDash val="solid"/>
                      <a:round/>
                      <a:headEnd type="none" w="med" len="med"/>
                      <a:tailEnd type="none" w="med" len="med"/>
                    </a:lnR>
                    <a:lnT w="7620" cap="flat" cmpd="sng" algn="ctr">
                      <a:solidFill>
                        <a:srgbClr val="C03F1A"/>
                      </a:solidFill>
                      <a:prstDash val="solid"/>
                      <a:round/>
                      <a:headEnd type="none" w="med" len="med"/>
                      <a:tailEnd type="none" w="med" len="med"/>
                    </a:lnT>
                    <a:lnB w="7620" cap="flat" cmpd="sng" algn="ctr">
                      <a:solidFill>
                        <a:srgbClr val="40431A"/>
                      </a:solidFill>
                      <a:prstDash val="solid"/>
                      <a:round/>
                      <a:headEnd type="none" w="med" len="med"/>
                      <a:tailEnd type="none" w="med" len="med"/>
                    </a:lnB>
                    <a:solidFill>
                      <a:srgbClr val="F2F2F2"/>
                    </a:solidFill>
                  </a:tcPr>
                </a:tc>
                <a:extLst>
                  <a:ext uri="{0D108BD9-81ED-4DB2-BD59-A6C34878D82A}">
                    <a16:rowId xmlns:a16="http://schemas.microsoft.com/office/drawing/2014/main" val="1851856234"/>
                  </a:ext>
                </a:extLst>
              </a:tr>
              <a:tr h="130475">
                <a:tc>
                  <a:txBody>
                    <a:bodyPr/>
                    <a:lstStyle/>
                    <a:p>
                      <a:pPr rtl="0" fontAlgn="b"/>
                      <a:r>
                        <a:rPr lang="en-IN" sz="600" b="1">
                          <a:effectLst/>
                          <a:latin typeface="Arial" panose="020B0604020202020204" pitchFamily="34" charset="0"/>
                        </a:rPr>
                        <a:t>Terminal Value</a:t>
                      </a:r>
                    </a:p>
                  </a:txBody>
                  <a:tcPr marL="0" marR="0" marT="0" marB="0" anchor="b">
                    <a:lnL w="7620" cap="flat" cmpd="sng" algn="ctr">
                      <a:solidFill>
                        <a:srgbClr val="001B1A"/>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1B1A"/>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600" b="1">
                        <a:effectLst/>
                        <a:latin typeface="Arial" panose="020B0604020202020204" pitchFamily="34" charset="0"/>
                      </a:endParaRPr>
                    </a:p>
                  </a:txBody>
                  <a:tcPr marL="0" marR="0" marT="0" marB="0" anchor="b">
                    <a:lnL w="7620" cap="flat" cmpd="sng" algn="ctr">
                      <a:solidFill>
                        <a:srgbClr val="CCCCCC"/>
                      </a:solidFill>
                      <a:prstDash val="solid"/>
                      <a:round/>
                      <a:headEnd type="none" w="med" len="med"/>
                      <a:tailEnd type="none" w="med" len="med"/>
                    </a:lnL>
                    <a:lnR w="7620" cap="flat" cmpd="sng" algn="ctr">
                      <a:solidFill>
                        <a:srgbClr val="A03A1A"/>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600" b="1">
                        <a:effectLst/>
                        <a:latin typeface="Arial" panose="020B0604020202020204" pitchFamily="34" charset="0"/>
                      </a:endParaRPr>
                    </a:p>
                  </a:txBody>
                  <a:tcPr marL="0" marR="0" marT="0" marB="0" anchor="b">
                    <a:lnL w="7620" cap="flat" cmpd="sng" algn="ctr">
                      <a:solidFill>
                        <a:srgbClr val="A03A1A"/>
                      </a:solidFill>
                      <a:prstDash val="solid"/>
                      <a:round/>
                      <a:headEnd type="none" w="med" len="med"/>
                      <a:tailEnd type="none" w="med" len="med"/>
                    </a:lnL>
                    <a:lnR w="7620" cap="flat" cmpd="sng" algn="ctr">
                      <a:solidFill>
                        <a:srgbClr val="00421A"/>
                      </a:solidFill>
                      <a:prstDash val="solid"/>
                      <a:round/>
                      <a:headEnd type="none" w="med" len="med"/>
                      <a:tailEnd type="none" w="med" len="med"/>
                    </a:lnR>
                    <a:lnT w="7620" cap="flat" cmpd="sng" algn="ctr">
                      <a:solidFill>
                        <a:srgbClr val="A03A1A"/>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600" b="1">
                          <a:effectLst/>
                          <a:latin typeface="Arial" panose="020B0604020202020204" pitchFamily="34" charset="0"/>
                        </a:rPr>
                        <a:t>44 </a:t>
                      </a:r>
                    </a:p>
                  </a:txBody>
                  <a:tcPr marL="5271" marR="5271" marT="0" marB="0" anchor="b">
                    <a:lnL w="7620" cap="flat" cmpd="sng" algn="ctr">
                      <a:solidFill>
                        <a:srgbClr val="00421A"/>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421A"/>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600" b="1">
                        <a:effectLst/>
                        <a:latin typeface="Arial" panose="020B0604020202020204" pitchFamily="34" charset="0"/>
                      </a:endParaRPr>
                    </a:p>
                  </a:txBody>
                  <a:tcPr marL="0" marR="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600" b="1">
                        <a:effectLst/>
                        <a:latin typeface="Arial" panose="020B0604020202020204" pitchFamily="34" charset="0"/>
                      </a:endParaRPr>
                    </a:p>
                  </a:txBody>
                  <a:tcPr marL="0" marR="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20451A"/>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20451A"/>
                      </a:solidFill>
                      <a:prstDash val="solid"/>
                      <a:round/>
                      <a:headEnd type="none" w="med" len="med"/>
                      <a:tailEnd type="none" w="med" len="med"/>
                    </a:lnL>
                    <a:lnR w="7620" cap="flat" cmpd="sng" algn="ctr">
                      <a:solidFill>
                        <a:srgbClr val="40431A"/>
                      </a:solidFill>
                      <a:prstDash val="solid"/>
                      <a:round/>
                      <a:headEnd type="none" w="med" len="med"/>
                      <a:tailEnd type="none" w="med" len="med"/>
                    </a:lnR>
                    <a:lnT w="7620" cap="flat" cmpd="sng" algn="ctr">
                      <a:solidFill>
                        <a:srgbClr val="20451A"/>
                      </a:solidFill>
                      <a:prstDash val="solid"/>
                      <a:round/>
                      <a:headEnd type="none" w="med" len="med"/>
                      <a:tailEnd type="none" w="med" len="med"/>
                    </a:lnT>
                    <a:lnB w="7620" cap="flat" cmpd="sng" algn="ctr">
                      <a:solidFill>
                        <a:srgbClr val="404A1A"/>
                      </a:solidFill>
                      <a:prstDash val="solid"/>
                      <a:round/>
                      <a:headEnd type="none" w="med" len="med"/>
                      <a:tailEnd type="none" w="med" len="med"/>
                    </a:lnB>
                  </a:tcPr>
                </a:tc>
                <a:tc>
                  <a:txBody>
                    <a:bodyPr/>
                    <a:lstStyle/>
                    <a:p>
                      <a:pPr rtl="0" fontAlgn="ctr"/>
                      <a:endParaRPr lang="en-IN" sz="1200">
                        <a:effectLst/>
                      </a:endParaRPr>
                    </a:p>
                  </a:txBody>
                  <a:tcPr marL="5271" marR="5271" marT="0" marB="0" anchor="ctr">
                    <a:lnL w="7620" cap="flat" cmpd="sng" algn="ctr">
                      <a:solidFill>
                        <a:srgbClr val="40431A"/>
                      </a:solidFill>
                      <a:prstDash val="solid"/>
                      <a:round/>
                      <a:headEnd type="none" w="med" len="med"/>
                      <a:tailEnd type="none" w="med" len="med"/>
                    </a:lnL>
                    <a:lnR w="7620" cap="flat" cmpd="sng" algn="ctr">
                      <a:solidFill>
                        <a:srgbClr val="40431A"/>
                      </a:solidFill>
                      <a:prstDash val="solid"/>
                      <a:round/>
                      <a:headEnd type="none" w="med" len="med"/>
                      <a:tailEnd type="none" w="med" len="med"/>
                    </a:lnR>
                    <a:lnT w="7620" cap="flat" cmpd="sng" algn="ctr">
                      <a:solidFill>
                        <a:srgbClr val="40431A"/>
                      </a:solidFill>
                      <a:prstDash val="solid"/>
                      <a:round/>
                      <a:headEnd type="none" w="med" len="med"/>
                      <a:tailEnd type="none" w="med" len="med"/>
                    </a:lnT>
                    <a:lnB w="7620" cap="flat" cmpd="sng" algn="ctr">
                      <a:solidFill>
                        <a:srgbClr val="E04C1A"/>
                      </a:solidFill>
                      <a:prstDash val="solid"/>
                      <a:round/>
                      <a:headEnd type="none" w="med" len="med"/>
                      <a:tailEnd type="none" w="med" len="med"/>
                    </a:lnB>
                    <a:solidFill>
                      <a:srgbClr val="F2F2F2"/>
                    </a:solidFill>
                  </a:tcPr>
                </a:tc>
                <a:extLst>
                  <a:ext uri="{0D108BD9-81ED-4DB2-BD59-A6C34878D82A}">
                    <a16:rowId xmlns:a16="http://schemas.microsoft.com/office/drawing/2014/main" val="2499839373"/>
                  </a:ext>
                </a:extLst>
              </a:tr>
              <a:tr h="218633">
                <a:tc>
                  <a:txBody>
                    <a:bodyPr/>
                    <a:lstStyle/>
                    <a:p>
                      <a:pPr rtl="0" fontAlgn="b"/>
                      <a:r>
                        <a:rPr lang="en-IN" sz="1200">
                          <a:effectLst/>
                        </a:rPr>
                        <a:t>Discount Factor</a:t>
                      </a: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60511A"/>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60511A"/>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80541A"/>
                      </a:solidFill>
                      <a:prstDash val="solid"/>
                      <a:round/>
                      <a:headEnd type="none" w="med" len="med"/>
                      <a:tailEnd type="none" w="med" len="med"/>
                    </a:lnB>
                  </a:tcPr>
                </a:tc>
                <a:tc>
                  <a:txBody>
                    <a:bodyPr/>
                    <a:lstStyle/>
                    <a:p>
                      <a:pPr algn="r" rtl="0" fontAlgn="b"/>
                      <a:r>
                        <a:rPr lang="en-IN" sz="600" b="0">
                          <a:effectLst/>
                          <a:latin typeface="Arial" panose="020B0604020202020204" pitchFamily="34" charset="0"/>
                        </a:rPr>
                        <a:t>0.560</a:t>
                      </a: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A0531A"/>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600" b="1">
                        <a:effectLst/>
                        <a:latin typeface="Arial" panose="020B0604020202020204" pitchFamily="34" charset="0"/>
                      </a:endParaRPr>
                    </a:p>
                  </a:txBody>
                  <a:tcPr marL="0" marR="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600" b="1">
                        <a:effectLst/>
                        <a:latin typeface="Arial" panose="020B0604020202020204" pitchFamily="34" charset="0"/>
                      </a:endParaRPr>
                    </a:p>
                  </a:txBody>
                  <a:tcPr marL="0" marR="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404A1A"/>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404A1A"/>
                      </a:solidFill>
                      <a:prstDash val="solid"/>
                      <a:round/>
                      <a:headEnd type="none" w="med" len="med"/>
                      <a:tailEnd type="none" w="med" len="med"/>
                    </a:lnL>
                    <a:lnR w="7620" cap="flat" cmpd="sng" algn="ctr">
                      <a:solidFill>
                        <a:srgbClr val="E04C1A"/>
                      </a:solidFill>
                      <a:prstDash val="solid"/>
                      <a:round/>
                      <a:headEnd type="none" w="med" len="med"/>
                      <a:tailEnd type="none" w="med" len="med"/>
                    </a:lnR>
                    <a:lnT w="7620" cap="flat" cmpd="sng" algn="ctr">
                      <a:solidFill>
                        <a:srgbClr val="404A1A"/>
                      </a:solidFill>
                      <a:prstDash val="solid"/>
                      <a:round/>
                      <a:headEnd type="none" w="med" len="med"/>
                      <a:tailEnd type="none" w="med" len="med"/>
                    </a:lnT>
                    <a:lnB w="7620" cap="flat" cmpd="sng" algn="ctr">
                      <a:solidFill>
                        <a:srgbClr val="205A1A"/>
                      </a:solidFill>
                      <a:prstDash val="solid"/>
                      <a:round/>
                      <a:headEnd type="none" w="med" len="med"/>
                      <a:tailEnd type="none" w="med" len="med"/>
                    </a:lnB>
                  </a:tcPr>
                </a:tc>
                <a:tc>
                  <a:txBody>
                    <a:bodyPr/>
                    <a:lstStyle/>
                    <a:p>
                      <a:pPr rtl="0" fontAlgn="ctr"/>
                      <a:endParaRPr lang="en-IN" sz="1200">
                        <a:effectLst/>
                      </a:endParaRPr>
                    </a:p>
                  </a:txBody>
                  <a:tcPr marL="5271" marR="5271" marT="0" marB="0" anchor="ctr">
                    <a:lnL w="7620" cap="flat" cmpd="sng" algn="ctr">
                      <a:solidFill>
                        <a:srgbClr val="E04C1A"/>
                      </a:solidFill>
                      <a:prstDash val="solid"/>
                      <a:round/>
                      <a:headEnd type="none" w="med" len="med"/>
                      <a:tailEnd type="none" w="med" len="med"/>
                    </a:lnL>
                    <a:lnR w="7620" cap="flat" cmpd="sng" algn="ctr">
                      <a:solidFill>
                        <a:srgbClr val="E04C1A"/>
                      </a:solidFill>
                      <a:prstDash val="solid"/>
                      <a:round/>
                      <a:headEnd type="none" w="med" len="med"/>
                      <a:tailEnd type="none" w="med" len="med"/>
                    </a:lnR>
                    <a:lnT w="7620" cap="flat" cmpd="sng" algn="ctr">
                      <a:solidFill>
                        <a:srgbClr val="E04C1A"/>
                      </a:solidFill>
                      <a:prstDash val="solid"/>
                      <a:round/>
                      <a:headEnd type="none" w="med" len="med"/>
                      <a:tailEnd type="none" w="med" len="med"/>
                    </a:lnT>
                    <a:lnB w="7620" cap="flat" cmpd="sng" algn="ctr">
                      <a:solidFill>
                        <a:srgbClr val="805E1A"/>
                      </a:solidFill>
                      <a:prstDash val="solid"/>
                      <a:round/>
                      <a:headEnd type="none" w="med" len="med"/>
                      <a:tailEnd type="none" w="med" len="med"/>
                    </a:lnB>
                    <a:solidFill>
                      <a:srgbClr val="F2F2F2"/>
                    </a:solidFill>
                  </a:tcPr>
                </a:tc>
                <a:extLst>
                  <a:ext uri="{0D108BD9-81ED-4DB2-BD59-A6C34878D82A}">
                    <a16:rowId xmlns:a16="http://schemas.microsoft.com/office/drawing/2014/main" val="1336189692"/>
                  </a:ext>
                </a:extLst>
              </a:tr>
              <a:tr h="130475">
                <a:tc>
                  <a:txBody>
                    <a:bodyPr/>
                    <a:lstStyle/>
                    <a:p>
                      <a:pPr rtl="0" fontAlgn="b"/>
                      <a:r>
                        <a:rPr lang="en-US" sz="600" b="1">
                          <a:effectLst/>
                          <a:latin typeface="Arial" panose="020B0604020202020204" pitchFamily="34" charset="0"/>
                        </a:rPr>
                        <a:t>Present Value of Terminal Value</a:t>
                      </a:r>
                    </a:p>
                  </a:txBody>
                  <a:tcPr marL="0" marR="0" marT="0" marB="0" anchor="b">
                    <a:lnL w="7620" cap="flat" cmpd="sng" algn="ctr">
                      <a:solidFill>
                        <a:srgbClr val="60511A"/>
                      </a:solidFill>
                      <a:prstDash val="solid"/>
                      <a:round/>
                      <a:headEnd type="none" w="med" len="med"/>
                      <a:tailEnd type="none" w="med" len="med"/>
                    </a:lnL>
                    <a:lnR w="7620" cap="flat" cmpd="sng" algn="ctr">
                      <a:solidFill>
                        <a:srgbClr val="60511A"/>
                      </a:solidFill>
                      <a:prstDash val="solid"/>
                      <a:round/>
                      <a:headEnd type="none" w="med" len="med"/>
                      <a:tailEnd type="none" w="med" len="med"/>
                    </a:lnR>
                    <a:lnT w="7620" cap="flat" cmpd="sng" algn="ctr">
                      <a:solidFill>
                        <a:srgbClr val="60511A"/>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600" b="1">
                        <a:effectLst/>
                        <a:latin typeface="Arial" panose="020B0604020202020204" pitchFamily="34" charset="0"/>
                      </a:endParaRPr>
                    </a:p>
                  </a:txBody>
                  <a:tcPr marL="0" marR="0" marT="0" marB="0" anchor="b">
                    <a:lnL w="7620" cap="flat" cmpd="sng" algn="ctr">
                      <a:solidFill>
                        <a:srgbClr val="60511A"/>
                      </a:solidFill>
                      <a:prstDash val="solid"/>
                      <a:round/>
                      <a:headEnd type="none" w="med" len="med"/>
                      <a:tailEnd type="none" w="med" len="med"/>
                    </a:lnL>
                    <a:lnR w="7620" cap="flat" cmpd="sng" algn="ctr">
                      <a:solidFill>
                        <a:srgbClr val="80541A"/>
                      </a:solidFill>
                      <a:prstDash val="solid"/>
                      <a:round/>
                      <a:headEnd type="none" w="med" len="med"/>
                      <a:tailEnd type="none" w="med" len="med"/>
                    </a:lnR>
                    <a:lnT w="7620" cap="flat" cmpd="sng" algn="ctr">
                      <a:solidFill>
                        <a:srgbClr val="60511A"/>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600" b="1">
                        <a:effectLst/>
                        <a:latin typeface="Arial" panose="020B0604020202020204" pitchFamily="34" charset="0"/>
                      </a:endParaRPr>
                    </a:p>
                  </a:txBody>
                  <a:tcPr marL="0" marR="0" marT="0" marB="0" anchor="b">
                    <a:lnL w="7620" cap="flat" cmpd="sng" algn="ctr">
                      <a:solidFill>
                        <a:srgbClr val="80541A"/>
                      </a:solidFill>
                      <a:prstDash val="solid"/>
                      <a:round/>
                      <a:headEnd type="none" w="med" len="med"/>
                      <a:tailEnd type="none" w="med" len="med"/>
                    </a:lnL>
                    <a:lnR w="7620" cap="flat" cmpd="sng" algn="ctr">
                      <a:solidFill>
                        <a:srgbClr val="A0531A"/>
                      </a:solidFill>
                      <a:prstDash val="solid"/>
                      <a:round/>
                      <a:headEnd type="none" w="med" len="med"/>
                      <a:tailEnd type="none" w="med" len="med"/>
                    </a:lnR>
                    <a:lnT w="7620" cap="flat" cmpd="sng" algn="ctr">
                      <a:solidFill>
                        <a:srgbClr val="80541A"/>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600" b="1">
                          <a:effectLst/>
                          <a:latin typeface="Arial" panose="020B0604020202020204" pitchFamily="34" charset="0"/>
                        </a:rPr>
                        <a:t>25 </a:t>
                      </a:r>
                    </a:p>
                  </a:txBody>
                  <a:tcPr marL="5271" marR="5271" marT="0" marB="0" anchor="b">
                    <a:lnL w="7620" cap="flat" cmpd="sng" algn="ctr">
                      <a:solidFill>
                        <a:srgbClr val="A0531A"/>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A0531A"/>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600" b="1">
                        <a:effectLst/>
                        <a:latin typeface="Arial" panose="020B0604020202020204" pitchFamily="34" charset="0"/>
                      </a:endParaRPr>
                    </a:p>
                  </a:txBody>
                  <a:tcPr marL="0" marR="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600" b="1">
                        <a:effectLst/>
                        <a:latin typeface="Arial" panose="020B0604020202020204" pitchFamily="34" charset="0"/>
                      </a:endParaRPr>
                    </a:p>
                  </a:txBody>
                  <a:tcPr marL="0" marR="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205A1A"/>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205A1A"/>
                      </a:solidFill>
                      <a:prstDash val="solid"/>
                      <a:round/>
                      <a:headEnd type="none" w="med" len="med"/>
                      <a:tailEnd type="none" w="med" len="med"/>
                    </a:lnL>
                    <a:lnR w="7620" cap="flat" cmpd="sng" algn="ctr">
                      <a:solidFill>
                        <a:srgbClr val="805E1A"/>
                      </a:solidFill>
                      <a:prstDash val="solid"/>
                      <a:round/>
                      <a:headEnd type="none" w="med" len="med"/>
                      <a:tailEnd type="none" w="med" len="med"/>
                    </a:lnR>
                    <a:lnT w="7620" cap="flat" cmpd="sng" algn="ctr">
                      <a:solidFill>
                        <a:srgbClr val="205A1A"/>
                      </a:solidFill>
                      <a:prstDash val="solid"/>
                      <a:round/>
                      <a:headEnd type="none" w="med" len="med"/>
                      <a:tailEnd type="none" w="med" len="med"/>
                    </a:lnT>
                    <a:lnB w="7620" cap="flat" cmpd="sng" algn="ctr">
                      <a:solidFill>
                        <a:srgbClr val="C0511A"/>
                      </a:solidFill>
                      <a:prstDash val="solid"/>
                      <a:round/>
                      <a:headEnd type="none" w="med" len="med"/>
                      <a:tailEnd type="none" w="med" len="med"/>
                    </a:lnB>
                  </a:tcPr>
                </a:tc>
                <a:tc>
                  <a:txBody>
                    <a:bodyPr/>
                    <a:lstStyle/>
                    <a:p>
                      <a:pPr rtl="0" fontAlgn="ctr"/>
                      <a:endParaRPr lang="en-IN" sz="1200">
                        <a:effectLst/>
                      </a:endParaRPr>
                    </a:p>
                  </a:txBody>
                  <a:tcPr marL="5271" marR="5271" marT="0" marB="0" anchor="ctr">
                    <a:lnL w="7620" cap="flat" cmpd="sng" algn="ctr">
                      <a:solidFill>
                        <a:srgbClr val="805E1A"/>
                      </a:solidFill>
                      <a:prstDash val="solid"/>
                      <a:round/>
                      <a:headEnd type="none" w="med" len="med"/>
                      <a:tailEnd type="none" w="med" len="med"/>
                    </a:lnL>
                    <a:lnR w="7620" cap="flat" cmpd="sng" algn="ctr">
                      <a:solidFill>
                        <a:srgbClr val="805E1A"/>
                      </a:solidFill>
                      <a:prstDash val="solid"/>
                      <a:round/>
                      <a:headEnd type="none" w="med" len="med"/>
                      <a:tailEnd type="none" w="med" len="med"/>
                    </a:lnR>
                    <a:lnT w="7620" cap="flat" cmpd="sng" algn="ctr">
                      <a:solidFill>
                        <a:srgbClr val="805E1A"/>
                      </a:solidFill>
                      <a:prstDash val="solid"/>
                      <a:round/>
                      <a:headEnd type="none" w="med" len="med"/>
                      <a:tailEnd type="none" w="med" len="med"/>
                    </a:lnT>
                    <a:lnB w="7620" cap="flat" cmpd="sng" algn="ctr">
                      <a:solidFill>
                        <a:srgbClr val="20561A"/>
                      </a:solidFill>
                      <a:prstDash val="solid"/>
                      <a:round/>
                      <a:headEnd type="none" w="med" len="med"/>
                      <a:tailEnd type="none" w="med" len="med"/>
                    </a:lnB>
                    <a:solidFill>
                      <a:srgbClr val="F2F2F2"/>
                    </a:solidFill>
                  </a:tcPr>
                </a:tc>
                <a:extLst>
                  <a:ext uri="{0D108BD9-81ED-4DB2-BD59-A6C34878D82A}">
                    <a16:rowId xmlns:a16="http://schemas.microsoft.com/office/drawing/2014/main" val="149608618"/>
                  </a:ext>
                </a:extLst>
              </a:tr>
              <a:tr h="94036">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0BB1A"/>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0BB1A"/>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A0C31A"/>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0511A"/>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0511A"/>
                      </a:solidFill>
                      <a:prstDash val="solid"/>
                      <a:round/>
                      <a:headEnd type="none" w="med" len="med"/>
                      <a:tailEnd type="none" w="med" len="med"/>
                    </a:lnL>
                    <a:lnR w="7620" cap="flat" cmpd="sng" algn="ctr">
                      <a:solidFill>
                        <a:srgbClr val="20561A"/>
                      </a:solidFill>
                      <a:prstDash val="solid"/>
                      <a:round/>
                      <a:headEnd type="none" w="med" len="med"/>
                      <a:tailEnd type="none" w="med" len="med"/>
                    </a:lnR>
                    <a:lnT w="7620" cap="flat" cmpd="sng" algn="ctr">
                      <a:solidFill>
                        <a:srgbClr val="C0511A"/>
                      </a:solidFill>
                      <a:prstDash val="solid"/>
                      <a:round/>
                      <a:headEnd type="none" w="med" len="med"/>
                      <a:tailEnd type="none" w="med" len="med"/>
                    </a:lnT>
                    <a:lnB w="7620" cap="flat" cmpd="sng" algn="ctr">
                      <a:solidFill>
                        <a:srgbClr val="40C319"/>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20561A"/>
                      </a:solidFill>
                      <a:prstDash val="solid"/>
                      <a:round/>
                      <a:headEnd type="none" w="med" len="med"/>
                      <a:tailEnd type="none" w="med" len="med"/>
                    </a:lnL>
                    <a:lnR w="7620" cap="flat" cmpd="sng" algn="ctr">
                      <a:solidFill>
                        <a:srgbClr val="20561A"/>
                      </a:solidFill>
                      <a:prstDash val="solid"/>
                      <a:round/>
                      <a:headEnd type="none" w="med" len="med"/>
                      <a:tailEnd type="none" w="med" len="med"/>
                    </a:lnR>
                    <a:lnT w="7620" cap="flat" cmpd="sng" algn="ctr">
                      <a:solidFill>
                        <a:srgbClr val="20561A"/>
                      </a:solidFill>
                      <a:prstDash val="solid"/>
                      <a:round/>
                      <a:headEnd type="none" w="med" len="med"/>
                      <a:tailEnd type="none" w="med" len="med"/>
                    </a:lnT>
                    <a:lnB w="7620" cap="flat" cmpd="sng" algn="ctr">
                      <a:solidFill>
                        <a:srgbClr val="40D419"/>
                      </a:solidFill>
                      <a:prstDash val="solid"/>
                      <a:round/>
                      <a:headEnd type="none" w="med" len="med"/>
                      <a:tailEnd type="none" w="med" len="med"/>
                    </a:lnB>
                    <a:solidFill>
                      <a:srgbClr val="F2F2F2"/>
                    </a:solidFill>
                  </a:tcPr>
                </a:tc>
                <a:extLst>
                  <a:ext uri="{0D108BD9-81ED-4DB2-BD59-A6C34878D82A}">
                    <a16:rowId xmlns:a16="http://schemas.microsoft.com/office/drawing/2014/main" val="3896251106"/>
                  </a:ext>
                </a:extLst>
              </a:tr>
              <a:tr h="130475">
                <a:tc>
                  <a:txBody>
                    <a:bodyPr/>
                    <a:lstStyle/>
                    <a:p>
                      <a:pPr rtl="0" fontAlgn="b"/>
                      <a:r>
                        <a:rPr lang="en-US" sz="600" b="1">
                          <a:effectLst/>
                          <a:latin typeface="Arial" panose="020B0604020202020204" pitchFamily="34" charset="0"/>
                        </a:rPr>
                        <a:t>Enterprise Value with Perpetuity approach</a:t>
                      </a:r>
                    </a:p>
                  </a:txBody>
                  <a:tcPr marL="0" marR="0" marT="0" marB="0" anchor="b">
                    <a:lnL w="7620" cap="flat" cmpd="sng" algn="ctr">
                      <a:solidFill>
                        <a:srgbClr val="C0BB1A"/>
                      </a:solidFill>
                      <a:prstDash val="solid"/>
                      <a:round/>
                      <a:headEnd type="none" w="med" len="med"/>
                      <a:tailEnd type="none" w="med" len="med"/>
                    </a:lnL>
                    <a:lnR w="7620" cap="flat" cmpd="sng" algn="ctr">
                      <a:solidFill>
                        <a:srgbClr val="C0BB1A"/>
                      </a:solidFill>
                      <a:prstDash val="solid"/>
                      <a:round/>
                      <a:headEnd type="none" w="med" len="med"/>
                      <a:tailEnd type="none" w="med" len="med"/>
                    </a:lnR>
                    <a:lnT w="7620" cap="flat" cmpd="sng" algn="ctr">
                      <a:solidFill>
                        <a:srgbClr val="C0BB1A"/>
                      </a:solidFill>
                      <a:prstDash val="solid"/>
                      <a:round/>
                      <a:headEnd type="none" w="med" len="med"/>
                      <a:tailEnd type="none" w="med" len="med"/>
                    </a:lnT>
                    <a:lnB w="7620" cap="flat" cmpd="sng" algn="ctr">
                      <a:solidFill>
                        <a:srgbClr val="C0BB1A"/>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0BB1A"/>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0BB1A"/>
                      </a:solidFill>
                      <a:prstDash val="solid"/>
                      <a:round/>
                      <a:headEnd type="none" w="med" len="med"/>
                      <a:tailEnd type="none" w="med" len="med"/>
                    </a:lnT>
                    <a:lnB w="7620" cap="flat" cmpd="sng" algn="ctr">
                      <a:solidFill>
                        <a:srgbClr val="C0BB1A"/>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600" b="1">
                          <a:effectLst/>
                          <a:latin typeface="Arial" panose="020B0604020202020204" pitchFamily="34" charset="0"/>
                        </a:rPr>
                        <a:t>-</a:t>
                      </a: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CC00"/>
                    </a:solidFill>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A0C31A"/>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A0C31A"/>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A0C31A"/>
                      </a:solidFill>
                      <a:prstDash val="solid"/>
                      <a:round/>
                      <a:headEnd type="none" w="med" len="med"/>
                      <a:tailEnd type="none" w="med" len="med"/>
                    </a:lnT>
                    <a:lnB w="7620" cap="flat" cmpd="sng" algn="ctr">
                      <a:solidFill>
                        <a:srgbClr val="A0C31A"/>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CCCCCC"/>
                      </a:solidFill>
                      <a:prstDash val="solid"/>
                      <a:round/>
                      <a:headEnd type="none" w="med" len="med"/>
                      <a:tailEnd type="none" w="med" len="med"/>
                    </a:lnL>
                    <a:lnR w="7620" cap="flat" cmpd="sng" algn="ctr">
                      <a:solidFill>
                        <a:srgbClr val="40C319"/>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40C319"/>
                      </a:solidFill>
                      <a:prstDash val="solid"/>
                      <a:round/>
                      <a:headEnd type="none" w="med" len="med"/>
                      <a:tailEnd type="none" w="med" len="med"/>
                    </a:lnL>
                    <a:lnR w="7620" cap="flat" cmpd="sng" algn="ctr">
                      <a:solidFill>
                        <a:srgbClr val="40D419"/>
                      </a:solidFill>
                      <a:prstDash val="solid"/>
                      <a:round/>
                      <a:headEnd type="none" w="med" len="med"/>
                      <a:tailEnd type="none" w="med" len="med"/>
                    </a:lnR>
                    <a:lnT w="7620" cap="flat" cmpd="sng" algn="ctr">
                      <a:solidFill>
                        <a:srgbClr val="40C319"/>
                      </a:solidFill>
                      <a:prstDash val="solid"/>
                      <a:round/>
                      <a:headEnd type="none" w="med" len="med"/>
                      <a:tailEnd type="none" w="med" len="med"/>
                    </a:lnT>
                    <a:lnB w="7620" cap="flat" cmpd="sng" algn="ctr">
                      <a:solidFill>
                        <a:srgbClr val="40C319"/>
                      </a:solidFill>
                      <a:prstDash val="solid"/>
                      <a:round/>
                      <a:headEnd type="none" w="med" len="med"/>
                      <a:tailEnd type="none" w="med" len="med"/>
                    </a:lnB>
                  </a:tcPr>
                </a:tc>
                <a:tc>
                  <a:txBody>
                    <a:bodyPr/>
                    <a:lstStyle/>
                    <a:p>
                      <a:pPr rtl="0" fontAlgn="b"/>
                      <a:endParaRPr lang="en-IN" sz="1200">
                        <a:effectLst/>
                      </a:endParaRPr>
                    </a:p>
                  </a:txBody>
                  <a:tcPr marL="5271" marR="5271" marT="0" marB="0" anchor="b">
                    <a:lnL w="7620" cap="flat" cmpd="sng" algn="ctr">
                      <a:solidFill>
                        <a:srgbClr val="40D419"/>
                      </a:solidFill>
                      <a:prstDash val="solid"/>
                      <a:round/>
                      <a:headEnd type="none" w="med" len="med"/>
                      <a:tailEnd type="none" w="med" len="med"/>
                    </a:lnL>
                    <a:lnR w="7620" cap="flat" cmpd="sng" algn="ctr">
                      <a:solidFill>
                        <a:srgbClr val="40D419"/>
                      </a:solidFill>
                      <a:prstDash val="solid"/>
                      <a:round/>
                      <a:headEnd type="none" w="med" len="med"/>
                      <a:tailEnd type="none" w="med" len="med"/>
                    </a:lnR>
                    <a:lnT w="7620" cap="flat" cmpd="sng" algn="ctr">
                      <a:solidFill>
                        <a:srgbClr val="40D419"/>
                      </a:solidFill>
                      <a:prstDash val="solid"/>
                      <a:round/>
                      <a:headEnd type="none" w="med" len="med"/>
                      <a:tailEnd type="none" w="med" len="med"/>
                    </a:lnT>
                    <a:lnB w="7620" cap="flat" cmpd="sng" algn="ctr">
                      <a:solidFill>
                        <a:srgbClr val="40D419"/>
                      </a:solidFill>
                      <a:prstDash val="solid"/>
                      <a:round/>
                      <a:headEnd type="none" w="med" len="med"/>
                      <a:tailEnd type="none" w="med" len="med"/>
                    </a:lnB>
                    <a:solidFill>
                      <a:srgbClr val="F2F2F2"/>
                    </a:solidFill>
                  </a:tcPr>
                </a:tc>
                <a:extLst>
                  <a:ext uri="{0D108BD9-81ED-4DB2-BD59-A6C34878D82A}">
                    <a16:rowId xmlns:a16="http://schemas.microsoft.com/office/drawing/2014/main" val="3216045358"/>
                  </a:ext>
                </a:extLst>
              </a:tr>
            </a:tbl>
          </a:graphicData>
        </a:graphic>
      </p:graphicFrame>
    </p:spTree>
    <p:extLst>
      <p:ext uri="{BB962C8B-B14F-4D97-AF65-F5344CB8AC3E}">
        <p14:creationId xmlns:p14="http://schemas.microsoft.com/office/powerpoint/2010/main" val="2392229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C4ED8098-7160-AF8C-17F9-71216987DCC9}"/>
              </a:ext>
            </a:extLst>
          </p:cNvPr>
          <p:cNvGraphicFramePr>
            <a:graphicFrameLocks noGrp="1"/>
          </p:cNvGraphicFramePr>
          <p:nvPr>
            <p:extLst>
              <p:ext uri="{D42A27DB-BD31-4B8C-83A1-F6EECF244321}">
                <p14:modId xmlns:p14="http://schemas.microsoft.com/office/powerpoint/2010/main" val="37596885"/>
              </p:ext>
            </p:extLst>
          </p:nvPr>
        </p:nvGraphicFramePr>
        <p:xfrm>
          <a:off x="1404505" y="767093"/>
          <a:ext cx="9384877" cy="5405561"/>
        </p:xfrm>
        <a:graphic>
          <a:graphicData uri="http://schemas.openxmlformats.org/drawingml/2006/table">
            <a:tbl>
              <a:tblPr/>
              <a:tblGrid>
                <a:gridCol w="643005">
                  <a:extLst>
                    <a:ext uri="{9D8B030D-6E8A-4147-A177-3AD203B41FA5}">
                      <a16:colId xmlns:a16="http://schemas.microsoft.com/office/drawing/2014/main" val="3187647452"/>
                    </a:ext>
                  </a:extLst>
                </a:gridCol>
                <a:gridCol w="1010430">
                  <a:extLst>
                    <a:ext uri="{9D8B030D-6E8A-4147-A177-3AD203B41FA5}">
                      <a16:colId xmlns:a16="http://schemas.microsoft.com/office/drawing/2014/main" val="1200448853"/>
                    </a:ext>
                  </a:extLst>
                </a:gridCol>
                <a:gridCol w="643005">
                  <a:extLst>
                    <a:ext uri="{9D8B030D-6E8A-4147-A177-3AD203B41FA5}">
                      <a16:colId xmlns:a16="http://schemas.microsoft.com/office/drawing/2014/main" val="1231238492"/>
                    </a:ext>
                  </a:extLst>
                </a:gridCol>
                <a:gridCol w="643005">
                  <a:extLst>
                    <a:ext uri="{9D8B030D-6E8A-4147-A177-3AD203B41FA5}">
                      <a16:colId xmlns:a16="http://schemas.microsoft.com/office/drawing/2014/main" val="738453250"/>
                    </a:ext>
                  </a:extLst>
                </a:gridCol>
                <a:gridCol w="643005">
                  <a:extLst>
                    <a:ext uri="{9D8B030D-6E8A-4147-A177-3AD203B41FA5}">
                      <a16:colId xmlns:a16="http://schemas.microsoft.com/office/drawing/2014/main" val="3850389949"/>
                    </a:ext>
                  </a:extLst>
                </a:gridCol>
                <a:gridCol w="643005">
                  <a:extLst>
                    <a:ext uri="{9D8B030D-6E8A-4147-A177-3AD203B41FA5}">
                      <a16:colId xmlns:a16="http://schemas.microsoft.com/office/drawing/2014/main" val="4251795270"/>
                    </a:ext>
                  </a:extLst>
                </a:gridCol>
                <a:gridCol w="643005">
                  <a:extLst>
                    <a:ext uri="{9D8B030D-6E8A-4147-A177-3AD203B41FA5}">
                      <a16:colId xmlns:a16="http://schemas.microsoft.com/office/drawing/2014/main" val="14599431"/>
                    </a:ext>
                  </a:extLst>
                </a:gridCol>
                <a:gridCol w="643005">
                  <a:extLst>
                    <a:ext uri="{9D8B030D-6E8A-4147-A177-3AD203B41FA5}">
                      <a16:colId xmlns:a16="http://schemas.microsoft.com/office/drawing/2014/main" val="291681146"/>
                    </a:ext>
                  </a:extLst>
                </a:gridCol>
                <a:gridCol w="643005">
                  <a:extLst>
                    <a:ext uri="{9D8B030D-6E8A-4147-A177-3AD203B41FA5}">
                      <a16:colId xmlns:a16="http://schemas.microsoft.com/office/drawing/2014/main" val="3931897301"/>
                    </a:ext>
                  </a:extLst>
                </a:gridCol>
                <a:gridCol w="643005">
                  <a:extLst>
                    <a:ext uri="{9D8B030D-6E8A-4147-A177-3AD203B41FA5}">
                      <a16:colId xmlns:a16="http://schemas.microsoft.com/office/drawing/2014/main" val="2377218531"/>
                    </a:ext>
                  </a:extLst>
                </a:gridCol>
                <a:gridCol w="658387">
                  <a:extLst>
                    <a:ext uri="{9D8B030D-6E8A-4147-A177-3AD203B41FA5}">
                      <a16:colId xmlns:a16="http://schemas.microsoft.com/office/drawing/2014/main" val="708247574"/>
                    </a:ext>
                  </a:extLst>
                </a:gridCol>
                <a:gridCol w="643005">
                  <a:extLst>
                    <a:ext uri="{9D8B030D-6E8A-4147-A177-3AD203B41FA5}">
                      <a16:colId xmlns:a16="http://schemas.microsoft.com/office/drawing/2014/main" val="3615779648"/>
                    </a:ext>
                  </a:extLst>
                </a:gridCol>
                <a:gridCol w="643005">
                  <a:extLst>
                    <a:ext uri="{9D8B030D-6E8A-4147-A177-3AD203B41FA5}">
                      <a16:colId xmlns:a16="http://schemas.microsoft.com/office/drawing/2014/main" val="1921153092"/>
                    </a:ext>
                  </a:extLst>
                </a:gridCol>
                <a:gridCol w="643005">
                  <a:extLst>
                    <a:ext uri="{9D8B030D-6E8A-4147-A177-3AD203B41FA5}">
                      <a16:colId xmlns:a16="http://schemas.microsoft.com/office/drawing/2014/main" val="4004892400"/>
                    </a:ext>
                  </a:extLst>
                </a:gridCol>
              </a:tblGrid>
              <a:tr h="469091">
                <a:tc>
                  <a:txBody>
                    <a:bodyPr/>
                    <a:lstStyle/>
                    <a:p>
                      <a:pPr rtl="0" fontAlgn="b"/>
                      <a:endParaRPr lang="en-IN" sz="1600">
                        <a:effectLst/>
                      </a:endParaRPr>
                    </a:p>
                  </a:txBody>
                  <a:tcPr marL="20305" marR="20305" marT="0" marB="0" anchor="b">
                    <a:lnL w="7620" cap="flat" cmpd="sng" algn="ctr">
                      <a:solidFill>
                        <a:srgbClr val="206E17"/>
                      </a:solidFill>
                      <a:prstDash val="solid"/>
                      <a:round/>
                      <a:headEnd type="none" w="med" len="med"/>
                      <a:tailEnd type="none" w="med" len="med"/>
                    </a:lnL>
                    <a:lnR w="7620" cap="flat" cmpd="sng" algn="ctr">
                      <a:solidFill>
                        <a:srgbClr val="206E17"/>
                      </a:solidFill>
                      <a:prstDash val="solid"/>
                      <a:round/>
                      <a:headEnd type="none" w="med" len="med"/>
                      <a:tailEnd type="none" w="med" len="med"/>
                    </a:lnR>
                    <a:lnT w="7620" cap="flat" cmpd="sng" algn="ctr">
                      <a:solidFill>
                        <a:srgbClr val="206E17"/>
                      </a:solidFill>
                      <a:prstDash val="solid"/>
                      <a:round/>
                      <a:headEnd type="none" w="med" len="med"/>
                      <a:tailEnd type="none" w="med" len="med"/>
                    </a:lnT>
                    <a:lnB w="7620" cap="flat" cmpd="sng" algn="ctr">
                      <a:solidFill>
                        <a:srgbClr val="E06E17"/>
                      </a:solidFill>
                      <a:prstDash val="solid"/>
                      <a:round/>
                      <a:headEnd type="none" w="med" len="med"/>
                      <a:tailEnd type="none" w="med" len="med"/>
                    </a:lnB>
                  </a:tcPr>
                </a:tc>
                <a:tc>
                  <a:txBody>
                    <a:bodyPr/>
                    <a:lstStyle/>
                    <a:p>
                      <a:pPr rtl="0" fontAlgn="b"/>
                      <a:r>
                        <a:rPr lang="en-IN" sz="1400" b="1">
                          <a:effectLst/>
                          <a:latin typeface="Arial" panose="020B0604020202020204" pitchFamily="34" charset="0"/>
                        </a:rPr>
                        <a:t>Sensitivity Analysis</a:t>
                      </a:r>
                    </a:p>
                  </a:txBody>
                  <a:tcPr marL="0" marR="0" marT="0" marB="0" anchor="b">
                    <a:lnL w="7620" cap="flat" cmpd="sng" algn="ctr">
                      <a:solidFill>
                        <a:srgbClr val="206E17"/>
                      </a:solidFill>
                      <a:prstDash val="solid"/>
                      <a:round/>
                      <a:headEnd type="none" w="med" len="med"/>
                      <a:tailEnd type="none" w="med" len="med"/>
                    </a:lnL>
                    <a:lnR w="7620" cap="flat" cmpd="sng" algn="ctr">
                      <a:solidFill>
                        <a:srgbClr val="806A17"/>
                      </a:solidFill>
                      <a:prstDash val="solid"/>
                      <a:round/>
                      <a:headEnd type="none" w="med" len="med"/>
                      <a:tailEnd type="none" w="med" len="med"/>
                    </a:lnR>
                    <a:lnT w="7620" cap="flat" cmpd="sng" algn="ctr">
                      <a:solidFill>
                        <a:srgbClr val="206E17"/>
                      </a:solidFill>
                      <a:prstDash val="solid"/>
                      <a:round/>
                      <a:headEnd type="none" w="med" len="med"/>
                      <a:tailEnd type="none" w="med" len="med"/>
                    </a:lnT>
                    <a:lnB w="7620" cap="flat" cmpd="sng" algn="ctr">
                      <a:solidFill>
                        <a:srgbClr val="607417"/>
                      </a:solidFill>
                      <a:prstDash val="solid"/>
                      <a:round/>
                      <a:headEnd type="none" w="med" len="med"/>
                      <a:tailEnd type="none" w="med" len="med"/>
                    </a:lnB>
                    <a:solidFill>
                      <a:srgbClr val="FFE598"/>
                    </a:solidFill>
                  </a:tcPr>
                </a:tc>
                <a:tc>
                  <a:txBody>
                    <a:bodyPr/>
                    <a:lstStyle/>
                    <a:p>
                      <a:pPr rtl="0" fontAlgn="b"/>
                      <a:endParaRPr lang="en-IN" sz="1600">
                        <a:effectLst/>
                      </a:endParaRPr>
                    </a:p>
                  </a:txBody>
                  <a:tcPr marL="20305" marR="20305" marT="0" marB="0" anchor="b">
                    <a:lnL w="7620" cap="flat" cmpd="sng" algn="ctr">
                      <a:solidFill>
                        <a:srgbClr val="806A17"/>
                      </a:solidFill>
                      <a:prstDash val="solid"/>
                      <a:round/>
                      <a:headEnd type="none" w="med" len="med"/>
                      <a:tailEnd type="none" w="med" len="med"/>
                    </a:lnL>
                    <a:lnR w="7620" cap="flat" cmpd="sng" algn="ctr">
                      <a:solidFill>
                        <a:srgbClr val="406B17"/>
                      </a:solidFill>
                      <a:prstDash val="solid"/>
                      <a:round/>
                      <a:headEnd type="none" w="med" len="med"/>
                      <a:tailEnd type="none" w="med" len="med"/>
                    </a:lnR>
                    <a:lnT w="7620" cap="flat" cmpd="sng" algn="ctr">
                      <a:solidFill>
                        <a:srgbClr val="806A17"/>
                      </a:solidFill>
                      <a:prstDash val="solid"/>
                      <a:round/>
                      <a:headEnd type="none" w="med" len="med"/>
                      <a:tailEnd type="none" w="med" len="med"/>
                    </a:lnT>
                    <a:lnB w="7620" cap="flat" cmpd="sng" algn="ctr">
                      <a:solidFill>
                        <a:srgbClr val="607417"/>
                      </a:solidFill>
                      <a:prstDash val="solid"/>
                      <a:round/>
                      <a:headEnd type="none" w="med" len="med"/>
                      <a:tailEnd type="none" w="med" len="med"/>
                    </a:lnB>
                    <a:solidFill>
                      <a:srgbClr val="FFE598"/>
                    </a:solidFill>
                  </a:tcPr>
                </a:tc>
                <a:tc>
                  <a:txBody>
                    <a:bodyPr/>
                    <a:lstStyle/>
                    <a:p>
                      <a:pPr rtl="0" fontAlgn="b"/>
                      <a:endParaRPr lang="en-IN" sz="1600">
                        <a:effectLst/>
                      </a:endParaRPr>
                    </a:p>
                  </a:txBody>
                  <a:tcPr marL="20305" marR="20305" marT="0" marB="0" anchor="b">
                    <a:lnL w="7620" cap="flat" cmpd="sng" algn="ctr">
                      <a:solidFill>
                        <a:srgbClr val="406B17"/>
                      </a:solidFill>
                      <a:prstDash val="solid"/>
                      <a:round/>
                      <a:headEnd type="none" w="med" len="med"/>
                      <a:tailEnd type="none" w="med" len="med"/>
                    </a:lnL>
                    <a:lnR w="7620" cap="flat" cmpd="sng" algn="ctr">
                      <a:solidFill>
                        <a:srgbClr val="E07717"/>
                      </a:solidFill>
                      <a:prstDash val="solid"/>
                      <a:round/>
                      <a:headEnd type="none" w="med" len="med"/>
                      <a:tailEnd type="none" w="med" len="med"/>
                    </a:lnR>
                    <a:lnT w="7620" cap="flat" cmpd="sng" algn="ctr">
                      <a:solidFill>
                        <a:srgbClr val="406B17"/>
                      </a:solidFill>
                      <a:prstDash val="solid"/>
                      <a:round/>
                      <a:headEnd type="none" w="med" len="med"/>
                      <a:tailEnd type="none" w="med" len="med"/>
                    </a:lnT>
                    <a:lnB w="7620" cap="flat" cmpd="sng" algn="ctr">
                      <a:solidFill>
                        <a:srgbClr val="E08A17"/>
                      </a:solidFill>
                      <a:prstDash val="solid"/>
                      <a:round/>
                      <a:headEnd type="none" w="med" len="med"/>
                      <a:tailEnd type="none" w="med" len="med"/>
                    </a:lnB>
                    <a:solidFill>
                      <a:srgbClr val="FFE598"/>
                    </a:solidFill>
                  </a:tcPr>
                </a:tc>
                <a:tc>
                  <a:txBody>
                    <a:bodyPr/>
                    <a:lstStyle/>
                    <a:p>
                      <a:pPr rtl="0" fontAlgn="b"/>
                      <a:endParaRPr lang="en-IN" sz="1600">
                        <a:effectLst/>
                      </a:endParaRPr>
                    </a:p>
                  </a:txBody>
                  <a:tcPr marL="20305" marR="20305" marT="0" marB="0" anchor="b">
                    <a:lnL w="7620" cap="flat" cmpd="sng" algn="ctr">
                      <a:solidFill>
                        <a:srgbClr val="E07717"/>
                      </a:solidFill>
                      <a:prstDash val="solid"/>
                      <a:round/>
                      <a:headEnd type="none" w="med" len="med"/>
                      <a:tailEnd type="none" w="med" len="med"/>
                    </a:lnL>
                    <a:lnR w="7620" cap="flat" cmpd="sng" algn="ctr">
                      <a:solidFill>
                        <a:srgbClr val="E07717"/>
                      </a:solidFill>
                      <a:prstDash val="solid"/>
                      <a:round/>
                      <a:headEnd type="none" w="med" len="med"/>
                      <a:tailEnd type="none" w="med" len="med"/>
                    </a:lnR>
                    <a:lnT w="7620" cap="flat" cmpd="sng" algn="ctr">
                      <a:solidFill>
                        <a:srgbClr val="E07717"/>
                      </a:solidFill>
                      <a:prstDash val="solid"/>
                      <a:round/>
                      <a:headEnd type="none" w="med" len="med"/>
                      <a:tailEnd type="none" w="med" len="med"/>
                    </a:lnT>
                    <a:lnB w="7620" cap="flat" cmpd="sng" algn="ctr">
                      <a:solidFill>
                        <a:srgbClr val="609817"/>
                      </a:solidFill>
                      <a:prstDash val="solid"/>
                      <a:round/>
                      <a:headEnd type="none" w="med" len="med"/>
                      <a:tailEnd type="none" w="med" len="med"/>
                    </a:lnB>
                    <a:solidFill>
                      <a:srgbClr val="FFE598"/>
                    </a:solidFill>
                  </a:tcPr>
                </a:tc>
                <a:tc>
                  <a:txBody>
                    <a:bodyPr/>
                    <a:lstStyle/>
                    <a:p>
                      <a:pPr rtl="0" fontAlgn="b"/>
                      <a:endParaRPr lang="en-IN" sz="1600">
                        <a:effectLst/>
                      </a:endParaRPr>
                    </a:p>
                  </a:txBody>
                  <a:tcPr marL="20305" marR="20305" marT="0" marB="0" anchor="b">
                    <a:lnL w="7620" cap="flat" cmpd="sng" algn="ctr">
                      <a:solidFill>
                        <a:srgbClr val="E07717"/>
                      </a:solidFill>
                      <a:prstDash val="solid"/>
                      <a:round/>
                      <a:headEnd type="none" w="med" len="med"/>
                      <a:tailEnd type="none" w="med" len="med"/>
                    </a:lnL>
                    <a:lnR w="7620" cap="flat" cmpd="sng" algn="ctr">
                      <a:solidFill>
                        <a:srgbClr val="407C17"/>
                      </a:solidFill>
                      <a:prstDash val="solid"/>
                      <a:round/>
                      <a:headEnd type="none" w="med" len="med"/>
                      <a:tailEnd type="none" w="med" len="med"/>
                    </a:lnR>
                    <a:lnT w="7620" cap="flat" cmpd="sng" algn="ctr">
                      <a:solidFill>
                        <a:srgbClr val="E07717"/>
                      </a:solidFill>
                      <a:prstDash val="solid"/>
                      <a:round/>
                      <a:headEnd type="none" w="med" len="med"/>
                      <a:tailEnd type="none" w="med" len="med"/>
                    </a:lnT>
                    <a:lnB w="7620" cap="flat" cmpd="sng" algn="ctr">
                      <a:solidFill>
                        <a:srgbClr val="609817"/>
                      </a:solidFill>
                      <a:prstDash val="solid"/>
                      <a:round/>
                      <a:headEnd type="none" w="med" len="med"/>
                      <a:tailEnd type="none" w="med" len="med"/>
                    </a:lnB>
                    <a:solidFill>
                      <a:srgbClr val="FFE598"/>
                    </a:solidFill>
                  </a:tcPr>
                </a:tc>
                <a:tc>
                  <a:txBody>
                    <a:bodyPr/>
                    <a:lstStyle/>
                    <a:p>
                      <a:pPr rtl="0" fontAlgn="b"/>
                      <a:endParaRPr lang="en-IN" sz="1600">
                        <a:effectLst/>
                      </a:endParaRPr>
                    </a:p>
                  </a:txBody>
                  <a:tcPr marL="20305" marR="20305" marT="0" marB="0" anchor="b">
                    <a:lnL w="7620" cap="flat" cmpd="sng" algn="ctr">
                      <a:solidFill>
                        <a:srgbClr val="407C17"/>
                      </a:solidFill>
                      <a:prstDash val="solid"/>
                      <a:round/>
                      <a:headEnd type="none" w="med" len="med"/>
                      <a:tailEnd type="none" w="med" len="med"/>
                    </a:lnL>
                    <a:lnR w="7620" cap="flat" cmpd="sng" algn="ctr">
                      <a:solidFill>
                        <a:srgbClr val="407C17"/>
                      </a:solidFill>
                      <a:prstDash val="solid"/>
                      <a:round/>
                      <a:headEnd type="none" w="med" len="med"/>
                      <a:tailEnd type="none" w="med" len="med"/>
                    </a:lnR>
                    <a:lnT w="7620" cap="flat" cmpd="sng" algn="ctr">
                      <a:solidFill>
                        <a:srgbClr val="407C17"/>
                      </a:solidFill>
                      <a:prstDash val="solid"/>
                      <a:round/>
                      <a:headEnd type="none" w="med" len="med"/>
                      <a:tailEnd type="none" w="med" len="med"/>
                    </a:lnT>
                    <a:lnB w="7620" cap="flat" cmpd="sng" algn="ctr">
                      <a:solidFill>
                        <a:srgbClr val="809417"/>
                      </a:solidFill>
                      <a:prstDash val="solid"/>
                      <a:round/>
                      <a:headEnd type="none" w="med" len="med"/>
                      <a:tailEnd type="none" w="med" len="med"/>
                    </a:lnB>
                    <a:solidFill>
                      <a:srgbClr val="FFE598"/>
                    </a:solidFill>
                  </a:tcPr>
                </a:tc>
                <a:tc>
                  <a:txBody>
                    <a:bodyPr/>
                    <a:lstStyle/>
                    <a:p>
                      <a:pPr rtl="0" fontAlgn="b"/>
                      <a:endParaRPr lang="en-IN" sz="1600">
                        <a:effectLst/>
                      </a:endParaRPr>
                    </a:p>
                  </a:txBody>
                  <a:tcPr marL="20305" marR="20305" marT="0" marB="0" anchor="b">
                    <a:lnL w="7620" cap="flat" cmpd="sng" algn="ctr">
                      <a:solidFill>
                        <a:srgbClr val="407C17"/>
                      </a:solidFill>
                      <a:prstDash val="solid"/>
                      <a:round/>
                      <a:headEnd type="none" w="med" len="med"/>
                      <a:tailEnd type="none" w="med" len="med"/>
                    </a:lnL>
                    <a:lnR w="7620" cap="flat" cmpd="sng" algn="ctr">
                      <a:solidFill>
                        <a:srgbClr val="007E17"/>
                      </a:solidFill>
                      <a:prstDash val="solid"/>
                      <a:round/>
                      <a:headEnd type="none" w="med" len="med"/>
                      <a:tailEnd type="none" w="med" len="med"/>
                    </a:lnR>
                    <a:lnT w="7620" cap="flat" cmpd="sng" algn="ctr">
                      <a:solidFill>
                        <a:srgbClr val="407C17"/>
                      </a:solidFill>
                      <a:prstDash val="solid"/>
                      <a:round/>
                      <a:headEnd type="none" w="med" len="med"/>
                      <a:tailEnd type="none" w="med" len="med"/>
                    </a:lnT>
                    <a:lnB w="7620" cap="flat" cmpd="sng" algn="ctr">
                      <a:solidFill>
                        <a:srgbClr val="409917"/>
                      </a:solidFill>
                      <a:prstDash val="solid"/>
                      <a:round/>
                      <a:headEnd type="none" w="med" len="med"/>
                      <a:tailEnd type="none" w="med" len="med"/>
                    </a:lnB>
                    <a:solidFill>
                      <a:srgbClr val="FFE598"/>
                    </a:solidFill>
                  </a:tcPr>
                </a:tc>
                <a:tc>
                  <a:txBody>
                    <a:bodyPr/>
                    <a:lstStyle/>
                    <a:p>
                      <a:pPr rtl="0" fontAlgn="b"/>
                      <a:endParaRPr lang="en-IN" sz="1600">
                        <a:effectLst/>
                      </a:endParaRPr>
                    </a:p>
                  </a:txBody>
                  <a:tcPr marL="20305" marR="20305" marT="0" marB="0" anchor="b">
                    <a:lnL w="7620" cap="flat" cmpd="sng" algn="ctr">
                      <a:solidFill>
                        <a:srgbClr val="007E17"/>
                      </a:solidFill>
                      <a:prstDash val="solid"/>
                      <a:round/>
                      <a:headEnd type="none" w="med" len="med"/>
                      <a:tailEnd type="none" w="med" len="med"/>
                    </a:lnL>
                    <a:lnR w="7620" cap="flat" cmpd="sng" algn="ctr">
                      <a:solidFill>
                        <a:srgbClr val="C08817"/>
                      </a:solidFill>
                      <a:prstDash val="solid"/>
                      <a:round/>
                      <a:headEnd type="none" w="med" len="med"/>
                      <a:tailEnd type="none" w="med" len="med"/>
                    </a:lnR>
                    <a:lnT w="7620" cap="flat" cmpd="sng" algn="ctr">
                      <a:solidFill>
                        <a:srgbClr val="007E17"/>
                      </a:solidFill>
                      <a:prstDash val="solid"/>
                      <a:round/>
                      <a:headEnd type="none" w="med" len="med"/>
                      <a:tailEnd type="none" w="med" len="med"/>
                    </a:lnT>
                    <a:lnB w="7620" cap="flat" cmpd="sng" algn="ctr">
                      <a:solidFill>
                        <a:srgbClr val="609417"/>
                      </a:solidFill>
                      <a:prstDash val="solid"/>
                      <a:round/>
                      <a:headEnd type="none" w="med" len="med"/>
                      <a:tailEnd type="none" w="med" len="med"/>
                    </a:lnB>
                    <a:solidFill>
                      <a:srgbClr val="FFE598"/>
                    </a:solidFill>
                  </a:tcPr>
                </a:tc>
                <a:tc>
                  <a:txBody>
                    <a:bodyPr/>
                    <a:lstStyle/>
                    <a:p>
                      <a:pPr rtl="0" fontAlgn="b"/>
                      <a:endParaRPr lang="en-IN" sz="1600">
                        <a:effectLst/>
                      </a:endParaRPr>
                    </a:p>
                  </a:txBody>
                  <a:tcPr marL="20305" marR="20305" marT="0" marB="0" anchor="b">
                    <a:lnL w="7620" cap="flat" cmpd="sng" algn="ctr">
                      <a:solidFill>
                        <a:srgbClr val="C08817"/>
                      </a:solidFill>
                      <a:prstDash val="solid"/>
                      <a:round/>
                      <a:headEnd type="none" w="med" len="med"/>
                      <a:tailEnd type="none" w="med" len="med"/>
                    </a:lnL>
                    <a:lnR w="7620" cap="flat" cmpd="sng" algn="ctr">
                      <a:solidFill>
                        <a:srgbClr val="208517"/>
                      </a:solidFill>
                      <a:prstDash val="solid"/>
                      <a:round/>
                      <a:headEnd type="none" w="med" len="med"/>
                      <a:tailEnd type="none" w="med" len="med"/>
                    </a:lnR>
                    <a:lnT w="7620" cap="flat" cmpd="sng" algn="ctr">
                      <a:solidFill>
                        <a:srgbClr val="C08817"/>
                      </a:solidFill>
                      <a:prstDash val="solid"/>
                      <a:round/>
                      <a:headEnd type="none" w="med" len="med"/>
                      <a:tailEnd type="none" w="med" len="med"/>
                    </a:lnT>
                    <a:lnB w="7620" cap="flat" cmpd="sng" algn="ctr">
                      <a:solidFill>
                        <a:srgbClr val="209E17"/>
                      </a:solidFill>
                      <a:prstDash val="solid"/>
                      <a:round/>
                      <a:headEnd type="none" w="med" len="med"/>
                      <a:tailEnd type="none" w="med" len="med"/>
                    </a:lnB>
                    <a:solidFill>
                      <a:srgbClr val="FFE598"/>
                    </a:solidFill>
                  </a:tcPr>
                </a:tc>
                <a:tc>
                  <a:txBody>
                    <a:bodyPr/>
                    <a:lstStyle/>
                    <a:p>
                      <a:pPr rtl="0" fontAlgn="b"/>
                      <a:endParaRPr lang="en-IN" sz="1600">
                        <a:effectLst/>
                      </a:endParaRPr>
                    </a:p>
                  </a:txBody>
                  <a:tcPr marL="20305" marR="20305" marT="0" marB="0" anchor="b">
                    <a:lnL w="7620" cap="flat" cmpd="sng" algn="ctr">
                      <a:solidFill>
                        <a:srgbClr val="208517"/>
                      </a:solidFill>
                      <a:prstDash val="solid"/>
                      <a:round/>
                      <a:headEnd type="none" w="med" len="med"/>
                      <a:tailEnd type="none" w="med" len="med"/>
                    </a:lnL>
                    <a:lnR w="7620" cap="flat" cmpd="sng" algn="ctr">
                      <a:solidFill>
                        <a:srgbClr val="006B17"/>
                      </a:solidFill>
                      <a:prstDash val="solid"/>
                      <a:round/>
                      <a:headEnd type="none" w="med" len="med"/>
                      <a:tailEnd type="none" w="med" len="med"/>
                    </a:lnR>
                    <a:lnT w="7620" cap="flat" cmpd="sng" algn="ctr">
                      <a:solidFill>
                        <a:srgbClr val="208517"/>
                      </a:solidFill>
                      <a:prstDash val="solid"/>
                      <a:round/>
                      <a:headEnd type="none" w="med" len="med"/>
                      <a:tailEnd type="none" w="med" len="med"/>
                    </a:lnT>
                    <a:lnB w="7620" cap="flat" cmpd="sng" algn="ctr">
                      <a:solidFill>
                        <a:srgbClr val="409F17"/>
                      </a:solidFill>
                      <a:prstDash val="solid"/>
                      <a:round/>
                      <a:headEnd type="none" w="med" len="med"/>
                      <a:tailEnd type="none" w="med" len="med"/>
                    </a:lnB>
                    <a:solidFill>
                      <a:srgbClr val="FFE598"/>
                    </a:solidFill>
                  </a:tcPr>
                </a:tc>
                <a:tc>
                  <a:txBody>
                    <a:bodyPr/>
                    <a:lstStyle/>
                    <a:p>
                      <a:pPr rtl="0" fontAlgn="b"/>
                      <a:endParaRPr lang="en-IN" sz="1600">
                        <a:effectLst/>
                      </a:endParaRPr>
                    </a:p>
                  </a:txBody>
                  <a:tcPr marL="20305" marR="20305" marT="0" marB="0" anchor="b">
                    <a:lnL w="7620" cap="flat" cmpd="sng" algn="ctr">
                      <a:solidFill>
                        <a:srgbClr val="006B17"/>
                      </a:solidFill>
                      <a:prstDash val="solid"/>
                      <a:round/>
                      <a:headEnd type="none" w="med" len="med"/>
                      <a:tailEnd type="none" w="med" len="med"/>
                    </a:lnL>
                    <a:lnR w="7620" cap="flat" cmpd="sng" algn="ctr">
                      <a:solidFill>
                        <a:srgbClr val="206E17"/>
                      </a:solidFill>
                      <a:prstDash val="solid"/>
                      <a:round/>
                      <a:headEnd type="none" w="med" len="med"/>
                      <a:tailEnd type="none" w="med" len="med"/>
                    </a:lnR>
                    <a:lnT w="7620" cap="flat" cmpd="sng" algn="ctr">
                      <a:solidFill>
                        <a:srgbClr val="006B17"/>
                      </a:solidFill>
                      <a:prstDash val="solid"/>
                      <a:round/>
                      <a:headEnd type="none" w="med" len="med"/>
                      <a:tailEnd type="none" w="med" len="med"/>
                    </a:lnT>
                    <a:lnB w="7620" cap="flat" cmpd="sng" algn="ctr">
                      <a:solidFill>
                        <a:srgbClr val="009B17"/>
                      </a:solidFill>
                      <a:prstDash val="solid"/>
                      <a:round/>
                      <a:headEnd type="none" w="med" len="med"/>
                      <a:tailEnd type="none" w="med" len="med"/>
                    </a:lnB>
                    <a:solidFill>
                      <a:srgbClr val="FFE598"/>
                    </a:solidFill>
                  </a:tcPr>
                </a:tc>
                <a:tc>
                  <a:txBody>
                    <a:bodyPr/>
                    <a:lstStyle/>
                    <a:p>
                      <a:pPr rtl="0" fontAlgn="b"/>
                      <a:endParaRPr lang="en-IN" sz="1600">
                        <a:effectLst/>
                      </a:endParaRPr>
                    </a:p>
                  </a:txBody>
                  <a:tcPr marL="20305" marR="20305" marT="0" marB="0" anchor="b">
                    <a:lnL w="7620" cap="flat" cmpd="sng" algn="ctr">
                      <a:solidFill>
                        <a:srgbClr val="206E17"/>
                      </a:solidFill>
                      <a:prstDash val="solid"/>
                      <a:round/>
                      <a:headEnd type="none" w="med" len="med"/>
                      <a:tailEnd type="none" w="med" len="med"/>
                    </a:lnL>
                    <a:lnR w="7620" cap="flat" cmpd="sng" algn="ctr">
                      <a:solidFill>
                        <a:srgbClr val="806E17"/>
                      </a:solidFill>
                      <a:prstDash val="solid"/>
                      <a:round/>
                      <a:headEnd type="none" w="med" len="med"/>
                      <a:tailEnd type="none" w="med" len="med"/>
                    </a:lnR>
                    <a:lnT w="7620" cap="flat" cmpd="sng" algn="ctr">
                      <a:solidFill>
                        <a:srgbClr val="206E17"/>
                      </a:solidFill>
                      <a:prstDash val="solid"/>
                      <a:round/>
                      <a:headEnd type="none" w="med" len="med"/>
                      <a:tailEnd type="none" w="med" len="med"/>
                    </a:lnT>
                    <a:lnB w="7620" cap="flat" cmpd="sng" algn="ctr">
                      <a:solidFill>
                        <a:srgbClr val="A09D17"/>
                      </a:solidFill>
                      <a:prstDash val="solid"/>
                      <a:round/>
                      <a:headEnd type="none" w="med" len="med"/>
                      <a:tailEnd type="none" w="med" len="med"/>
                    </a:lnB>
                    <a:solidFill>
                      <a:srgbClr val="FFE598"/>
                    </a:solidFill>
                  </a:tcPr>
                </a:tc>
                <a:tc>
                  <a:txBody>
                    <a:bodyPr/>
                    <a:lstStyle/>
                    <a:p>
                      <a:pPr rtl="0" fontAlgn="b"/>
                      <a:endParaRPr lang="en-IN" sz="1600">
                        <a:effectLst/>
                      </a:endParaRPr>
                    </a:p>
                  </a:txBody>
                  <a:tcPr marL="20305" marR="20305" marT="0" marB="0" anchor="b">
                    <a:lnL w="7620" cap="flat" cmpd="sng" algn="ctr">
                      <a:solidFill>
                        <a:srgbClr val="806E17"/>
                      </a:solidFill>
                      <a:prstDash val="solid"/>
                      <a:round/>
                      <a:headEnd type="none" w="med" len="med"/>
                      <a:tailEnd type="none" w="med" len="med"/>
                    </a:lnL>
                    <a:lnR w="7620" cap="flat" cmpd="sng" algn="ctr">
                      <a:solidFill>
                        <a:srgbClr val="806E17"/>
                      </a:solidFill>
                      <a:prstDash val="solid"/>
                      <a:round/>
                      <a:headEnd type="none" w="med" len="med"/>
                      <a:tailEnd type="none" w="med" len="med"/>
                    </a:lnR>
                    <a:lnT w="7620" cap="flat" cmpd="sng" algn="ctr">
                      <a:solidFill>
                        <a:srgbClr val="806E17"/>
                      </a:solidFill>
                      <a:prstDash val="solid"/>
                      <a:round/>
                      <a:headEnd type="none" w="med" len="med"/>
                      <a:tailEnd type="none" w="med" len="med"/>
                    </a:lnT>
                    <a:lnB w="7620" cap="flat" cmpd="sng" algn="ctr">
                      <a:solidFill>
                        <a:srgbClr val="209D17"/>
                      </a:solidFill>
                      <a:prstDash val="solid"/>
                      <a:round/>
                      <a:headEnd type="none" w="med" len="med"/>
                      <a:tailEnd type="none" w="med" len="med"/>
                    </a:lnB>
                    <a:solidFill>
                      <a:srgbClr val="FFE598"/>
                    </a:solidFill>
                  </a:tcPr>
                </a:tc>
                <a:extLst>
                  <a:ext uri="{0D108BD9-81ED-4DB2-BD59-A6C34878D82A}">
                    <a16:rowId xmlns:a16="http://schemas.microsoft.com/office/drawing/2014/main" val="307948991"/>
                  </a:ext>
                </a:extLst>
              </a:tr>
              <a:tr h="175909">
                <a:tc>
                  <a:txBody>
                    <a:bodyPr/>
                    <a:lstStyle/>
                    <a:p>
                      <a:pPr rtl="0" fontAlgn="b"/>
                      <a:endParaRPr lang="en-IN" sz="1600">
                        <a:effectLst/>
                      </a:endParaRPr>
                    </a:p>
                  </a:txBody>
                  <a:tcPr marL="20305" marR="20305" marT="0" marB="0" anchor="b">
                    <a:lnL w="7620" cap="flat" cmpd="sng" algn="ctr">
                      <a:solidFill>
                        <a:srgbClr val="E06E17"/>
                      </a:solidFill>
                      <a:prstDash val="solid"/>
                      <a:round/>
                      <a:headEnd type="none" w="med" len="med"/>
                      <a:tailEnd type="none" w="med" len="med"/>
                    </a:lnL>
                    <a:lnR w="7620" cap="flat" cmpd="sng" algn="ctr">
                      <a:solidFill>
                        <a:srgbClr val="607417"/>
                      </a:solidFill>
                      <a:prstDash val="solid"/>
                      <a:round/>
                      <a:headEnd type="none" w="med" len="med"/>
                      <a:tailEnd type="none" w="med" len="med"/>
                    </a:lnR>
                    <a:lnT w="7620" cap="flat" cmpd="sng" algn="ctr">
                      <a:solidFill>
                        <a:srgbClr val="E06E17"/>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800" b="0" i="1">
                          <a:effectLst/>
                          <a:latin typeface="Arial" panose="020B0604020202020204" pitchFamily="34" charset="0"/>
                        </a:rPr>
                        <a:t>(INR in millions)</a:t>
                      </a:r>
                    </a:p>
                  </a:txBody>
                  <a:tcPr marL="0" marR="0" marT="0" marB="0" anchor="b">
                    <a:lnL w="7620" cap="flat" cmpd="sng" algn="ctr">
                      <a:solidFill>
                        <a:srgbClr val="607417"/>
                      </a:solidFill>
                      <a:prstDash val="solid"/>
                      <a:round/>
                      <a:headEnd type="none" w="med" len="med"/>
                      <a:tailEnd type="none" w="med" len="med"/>
                    </a:lnL>
                    <a:lnR w="7620" cap="flat" cmpd="sng" algn="ctr">
                      <a:solidFill>
                        <a:srgbClr val="607417"/>
                      </a:solidFill>
                      <a:prstDash val="solid"/>
                      <a:round/>
                      <a:headEnd type="none" w="med" len="med"/>
                      <a:tailEnd type="none" w="med" len="med"/>
                    </a:lnR>
                    <a:lnT w="7620" cap="flat" cmpd="sng" algn="ctr">
                      <a:solidFill>
                        <a:srgbClr val="607417"/>
                      </a:solidFill>
                      <a:prstDash val="solid"/>
                      <a:round/>
                      <a:headEnd type="none" w="med" len="med"/>
                      <a:tailEnd type="none" w="med" len="med"/>
                    </a:lnT>
                    <a:lnB w="7620" cap="flat" cmpd="sng" algn="ctr">
                      <a:solidFill>
                        <a:srgbClr val="209D17"/>
                      </a:solidFill>
                      <a:prstDash val="solid"/>
                      <a:round/>
                      <a:headEnd type="none" w="med" len="med"/>
                      <a:tailEnd type="none" w="med" len="med"/>
                    </a:lnB>
                    <a:solidFill>
                      <a:srgbClr val="FFE598"/>
                    </a:solidFill>
                  </a:tcPr>
                </a:tc>
                <a:tc>
                  <a:txBody>
                    <a:bodyPr/>
                    <a:lstStyle/>
                    <a:p>
                      <a:pPr rtl="0" fontAlgn="b"/>
                      <a:endParaRPr lang="en-IN" sz="1600">
                        <a:effectLst/>
                      </a:endParaRPr>
                    </a:p>
                  </a:txBody>
                  <a:tcPr marL="20305" marR="20305" marT="0" marB="0" anchor="b">
                    <a:lnL w="7620" cap="flat" cmpd="sng" algn="ctr">
                      <a:solidFill>
                        <a:srgbClr val="607417"/>
                      </a:solidFill>
                      <a:prstDash val="solid"/>
                      <a:round/>
                      <a:headEnd type="none" w="med" len="med"/>
                      <a:tailEnd type="none" w="med" len="med"/>
                    </a:lnL>
                    <a:lnR w="7620" cap="flat" cmpd="sng" algn="ctr">
                      <a:solidFill>
                        <a:srgbClr val="E08A17"/>
                      </a:solidFill>
                      <a:prstDash val="solid"/>
                      <a:round/>
                      <a:headEnd type="none" w="med" len="med"/>
                      <a:tailEnd type="none" w="med" len="med"/>
                    </a:lnR>
                    <a:lnT w="7620" cap="flat" cmpd="sng" algn="ctr">
                      <a:solidFill>
                        <a:srgbClr val="607417"/>
                      </a:solidFill>
                      <a:prstDash val="solid"/>
                      <a:round/>
                      <a:headEnd type="none" w="med" len="med"/>
                      <a:tailEnd type="none" w="med" len="med"/>
                    </a:lnT>
                    <a:lnB w="7620" cap="flat" cmpd="sng" algn="ctr">
                      <a:solidFill>
                        <a:srgbClr val="609D17"/>
                      </a:solidFill>
                      <a:prstDash val="solid"/>
                      <a:round/>
                      <a:headEnd type="none" w="med" len="med"/>
                      <a:tailEnd type="none" w="med" len="med"/>
                    </a:lnB>
                    <a:solidFill>
                      <a:srgbClr val="FFE598"/>
                    </a:solidFill>
                  </a:tcPr>
                </a:tc>
                <a:tc>
                  <a:txBody>
                    <a:bodyPr/>
                    <a:lstStyle/>
                    <a:p>
                      <a:pPr rtl="0" fontAlgn="b"/>
                      <a:endParaRPr lang="en-IN" sz="1600">
                        <a:effectLst/>
                      </a:endParaRPr>
                    </a:p>
                  </a:txBody>
                  <a:tcPr marL="20305" marR="20305" marT="0" marB="0" anchor="b">
                    <a:lnL w="7620" cap="flat" cmpd="sng" algn="ctr">
                      <a:solidFill>
                        <a:srgbClr val="E08A17"/>
                      </a:solidFill>
                      <a:prstDash val="solid"/>
                      <a:round/>
                      <a:headEnd type="none" w="med" len="med"/>
                      <a:tailEnd type="none" w="med" len="med"/>
                    </a:lnL>
                    <a:lnR w="7620" cap="flat" cmpd="sng" algn="ctr">
                      <a:solidFill>
                        <a:srgbClr val="609817"/>
                      </a:solidFill>
                      <a:prstDash val="solid"/>
                      <a:round/>
                      <a:headEnd type="none" w="med" len="med"/>
                      <a:tailEnd type="none" w="med" len="med"/>
                    </a:lnR>
                    <a:lnT w="7620" cap="flat" cmpd="sng" algn="ctr">
                      <a:solidFill>
                        <a:srgbClr val="E08A17"/>
                      </a:solidFill>
                      <a:prstDash val="solid"/>
                      <a:round/>
                      <a:headEnd type="none" w="med" len="med"/>
                      <a:tailEnd type="none" w="med" len="med"/>
                    </a:lnT>
                    <a:lnB w="7620" cap="flat" cmpd="sng" algn="ctr">
                      <a:solidFill>
                        <a:srgbClr val="E0A617"/>
                      </a:solidFill>
                      <a:prstDash val="solid"/>
                      <a:round/>
                      <a:headEnd type="none" w="med" len="med"/>
                      <a:tailEnd type="none" w="med" len="med"/>
                    </a:lnB>
                    <a:solidFill>
                      <a:srgbClr val="FFE598"/>
                    </a:solidFill>
                  </a:tcPr>
                </a:tc>
                <a:tc>
                  <a:txBody>
                    <a:bodyPr/>
                    <a:lstStyle/>
                    <a:p>
                      <a:pPr rtl="0" fontAlgn="b"/>
                      <a:endParaRPr lang="en-IN" sz="1600">
                        <a:effectLst/>
                      </a:endParaRPr>
                    </a:p>
                  </a:txBody>
                  <a:tcPr marL="20305" marR="20305" marT="0" marB="0" anchor="b">
                    <a:lnL w="7620" cap="flat" cmpd="sng" algn="ctr">
                      <a:solidFill>
                        <a:srgbClr val="609817"/>
                      </a:solidFill>
                      <a:prstDash val="solid"/>
                      <a:round/>
                      <a:headEnd type="none" w="med" len="med"/>
                      <a:tailEnd type="none" w="med" len="med"/>
                    </a:lnL>
                    <a:lnR w="7620" cap="flat" cmpd="sng" algn="ctr">
                      <a:solidFill>
                        <a:srgbClr val="609817"/>
                      </a:solidFill>
                      <a:prstDash val="solid"/>
                      <a:round/>
                      <a:headEnd type="none" w="med" len="med"/>
                      <a:tailEnd type="none" w="med" len="med"/>
                    </a:lnR>
                    <a:lnT w="7620" cap="flat" cmpd="sng" algn="ctr">
                      <a:solidFill>
                        <a:srgbClr val="609817"/>
                      </a:solidFill>
                      <a:prstDash val="solid"/>
                      <a:round/>
                      <a:headEnd type="none" w="med" len="med"/>
                      <a:tailEnd type="none" w="med" len="med"/>
                    </a:lnT>
                    <a:lnB w="7620" cap="flat" cmpd="sng" algn="ctr">
                      <a:solidFill>
                        <a:srgbClr val="20A417"/>
                      </a:solidFill>
                      <a:prstDash val="solid"/>
                      <a:round/>
                      <a:headEnd type="none" w="med" len="med"/>
                      <a:tailEnd type="none" w="med" len="med"/>
                    </a:lnB>
                    <a:solidFill>
                      <a:srgbClr val="FFE598"/>
                    </a:solidFill>
                  </a:tcPr>
                </a:tc>
                <a:tc>
                  <a:txBody>
                    <a:bodyPr/>
                    <a:lstStyle/>
                    <a:p>
                      <a:pPr rtl="0" fontAlgn="b"/>
                      <a:endParaRPr lang="en-IN" sz="1600">
                        <a:effectLst/>
                      </a:endParaRPr>
                    </a:p>
                  </a:txBody>
                  <a:tcPr marL="20305" marR="20305" marT="0" marB="0" anchor="b">
                    <a:lnL w="7620" cap="flat" cmpd="sng" algn="ctr">
                      <a:solidFill>
                        <a:srgbClr val="609817"/>
                      </a:solidFill>
                      <a:prstDash val="solid"/>
                      <a:round/>
                      <a:headEnd type="none" w="med" len="med"/>
                      <a:tailEnd type="none" w="med" len="med"/>
                    </a:lnL>
                    <a:lnR w="7620" cap="flat" cmpd="sng" algn="ctr">
                      <a:solidFill>
                        <a:srgbClr val="809417"/>
                      </a:solidFill>
                      <a:prstDash val="solid"/>
                      <a:round/>
                      <a:headEnd type="none" w="med" len="med"/>
                      <a:tailEnd type="none" w="med" len="med"/>
                    </a:lnR>
                    <a:lnT w="7620" cap="flat" cmpd="sng" algn="ctr">
                      <a:solidFill>
                        <a:srgbClr val="609817"/>
                      </a:solidFill>
                      <a:prstDash val="solid"/>
                      <a:round/>
                      <a:headEnd type="none" w="med" len="med"/>
                      <a:tailEnd type="none" w="med" len="med"/>
                    </a:lnT>
                    <a:lnB w="7620" cap="flat" cmpd="sng" algn="ctr">
                      <a:solidFill>
                        <a:srgbClr val="E0A817"/>
                      </a:solidFill>
                      <a:prstDash val="solid"/>
                      <a:round/>
                      <a:headEnd type="none" w="med" len="med"/>
                      <a:tailEnd type="none" w="med" len="med"/>
                    </a:lnB>
                    <a:solidFill>
                      <a:srgbClr val="FFE598"/>
                    </a:solidFill>
                  </a:tcPr>
                </a:tc>
                <a:tc>
                  <a:txBody>
                    <a:bodyPr/>
                    <a:lstStyle/>
                    <a:p>
                      <a:pPr rtl="0" fontAlgn="b"/>
                      <a:endParaRPr lang="en-IN" sz="1600">
                        <a:effectLst/>
                      </a:endParaRPr>
                    </a:p>
                  </a:txBody>
                  <a:tcPr marL="20305" marR="20305" marT="0" marB="0" anchor="b">
                    <a:lnL w="7620" cap="flat" cmpd="sng" algn="ctr">
                      <a:solidFill>
                        <a:srgbClr val="809417"/>
                      </a:solidFill>
                      <a:prstDash val="solid"/>
                      <a:round/>
                      <a:headEnd type="none" w="med" len="med"/>
                      <a:tailEnd type="none" w="med" len="med"/>
                    </a:lnL>
                    <a:lnR w="7620" cap="flat" cmpd="sng" algn="ctr">
                      <a:solidFill>
                        <a:srgbClr val="409917"/>
                      </a:solidFill>
                      <a:prstDash val="solid"/>
                      <a:round/>
                      <a:headEnd type="none" w="med" len="med"/>
                      <a:tailEnd type="none" w="med" len="med"/>
                    </a:lnR>
                    <a:lnT w="7620" cap="flat" cmpd="sng" algn="ctr">
                      <a:solidFill>
                        <a:srgbClr val="809417"/>
                      </a:solidFill>
                      <a:prstDash val="solid"/>
                      <a:round/>
                      <a:headEnd type="none" w="med" len="med"/>
                      <a:tailEnd type="none" w="med" len="med"/>
                    </a:lnT>
                    <a:lnB w="7620" cap="flat" cmpd="sng" algn="ctr">
                      <a:solidFill>
                        <a:srgbClr val="60A217"/>
                      </a:solidFill>
                      <a:prstDash val="solid"/>
                      <a:round/>
                      <a:headEnd type="none" w="med" len="med"/>
                      <a:tailEnd type="none" w="med" len="med"/>
                    </a:lnB>
                    <a:solidFill>
                      <a:srgbClr val="FFE598"/>
                    </a:solidFill>
                  </a:tcPr>
                </a:tc>
                <a:tc>
                  <a:txBody>
                    <a:bodyPr/>
                    <a:lstStyle/>
                    <a:p>
                      <a:pPr rtl="0" fontAlgn="b"/>
                      <a:endParaRPr lang="en-IN" sz="1600">
                        <a:effectLst/>
                      </a:endParaRPr>
                    </a:p>
                  </a:txBody>
                  <a:tcPr marL="20305" marR="20305" marT="0" marB="0" anchor="b">
                    <a:lnL w="7620" cap="flat" cmpd="sng" algn="ctr">
                      <a:solidFill>
                        <a:srgbClr val="409917"/>
                      </a:solidFill>
                      <a:prstDash val="solid"/>
                      <a:round/>
                      <a:headEnd type="none" w="med" len="med"/>
                      <a:tailEnd type="none" w="med" len="med"/>
                    </a:lnL>
                    <a:lnR w="7620" cap="flat" cmpd="sng" algn="ctr">
                      <a:solidFill>
                        <a:srgbClr val="609417"/>
                      </a:solidFill>
                      <a:prstDash val="solid"/>
                      <a:round/>
                      <a:headEnd type="none" w="med" len="med"/>
                      <a:tailEnd type="none" w="med" len="med"/>
                    </a:lnR>
                    <a:lnT w="7620" cap="flat" cmpd="sng" algn="ctr">
                      <a:solidFill>
                        <a:srgbClr val="409917"/>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1600">
                        <a:effectLst/>
                      </a:endParaRPr>
                    </a:p>
                  </a:txBody>
                  <a:tcPr marL="20305" marR="20305" marT="0" marB="0" anchor="b">
                    <a:lnL w="7620" cap="flat" cmpd="sng" algn="ctr">
                      <a:solidFill>
                        <a:srgbClr val="609417"/>
                      </a:solidFill>
                      <a:prstDash val="solid"/>
                      <a:round/>
                      <a:headEnd type="none" w="med" len="med"/>
                      <a:tailEnd type="none" w="med" len="med"/>
                    </a:lnL>
                    <a:lnR w="7620" cap="flat" cmpd="sng" algn="ctr">
                      <a:solidFill>
                        <a:srgbClr val="209E17"/>
                      </a:solidFill>
                      <a:prstDash val="solid"/>
                      <a:round/>
                      <a:headEnd type="none" w="med" len="med"/>
                      <a:tailEnd type="none" w="med" len="med"/>
                    </a:lnR>
                    <a:lnT w="7620" cap="flat" cmpd="sng" algn="ctr">
                      <a:solidFill>
                        <a:srgbClr val="609417"/>
                      </a:solidFill>
                      <a:prstDash val="solid"/>
                      <a:round/>
                      <a:headEnd type="none" w="med" len="med"/>
                      <a:tailEnd type="none" w="med" len="med"/>
                    </a:lnT>
                    <a:lnB w="7620" cap="flat" cmpd="sng" algn="ctr">
                      <a:solidFill>
                        <a:srgbClr val="408817"/>
                      </a:solidFill>
                      <a:prstDash val="solid"/>
                      <a:round/>
                      <a:headEnd type="none" w="med" len="med"/>
                      <a:tailEnd type="none" w="med" len="med"/>
                    </a:lnB>
                    <a:solidFill>
                      <a:srgbClr val="FFE598"/>
                    </a:solidFill>
                  </a:tcPr>
                </a:tc>
                <a:tc>
                  <a:txBody>
                    <a:bodyPr/>
                    <a:lstStyle/>
                    <a:p>
                      <a:pPr rtl="0" fontAlgn="b"/>
                      <a:endParaRPr lang="en-IN" sz="1600">
                        <a:effectLst/>
                      </a:endParaRPr>
                    </a:p>
                  </a:txBody>
                  <a:tcPr marL="20305" marR="20305" marT="0" marB="0" anchor="b">
                    <a:lnL w="7620" cap="flat" cmpd="sng" algn="ctr">
                      <a:solidFill>
                        <a:srgbClr val="209E17"/>
                      </a:solidFill>
                      <a:prstDash val="solid"/>
                      <a:round/>
                      <a:headEnd type="none" w="med" len="med"/>
                      <a:tailEnd type="none" w="med" len="med"/>
                    </a:lnL>
                    <a:lnR w="7620" cap="flat" cmpd="sng" algn="ctr">
                      <a:solidFill>
                        <a:srgbClr val="409F17"/>
                      </a:solidFill>
                      <a:prstDash val="solid"/>
                      <a:round/>
                      <a:headEnd type="none" w="med" len="med"/>
                      <a:tailEnd type="none" w="med" len="med"/>
                    </a:lnR>
                    <a:lnT w="7620" cap="flat" cmpd="sng" algn="ctr">
                      <a:solidFill>
                        <a:srgbClr val="209E17"/>
                      </a:solidFill>
                      <a:prstDash val="solid"/>
                      <a:round/>
                      <a:headEnd type="none" w="med" len="med"/>
                      <a:tailEnd type="none" w="med" len="med"/>
                    </a:lnT>
                    <a:lnB w="7620" cap="flat" cmpd="sng" algn="ctr">
                      <a:solidFill>
                        <a:srgbClr val="209017"/>
                      </a:solidFill>
                      <a:prstDash val="solid"/>
                      <a:round/>
                      <a:headEnd type="none" w="med" len="med"/>
                      <a:tailEnd type="none" w="med" len="med"/>
                    </a:lnB>
                    <a:solidFill>
                      <a:srgbClr val="FFE598"/>
                    </a:solidFill>
                  </a:tcPr>
                </a:tc>
                <a:tc>
                  <a:txBody>
                    <a:bodyPr/>
                    <a:lstStyle/>
                    <a:p>
                      <a:pPr rtl="0" fontAlgn="b"/>
                      <a:endParaRPr lang="en-IN" sz="1600">
                        <a:effectLst/>
                      </a:endParaRPr>
                    </a:p>
                  </a:txBody>
                  <a:tcPr marL="20305" marR="20305" marT="0" marB="0" anchor="b">
                    <a:lnL w="7620" cap="flat" cmpd="sng" algn="ctr">
                      <a:solidFill>
                        <a:srgbClr val="409F17"/>
                      </a:solidFill>
                      <a:prstDash val="solid"/>
                      <a:round/>
                      <a:headEnd type="none" w="med" len="med"/>
                      <a:tailEnd type="none" w="med" len="med"/>
                    </a:lnL>
                    <a:lnR w="7620" cap="flat" cmpd="sng" algn="ctr">
                      <a:solidFill>
                        <a:srgbClr val="009B17"/>
                      </a:solidFill>
                      <a:prstDash val="solid"/>
                      <a:round/>
                      <a:headEnd type="none" w="med" len="med"/>
                      <a:tailEnd type="none" w="med" len="med"/>
                    </a:lnR>
                    <a:lnT w="7620" cap="flat" cmpd="sng" algn="ctr">
                      <a:solidFill>
                        <a:srgbClr val="409F17"/>
                      </a:solidFill>
                      <a:prstDash val="solid"/>
                      <a:round/>
                      <a:headEnd type="none" w="med" len="med"/>
                      <a:tailEnd type="none" w="med" len="med"/>
                    </a:lnT>
                    <a:lnB w="7620" cap="flat" cmpd="sng" algn="ctr">
                      <a:solidFill>
                        <a:srgbClr val="608917"/>
                      </a:solidFill>
                      <a:prstDash val="solid"/>
                      <a:round/>
                      <a:headEnd type="none" w="med" len="med"/>
                      <a:tailEnd type="none" w="med" len="med"/>
                    </a:lnB>
                    <a:solidFill>
                      <a:srgbClr val="FFE598"/>
                    </a:solidFill>
                  </a:tcPr>
                </a:tc>
                <a:tc>
                  <a:txBody>
                    <a:bodyPr/>
                    <a:lstStyle/>
                    <a:p>
                      <a:pPr rtl="0" fontAlgn="b"/>
                      <a:endParaRPr lang="en-IN" sz="1600">
                        <a:effectLst/>
                      </a:endParaRPr>
                    </a:p>
                  </a:txBody>
                  <a:tcPr marL="20305" marR="20305" marT="0" marB="0" anchor="b">
                    <a:lnL w="7620" cap="flat" cmpd="sng" algn="ctr">
                      <a:solidFill>
                        <a:srgbClr val="009B17"/>
                      </a:solidFill>
                      <a:prstDash val="solid"/>
                      <a:round/>
                      <a:headEnd type="none" w="med" len="med"/>
                      <a:tailEnd type="none" w="med" len="med"/>
                    </a:lnL>
                    <a:lnR w="7620" cap="flat" cmpd="sng" algn="ctr">
                      <a:solidFill>
                        <a:srgbClr val="A09D17"/>
                      </a:solidFill>
                      <a:prstDash val="solid"/>
                      <a:round/>
                      <a:headEnd type="none" w="med" len="med"/>
                      <a:tailEnd type="none" w="med" len="med"/>
                    </a:lnR>
                    <a:lnT w="7620" cap="flat" cmpd="sng" algn="ctr">
                      <a:solidFill>
                        <a:srgbClr val="009B17"/>
                      </a:solidFill>
                      <a:prstDash val="solid"/>
                      <a:round/>
                      <a:headEnd type="none" w="med" len="med"/>
                      <a:tailEnd type="none" w="med" len="med"/>
                    </a:lnT>
                    <a:lnB w="7620" cap="flat" cmpd="sng" algn="ctr">
                      <a:solidFill>
                        <a:srgbClr val="C09317"/>
                      </a:solidFill>
                      <a:prstDash val="solid"/>
                      <a:round/>
                      <a:headEnd type="none" w="med" len="med"/>
                      <a:tailEnd type="none" w="med" len="med"/>
                    </a:lnB>
                    <a:solidFill>
                      <a:srgbClr val="FFE598"/>
                    </a:solidFill>
                  </a:tcPr>
                </a:tc>
                <a:tc>
                  <a:txBody>
                    <a:bodyPr/>
                    <a:lstStyle/>
                    <a:p>
                      <a:pPr rtl="0" fontAlgn="b"/>
                      <a:endParaRPr lang="en-IN" sz="1600">
                        <a:effectLst/>
                      </a:endParaRPr>
                    </a:p>
                  </a:txBody>
                  <a:tcPr marL="20305" marR="20305" marT="0" marB="0" anchor="b">
                    <a:lnL w="7620" cap="flat" cmpd="sng" algn="ctr">
                      <a:solidFill>
                        <a:srgbClr val="A09D17"/>
                      </a:solidFill>
                      <a:prstDash val="solid"/>
                      <a:round/>
                      <a:headEnd type="none" w="med" len="med"/>
                      <a:tailEnd type="none" w="med" len="med"/>
                    </a:lnL>
                    <a:lnR w="7620" cap="flat" cmpd="sng" algn="ctr">
                      <a:solidFill>
                        <a:srgbClr val="209D17"/>
                      </a:solidFill>
                      <a:prstDash val="solid"/>
                      <a:round/>
                      <a:headEnd type="none" w="med" len="med"/>
                      <a:tailEnd type="none" w="med" len="med"/>
                    </a:lnR>
                    <a:lnT w="7620" cap="flat" cmpd="sng" algn="ctr">
                      <a:solidFill>
                        <a:srgbClr val="A09D17"/>
                      </a:solidFill>
                      <a:prstDash val="solid"/>
                      <a:round/>
                      <a:headEnd type="none" w="med" len="med"/>
                      <a:tailEnd type="none" w="med" len="med"/>
                    </a:lnT>
                    <a:lnB w="7620" cap="flat" cmpd="sng" algn="ctr">
                      <a:solidFill>
                        <a:srgbClr val="20A617"/>
                      </a:solidFill>
                      <a:prstDash val="solid"/>
                      <a:round/>
                      <a:headEnd type="none" w="med" len="med"/>
                      <a:tailEnd type="none" w="med" len="med"/>
                    </a:lnB>
                    <a:solidFill>
                      <a:srgbClr val="FFE598"/>
                    </a:solidFill>
                  </a:tcPr>
                </a:tc>
                <a:tc>
                  <a:txBody>
                    <a:bodyPr/>
                    <a:lstStyle/>
                    <a:p>
                      <a:pPr rtl="0" fontAlgn="b"/>
                      <a:endParaRPr lang="en-IN" sz="1600">
                        <a:effectLst/>
                      </a:endParaRPr>
                    </a:p>
                  </a:txBody>
                  <a:tcPr marL="20305" marR="20305" marT="0" marB="0" anchor="b">
                    <a:lnL w="7620" cap="flat" cmpd="sng" algn="ctr">
                      <a:solidFill>
                        <a:srgbClr val="209D17"/>
                      </a:solidFill>
                      <a:prstDash val="solid"/>
                      <a:round/>
                      <a:headEnd type="none" w="med" len="med"/>
                      <a:tailEnd type="none" w="med" len="med"/>
                    </a:lnL>
                    <a:lnR w="7620" cap="flat" cmpd="sng" algn="ctr">
                      <a:solidFill>
                        <a:srgbClr val="209D17"/>
                      </a:solidFill>
                      <a:prstDash val="solid"/>
                      <a:round/>
                      <a:headEnd type="none" w="med" len="med"/>
                      <a:tailEnd type="none" w="med" len="med"/>
                    </a:lnR>
                    <a:lnT w="7620" cap="flat" cmpd="sng" algn="ctr">
                      <a:solidFill>
                        <a:srgbClr val="209D17"/>
                      </a:solidFill>
                      <a:prstDash val="solid"/>
                      <a:round/>
                      <a:headEnd type="none" w="med" len="med"/>
                      <a:tailEnd type="none" w="med" len="med"/>
                    </a:lnT>
                    <a:lnB w="7620" cap="flat" cmpd="sng" algn="ctr">
                      <a:solidFill>
                        <a:srgbClr val="40A617"/>
                      </a:solidFill>
                      <a:prstDash val="solid"/>
                      <a:round/>
                      <a:headEnd type="none" w="med" len="med"/>
                      <a:tailEnd type="none" w="med" len="med"/>
                    </a:lnB>
                    <a:solidFill>
                      <a:srgbClr val="FFE598"/>
                    </a:solidFill>
                  </a:tcPr>
                </a:tc>
                <a:extLst>
                  <a:ext uri="{0D108BD9-81ED-4DB2-BD59-A6C34878D82A}">
                    <a16:rowId xmlns:a16="http://schemas.microsoft.com/office/drawing/2014/main" val="1078167443"/>
                  </a:ext>
                </a:extLst>
              </a:tr>
              <a:tr h="335065">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209D17"/>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7017"/>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209D17"/>
                      </a:solidFill>
                      <a:prstDash val="solid"/>
                      <a:round/>
                      <a:headEnd type="none" w="med" len="med"/>
                      <a:tailEnd type="none" w="med" len="med"/>
                    </a:lnL>
                    <a:lnR w="7620" cap="flat" cmpd="sng" algn="ctr">
                      <a:solidFill>
                        <a:srgbClr val="609D17"/>
                      </a:solidFill>
                      <a:prstDash val="solid"/>
                      <a:round/>
                      <a:headEnd type="none" w="med" len="med"/>
                      <a:tailEnd type="none" w="med" len="med"/>
                    </a:lnR>
                    <a:lnT w="7620" cap="flat" cmpd="sng" algn="ctr">
                      <a:solidFill>
                        <a:srgbClr val="209D17"/>
                      </a:solidFill>
                      <a:prstDash val="solid"/>
                      <a:round/>
                      <a:headEnd type="none" w="med" len="med"/>
                      <a:tailEnd type="none" w="med" len="med"/>
                    </a:lnT>
                    <a:lnB w="7620" cap="flat" cmpd="sng" algn="ctr">
                      <a:solidFill>
                        <a:srgbClr val="206C17"/>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609D17"/>
                      </a:solidFill>
                      <a:prstDash val="solid"/>
                      <a:round/>
                      <a:headEnd type="none" w="med" len="med"/>
                      <a:tailEnd type="none" w="med" len="med"/>
                    </a:lnL>
                    <a:lnR w="7620" cap="flat" cmpd="sng" algn="ctr">
                      <a:solidFill>
                        <a:srgbClr val="E0A617"/>
                      </a:solidFill>
                      <a:prstDash val="solid"/>
                      <a:round/>
                      <a:headEnd type="none" w="med" len="med"/>
                      <a:tailEnd type="none" w="med" len="med"/>
                    </a:lnR>
                    <a:lnT w="7620" cap="flat" cmpd="sng" algn="ctr">
                      <a:solidFill>
                        <a:srgbClr val="609D17"/>
                      </a:solidFill>
                      <a:prstDash val="solid"/>
                      <a:round/>
                      <a:headEnd type="none" w="med" len="med"/>
                      <a:tailEnd type="none" w="med" len="med"/>
                    </a:lnT>
                    <a:lnB w="7620" cap="flat" cmpd="sng" algn="ctr">
                      <a:solidFill>
                        <a:srgbClr val="206C17"/>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E0A617"/>
                      </a:solidFill>
                      <a:prstDash val="solid"/>
                      <a:round/>
                      <a:headEnd type="none" w="med" len="med"/>
                      <a:tailEnd type="none" w="med" len="med"/>
                    </a:lnL>
                    <a:lnR w="7620" cap="flat" cmpd="sng" algn="ctr">
                      <a:solidFill>
                        <a:srgbClr val="20A417"/>
                      </a:solidFill>
                      <a:prstDash val="solid"/>
                      <a:round/>
                      <a:headEnd type="none" w="med" len="med"/>
                      <a:tailEnd type="none" w="med" len="med"/>
                    </a:lnR>
                    <a:lnT w="7620" cap="flat" cmpd="sng" algn="ctr">
                      <a:solidFill>
                        <a:srgbClr val="E0A617"/>
                      </a:solidFill>
                      <a:prstDash val="solid"/>
                      <a:round/>
                      <a:headEnd type="none" w="med" len="med"/>
                      <a:tailEnd type="none" w="med" len="med"/>
                    </a:lnT>
                    <a:lnB w="7620" cap="flat" cmpd="sng" algn="ctr">
                      <a:solidFill>
                        <a:srgbClr val="206C17"/>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20A417"/>
                      </a:solidFill>
                      <a:prstDash val="solid"/>
                      <a:round/>
                      <a:headEnd type="none" w="med" len="med"/>
                      <a:tailEnd type="none" w="med" len="med"/>
                    </a:lnL>
                    <a:lnR w="7620" cap="flat" cmpd="sng" algn="ctr">
                      <a:solidFill>
                        <a:srgbClr val="E0A817"/>
                      </a:solidFill>
                      <a:prstDash val="solid"/>
                      <a:round/>
                      <a:headEnd type="none" w="med" len="med"/>
                      <a:tailEnd type="none" w="med" len="med"/>
                    </a:lnR>
                    <a:lnT w="7620" cap="flat" cmpd="sng" algn="ctr">
                      <a:solidFill>
                        <a:srgbClr val="20A417"/>
                      </a:solidFill>
                      <a:prstDash val="solid"/>
                      <a:round/>
                      <a:headEnd type="none" w="med" len="med"/>
                      <a:tailEnd type="none" w="med" len="med"/>
                    </a:lnT>
                    <a:lnB w="7620" cap="flat" cmpd="sng" algn="ctr">
                      <a:solidFill>
                        <a:srgbClr val="206C17"/>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E0A817"/>
                      </a:solidFill>
                      <a:prstDash val="solid"/>
                      <a:round/>
                      <a:headEnd type="none" w="med" len="med"/>
                      <a:tailEnd type="none" w="med" len="med"/>
                    </a:lnL>
                    <a:lnR w="7620" cap="flat" cmpd="sng" algn="ctr">
                      <a:solidFill>
                        <a:srgbClr val="60A217"/>
                      </a:solidFill>
                      <a:prstDash val="solid"/>
                      <a:round/>
                      <a:headEnd type="none" w="med" len="med"/>
                      <a:tailEnd type="none" w="med" len="med"/>
                    </a:lnR>
                    <a:lnT w="7620" cap="flat" cmpd="sng" algn="ctr">
                      <a:solidFill>
                        <a:srgbClr val="E0A817"/>
                      </a:solidFill>
                      <a:prstDash val="solid"/>
                      <a:round/>
                      <a:headEnd type="none" w="med" len="med"/>
                      <a:tailEnd type="none" w="med" len="med"/>
                    </a:lnT>
                    <a:lnB w="7620" cap="flat" cmpd="sng" algn="ctr">
                      <a:solidFill>
                        <a:srgbClr val="206C17"/>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60A217"/>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60A217"/>
                      </a:solidFill>
                      <a:prstDash val="solid"/>
                      <a:round/>
                      <a:headEnd type="none" w="med" len="med"/>
                      <a:tailEnd type="none" w="med" len="med"/>
                    </a:lnT>
                    <a:lnB w="7620" cap="flat" cmpd="sng" algn="ctr">
                      <a:solidFill>
                        <a:srgbClr val="206C17"/>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408817"/>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407117"/>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408817"/>
                      </a:solidFill>
                      <a:prstDash val="solid"/>
                      <a:round/>
                      <a:headEnd type="none" w="med" len="med"/>
                      <a:tailEnd type="none" w="med" len="med"/>
                    </a:lnL>
                    <a:lnR w="7620" cap="flat" cmpd="sng" algn="ctr">
                      <a:solidFill>
                        <a:srgbClr val="209017"/>
                      </a:solidFill>
                      <a:prstDash val="solid"/>
                      <a:round/>
                      <a:headEnd type="none" w="med" len="med"/>
                      <a:tailEnd type="none" w="med" len="med"/>
                    </a:lnR>
                    <a:lnT w="7620" cap="flat" cmpd="sng" algn="ctr">
                      <a:solidFill>
                        <a:srgbClr val="408817"/>
                      </a:solidFill>
                      <a:prstDash val="solid"/>
                      <a:round/>
                      <a:headEnd type="none" w="med" len="med"/>
                      <a:tailEnd type="none" w="med" len="med"/>
                    </a:lnT>
                    <a:lnB w="7620" cap="flat" cmpd="sng" algn="ctr">
                      <a:solidFill>
                        <a:srgbClr val="207317"/>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209017"/>
                      </a:solidFill>
                      <a:prstDash val="solid"/>
                      <a:round/>
                      <a:headEnd type="none" w="med" len="med"/>
                      <a:tailEnd type="none" w="med" len="med"/>
                    </a:lnL>
                    <a:lnR w="7620" cap="flat" cmpd="sng" algn="ctr">
                      <a:solidFill>
                        <a:srgbClr val="608917"/>
                      </a:solidFill>
                      <a:prstDash val="solid"/>
                      <a:round/>
                      <a:headEnd type="none" w="med" len="med"/>
                      <a:tailEnd type="none" w="med" len="med"/>
                    </a:lnR>
                    <a:lnT w="7620" cap="flat" cmpd="sng" algn="ctr">
                      <a:solidFill>
                        <a:srgbClr val="209017"/>
                      </a:solidFill>
                      <a:prstDash val="solid"/>
                      <a:round/>
                      <a:headEnd type="none" w="med" len="med"/>
                      <a:tailEnd type="none" w="med" len="med"/>
                    </a:lnT>
                    <a:lnB w="7620" cap="flat" cmpd="sng" algn="ctr">
                      <a:solidFill>
                        <a:srgbClr val="207317"/>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608917"/>
                      </a:solidFill>
                      <a:prstDash val="solid"/>
                      <a:round/>
                      <a:headEnd type="none" w="med" len="med"/>
                      <a:tailEnd type="none" w="med" len="med"/>
                    </a:lnL>
                    <a:lnR w="7620" cap="flat" cmpd="sng" algn="ctr">
                      <a:solidFill>
                        <a:srgbClr val="C09317"/>
                      </a:solidFill>
                      <a:prstDash val="solid"/>
                      <a:round/>
                      <a:headEnd type="none" w="med" len="med"/>
                      <a:tailEnd type="none" w="med" len="med"/>
                    </a:lnR>
                    <a:lnT w="7620" cap="flat" cmpd="sng" algn="ctr">
                      <a:solidFill>
                        <a:srgbClr val="608917"/>
                      </a:solidFill>
                      <a:prstDash val="solid"/>
                      <a:round/>
                      <a:headEnd type="none" w="med" len="med"/>
                      <a:tailEnd type="none" w="med" len="med"/>
                    </a:lnT>
                    <a:lnB w="7620" cap="flat" cmpd="sng" algn="ctr">
                      <a:solidFill>
                        <a:srgbClr val="207317"/>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09317"/>
                      </a:solidFill>
                      <a:prstDash val="solid"/>
                      <a:round/>
                      <a:headEnd type="none" w="med" len="med"/>
                      <a:tailEnd type="none" w="med" len="med"/>
                    </a:lnL>
                    <a:lnR w="7620" cap="flat" cmpd="sng" algn="ctr">
                      <a:solidFill>
                        <a:srgbClr val="20A617"/>
                      </a:solidFill>
                      <a:prstDash val="solid"/>
                      <a:round/>
                      <a:headEnd type="none" w="med" len="med"/>
                      <a:tailEnd type="none" w="med" len="med"/>
                    </a:lnR>
                    <a:lnT w="7620" cap="flat" cmpd="sng" algn="ctr">
                      <a:solidFill>
                        <a:srgbClr val="C09317"/>
                      </a:solidFill>
                      <a:prstDash val="solid"/>
                      <a:round/>
                      <a:headEnd type="none" w="med" len="med"/>
                      <a:tailEnd type="none" w="med" len="med"/>
                    </a:lnT>
                    <a:lnB w="7620" cap="flat" cmpd="sng" algn="ctr">
                      <a:solidFill>
                        <a:srgbClr val="207317"/>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20A617"/>
                      </a:solidFill>
                      <a:prstDash val="solid"/>
                      <a:round/>
                      <a:headEnd type="none" w="med" len="med"/>
                      <a:tailEnd type="none" w="med" len="med"/>
                    </a:lnL>
                    <a:lnR w="7620" cap="flat" cmpd="sng" algn="ctr">
                      <a:solidFill>
                        <a:srgbClr val="40A617"/>
                      </a:solidFill>
                      <a:prstDash val="solid"/>
                      <a:round/>
                      <a:headEnd type="none" w="med" len="med"/>
                      <a:tailEnd type="none" w="med" len="med"/>
                    </a:lnR>
                    <a:lnT w="7620" cap="flat" cmpd="sng" algn="ctr">
                      <a:solidFill>
                        <a:srgbClr val="20A617"/>
                      </a:solidFill>
                      <a:prstDash val="solid"/>
                      <a:round/>
                      <a:headEnd type="none" w="med" len="med"/>
                      <a:tailEnd type="none" w="med" len="med"/>
                    </a:lnT>
                    <a:lnB w="7620" cap="flat" cmpd="sng" algn="ctr">
                      <a:solidFill>
                        <a:srgbClr val="207317"/>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40A617"/>
                      </a:solidFill>
                      <a:prstDash val="solid"/>
                      <a:round/>
                      <a:headEnd type="none" w="med" len="med"/>
                      <a:tailEnd type="none" w="med" len="med"/>
                    </a:lnL>
                    <a:lnR w="7620" cap="flat" cmpd="sng" algn="ctr">
                      <a:solidFill>
                        <a:srgbClr val="40A617"/>
                      </a:solidFill>
                      <a:prstDash val="solid"/>
                      <a:round/>
                      <a:headEnd type="none" w="med" len="med"/>
                      <a:tailEnd type="none" w="med" len="med"/>
                    </a:lnR>
                    <a:lnT w="7620" cap="flat" cmpd="sng" algn="ctr">
                      <a:solidFill>
                        <a:srgbClr val="40A617"/>
                      </a:solidFill>
                      <a:prstDash val="solid"/>
                      <a:round/>
                      <a:headEnd type="none" w="med" len="med"/>
                      <a:tailEnd type="none" w="med" len="med"/>
                    </a:lnT>
                    <a:lnB w="7620" cap="flat" cmpd="sng" algn="ctr">
                      <a:solidFill>
                        <a:srgbClr val="207317"/>
                      </a:solidFill>
                      <a:prstDash val="solid"/>
                      <a:round/>
                      <a:headEnd type="none" w="med" len="med"/>
                      <a:tailEnd type="none" w="med" len="med"/>
                    </a:lnB>
                    <a:solidFill>
                      <a:srgbClr val="F2F2F2"/>
                    </a:solidFill>
                  </a:tcPr>
                </a:tc>
                <a:extLst>
                  <a:ext uri="{0D108BD9-81ED-4DB2-BD59-A6C34878D82A}">
                    <a16:rowId xmlns:a16="http://schemas.microsoft.com/office/drawing/2014/main" val="2423014674"/>
                  </a:ext>
                </a:extLst>
              </a:tr>
              <a:tr h="175909">
                <a:tc>
                  <a:txBody>
                    <a:bodyPr/>
                    <a:lstStyle/>
                    <a:p>
                      <a:pPr rtl="0" fontAlgn="b"/>
                      <a:endParaRPr lang="en-IN" sz="1600">
                        <a:effectLst/>
                      </a:endParaRPr>
                    </a:p>
                  </a:txBody>
                  <a:tcPr marL="20305" marR="20305" marT="0" marB="0" anchor="b">
                    <a:lnL w="7620" cap="flat" cmpd="sng" algn="ctr">
                      <a:solidFill>
                        <a:srgbClr val="007017"/>
                      </a:solidFill>
                      <a:prstDash val="solid"/>
                      <a:round/>
                      <a:headEnd type="none" w="med" len="med"/>
                      <a:tailEnd type="none" w="med" len="med"/>
                    </a:lnL>
                    <a:lnR w="7620" cap="flat" cmpd="sng" algn="ctr">
                      <a:solidFill>
                        <a:srgbClr val="206C17"/>
                      </a:solidFill>
                      <a:prstDash val="solid"/>
                      <a:round/>
                      <a:headEnd type="none" w="med" len="med"/>
                      <a:tailEnd type="none" w="med" len="med"/>
                    </a:lnR>
                    <a:lnT w="7620" cap="flat" cmpd="sng" algn="ctr">
                      <a:solidFill>
                        <a:srgbClr val="007017"/>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gridSpan="6">
                  <a:txBody>
                    <a:bodyPr/>
                    <a:lstStyle/>
                    <a:p>
                      <a:pPr algn="ctr" rtl="0" fontAlgn="b"/>
                      <a:r>
                        <a:rPr lang="en-US" sz="800" b="1">
                          <a:effectLst/>
                          <a:latin typeface="Arial" panose="020B0604020202020204" pitchFamily="34" charset="0"/>
                        </a:rPr>
                        <a:t>Enterprise Value with exit multiple</a:t>
                      </a:r>
                    </a:p>
                  </a:txBody>
                  <a:tcPr marL="20305" marR="20305" marT="0" marB="0" anchor="b">
                    <a:lnL w="7620" cap="flat" cmpd="sng" algn="ctr">
                      <a:solidFill>
                        <a:srgbClr val="206C17"/>
                      </a:solidFill>
                      <a:prstDash val="solid"/>
                      <a:round/>
                      <a:headEnd type="none" w="med" len="med"/>
                      <a:tailEnd type="none" w="med" len="med"/>
                    </a:lnL>
                    <a:lnR w="7620" cap="flat" cmpd="sng" algn="ctr">
                      <a:solidFill>
                        <a:srgbClr val="407117"/>
                      </a:solidFill>
                      <a:prstDash val="solid"/>
                      <a:round/>
                      <a:headEnd type="none" w="med" len="med"/>
                      <a:tailEnd type="none" w="med" len="med"/>
                    </a:lnR>
                    <a:lnT w="7620" cap="flat" cmpd="sng" algn="ctr">
                      <a:solidFill>
                        <a:srgbClr val="206C17"/>
                      </a:solidFill>
                      <a:prstDash val="solid"/>
                      <a:round/>
                      <a:headEnd type="none" w="med" len="med"/>
                      <a:tailEnd type="none" w="med" len="med"/>
                    </a:lnT>
                    <a:lnB w="7620" cap="flat" cmpd="sng" algn="ctr">
                      <a:solidFill>
                        <a:srgbClr val="807617"/>
                      </a:solidFill>
                      <a:prstDash val="solid"/>
                      <a:round/>
                      <a:headEnd type="none" w="med" len="med"/>
                      <a:tailEnd type="none" w="med" len="med"/>
                    </a:lnB>
                    <a:solidFill>
                      <a:srgbClr val="F4B083"/>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rtl="0" fontAlgn="b"/>
                      <a:endParaRPr lang="en-IN" sz="1600">
                        <a:effectLst/>
                      </a:endParaRPr>
                    </a:p>
                  </a:txBody>
                  <a:tcPr marL="20305" marR="20305" marT="0" marB="0" anchor="b">
                    <a:lnL w="7620" cap="flat" cmpd="sng" algn="ctr">
                      <a:solidFill>
                        <a:srgbClr val="407117"/>
                      </a:solidFill>
                      <a:prstDash val="solid"/>
                      <a:round/>
                      <a:headEnd type="none" w="med" len="med"/>
                      <a:tailEnd type="none" w="med" len="med"/>
                    </a:lnL>
                    <a:lnR w="7620" cap="flat" cmpd="sng" algn="ctr">
                      <a:solidFill>
                        <a:srgbClr val="207317"/>
                      </a:solidFill>
                      <a:prstDash val="solid"/>
                      <a:round/>
                      <a:headEnd type="none" w="med" len="med"/>
                      <a:tailEnd type="none" w="med" len="med"/>
                    </a:lnR>
                    <a:lnT w="7620" cap="flat" cmpd="sng" algn="ctr">
                      <a:solidFill>
                        <a:srgbClr val="407117"/>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gridSpan="6">
                  <a:txBody>
                    <a:bodyPr/>
                    <a:lstStyle/>
                    <a:p>
                      <a:pPr algn="ctr" rtl="0" fontAlgn="b"/>
                      <a:r>
                        <a:rPr lang="en-IN" sz="800" b="1">
                          <a:effectLst/>
                          <a:latin typeface="Arial" panose="020B0604020202020204" pitchFamily="34" charset="0"/>
                        </a:rPr>
                        <a:t>Implied Perpetuity Growth Rate</a:t>
                      </a:r>
                    </a:p>
                  </a:txBody>
                  <a:tcPr marL="20305" marR="20305" marT="0" marB="0" anchor="b">
                    <a:lnL w="7620" cap="flat" cmpd="sng" algn="ctr">
                      <a:solidFill>
                        <a:srgbClr val="207317"/>
                      </a:solidFill>
                      <a:prstDash val="solid"/>
                      <a:round/>
                      <a:headEnd type="none" w="med" len="med"/>
                      <a:tailEnd type="none" w="med" len="med"/>
                    </a:lnL>
                    <a:lnR w="7620" cap="flat" cmpd="sng" algn="ctr">
                      <a:solidFill>
                        <a:srgbClr val="207317"/>
                      </a:solidFill>
                      <a:prstDash val="solid"/>
                      <a:round/>
                      <a:headEnd type="none" w="med" len="med"/>
                      <a:tailEnd type="none" w="med" len="med"/>
                    </a:lnR>
                    <a:lnT w="7620" cap="flat" cmpd="sng" algn="ctr">
                      <a:solidFill>
                        <a:srgbClr val="207317"/>
                      </a:solidFill>
                      <a:prstDash val="solid"/>
                      <a:round/>
                      <a:headEnd type="none" w="med" len="med"/>
                      <a:tailEnd type="none" w="med" len="med"/>
                    </a:lnT>
                    <a:lnB w="7620" cap="flat" cmpd="sng" algn="ctr">
                      <a:solidFill>
                        <a:srgbClr val="007A17"/>
                      </a:solidFill>
                      <a:prstDash val="solid"/>
                      <a:round/>
                      <a:headEnd type="none" w="med" len="med"/>
                      <a:tailEnd type="none" w="med" len="med"/>
                    </a:lnB>
                    <a:solidFill>
                      <a:srgbClr val="F4B083"/>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684158956"/>
                  </a:ext>
                </a:extLst>
              </a:tr>
              <a:tr h="175909">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807617"/>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A07917"/>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807617"/>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807617"/>
                      </a:solidFill>
                      <a:prstDash val="solid"/>
                      <a:round/>
                      <a:headEnd type="none" w="med" len="med"/>
                      <a:tailEnd type="none" w="med" len="med"/>
                    </a:lnT>
                    <a:lnB w="7620" cap="flat" cmpd="sng" algn="ctr">
                      <a:solidFill>
                        <a:srgbClr val="C07D17"/>
                      </a:solidFill>
                      <a:prstDash val="solid"/>
                      <a:round/>
                      <a:headEnd type="none" w="med" len="med"/>
                      <a:tailEnd type="none" w="med" len="med"/>
                    </a:lnB>
                  </a:tcPr>
                </a:tc>
                <a:tc gridSpan="5">
                  <a:txBody>
                    <a:bodyPr/>
                    <a:lstStyle/>
                    <a:p>
                      <a:pPr algn="ctr" rtl="0" fontAlgn="b"/>
                      <a:r>
                        <a:rPr lang="en-IN" sz="800" b="1">
                          <a:effectLst/>
                          <a:latin typeface="Arial" panose="020B0604020202020204" pitchFamily="34" charset="0"/>
                        </a:rPr>
                        <a:t>Exit Multiple</a:t>
                      </a: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E07E17"/>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007A17"/>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08E17"/>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007A17"/>
                      </a:solidFill>
                      <a:prstDash val="solid"/>
                      <a:round/>
                      <a:headEnd type="none" w="med" len="med"/>
                      <a:tailEnd type="none" w="med" len="med"/>
                    </a:lnL>
                    <a:lnR w="7620" cap="flat" cmpd="sng" algn="ctr">
                      <a:solidFill>
                        <a:srgbClr val="C07D17"/>
                      </a:solidFill>
                      <a:prstDash val="solid"/>
                      <a:round/>
                      <a:headEnd type="none" w="med" len="med"/>
                      <a:tailEnd type="none" w="med" len="med"/>
                    </a:lnR>
                    <a:lnT w="7620" cap="flat" cmpd="sng" algn="ctr">
                      <a:solidFill>
                        <a:srgbClr val="007A17"/>
                      </a:solidFill>
                      <a:prstDash val="solid"/>
                      <a:round/>
                      <a:headEnd type="none" w="med" len="med"/>
                      <a:tailEnd type="none" w="med" len="med"/>
                    </a:lnT>
                    <a:lnB w="7620" cap="flat" cmpd="sng" algn="ctr">
                      <a:solidFill>
                        <a:srgbClr val="A08C17"/>
                      </a:solidFill>
                      <a:prstDash val="solid"/>
                      <a:round/>
                      <a:headEnd type="none" w="med" len="med"/>
                      <a:tailEnd type="none" w="med" len="med"/>
                    </a:lnB>
                  </a:tcPr>
                </a:tc>
                <a:tc gridSpan="5">
                  <a:txBody>
                    <a:bodyPr/>
                    <a:lstStyle/>
                    <a:p>
                      <a:pPr algn="ctr" rtl="0" fontAlgn="b"/>
                      <a:r>
                        <a:rPr lang="en-IN" sz="800" b="1">
                          <a:effectLst/>
                          <a:latin typeface="Arial" panose="020B0604020202020204" pitchFamily="34" charset="0"/>
                        </a:rPr>
                        <a:t>Exit Multiple</a:t>
                      </a:r>
                    </a:p>
                  </a:txBody>
                  <a:tcPr marL="20305" marR="20305" marT="0" marB="0" anchor="b">
                    <a:lnL w="7620" cap="flat" cmpd="sng" algn="ctr">
                      <a:solidFill>
                        <a:srgbClr val="C07D17"/>
                      </a:solidFill>
                      <a:prstDash val="solid"/>
                      <a:round/>
                      <a:headEnd type="none" w="med" len="med"/>
                      <a:tailEnd type="none" w="med" len="med"/>
                    </a:lnL>
                    <a:lnR w="7620" cap="flat" cmpd="sng" algn="ctr">
                      <a:solidFill>
                        <a:srgbClr val="C07D17"/>
                      </a:solidFill>
                      <a:prstDash val="solid"/>
                      <a:round/>
                      <a:headEnd type="none" w="med" len="med"/>
                      <a:tailEnd type="none" w="med" len="med"/>
                    </a:lnR>
                    <a:lnT w="7620" cap="flat" cmpd="sng" algn="ctr">
                      <a:solidFill>
                        <a:srgbClr val="C07D17"/>
                      </a:solidFill>
                      <a:prstDash val="solid"/>
                      <a:round/>
                      <a:headEnd type="none" w="med" len="med"/>
                      <a:tailEnd type="none" w="med" len="med"/>
                    </a:lnT>
                    <a:lnB w="7620" cap="flat" cmpd="sng" algn="ctr">
                      <a:solidFill>
                        <a:srgbClr val="808D17"/>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950775752"/>
                  </a:ext>
                </a:extLst>
              </a:tr>
              <a:tr h="175909">
                <a:tc>
                  <a:txBody>
                    <a:bodyPr/>
                    <a:lstStyle/>
                    <a:p>
                      <a:pPr rtl="0" fontAlgn="b"/>
                      <a:endParaRPr lang="en-IN" sz="1600">
                        <a:effectLst/>
                      </a:endParaRPr>
                    </a:p>
                  </a:txBody>
                  <a:tcPr marL="20305" marR="20305" marT="0" marB="0" anchor="b">
                    <a:lnL w="7620" cap="flat" cmpd="sng" algn="ctr">
                      <a:solidFill>
                        <a:srgbClr val="A07917"/>
                      </a:solidFill>
                      <a:prstDash val="solid"/>
                      <a:round/>
                      <a:headEnd type="none" w="med" len="med"/>
                      <a:tailEnd type="none" w="med" len="med"/>
                    </a:lnL>
                    <a:lnR w="7620" cap="flat" cmpd="sng" algn="ctr">
                      <a:solidFill>
                        <a:srgbClr val="C07D17"/>
                      </a:solidFill>
                      <a:prstDash val="solid"/>
                      <a:round/>
                      <a:headEnd type="none" w="med" len="med"/>
                      <a:tailEnd type="none" w="med" len="med"/>
                    </a:lnR>
                    <a:lnT w="7620" cap="flat" cmpd="sng" algn="ctr">
                      <a:solidFill>
                        <a:srgbClr val="A07917"/>
                      </a:solidFill>
                      <a:prstDash val="solid"/>
                      <a:round/>
                      <a:headEnd type="none" w="med" len="med"/>
                      <a:tailEnd type="none" w="med" len="med"/>
                    </a:lnT>
                    <a:lnB w="7620" cap="flat" cmpd="sng" algn="ctr">
                      <a:solidFill>
                        <a:srgbClr val="209717"/>
                      </a:solidFill>
                      <a:prstDash val="solid"/>
                      <a:round/>
                      <a:headEnd type="none" w="med" len="med"/>
                      <a:tailEnd type="none" w="med" len="med"/>
                    </a:lnB>
                  </a:tcPr>
                </a:tc>
                <a:tc>
                  <a:txBody>
                    <a:bodyPr/>
                    <a:lstStyle/>
                    <a:p>
                      <a:pPr algn="r" rtl="0" fontAlgn="b"/>
                      <a:r>
                        <a:rPr lang="en-IN" sz="800" b="0">
                          <a:effectLst/>
                          <a:latin typeface="Arial" panose="020B0604020202020204" pitchFamily="34" charset="0"/>
                        </a:rPr>
                        <a:t>94034.4</a:t>
                      </a:r>
                    </a:p>
                  </a:txBody>
                  <a:tcPr marL="20305" marR="20305" marT="0" marB="0" anchor="b">
                    <a:lnL w="7620" cap="flat" cmpd="sng" algn="ctr">
                      <a:solidFill>
                        <a:srgbClr val="C07D17"/>
                      </a:solidFill>
                      <a:prstDash val="solid"/>
                      <a:round/>
                      <a:headEnd type="none" w="med" len="med"/>
                      <a:tailEnd type="none" w="med" len="med"/>
                    </a:lnL>
                    <a:lnR w="7620" cap="flat" cmpd="sng" algn="ctr">
                      <a:solidFill>
                        <a:srgbClr val="E07E17"/>
                      </a:solidFill>
                      <a:prstDash val="solid"/>
                      <a:round/>
                      <a:headEnd type="none" w="med" len="med"/>
                      <a:tailEnd type="none" w="med" len="med"/>
                    </a:lnR>
                    <a:lnT w="7620" cap="flat" cmpd="sng" algn="ctr">
                      <a:solidFill>
                        <a:srgbClr val="C07D17"/>
                      </a:solidFill>
                      <a:prstDash val="solid"/>
                      <a:round/>
                      <a:headEnd type="none" w="med" len="med"/>
                      <a:tailEnd type="none" w="med" len="med"/>
                    </a:lnT>
                    <a:lnB w="7620" cap="flat" cmpd="sng" algn="ctr">
                      <a:solidFill>
                        <a:srgbClr val="209717"/>
                      </a:solidFill>
                      <a:prstDash val="solid"/>
                      <a:round/>
                      <a:headEnd type="none" w="med" len="med"/>
                      <a:tailEnd type="none" w="med" len="med"/>
                    </a:lnB>
                    <a:solidFill>
                      <a:srgbClr val="BF9000"/>
                    </a:solidFill>
                  </a:tcPr>
                </a:tc>
                <a:tc>
                  <a:txBody>
                    <a:bodyPr/>
                    <a:lstStyle/>
                    <a:p>
                      <a:pPr algn="ctr" rtl="0" fontAlgn="b"/>
                      <a:r>
                        <a:rPr lang="en-IN" sz="800" b="1">
                          <a:effectLst/>
                          <a:latin typeface="Arial" panose="020B0604020202020204" pitchFamily="34" charset="0"/>
                        </a:rPr>
                        <a:t>6.5</a:t>
                      </a:r>
                    </a:p>
                  </a:txBody>
                  <a:tcPr marL="20305" marR="20305" marT="0" marB="0" anchor="b">
                    <a:lnL w="7620" cap="flat" cmpd="sng" algn="ctr">
                      <a:solidFill>
                        <a:srgbClr val="E07E17"/>
                      </a:solidFill>
                      <a:prstDash val="solid"/>
                      <a:round/>
                      <a:headEnd type="none" w="med" len="med"/>
                      <a:tailEnd type="none" w="med" len="med"/>
                    </a:lnL>
                    <a:lnR w="7620" cap="flat" cmpd="sng" algn="ctr">
                      <a:solidFill>
                        <a:srgbClr val="808217"/>
                      </a:solidFill>
                      <a:prstDash val="solid"/>
                      <a:round/>
                      <a:headEnd type="none" w="med" len="med"/>
                      <a:tailEnd type="none" w="med" len="med"/>
                    </a:lnR>
                    <a:lnT w="7620" cap="flat" cmpd="sng" algn="ctr">
                      <a:solidFill>
                        <a:srgbClr val="E07E17"/>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r>
                        <a:rPr lang="en-IN" sz="800" b="1">
                          <a:effectLst/>
                          <a:latin typeface="Arial" panose="020B0604020202020204" pitchFamily="34" charset="0"/>
                        </a:rPr>
                        <a:t>7.0</a:t>
                      </a:r>
                    </a:p>
                  </a:txBody>
                  <a:tcPr marL="20305" marR="20305" marT="0" marB="0" anchor="b">
                    <a:lnL w="7620" cap="flat" cmpd="sng" algn="ctr">
                      <a:solidFill>
                        <a:srgbClr val="808217"/>
                      </a:solidFill>
                      <a:prstDash val="solid"/>
                      <a:round/>
                      <a:headEnd type="none" w="med" len="med"/>
                      <a:tailEnd type="none" w="med" len="med"/>
                    </a:lnL>
                    <a:lnR w="7620" cap="flat" cmpd="sng" algn="ctr">
                      <a:solidFill>
                        <a:srgbClr val="A08617"/>
                      </a:solidFill>
                      <a:prstDash val="solid"/>
                      <a:round/>
                      <a:headEnd type="none" w="med" len="med"/>
                      <a:tailEnd type="none" w="med" len="med"/>
                    </a:lnR>
                    <a:lnT w="7620" cap="flat" cmpd="sng" algn="ctr">
                      <a:solidFill>
                        <a:srgbClr val="808217"/>
                      </a:solidFill>
                      <a:prstDash val="solid"/>
                      <a:round/>
                      <a:headEnd type="none" w="med" len="med"/>
                      <a:tailEnd type="none" w="med" len="med"/>
                    </a:lnT>
                    <a:lnB w="7620" cap="flat" cmpd="sng" algn="ctr">
                      <a:solidFill>
                        <a:srgbClr val="C09D17"/>
                      </a:solidFill>
                      <a:prstDash val="solid"/>
                      <a:round/>
                      <a:headEnd type="none" w="med" len="med"/>
                      <a:tailEnd type="none" w="med" len="med"/>
                    </a:lnB>
                    <a:solidFill>
                      <a:srgbClr val="FFE598"/>
                    </a:solidFill>
                  </a:tcPr>
                </a:tc>
                <a:tc>
                  <a:txBody>
                    <a:bodyPr/>
                    <a:lstStyle/>
                    <a:p>
                      <a:pPr algn="ctr" rtl="0" fontAlgn="b"/>
                      <a:r>
                        <a:rPr lang="en-IN" sz="800" b="1">
                          <a:effectLst/>
                          <a:latin typeface="Arial" panose="020B0604020202020204" pitchFamily="34" charset="0"/>
                        </a:rPr>
                        <a:t>7.5</a:t>
                      </a:r>
                    </a:p>
                  </a:txBody>
                  <a:tcPr marL="20305" marR="20305" marT="0" marB="0" anchor="b">
                    <a:lnL w="7620" cap="flat" cmpd="sng" algn="ctr">
                      <a:solidFill>
                        <a:srgbClr val="A08617"/>
                      </a:solidFill>
                      <a:prstDash val="solid"/>
                      <a:round/>
                      <a:headEnd type="none" w="med" len="med"/>
                      <a:tailEnd type="none" w="med" len="med"/>
                    </a:lnL>
                    <a:lnR w="7620" cap="flat" cmpd="sng" algn="ctr">
                      <a:solidFill>
                        <a:srgbClr val="C08517"/>
                      </a:solidFill>
                      <a:prstDash val="solid"/>
                      <a:round/>
                      <a:headEnd type="none" w="med" len="med"/>
                      <a:tailEnd type="none" w="med" len="med"/>
                    </a:lnR>
                    <a:lnT w="7620" cap="flat" cmpd="sng" algn="ctr">
                      <a:solidFill>
                        <a:srgbClr val="A08617"/>
                      </a:solidFill>
                      <a:prstDash val="solid"/>
                      <a:round/>
                      <a:headEnd type="none" w="med" len="med"/>
                      <a:tailEnd type="none" w="med" len="med"/>
                    </a:lnT>
                    <a:lnB w="7620" cap="flat" cmpd="sng" algn="ctr">
                      <a:solidFill>
                        <a:srgbClr val="40A617"/>
                      </a:solidFill>
                      <a:prstDash val="solid"/>
                      <a:round/>
                      <a:headEnd type="none" w="med" len="med"/>
                      <a:tailEnd type="none" w="med" len="med"/>
                    </a:lnB>
                    <a:solidFill>
                      <a:srgbClr val="FFE598"/>
                    </a:solidFill>
                  </a:tcPr>
                </a:tc>
                <a:tc>
                  <a:txBody>
                    <a:bodyPr/>
                    <a:lstStyle/>
                    <a:p>
                      <a:pPr algn="ctr" rtl="0" fontAlgn="b"/>
                      <a:r>
                        <a:rPr lang="en-IN" sz="800" b="1">
                          <a:effectLst/>
                          <a:latin typeface="Arial" panose="020B0604020202020204" pitchFamily="34" charset="0"/>
                        </a:rPr>
                        <a:t>8.0</a:t>
                      </a:r>
                    </a:p>
                  </a:txBody>
                  <a:tcPr marL="20305" marR="20305" marT="0" marB="0" anchor="b">
                    <a:lnL w="7620" cap="flat" cmpd="sng" algn="ctr">
                      <a:solidFill>
                        <a:srgbClr val="C08517"/>
                      </a:solidFill>
                      <a:prstDash val="solid"/>
                      <a:round/>
                      <a:headEnd type="none" w="med" len="med"/>
                      <a:tailEnd type="none" w="med" len="med"/>
                    </a:lnL>
                    <a:lnR w="7620" cap="flat" cmpd="sng" algn="ctr">
                      <a:solidFill>
                        <a:srgbClr val="E08517"/>
                      </a:solidFill>
                      <a:prstDash val="solid"/>
                      <a:round/>
                      <a:headEnd type="none" w="med" len="med"/>
                      <a:tailEnd type="none" w="med" len="med"/>
                    </a:lnR>
                    <a:lnT w="7620" cap="flat" cmpd="sng" algn="ctr">
                      <a:solidFill>
                        <a:srgbClr val="C08517"/>
                      </a:solidFill>
                      <a:prstDash val="solid"/>
                      <a:round/>
                      <a:headEnd type="none" w="med" len="med"/>
                      <a:tailEnd type="none" w="med" len="med"/>
                    </a:lnT>
                    <a:lnB w="7620" cap="flat" cmpd="sng" algn="ctr">
                      <a:solidFill>
                        <a:srgbClr val="00A717"/>
                      </a:solidFill>
                      <a:prstDash val="solid"/>
                      <a:round/>
                      <a:headEnd type="none" w="med" len="med"/>
                      <a:tailEnd type="none" w="med" len="med"/>
                    </a:lnB>
                    <a:solidFill>
                      <a:srgbClr val="FFE598"/>
                    </a:solidFill>
                  </a:tcPr>
                </a:tc>
                <a:tc>
                  <a:txBody>
                    <a:bodyPr/>
                    <a:lstStyle/>
                    <a:p>
                      <a:pPr algn="ctr" rtl="0" fontAlgn="b"/>
                      <a:r>
                        <a:rPr lang="en-IN" sz="800" b="1">
                          <a:effectLst/>
                          <a:latin typeface="Arial" panose="020B0604020202020204" pitchFamily="34" charset="0"/>
                        </a:rPr>
                        <a:t>8.5</a:t>
                      </a:r>
                    </a:p>
                  </a:txBody>
                  <a:tcPr marL="20305" marR="20305" marT="0" marB="0" anchor="b">
                    <a:lnL w="7620" cap="flat" cmpd="sng" algn="ctr">
                      <a:solidFill>
                        <a:srgbClr val="E08517"/>
                      </a:solidFill>
                      <a:prstDash val="solid"/>
                      <a:round/>
                      <a:headEnd type="none" w="med" len="med"/>
                      <a:tailEnd type="none" w="med" len="med"/>
                    </a:lnL>
                    <a:lnR w="7620" cap="flat" cmpd="sng" algn="ctr">
                      <a:solidFill>
                        <a:srgbClr val="C08E17"/>
                      </a:solidFill>
                      <a:prstDash val="solid"/>
                      <a:round/>
                      <a:headEnd type="none" w="med" len="med"/>
                      <a:tailEnd type="none" w="med" len="med"/>
                    </a:lnR>
                    <a:lnT w="7620" cap="flat" cmpd="sng" algn="ctr">
                      <a:solidFill>
                        <a:srgbClr val="E08517"/>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endParaRPr lang="en-IN" sz="800" b="1">
                        <a:effectLst/>
                        <a:latin typeface="Arial" panose="020B0604020202020204" pitchFamily="34" charset="0"/>
                      </a:endParaRPr>
                    </a:p>
                  </a:txBody>
                  <a:tcPr marL="20305" marR="20305" marT="0" marB="0" anchor="b">
                    <a:lnL w="7620" cap="flat" cmpd="sng" algn="ctr">
                      <a:solidFill>
                        <a:srgbClr val="C08E17"/>
                      </a:solidFill>
                      <a:prstDash val="solid"/>
                      <a:round/>
                      <a:headEnd type="none" w="med" len="med"/>
                      <a:tailEnd type="none" w="med" len="med"/>
                    </a:lnL>
                    <a:lnR w="7620" cap="flat" cmpd="sng" algn="ctr">
                      <a:solidFill>
                        <a:srgbClr val="A08C17"/>
                      </a:solidFill>
                      <a:prstDash val="solid"/>
                      <a:round/>
                      <a:headEnd type="none" w="med" len="med"/>
                      <a:tailEnd type="none" w="med" len="med"/>
                    </a:lnR>
                    <a:lnT w="7620" cap="flat" cmpd="sng" algn="ctr">
                      <a:solidFill>
                        <a:srgbClr val="C08E17"/>
                      </a:solidFill>
                      <a:prstDash val="solid"/>
                      <a:round/>
                      <a:headEnd type="none" w="med" len="med"/>
                      <a:tailEnd type="none" w="med" len="med"/>
                    </a:lnT>
                    <a:lnB w="7620" cap="flat" cmpd="sng" algn="ctr">
                      <a:solidFill>
                        <a:srgbClr val="60AA17"/>
                      </a:solidFill>
                      <a:prstDash val="solid"/>
                      <a:round/>
                      <a:headEnd type="none" w="med" len="med"/>
                      <a:tailEnd type="none" w="med" len="med"/>
                    </a:lnB>
                  </a:tcPr>
                </a:tc>
                <a:tc>
                  <a:txBody>
                    <a:bodyPr/>
                    <a:lstStyle/>
                    <a:p>
                      <a:pPr algn="r" rtl="0" fontAlgn="b"/>
                      <a:r>
                        <a:rPr lang="en-IN" sz="800" b="0">
                          <a:effectLst/>
                          <a:latin typeface="Arial" panose="020B0604020202020204" pitchFamily="34" charset="0"/>
                        </a:rPr>
                        <a:t>3.03%</a:t>
                      </a:r>
                    </a:p>
                  </a:txBody>
                  <a:tcPr marL="20305" marR="20305" marT="0" marB="0" anchor="b">
                    <a:lnL w="7620" cap="flat" cmpd="sng" algn="ctr">
                      <a:solidFill>
                        <a:srgbClr val="A08C17"/>
                      </a:solidFill>
                      <a:prstDash val="solid"/>
                      <a:round/>
                      <a:headEnd type="none" w="med" len="med"/>
                      <a:tailEnd type="none" w="med" len="med"/>
                    </a:lnL>
                    <a:lnR w="7620" cap="flat" cmpd="sng" algn="ctr">
                      <a:solidFill>
                        <a:srgbClr val="808D17"/>
                      </a:solidFill>
                      <a:prstDash val="solid"/>
                      <a:round/>
                      <a:headEnd type="none" w="med" len="med"/>
                      <a:tailEnd type="none" w="med" len="med"/>
                    </a:lnR>
                    <a:lnT w="7620" cap="flat" cmpd="sng" algn="ctr">
                      <a:solidFill>
                        <a:srgbClr val="A08C17"/>
                      </a:solidFill>
                      <a:prstDash val="solid"/>
                      <a:round/>
                      <a:headEnd type="none" w="med" len="med"/>
                      <a:tailEnd type="none" w="med" len="med"/>
                    </a:lnT>
                    <a:lnB w="7620" cap="flat" cmpd="sng" algn="ctr">
                      <a:solidFill>
                        <a:srgbClr val="20B117"/>
                      </a:solidFill>
                      <a:prstDash val="solid"/>
                      <a:round/>
                      <a:headEnd type="none" w="med" len="med"/>
                      <a:tailEnd type="none" w="med" len="med"/>
                    </a:lnB>
                    <a:solidFill>
                      <a:srgbClr val="BF9000"/>
                    </a:solidFill>
                  </a:tcPr>
                </a:tc>
                <a:tc>
                  <a:txBody>
                    <a:bodyPr/>
                    <a:lstStyle/>
                    <a:p>
                      <a:pPr algn="ctr" rtl="0" fontAlgn="b"/>
                      <a:r>
                        <a:rPr lang="en-IN" sz="800" b="1">
                          <a:effectLst/>
                          <a:latin typeface="Arial" panose="020B0604020202020204" pitchFamily="34" charset="0"/>
                        </a:rPr>
                        <a:t>6.5</a:t>
                      </a:r>
                    </a:p>
                  </a:txBody>
                  <a:tcPr marL="20305" marR="20305" marT="0" marB="0" anchor="b">
                    <a:lnL w="7620" cap="flat" cmpd="sng" algn="ctr">
                      <a:solidFill>
                        <a:srgbClr val="808D17"/>
                      </a:solidFill>
                      <a:prstDash val="solid"/>
                      <a:round/>
                      <a:headEnd type="none" w="med" len="med"/>
                      <a:tailEnd type="none" w="med" len="med"/>
                    </a:lnL>
                    <a:lnR w="7620" cap="flat" cmpd="sng" algn="ctr">
                      <a:solidFill>
                        <a:srgbClr val="E08B17"/>
                      </a:solidFill>
                      <a:prstDash val="solid"/>
                      <a:round/>
                      <a:headEnd type="none" w="med" len="med"/>
                      <a:tailEnd type="none" w="med" len="med"/>
                    </a:lnR>
                    <a:lnT w="7620" cap="flat" cmpd="sng" algn="ctr">
                      <a:solidFill>
                        <a:srgbClr val="808D17"/>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r>
                        <a:rPr lang="en-IN" sz="800" b="1">
                          <a:effectLst/>
                          <a:latin typeface="Arial" panose="020B0604020202020204" pitchFamily="34" charset="0"/>
                        </a:rPr>
                        <a:t>7.0</a:t>
                      </a:r>
                    </a:p>
                  </a:txBody>
                  <a:tcPr marL="20305" marR="20305" marT="0" marB="0" anchor="b">
                    <a:lnL w="7620" cap="flat" cmpd="sng" algn="ctr">
                      <a:solidFill>
                        <a:srgbClr val="E08B17"/>
                      </a:solidFill>
                      <a:prstDash val="solid"/>
                      <a:round/>
                      <a:headEnd type="none" w="med" len="med"/>
                      <a:tailEnd type="none" w="med" len="med"/>
                    </a:lnL>
                    <a:lnR w="7620" cap="flat" cmpd="sng" algn="ctr">
                      <a:solidFill>
                        <a:srgbClr val="209717"/>
                      </a:solidFill>
                      <a:prstDash val="solid"/>
                      <a:round/>
                      <a:headEnd type="none" w="med" len="med"/>
                      <a:tailEnd type="none" w="med" len="med"/>
                    </a:lnR>
                    <a:lnT w="7620" cap="flat" cmpd="sng" algn="ctr">
                      <a:solidFill>
                        <a:srgbClr val="E08B17"/>
                      </a:solidFill>
                      <a:prstDash val="solid"/>
                      <a:round/>
                      <a:headEnd type="none" w="med" len="med"/>
                      <a:tailEnd type="none" w="med" len="med"/>
                    </a:lnT>
                    <a:lnB w="7620" cap="flat" cmpd="sng" algn="ctr">
                      <a:solidFill>
                        <a:srgbClr val="A0A917"/>
                      </a:solidFill>
                      <a:prstDash val="solid"/>
                      <a:round/>
                      <a:headEnd type="none" w="med" len="med"/>
                      <a:tailEnd type="none" w="med" len="med"/>
                    </a:lnB>
                    <a:solidFill>
                      <a:srgbClr val="FFE598"/>
                    </a:solidFill>
                  </a:tcPr>
                </a:tc>
                <a:tc>
                  <a:txBody>
                    <a:bodyPr/>
                    <a:lstStyle/>
                    <a:p>
                      <a:pPr algn="ctr" rtl="0" fontAlgn="b"/>
                      <a:r>
                        <a:rPr lang="en-IN" sz="800" b="1">
                          <a:effectLst/>
                          <a:latin typeface="Arial" panose="020B0604020202020204" pitchFamily="34" charset="0"/>
                        </a:rPr>
                        <a:t>7.5</a:t>
                      </a:r>
                    </a:p>
                  </a:txBody>
                  <a:tcPr marL="20305" marR="20305" marT="0" marB="0" anchor="b">
                    <a:lnL w="7620" cap="flat" cmpd="sng" algn="ctr">
                      <a:solidFill>
                        <a:srgbClr val="209717"/>
                      </a:solidFill>
                      <a:prstDash val="solid"/>
                      <a:round/>
                      <a:headEnd type="none" w="med" len="med"/>
                      <a:tailEnd type="none" w="med" len="med"/>
                    </a:lnL>
                    <a:lnR w="7620" cap="flat" cmpd="sng" algn="ctr">
                      <a:solidFill>
                        <a:srgbClr val="609817"/>
                      </a:solidFill>
                      <a:prstDash val="solid"/>
                      <a:round/>
                      <a:headEnd type="none" w="med" len="med"/>
                      <a:tailEnd type="none" w="med" len="med"/>
                    </a:lnR>
                    <a:lnT w="7620" cap="flat" cmpd="sng" algn="ctr">
                      <a:solidFill>
                        <a:srgbClr val="209717"/>
                      </a:solidFill>
                      <a:prstDash val="solid"/>
                      <a:round/>
                      <a:headEnd type="none" w="med" len="med"/>
                      <a:tailEnd type="none" w="med" len="med"/>
                    </a:lnT>
                    <a:lnB w="7620" cap="flat" cmpd="sng" algn="ctr">
                      <a:solidFill>
                        <a:srgbClr val="A0B017"/>
                      </a:solidFill>
                      <a:prstDash val="solid"/>
                      <a:round/>
                      <a:headEnd type="none" w="med" len="med"/>
                      <a:tailEnd type="none" w="med" len="med"/>
                    </a:lnB>
                    <a:solidFill>
                      <a:srgbClr val="FFE598"/>
                    </a:solidFill>
                  </a:tcPr>
                </a:tc>
                <a:tc>
                  <a:txBody>
                    <a:bodyPr/>
                    <a:lstStyle/>
                    <a:p>
                      <a:pPr algn="ctr" rtl="0" fontAlgn="b"/>
                      <a:r>
                        <a:rPr lang="en-IN" sz="800" b="1">
                          <a:effectLst/>
                          <a:latin typeface="Arial" panose="020B0604020202020204" pitchFamily="34" charset="0"/>
                        </a:rPr>
                        <a:t>8.0</a:t>
                      </a:r>
                    </a:p>
                  </a:txBody>
                  <a:tcPr marL="20305" marR="20305" marT="0" marB="0" anchor="b">
                    <a:lnL w="7620" cap="flat" cmpd="sng" algn="ctr">
                      <a:solidFill>
                        <a:srgbClr val="609817"/>
                      </a:solidFill>
                      <a:prstDash val="solid"/>
                      <a:round/>
                      <a:headEnd type="none" w="med" len="med"/>
                      <a:tailEnd type="none" w="med" len="med"/>
                    </a:lnL>
                    <a:lnR w="7620" cap="flat" cmpd="sng" algn="ctr">
                      <a:solidFill>
                        <a:srgbClr val="C09417"/>
                      </a:solidFill>
                      <a:prstDash val="solid"/>
                      <a:round/>
                      <a:headEnd type="none" w="med" len="med"/>
                      <a:tailEnd type="none" w="med" len="med"/>
                    </a:lnR>
                    <a:lnT w="7620" cap="flat" cmpd="sng" algn="ctr">
                      <a:solidFill>
                        <a:srgbClr val="609817"/>
                      </a:solidFill>
                      <a:prstDash val="solid"/>
                      <a:round/>
                      <a:headEnd type="none" w="med" len="med"/>
                      <a:tailEnd type="none" w="med" len="med"/>
                    </a:lnT>
                    <a:lnB w="7620" cap="flat" cmpd="sng" algn="ctr">
                      <a:solidFill>
                        <a:srgbClr val="80AE17"/>
                      </a:solidFill>
                      <a:prstDash val="solid"/>
                      <a:round/>
                      <a:headEnd type="none" w="med" len="med"/>
                      <a:tailEnd type="none" w="med" len="med"/>
                    </a:lnB>
                    <a:solidFill>
                      <a:srgbClr val="FFE598"/>
                    </a:solidFill>
                  </a:tcPr>
                </a:tc>
                <a:tc>
                  <a:txBody>
                    <a:bodyPr/>
                    <a:lstStyle/>
                    <a:p>
                      <a:pPr algn="ctr" rtl="0" fontAlgn="b"/>
                      <a:r>
                        <a:rPr lang="en-IN" sz="800" b="1">
                          <a:effectLst/>
                          <a:latin typeface="Arial" panose="020B0604020202020204" pitchFamily="34" charset="0"/>
                        </a:rPr>
                        <a:t>8.5</a:t>
                      </a:r>
                    </a:p>
                  </a:txBody>
                  <a:tcPr marL="20305" marR="20305" marT="0" marB="0" anchor="b">
                    <a:lnL w="7620" cap="flat" cmpd="sng" algn="ctr">
                      <a:solidFill>
                        <a:srgbClr val="C09417"/>
                      </a:solidFill>
                      <a:prstDash val="solid"/>
                      <a:round/>
                      <a:headEnd type="none" w="med" len="med"/>
                      <a:tailEnd type="none" w="med" len="med"/>
                    </a:lnL>
                    <a:lnR w="7620" cap="flat" cmpd="sng" algn="ctr">
                      <a:solidFill>
                        <a:srgbClr val="C09417"/>
                      </a:solidFill>
                      <a:prstDash val="solid"/>
                      <a:round/>
                      <a:headEnd type="none" w="med" len="med"/>
                      <a:tailEnd type="none" w="med" len="med"/>
                    </a:lnR>
                    <a:lnT w="7620" cap="flat" cmpd="sng" algn="ctr">
                      <a:solidFill>
                        <a:srgbClr val="C09417"/>
                      </a:solidFill>
                      <a:prstDash val="solid"/>
                      <a:round/>
                      <a:headEnd type="none" w="med" len="med"/>
                      <a:tailEnd type="none" w="med" len="med"/>
                    </a:lnT>
                    <a:lnB w="7620" cap="flat" cmpd="sng" algn="ctr">
                      <a:solidFill>
                        <a:srgbClr val="00B617"/>
                      </a:solidFill>
                      <a:prstDash val="solid"/>
                      <a:round/>
                      <a:headEnd type="none" w="med" len="med"/>
                      <a:tailEnd type="none" w="med" len="med"/>
                    </a:lnB>
                    <a:solidFill>
                      <a:srgbClr val="FFE598"/>
                    </a:solidFill>
                  </a:tcPr>
                </a:tc>
                <a:extLst>
                  <a:ext uri="{0D108BD9-81ED-4DB2-BD59-A6C34878D82A}">
                    <a16:rowId xmlns:a16="http://schemas.microsoft.com/office/drawing/2014/main" val="72032023"/>
                  </a:ext>
                </a:extLst>
              </a:tr>
              <a:tr h="175909">
                <a:tc rowSpan="5">
                  <a:txBody>
                    <a:bodyPr/>
                    <a:lstStyle/>
                    <a:p>
                      <a:pPr algn="r" rtl="0" fontAlgn="ctr"/>
                      <a:r>
                        <a:rPr lang="en-IN" sz="800" b="1">
                          <a:effectLst/>
                          <a:latin typeface="Arial" panose="020B0604020202020204" pitchFamily="34" charset="0"/>
                        </a:rPr>
                        <a:t>WACC</a:t>
                      </a:r>
                    </a:p>
                  </a:txBody>
                  <a:tcPr marL="20305" marR="20305" marT="0" marB="0" anchor="ctr">
                    <a:lnL w="7620" cap="flat" cmpd="sng" algn="ctr">
                      <a:solidFill>
                        <a:srgbClr val="209717"/>
                      </a:solidFill>
                      <a:prstDash val="solid"/>
                      <a:round/>
                      <a:headEnd type="none" w="med" len="med"/>
                      <a:tailEnd type="none" w="med" len="med"/>
                    </a:lnL>
                    <a:lnR w="7620" cap="flat" cmpd="sng" algn="ctr">
                      <a:solidFill>
                        <a:srgbClr val="209717"/>
                      </a:solidFill>
                      <a:prstDash val="solid"/>
                      <a:round/>
                      <a:headEnd type="none" w="med" len="med"/>
                      <a:tailEnd type="none" w="med" len="med"/>
                    </a:lnR>
                    <a:lnT w="7620" cap="flat" cmpd="sng" algn="ctr">
                      <a:solidFill>
                        <a:srgbClr val="209717"/>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800" b="1">
                          <a:effectLst/>
                          <a:latin typeface="Arial" panose="020B0604020202020204" pitchFamily="34" charset="0"/>
                        </a:rPr>
                        <a:t>9.0%</a:t>
                      </a:r>
                    </a:p>
                  </a:txBody>
                  <a:tcPr marL="20305" marR="20305" marT="0" marB="0" anchor="b">
                    <a:lnL w="7620" cap="flat" cmpd="sng" algn="ctr">
                      <a:solidFill>
                        <a:srgbClr val="209717"/>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209717"/>
                      </a:solidFill>
                      <a:prstDash val="solid"/>
                      <a:round/>
                      <a:headEnd type="none" w="med" len="med"/>
                      <a:tailEnd type="none" w="med" len="med"/>
                    </a:lnT>
                    <a:lnB w="7620" cap="flat" cmpd="sng" algn="ctr">
                      <a:solidFill>
                        <a:srgbClr val="60AA17"/>
                      </a:solidFill>
                      <a:prstDash val="solid"/>
                      <a:round/>
                      <a:headEnd type="none" w="med" len="med"/>
                      <a:tailEnd type="none" w="med" len="med"/>
                    </a:lnB>
                    <a:solidFill>
                      <a:srgbClr val="FFE598"/>
                    </a:solidFill>
                  </a:tcPr>
                </a:tc>
                <a:tc>
                  <a:txBody>
                    <a:bodyPr/>
                    <a:lstStyle/>
                    <a:p>
                      <a:pPr algn="ctr" rtl="0" fontAlgn="b"/>
                      <a:r>
                        <a:rPr lang="en-IN" sz="800" b="0">
                          <a:effectLst/>
                          <a:latin typeface="Arial" panose="020B0604020202020204" pitchFamily="34" charset="0"/>
                        </a:rPr>
                        <a:t>140216.0</a:t>
                      </a: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09D17"/>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0AC17"/>
                      </a:solidFill>
                      <a:prstDash val="solid"/>
                      <a:round/>
                      <a:headEnd type="none" w="med" len="med"/>
                      <a:tailEnd type="none" w="med" len="med"/>
                    </a:lnB>
                  </a:tcPr>
                </a:tc>
                <a:tc>
                  <a:txBody>
                    <a:bodyPr/>
                    <a:lstStyle/>
                    <a:p>
                      <a:pPr algn="ctr" rtl="0" fontAlgn="b"/>
                      <a:r>
                        <a:rPr lang="en-IN" sz="800" b="0">
                          <a:effectLst/>
                          <a:latin typeface="Arial" panose="020B0604020202020204" pitchFamily="34" charset="0"/>
                        </a:rPr>
                        <a:t>150747.0</a:t>
                      </a:r>
                    </a:p>
                  </a:txBody>
                  <a:tcPr marL="20305" marR="20305" marT="0" marB="0" anchor="b">
                    <a:lnL w="7620" cap="flat" cmpd="sng" algn="ctr">
                      <a:solidFill>
                        <a:srgbClr val="C09D17"/>
                      </a:solidFill>
                      <a:prstDash val="solid"/>
                      <a:round/>
                      <a:headEnd type="none" w="med" len="med"/>
                      <a:tailEnd type="none" w="med" len="med"/>
                    </a:lnL>
                    <a:lnR w="7620" cap="flat" cmpd="sng" algn="ctr">
                      <a:solidFill>
                        <a:srgbClr val="40A617"/>
                      </a:solidFill>
                      <a:prstDash val="solid"/>
                      <a:round/>
                      <a:headEnd type="none" w="med" len="med"/>
                      <a:tailEnd type="none" w="med" len="med"/>
                    </a:lnR>
                    <a:lnT w="7620" cap="flat" cmpd="sng" algn="ctr">
                      <a:solidFill>
                        <a:srgbClr val="C09D17"/>
                      </a:solidFill>
                      <a:prstDash val="solid"/>
                      <a:round/>
                      <a:headEnd type="none" w="med" len="med"/>
                      <a:tailEnd type="none" w="med" len="med"/>
                    </a:lnT>
                    <a:lnB w="7620" cap="flat" cmpd="sng" algn="ctr">
                      <a:solidFill>
                        <a:srgbClr val="C0C017"/>
                      </a:solidFill>
                      <a:prstDash val="solid"/>
                      <a:round/>
                      <a:headEnd type="none" w="med" len="med"/>
                      <a:tailEnd type="none" w="med" len="med"/>
                    </a:lnB>
                  </a:tcPr>
                </a:tc>
                <a:tc>
                  <a:txBody>
                    <a:bodyPr/>
                    <a:lstStyle/>
                    <a:p>
                      <a:pPr algn="ctr" rtl="0" fontAlgn="b"/>
                      <a:r>
                        <a:rPr lang="en-IN" sz="800" b="0">
                          <a:effectLst/>
                          <a:latin typeface="Arial" panose="020B0604020202020204" pitchFamily="34" charset="0"/>
                        </a:rPr>
                        <a:t>161278.0</a:t>
                      </a:r>
                    </a:p>
                  </a:txBody>
                  <a:tcPr marL="20305" marR="20305" marT="0" marB="0" anchor="b">
                    <a:lnL w="7620" cap="flat" cmpd="sng" algn="ctr">
                      <a:solidFill>
                        <a:srgbClr val="40A617"/>
                      </a:solidFill>
                      <a:prstDash val="solid"/>
                      <a:round/>
                      <a:headEnd type="none" w="med" len="med"/>
                      <a:tailEnd type="none" w="med" len="med"/>
                    </a:lnL>
                    <a:lnR w="7620" cap="flat" cmpd="sng" algn="ctr">
                      <a:solidFill>
                        <a:srgbClr val="00A717"/>
                      </a:solidFill>
                      <a:prstDash val="solid"/>
                      <a:round/>
                      <a:headEnd type="none" w="med" len="med"/>
                      <a:tailEnd type="none" w="med" len="med"/>
                    </a:lnR>
                    <a:lnT w="7620" cap="flat" cmpd="sng" algn="ctr">
                      <a:solidFill>
                        <a:srgbClr val="40A617"/>
                      </a:solidFill>
                      <a:prstDash val="solid"/>
                      <a:round/>
                      <a:headEnd type="none" w="med" len="med"/>
                      <a:tailEnd type="none" w="med" len="med"/>
                    </a:lnT>
                    <a:lnB w="7620" cap="flat" cmpd="sng" algn="ctr">
                      <a:solidFill>
                        <a:srgbClr val="20BB17"/>
                      </a:solidFill>
                      <a:prstDash val="solid"/>
                      <a:round/>
                      <a:headEnd type="none" w="med" len="med"/>
                      <a:tailEnd type="none" w="med" len="med"/>
                    </a:lnB>
                  </a:tcPr>
                </a:tc>
                <a:tc>
                  <a:txBody>
                    <a:bodyPr/>
                    <a:lstStyle/>
                    <a:p>
                      <a:pPr algn="ctr" rtl="0" fontAlgn="b"/>
                      <a:r>
                        <a:rPr lang="en-IN" sz="800" b="0">
                          <a:effectLst/>
                          <a:latin typeface="Arial" panose="020B0604020202020204" pitchFamily="34" charset="0"/>
                        </a:rPr>
                        <a:t>171809.0</a:t>
                      </a:r>
                    </a:p>
                  </a:txBody>
                  <a:tcPr marL="20305" marR="20305" marT="0" marB="0" anchor="b">
                    <a:lnL w="7620" cap="flat" cmpd="sng" algn="ctr">
                      <a:solidFill>
                        <a:srgbClr val="00A717"/>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A717"/>
                      </a:solidFill>
                      <a:prstDash val="solid"/>
                      <a:round/>
                      <a:headEnd type="none" w="med" len="med"/>
                      <a:tailEnd type="none" w="med" len="med"/>
                    </a:lnT>
                    <a:lnB w="7620" cap="flat" cmpd="sng" algn="ctr">
                      <a:solidFill>
                        <a:srgbClr val="40C117"/>
                      </a:solidFill>
                      <a:prstDash val="solid"/>
                      <a:round/>
                      <a:headEnd type="none" w="med" len="med"/>
                      <a:tailEnd type="none" w="med" len="med"/>
                    </a:lnB>
                  </a:tcPr>
                </a:tc>
                <a:tc>
                  <a:txBody>
                    <a:bodyPr/>
                    <a:lstStyle/>
                    <a:p>
                      <a:pPr algn="ctr" rtl="0" fontAlgn="b"/>
                      <a:r>
                        <a:rPr lang="en-IN" sz="800" b="0">
                          <a:effectLst/>
                          <a:latin typeface="Arial" panose="020B0604020202020204" pitchFamily="34" charset="0"/>
                        </a:rPr>
                        <a:t>182340.0</a:t>
                      </a: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60AA17"/>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rowSpan="5">
                  <a:txBody>
                    <a:bodyPr/>
                    <a:lstStyle/>
                    <a:p>
                      <a:pPr algn="r" rtl="0" fontAlgn="ctr"/>
                      <a:r>
                        <a:rPr lang="en-IN" sz="800" b="1">
                          <a:effectLst/>
                          <a:latin typeface="Arial" panose="020B0604020202020204" pitchFamily="34" charset="0"/>
                        </a:rPr>
                        <a:t>WACC</a:t>
                      </a:r>
                    </a:p>
                  </a:txBody>
                  <a:tcPr marL="20305" marR="20305" marT="0" marB="0" anchor="ctr">
                    <a:lnL w="7620" cap="flat" cmpd="sng" algn="ctr">
                      <a:solidFill>
                        <a:srgbClr val="60AA17"/>
                      </a:solidFill>
                      <a:prstDash val="solid"/>
                      <a:round/>
                      <a:headEnd type="none" w="med" len="med"/>
                      <a:tailEnd type="none" w="med" len="med"/>
                    </a:lnL>
                    <a:lnR w="7620" cap="flat" cmpd="sng" algn="ctr">
                      <a:solidFill>
                        <a:srgbClr val="20B117"/>
                      </a:solidFill>
                      <a:prstDash val="solid"/>
                      <a:round/>
                      <a:headEnd type="none" w="med" len="med"/>
                      <a:tailEnd type="none" w="med" len="med"/>
                    </a:lnR>
                    <a:lnT w="7620" cap="flat" cmpd="sng" algn="ctr">
                      <a:solidFill>
                        <a:srgbClr val="60AA17"/>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800" b="1">
                          <a:effectLst/>
                          <a:latin typeface="Arial" panose="020B0604020202020204" pitchFamily="34" charset="0"/>
                        </a:rPr>
                        <a:t>9%</a:t>
                      </a:r>
                    </a:p>
                  </a:txBody>
                  <a:tcPr marL="20305" marR="20305" marT="0" marB="0" anchor="b">
                    <a:lnL w="7620" cap="flat" cmpd="sng" algn="ctr">
                      <a:solidFill>
                        <a:srgbClr val="20B117"/>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20B117"/>
                      </a:solidFill>
                      <a:prstDash val="solid"/>
                      <a:round/>
                      <a:headEnd type="none" w="med" len="med"/>
                      <a:tailEnd type="none" w="med" len="med"/>
                    </a:lnT>
                    <a:lnB w="7620" cap="flat" cmpd="sng" algn="ctr">
                      <a:solidFill>
                        <a:srgbClr val="C07117"/>
                      </a:solidFill>
                      <a:prstDash val="solid"/>
                      <a:round/>
                      <a:headEnd type="none" w="med" len="med"/>
                      <a:tailEnd type="none" w="med" len="med"/>
                    </a:lnB>
                    <a:solidFill>
                      <a:srgbClr val="FFE598"/>
                    </a:solidFill>
                  </a:tcPr>
                </a:tc>
                <a:tc>
                  <a:txBody>
                    <a:bodyPr/>
                    <a:lstStyle/>
                    <a:p>
                      <a:pPr algn="ctr" rtl="0" fontAlgn="b"/>
                      <a:r>
                        <a:rPr lang="en-IN" sz="800" b="0">
                          <a:effectLst/>
                          <a:latin typeface="Arial" panose="020B0604020202020204" pitchFamily="34" charset="0"/>
                        </a:rPr>
                        <a:t>-0.1%</a:t>
                      </a: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A0A917"/>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608817"/>
                      </a:solidFill>
                      <a:prstDash val="solid"/>
                      <a:round/>
                      <a:headEnd type="none" w="med" len="med"/>
                      <a:tailEnd type="none" w="med" len="med"/>
                    </a:lnB>
                  </a:tcPr>
                </a:tc>
                <a:tc>
                  <a:txBody>
                    <a:bodyPr/>
                    <a:lstStyle/>
                    <a:p>
                      <a:pPr algn="ctr" rtl="0" fontAlgn="b"/>
                      <a:r>
                        <a:rPr lang="en-IN" sz="800" b="0">
                          <a:effectLst/>
                          <a:latin typeface="Arial" panose="020B0604020202020204" pitchFamily="34" charset="0"/>
                        </a:rPr>
                        <a:t>-0.1%</a:t>
                      </a:r>
                    </a:p>
                  </a:txBody>
                  <a:tcPr marL="20305" marR="20305" marT="0" marB="0" anchor="b">
                    <a:lnL w="7620" cap="flat" cmpd="sng" algn="ctr">
                      <a:solidFill>
                        <a:srgbClr val="A0A917"/>
                      </a:solidFill>
                      <a:prstDash val="solid"/>
                      <a:round/>
                      <a:headEnd type="none" w="med" len="med"/>
                      <a:tailEnd type="none" w="med" len="med"/>
                    </a:lnL>
                    <a:lnR w="7620" cap="flat" cmpd="sng" algn="ctr">
                      <a:solidFill>
                        <a:srgbClr val="A0B017"/>
                      </a:solidFill>
                      <a:prstDash val="solid"/>
                      <a:round/>
                      <a:headEnd type="none" w="med" len="med"/>
                      <a:tailEnd type="none" w="med" len="med"/>
                    </a:lnR>
                    <a:lnT w="7620" cap="flat" cmpd="sng" algn="ctr">
                      <a:solidFill>
                        <a:srgbClr val="A0A917"/>
                      </a:solidFill>
                      <a:prstDash val="solid"/>
                      <a:round/>
                      <a:headEnd type="none" w="med" len="med"/>
                      <a:tailEnd type="none" w="med" len="med"/>
                    </a:lnT>
                    <a:lnB w="7620" cap="flat" cmpd="sng" algn="ctr">
                      <a:solidFill>
                        <a:srgbClr val="409617"/>
                      </a:solidFill>
                      <a:prstDash val="solid"/>
                      <a:round/>
                      <a:headEnd type="none" w="med" len="med"/>
                      <a:tailEnd type="none" w="med" len="med"/>
                    </a:lnB>
                  </a:tcPr>
                </a:tc>
                <a:tc>
                  <a:txBody>
                    <a:bodyPr/>
                    <a:lstStyle/>
                    <a:p>
                      <a:pPr algn="ctr" rtl="0" fontAlgn="b"/>
                      <a:r>
                        <a:rPr lang="en-IN" sz="800" b="0">
                          <a:effectLst/>
                          <a:latin typeface="Arial" panose="020B0604020202020204" pitchFamily="34" charset="0"/>
                        </a:rPr>
                        <a:t>-0.1%</a:t>
                      </a:r>
                    </a:p>
                  </a:txBody>
                  <a:tcPr marL="20305" marR="20305" marT="0" marB="0" anchor="b">
                    <a:lnL w="7620" cap="flat" cmpd="sng" algn="ctr">
                      <a:solidFill>
                        <a:srgbClr val="A0B017"/>
                      </a:solidFill>
                      <a:prstDash val="solid"/>
                      <a:round/>
                      <a:headEnd type="none" w="med" len="med"/>
                      <a:tailEnd type="none" w="med" len="med"/>
                    </a:lnL>
                    <a:lnR w="7620" cap="flat" cmpd="sng" algn="ctr">
                      <a:solidFill>
                        <a:srgbClr val="80AE17"/>
                      </a:solidFill>
                      <a:prstDash val="solid"/>
                      <a:round/>
                      <a:headEnd type="none" w="med" len="med"/>
                      <a:tailEnd type="none" w="med" len="med"/>
                    </a:lnR>
                    <a:lnT w="7620" cap="flat" cmpd="sng" algn="ctr">
                      <a:solidFill>
                        <a:srgbClr val="A0B017"/>
                      </a:solidFill>
                      <a:prstDash val="solid"/>
                      <a:round/>
                      <a:headEnd type="none" w="med" len="med"/>
                      <a:tailEnd type="none" w="med" len="med"/>
                    </a:lnT>
                    <a:lnB w="7620" cap="flat" cmpd="sng" algn="ctr">
                      <a:solidFill>
                        <a:srgbClr val="80AC17"/>
                      </a:solidFill>
                      <a:prstDash val="solid"/>
                      <a:round/>
                      <a:headEnd type="none" w="med" len="med"/>
                      <a:tailEnd type="none" w="med" len="med"/>
                    </a:lnB>
                  </a:tcPr>
                </a:tc>
                <a:tc>
                  <a:txBody>
                    <a:bodyPr/>
                    <a:lstStyle/>
                    <a:p>
                      <a:pPr algn="ctr" rtl="0" fontAlgn="b"/>
                      <a:r>
                        <a:rPr lang="en-IN" sz="800" b="0">
                          <a:effectLst/>
                          <a:latin typeface="Arial" panose="020B0604020202020204" pitchFamily="34" charset="0"/>
                        </a:rPr>
                        <a:t>-0.1%</a:t>
                      </a:r>
                    </a:p>
                  </a:txBody>
                  <a:tcPr marL="20305" marR="20305" marT="0" marB="0" anchor="b">
                    <a:lnL w="7620" cap="flat" cmpd="sng" algn="ctr">
                      <a:solidFill>
                        <a:srgbClr val="80AE17"/>
                      </a:solidFill>
                      <a:prstDash val="solid"/>
                      <a:round/>
                      <a:headEnd type="none" w="med" len="med"/>
                      <a:tailEnd type="none" w="med" len="med"/>
                    </a:lnL>
                    <a:lnR w="7620" cap="flat" cmpd="sng" algn="ctr">
                      <a:solidFill>
                        <a:srgbClr val="00B617"/>
                      </a:solidFill>
                      <a:prstDash val="solid"/>
                      <a:round/>
                      <a:headEnd type="none" w="med" len="med"/>
                      <a:tailEnd type="none" w="med" len="med"/>
                    </a:lnR>
                    <a:lnT w="7620" cap="flat" cmpd="sng" algn="ctr">
                      <a:solidFill>
                        <a:srgbClr val="80AE17"/>
                      </a:solidFill>
                      <a:prstDash val="solid"/>
                      <a:round/>
                      <a:headEnd type="none" w="med" len="med"/>
                      <a:tailEnd type="none" w="med" len="med"/>
                    </a:lnT>
                    <a:lnB w="7620" cap="flat" cmpd="sng" algn="ctr">
                      <a:solidFill>
                        <a:srgbClr val="E0B917"/>
                      </a:solidFill>
                      <a:prstDash val="solid"/>
                      <a:round/>
                      <a:headEnd type="none" w="med" len="med"/>
                      <a:tailEnd type="none" w="med" len="med"/>
                    </a:lnB>
                  </a:tcPr>
                </a:tc>
                <a:tc>
                  <a:txBody>
                    <a:bodyPr/>
                    <a:lstStyle/>
                    <a:p>
                      <a:pPr algn="ctr" rtl="0" fontAlgn="b"/>
                      <a:r>
                        <a:rPr lang="en-IN" sz="800" b="0">
                          <a:effectLst/>
                          <a:latin typeface="Arial" panose="020B0604020202020204" pitchFamily="34" charset="0"/>
                        </a:rPr>
                        <a:t>-0.1%</a:t>
                      </a:r>
                    </a:p>
                  </a:txBody>
                  <a:tcPr marL="20305" marR="20305" marT="0" marB="0" anchor="b">
                    <a:lnL w="7620" cap="flat" cmpd="sng" algn="ctr">
                      <a:solidFill>
                        <a:srgbClr val="00B617"/>
                      </a:solidFill>
                      <a:prstDash val="solid"/>
                      <a:round/>
                      <a:headEnd type="none" w="med" len="med"/>
                      <a:tailEnd type="none" w="med" len="med"/>
                    </a:lnL>
                    <a:lnR w="7620" cap="flat" cmpd="sng" algn="ctr">
                      <a:solidFill>
                        <a:srgbClr val="00B617"/>
                      </a:solidFill>
                      <a:prstDash val="solid"/>
                      <a:round/>
                      <a:headEnd type="none" w="med" len="med"/>
                      <a:tailEnd type="none" w="med" len="med"/>
                    </a:lnR>
                    <a:lnT w="7620" cap="flat" cmpd="sng" algn="ctr">
                      <a:solidFill>
                        <a:srgbClr val="00B617"/>
                      </a:solidFill>
                      <a:prstDash val="solid"/>
                      <a:round/>
                      <a:headEnd type="none" w="med" len="med"/>
                      <a:tailEnd type="none" w="med" len="med"/>
                    </a:lnT>
                    <a:lnB w="7620" cap="flat" cmpd="sng" algn="ctr">
                      <a:solidFill>
                        <a:srgbClr val="E0BD17"/>
                      </a:solidFill>
                      <a:prstDash val="solid"/>
                      <a:round/>
                      <a:headEnd type="none" w="med" len="med"/>
                      <a:tailEnd type="none" w="med" len="med"/>
                    </a:lnB>
                    <a:solidFill>
                      <a:srgbClr val="F2F2F2"/>
                    </a:solidFill>
                  </a:tcPr>
                </a:tc>
                <a:extLst>
                  <a:ext uri="{0D108BD9-81ED-4DB2-BD59-A6C34878D82A}">
                    <a16:rowId xmlns:a16="http://schemas.microsoft.com/office/drawing/2014/main" val="242269643"/>
                  </a:ext>
                </a:extLst>
              </a:tr>
              <a:tr h="175909">
                <a:tc vMerge="1">
                  <a:txBody>
                    <a:bodyPr/>
                    <a:lstStyle/>
                    <a:p>
                      <a:endParaRPr lang="en-IN"/>
                    </a:p>
                  </a:txBody>
                  <a:tcPr/>
                </a:tc>
                <a:tc>
                  <a:txBody>
                    <a:bodyPr/>
                    <a:lstStyle/>
                    <a:p>
                      <a:pPr algn="r" rtl="0" fontAlgn="b"/>
                      <a:r>
                        <a:rPr lang="en-IN" sz="800" b="1">
                          <a:effectLst/>
                          <a:latin typeface="Arial" panose="020B0604020202020204" pitchFamily="34" charset="0"/>
                        </a:rPr>
                        <a:t>9.5%</a:t>
                      </a:r>
                    </a:p>
                  </a:txBody>
                  <a:tcPr marL="20305" marR="20305" marT="0" marB="0" anchor="b">
                    <a:lnL w="7620" cap="flat" cmpd="sng" algn="ctr">
                      <a:solidFill>
                        <a:srgbClr val="60AA17"/>
                      </a:solidFill>
                      <a:prstDash val="solid"/>
                      <a:round/>
                      <a:headEnd type="none" w="med" len="med"/>
                      <a:tailEnd type="none" w="med" len="med"/>
                    </a:lnL>
                    <a:lnR w="7620" cap="flat" cmpd="sng" algn="ctr">
                      <a:solidFill>
                        <a:srgbClr val="C0AC17"/>
                      </a:solidFill>
                      <a:prstDash val="solid"/>
                      <a:round/>
                      <a:headEnd type="none" w="med" len="med"/>
                      <a:tailEnd type="none" w="med" len="med"/>
                    </a:lnR>
                    <a:lnT w="7620" cap="flat" cmpd="sng" algn="ctr">
                      <a:solidFill>
                        <a:srgbClr val="60AA17"/>
                      </a:solidFill>
                      <a:prstDash val="solid"/>
                      <a:round/>
                      <a:headEnd type="none" w="med" len="med"/>
                      <a:tailEnd type="none" w="med" len="med"/>
                    </a:lnT>
                    <a:lnB w="7620" cap="flat" cmpd="sng" algn="ctr">
                      <a:solidFill>
                        <a:srgbClr val="606C17"/>
                      </a:solidFill>
                      <a:prstDash val="solid"/>
                      <a:round/>
                      <a:headEnd type="none" w="med" len="med"/>
                      <a:tailEnd type="none" w="med" len="med"/>
                    </a:lnB>
                    <a:solidFill>
                      <a:srgbClr val="FFE598"/>
                    </a:solidFill>
                  </a:tcPr>
                </a:tc>
                <a:tc>
                  <a:txBody>
                    <a:bodyPr/>
                    <a:lstStyle/>
                    <a:p>
                      <a:pPr algn="ctr" rtl="0" fontAlgn="b"/>
                      <a:r>
                        <a:rPr lang="en-IN" sz="800" b="0">
                          <a:effectLst/>
                          <a:latin typeface="Arial" panose="020B0604020202020204" pitchFamily="34" charset="0"/>
                        </a:rPr>
                        <a:t>137119.0</a:t>
                      </a:r>
                    </a:p>
                  </a:txBody>
                  <a:tcPr marL="20305" marR="20305" marT="0" marB="0" anchor="b">
                    <a:lnL w="7620" cap="flat" cmpd="sng" algn="ctr">
                      <a:solidFill>
                        <a:srgbClr val="C0AC17"/>
                      </a:solidFill>
                      <a:prstDash val="solid"/>
                      <a:round/>
                      <a:headEnd type="none" w="med" len="med"/>
                      <a:tailEnd type="none" w="med" len="med"/>
                    </a:lnL>
                    <a:lnR w="7620" cap="flat" cmpd="sng" algn="ctr">
                      <a:solidFill>
                        <a:srgbClr val="C0C017"/>
                      </a:solidFill>
                      <a:prstDash val="solid"/>
                      <a:round/>
                      <a:headEnd type="none" w="med" len="med"/>
                      <a:tailEnd type="none" w="med" len="med"/>
                    </a:lnR>
                    <a:lnT w="7620" cap="flat" cmpd="sng" algn="ctr">
                      <a:solidFill>
                        <a:srgbClr val="C0AC17"/>
                      </a:solidFill>
                      <a:prstDash val="solid"/>
                      <a:round/>
                      <a:headEnd type="none" w="med" len="med"/>
                      <a:tailEnd type="none" w="med" len="med"/>
                    </a:lnT>
                    <a:lnB w="7620" cap="flat" cmpd="sng" algn="ctr">
                      <a:solidFill>
                        <a:srgbClr val="606D17"/>
                      </a:solidFill>
                      <a:prstDash val="solid"/>
                      <a:round/>
                      <a:headEnd type="none" w="med" len="med"/>
                      <a:tailEnd type="none" w="med" len="med"/>
                    </a:lnB>
                  </a:tcPr>
                </a:tc>
                <a:tc>
                  <a:txBody>
                    <a:bodyPr/>
                    <a:lstStyle/>
                    <a:p>
                      <a:pPr algn="ctr" rtl="0" fontAlgn="b"/>
                      <a:r>
                        <a:rPr lang="en-IN" sz="800" b="0">
                          <a:effectLst/>
                          <a:latin typeface="Arial" panose="020B0604020202020204" pitchFamily="34" charset="0"/>
                        </a:rPr>
                        <a:t>147412.0</a:t>
                      </a:r>
                    </a:p>
                  </a:txBody>
                  <a:tcPr marL="20305" marR="20305" marT="0" marB="0" anchor="b">
                    <a:lnL w="7620" cap="flat" cmpd="sng" algn="ctr">
                      <a:solidFill>
                        <a:srgbClr val="C0C017"/>
                      </a:solidFill>
                      <a:prstDash val="solid"/>
                      <a:round/>
                      <a:headEnd type="none" w="med" len="med"/>
                      <a:tailEnd type="none" w="med" len="med"/>
                    </a:lnL>
                    <a:lnR w="7620" cap="flat" cmpd="sng" algn="ctr">
                      <a:solidFill>
                        <a:srgbClr val="20BB17"/>
                      </a:solidFill>
                      <a:prstDash val="solid"/>
                      <a:round/>
                      <a:headEnd type="none" w="med" len="med"/>
                      <a:tailEnd type="none" w="med" len="med"/>
                    </a:lnR>
                    <a:lnT w="7620" cap="flat" cmpd="sng" algn="ctr">
                      <a:solidFill>
                        <a:srgbClr val="C0C017"/>
                      </a:solidFill>
                      <a:prstDash val="solid"/>
                      <a:round/>
                      <a:headEnd type="none" w="med" len="med"/>
                      <a:tailEnd type="none" w="med" len="med"/>
                    </a:lnT>
                    <a:lnB w="7620" cap="flat" cmpd="sng" algn="ctr">
                      <a:solidFill>
                        <a:srgbClr val="C07517"/>
                      </a:solidFill>
                      <a:prstDash val="solid"/>
                      <a:round/>
                      <a:headEnd type="none" w="med" len="med"/>
                      <a:tailEnd type="none" w="med" len="med"/>
                    </a:lnB>
                    <a:solidFill>
                      <a:srgbClr val="FFE598"/>
                    </a:solidFill>
                  </a:tcPr>
                </a:tc>
                <a:tc>
                  <a:txBody>
                    <a:bodyPr/>
                    <a:lstStyle/>
                    <a:p>
                      <a:pPr algn="ctr" rtl="0" fontAlgn="b"/>
                      <a:r>
                        <a:rPr lang="en-IN" sz="800" b="0">
                          <a:effectLst/>
                          <a:latin typeface="Arial" panose="020B0604020202020204" pitchFamily="34" charset="0"/>
                        </a:rPr>
                        <a:t>157704.0</a:t>
                      </a:r>
                    </a:p>
                  </a:txBody>
                  <a:tcPr marL="20305" marR="20305" marT="0" marB="0" anchor="b">
                    <a:lnL w="7620" cap="flat" cmpd="sng" algn="ctr">
                      <a:solidFill>
                        <a:srgbClr val="20BB17"/>
                      </a:solidFill>
                      <a:prstDash val="solid"/>
                      <a:round/>
                      <a:headEnd type="none" w="med" len="med"/>
                      <a:tailEnd type="none" w="med" len="med"/>
                    </a:lnL>
                    <a:lnR w="7620" cap="flat" cmpd="sng" algn="ctr">
                      <a:solidFill>
                        <a:srgbClr val="40C117"/>
                      </a:solidFill>
                      <a:prstDash val="solid"/>
                      <a:round/>
                      <a:headEnd type="none" w="med" len="med"/>
                      <a:tailEnd type="none" w="med" len="med"/>
                    </a:lnR>
                    <a:lnT w="7620" cap="flat" cmpd="sng" algn="ctr">
                      <a:solidFill>
                        <a:srgbClr val="20BB17"/>
                      </a:solidFill>
                      <a:prstDash val="solid"/>
                      <a:round/>
                      <a:headEnd type="none" w="med" len="med"/>
                      <a:tailEnd type="none" w="med" len="med"/>
                    </a:lnT>
                    <a:lnB w="7620" cap="flat" cmpd="sng" algn="ctr">
                      <a:solidFill>
                        <a:srgbClr val="007817"/>
                      </a:solidFill>
                      <a:prstDash val="solid"/>
                      <a:round/>
                      <a:headEnd type="none" w="med" len="med"/>
                      <a:tailEnd type="none" w="med" len="med"/>
                    </a:lnB>
                    <a:solidFill>
                      <a:srgbClr val="FFE598"/>
                    </a:solidFill>
                  </a:tcPr>
                </a:tc>
                <a:tc>
                  <a:txBody>
                    <a:bodyPr/>
                    <a:lstStyle/>
                    <a:p>
                      <a:pPr algn="ctr" rtl="0" fontAlgn="b"/>
                      <a:r>
                        <a:rPr lang="en-IN" sz="800" b="0">
                          <a:effectLst/>
                          <a:latin typeface="Arial" panose="020B0604020202020204" pitchFamily="34" charset="0"/>
                        </a:rPr>
                        <a:t>167997.0</a:t>
                      </a:r>
                    </a:p>
                  </a:txBody>
                  <a:tcPr marL="20305" marR="20305" marT="0" marB="0" anchor="b">
                    <a:lnL w="7620" cap="flat" cmpd="sng" algn="ctr">
                      <a:solidFill>
                        <a:srgbClr val="40C117"/>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40C117"/>
                      </a:solidFill>
                      <a:prstDash val="solid"/>
                      <a:round/>
                      <a:headEnd type="none" w="med" len="med"/>
                      <a:tailEnd type="none" w="med" len="med"/>
                    </a:lnT>
                    <a:lnB w="7620" cap="flat" cmpd="sng" algn="ctr">
                      <a:solidFill>
                        <a:srgbClr val="C07817"/>
                      </a:solidFill>
                      <a:prstDash val="solid"/>
                      <a:round/>
                      <a:headEnd type="none" w="med" len="med"/>
                      <a:tailEnd type="none" w="med" len="med"/>
                    </a:lnB>
                    <a:solidFill>
                      <a:srgbClr val="FFE598"/>
                    </a:solidFill>
                  </a:tcPr>
                </a:tc>
                <a:tc>
                  <a:txBody>
                    <a:bodyPr/>
                    <a:lstStyle/>
                    <a:p>
                      <a:pPr algn="ctr" rtl="0" fontAlgn="b"/>
                      <a:r>
                        <a:rPr lang="en-IN" sz="800" b="0">
                          <a:effectLst/>
                          <a:latin typeface="Arial" panose="020B0604020202020204" pitchFamily="34" charset="0"/>
                        </a:rPr>
                        <a:t>178289.0</a:t>
                      </a: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vMerge="1">
                  <a:txBody>
                    <a:bodyPr/>
                    <a:lstStyle/>
                    <a:p>
                      <a:endParaRPr lang="en-IN"/>
                    </a:p>
                  </a:txBody>
                  <a:tcPr/>
                </a:tc>
                <a:tc>
                  <a:txBody>
                    <a:bodyPr/>
                    <a:lstStyle/>
                    <a:p>
                      <a:pPr algn="r" rtl="0" fontAlgn="b"/>
                      <a:r>
                        <a:rPr lang="en-IN" sz="800" b="1">
                          <a:effectLst/>
                          <a:latin typeface="Arial" panose="020B0604020202020204" pitchFamily="34" charset="0"/>
                        </a:rPr>
                        <a:t>9.5%</a:t>
                      </a:r>
                    </a:p>
                  </a:txBody>
                  <a:tcPr marL="20305" marR="20305" marT="0" marB="0" anchor="b">
                    <a:lnL w="7620" cap="flat" cmpd="sng" algn="ctr">
                      <a:solidFill>
                        <a:srgbClr val="C07117"/>
                      </a:solidFill>
                      <a:prstDash val="solid"/>
                      <a:round/>
                      <a:headEnd type="none" w="med" len="med"/>
                      <a:tailEnd type="none" w="med" len="med"/>
                    </a:lnL>
                    <a:lnR w="7620" cap="flat" cmpd="sng" algn="ctr">
                      <a:solidFill>
                        <a:srgbClr val="608817"/>
                      </a:solidFill>
                      <a:prstDash val="solid"/>
                      <a:round/>
                      <a:headEnd type="none" w="med" len="med"/>
                      <a:tailEnd type="none" w="med" len="med"/>
                    </a:lnR>
                    <a:lnT w="7620" cap="flat" cmpd="sng" algn="ctr">
                      <a:solidFill>
                        <a:srgbClr val="C07117"/>
                      </a:solidFill>
                      <a:prstDash val="solid"/>
                      <a:round/>
                      <a:headEnd type="none" w="med" len="med"/>
                      <a:tailEnd type="none" w="med" len="med"/>
                    </a:lnT>
                    <a:lnB w="7620" cap="flat" cmpd="sng" algn="ctr">
                      <a:solidFill>
                        <a:srgbClr val="608817"/>
                      </a:solidFill>
                      <a:prstDash val="solid"/>
                      <a:round/>
                      <a:headEnd type="none" w="med" len="med"/>
                      <a:tailEnd type="none" w="med" len="med"/>
                    </a:lnB>
                    <a:solidFill>
                      <a:srgbClr val="FFE598"/>
                    </a:solidFill>
                  </a:tcPr>
                </a:tc>
                <a:tc>
                  <a:txBody>
                    <a:bodyPr/>
                    <a:lstStyle/>
                    <a:p>
                      <a:pPr algn="ctr" rtl="0" fontAlgn="b"/>
                      <a:r>
                        <a:rPr lang="en-IN" sz="800" b="0">
                          <a:effectLst/>
                          <a:latin typeface="Arial" panose="020B0604020202020204" pitchFamily="34" charset="0"/>
                        </a:rPr>
                        <a:t>0.4%</a:t>
                      </a:r>
                    </a:p>
                  </a:txBody>
                  <a:tcPr marL="20305" marR="20305" marT="0" marB="0" anchor="b">
                    <a:lnL w="7620" cap="flat" cmpd="sng" algn="ctr">
                      <a:solidFill>
                        <a:srgbClr val="608817"/>
                      </a:solidFill>
                      <a:prstDash val="solid"/>
                      <a:round/>
                      <a:headEnd type="none" w="med" len="med"/>
                      <a:tailEnd type="none" w="med" len="med"/>
                    </a:lnL>
                    <a:lnR w="7620" cap="flat" cmpd="sng" algn="ctr">
                      <a:solidFill>
                        <a:srgbClr val="409617"/>
                      </a:solidFill>
                      <a:prstDash val="solid"/>
                      <a:round/>
                      <a:headEnd type="none" w="med" len="med"/>
                      <a:tailEnd type="none" w="med" len="med"/>
                    </a:lnR>
                    <a:lnT w="7620" cap="flat" cmpd="sng" algn="ctr">
                      <a:solidFill>
                        <a:srgbClr val="608817"/>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800" b="0">
                          <a:effectLst/>
                          <a:latin typeface="Arial" panose="020B0604020202020204" pitchFamily="34" charset="0"/>
                        </a:rPr>
                        <a:t>0.4%</a:t>
                      </a:r>
                    </a:p>
                  </a:txBody>
                  <a:tcPr marL="20305" marR="20305" marT="0" marB="0" anchor="b">
                    <a:lnL w="7620" cap="flat" cmpd="sng" algn="ctr">
                      <a:solidFill>
                        <a:srgbClr val="409617"/>
                      </a:solidFill>
                      <a:prstDash val="solid"/>
                      <a:round/>
                      <a:headEnd type="none" w="med" len="med"/>
                      <a:tailEnd type="none" w="med" len="med"/>
                    </a:lnL>
                    <a:lnR w="7620" cap="flat" cmpd="sng" algn="ctr">
                      <a:solidFill>
                        <a:srgbClr val="80AC17"/>
                      </a:solidFill>
                      <a:prstDash val="solid"/>
                      <a:round/>
                      <a:headEnd type="none" w="med" len="med"/>
                      <a:tailEnd type="none" w="med" len="med"/>
                    </a:lnR>
                    <a:lnT w="7620" cap="flat" cmpd="sng" algn="ctr">
                      <a:solidFill>
                        <a:srgbClr val="409617"/>
                      </a:solidFill>
                      <a:prstDash val="solid"/>
                      <a:round/>
                      <a:headEnd type="none" w="med" len="med"/>
                      <a:tailEnd type="none" w="med" len="med"/>
                    </a:lnT>
                    <a:lnB w="7620" cap="flat" cmpd="sng" algn="ctr">
                      <a:solidFill>
                        <a:srgbClr val="C08117"/>
                      </a:solidFill>
                      <a:prstDash val="solid"/>
                      <a:round/>
                      <a:headEnd type="none" w="med" len="med"/>
                      <a:tailEnd type="none" w="med" len="med"/>
                    </a:lnB>
                    <a:solidFill>
                      <a:srgbClr val="FFE598"/>
                    </a:solidFill>
                  </a:tcPr>
                </a:tc>
                <a:tc>
                  <a:txBody>
                    <a:bodyPr/>
                    <a:lstStyle/>
                    <a:p>
                      <a:pPr algn="ctr" rtl="0" fontAlgn="b"/>
                      <a:r>
                        <a:rPr lang="en-IN" sz="800" b="0">
                          <a:effectLst/>
                          <a:latin typeface="Arial" panose="020B0604020202020204" pitchFamily="34" charset="0"/>
                        </a:rPr>
                        <a:t>0.4%</a:t>
                      </a:r>
                    </a:p>
                  </a:txBody>
                  <a:tcPr marL="20305" marR="20305" marT="0" marB="0" anchor="b">
                    <a:lnL w="7620" cap="flat" cmpd="sng" algn="ctr">
                      <a:solidFill>
                        <a:srgbClr val="80AC17"/>
                      </a:solidFill>
                      <a:prstDash val="solid"/>
                      <a:round/>
                      <a:headEnd type="none" w="med" len="med"/>
                      <a:tailEnd type="none" w="med" len="med"/>
                    </a:lnL>
                    <a:lnR w="7620" cap="flat" cmpd="sng" algn="ctr">
                      <a:solidFill>
                        <a:srgbClr val="E0B917"/>
                      </a:solidFill>
                      <a:prstDash val="solid"/>
                      <a:round/>
                      <a:headEnd type="none" w="med" len="med"/>
                      <a:tailEnd type="none" w="med" len="med"/>
                    </a:lnR>
                    <a:lnT w="7620" cap="flat" cmpd="sng" algn="ctr">
                      <a:solidFill>
                        <a:srgbClr val="80AC17"/>
                      </a:solidFill>
                      <a:prstDash val="solid"/>
                      <a:round/>
                      <a:headEnd type="none" w="med" len="med"/>
                      <a:tailEnd type="none" w="med" len="med"/>
                    </a:lnT>
                    <a:lnB w="7620" cap="flat" cmpd="sng" algn="ctr">
                      <a:solidFill>
                        <a:srgbClr val="C08117"/>
                      </a:solidFill>
                      <a:prstDash val="solid"/>
                      <a:round/>
                      <a:headEnd type="none" w="med" len="med"/>
                      <a:tailEnd type="none" w="med" len="med"/>
                    </a:lnB>
                    <a:solidFill>
                      <a:srgbClr val="FFE598"/>
                    </a:solidFill>
                  </a:tcPr>
                </a:tc>
                <a:tc>
                  <a:txBody>
                    <a:bodyPr/>
                    <a:lstStyle/>
                    <a:p>
                      <a:pPr algn="ctr" rtl="0" fontAlgn="b"/>
                      <a:r>
                        <a:rPr lang="en-IN" sz="800" b="0">
                          <a:effectLst/>
                          <a:latin typeface="Arial" panose="020B0604020202020204" pitchFamily="34" charset="0"/>
                        </a:rPr>
                        <a:t>0.4%</a:t>
                      </a:r>
                    </a:p>
                  </a:txBody>
                  <a:tcPr marL="20305" marR="20305" marT="0" marB="0" anchor="b">
                    <a:lnL w="7620" cap="flat" cmpd="sng" algn="ctr">
                      <a:solidFill>
                        <a:srgbClr val="E0B917"/>
                      </a:solidFill>
                      <a:prstDash val="solid"/>
                      <a:round/>
                      <a:headEnd type="none" w="med" len="med"/>
                      <a:tailEnd type="none" w="med" len="med"/>
                    </a:lnL>
                    <a:lnR w="7620" cap="flat" cmpd="sng" algn="ctr">
                      <a:solidFill>
                        <a:srgbClr val="E0BD17"/>
                      </a:solidFill>
                      <a:prstDash val="solid"/>
                      <a:round/>
                      <a:headEnd type="none" w="med" len="med"/>
                      <a:tailEnd type="none" w="med" len="med"/>
                    </a:lnR>
                    <a:lnT w="7620" cap="flat" cmpd="sng" algn="ctr">
                      <a:solidFill>
                        <a:srgbClr val="E0B917"/>
                      </a:solidFill>
                      <a:prstDash val="solid"/>
                      <a:round/>
                      <a:headEnd type="none" w="med" len="med"/>
                      <a:tailEnd type="none" w="med" len="med"/>
                    </a:lnT>
                    <a:lnB w="7620" cap="flat" cmpd="sng" algn="ctr">
                      <a:solidFill>
                        <a:srgbClr val="409017"/>
                      </a:solidFill>
                      <a:prstDash val="solid"/>
                      <a:round/>
                      <a:headEnd type="none" w="med" len="med"/>
                      <a:tailEnd type="none" w="med" len="med"/>
                    </a:lnB>
                    <a:solidFill>
                      <a:srgbClr val="FFE598"/>
                    </a:solidFill>
                  </a:tcPr>
                </a:tc>
                <a:tc>
                  <a:txBody>
                    <a:bodyPr/>
                    <a:lstStyle/>
                    <a:p>
                      <a:pPr algn="ctr" rtl="0" fontAlgn="b"/>
                      <a:r>
                        <a:rPr lang="en-IN" sz="800" b="0">
                          <a:effectLst/>
                          <a:latin typeface="Arial" panose="020B0604020202020204" pitchFamily="34" charset="0"/>
                        </a:rPr>
                        <a:t>0.4%</a:t>
                      </a:r>
                    </a:p>
                  </a:txBody>
                  <a:tcPr marL="20305" marR="20305" marT="0" marB="0" anchor="b">
                    <a:lnL w="7620" cap="flat" cmpd="sng" algn="ctr">
                      <a:solidFill>
                        <a:srgbClr val="E0BD17"/>
                      </a:solidFill>
                      <a:prstDash val="solid"/>
                      <a:round/>
                      <a:headEnd type="none" w="med" len="med"/>
                      <a:tailEnd type="none" w="med" len="med"/>
                    </a:lnL>
                    <a:lnR w="7620" cap="flat" cmpd="sng" algn="ctr">
                      <a:solidFill>
                        <a:srgbClr val="E0BD17"/>
                      </a:solidFill>
                      <a:prstDash val="solid"/>
                      <a:round/>
                      <a:headEnd type="none" w="med" len="med"/>
                      <a:tailEnd type="none" w="med" len="med"/>
                    </a:lnR>
                    <a:lnT w="7620" cap="flat" cmpd="sng" algn="ctr">
                      <a:solidFill>
                        <a:srgbClr val="E0BD17"/>
                      </a:solidFill>
                      <a:prstDash val="solid"/>
                      <a:round/>
                      <a:headEnd type="none" w="med" len="med"/>
                      <a:tailEnd type="none" w="med" len="med"/>
                    </a:lnT>
                    <a:lnB w="7620" cap="flat" cmpd="sng" algn="ctr">
                      <a:solidFill>
                        <a:srgbClr val="208B17"/>
                      </a:solidFill>
                      <a:prstDash val="solid"/>
                      <a:round/>
                      <a:headEnd type="none" w="med" len="med"/>
                      <a:tailEnd type="none" w="med" len="med"/>
                    </a:lnB>
                    <a:solidFill>
                      <a:srgbClr val="F2F2F2"/>
                    </a:solidFill>
                  </a:tcPr>
                </a:tc>
                <a:extLst>
                  <a:ext uri="{0D108BD9-81ED-4DB2-BD59-A6C34878D82A}">
                    <a16:rowId xmlns:a16="http://schemas.microsoft.com/office/drawing/2014/main" val="2626000485"/>
                  </a:ext>
                </a:extLst>
              </a:tr>
              <a:tr h="301559">
                <a:tc vMerge="1">
                  <a:txBody>
                    <a:bodyPr/>
                    <a:lstStyle/>
                    <a:p>
                      <a:endParaRPr lang="en-IN"/>
                    </a:p>
                  </a:txBody>
                  <a:tcPr/>
                </a:tc>
                <a:tc>
                  <a:txBody>
                    <a:bodyPr/>
                    <a:lstStyle/>
                    <a:p>
                      <a:pPr algn="r" rtl="0" fontAlgn="b"/>
                      <a:r>
                        <a:rPr lang="en-IN" sz="800" b="1">
                          <a:effectLst/>
                          <a:latin typeface="Arial" panose="020B0604020202020204" pitchFamily="34" charset="0"/>
                        </a:rPr>
                        <a:t>10.0%</a:t>
                      </a:r>
                    </a:p>
                  </a:txBody>
                  <a:tcPr marL="20305" marR="20305" marT="0" marB="0" anchor="b">
                    <a:lnL w="7620" cap="flat" cmpd="sng" algn="ctr">
                      <a:solidFill>
                        <a:srgbClr val="606C17"/>
                      </a:solidFill>
                      <a:prstDash val="solid"/>
                      <a:round/>
                      <a:headEnd type="none" w="med" len="med"/>
                      <a:tailEnd type="none" w="med" len="med"/>
                    </a:lnL>
                    <a:lnR w="7620" cap="flat" cmpd="sng" algn="ctr">
                      <a:solidFill>
                        <a:srgbClr val="606D17"/>
                      </a:solidFill>
                      <a:prstDash val="solid"/>
                      <a:round/>
                      <a:headEnd type="none" w="med" len="med"/>
                      <a:tailEnd type="none" w="med" len="med"/>
                    </a:lnR>
                    <a:lnT w="7620" cap="flat" cmpd="sng" algn="ctr">
                      <a:solidFill>
                        <a:srgbClr val="606C17"/>
                      </a:solidFill>
                      <a:prstDash val="solid"/>
                      <a:round/>
                      <a:headEnd type="none" w="med" len="med"/>
                      <a:tailEnd type="none" w="med" len="med"/>
                    </a:lnT>
                    <a:lnB w="7620" cap="flat" cmpd="sng" algn="ctr">
                      <a:solidFill>
                        <a:srgbClr val="608817"/>
                      </a:solidFill>
                      <a:prstDash val="solid"/>
                      <a:round/>
                      <a:headEnd type="none" w="med" len="med"/>
                      <a:tailEnd type="none" w="med" len="med"/>
                    </a:lnB>
                    <a:solidFill>
                      <a:srgbClr val="FFE598"/>
                    </a:solidFill>
                  </a:tcPr>
                </a:tc>
                <a:tc>
                  <a:txBody>
                    <a:bodyPr/>
                    <a:lstStyle/>
                    <a:p>
                      <a:pPr algn="ctr" rtl="0" fontAlgn="b"/>
                      <a:r>
                        <a:rPr lang="en-IN" sz="800" b="0">
                          <a:effectLst/>
                          <a:latin typeface="Arial" panose="020B0604020202020204" pitchFamily="34" charset="0"/>
                        </a:rPr>
                        <a:t>134106.0</a:t>
                      </a:r>
                    </a:p>
                  </a:txBody>
                  <a:tcPr marL="20305" marR="20305" marT="0" marB="0" anchor="b">
                    <a:lnL w="7620" cap="flat" cmpd="sng" algn="ctr">
                      <a:solidFill>
                        <a:srgbClr val="606D17"/>
                      </a:solidFill>
                      <a:prstDash val="solid"/>
                      <a:round/>
                      <a:headEnd type="none" w="med" len="med"/>
                      <a:tailEnd type="none" w="med" len="med"/>
                    </a:lnL>
                    <a:lnR w="7620" cap="flat" cmpd="sng" algn="ctr">
                      <a:solidFill>
                        <a:srgbClr val="C07517"/>
                      </a:solidFill>
                      <a:prstDash val="solid"/>
                      <a:round/>
                      <a:headEnd type="none" w="med" len="med"/>
                      <a:tailEnd type="none" w="med" len="med"/>
                    </a:lnR>
                    <a:lnT w="7620" cap="flat" cmpd="sng" algn="ctr">
                      <a:solidFill>
                        <a:srgbClr val="606D17"/>
                      </a:solidFill>
                      <a:prstDash val="solid"/>
                      <a:round/>
                      <a:headEnd type="none" w="med" len="med"/>
                      <a:tailEnd type="none" w="med" len="med"/>
                    </a:lnT>
                    <a:lnB w="7620" cap="flat" cmpd="sng" algn="ctr">
                      <a:solidFill>
                        <a:srgbClr val="009B17"/>
                      </a:solidFill>
                      <a:prstDash val="solid"/>
                      <a:round/>
                      <a:headEnd type="none" w="med" len="med"/>
                      <a:tailEnd type="none" w="med" len="med"/>
                    </a:lnB>
                  </a:tcPr>
                </a:tc>
                <a:tc>
                  <a:txBody>
                    <a:bodyPr/>
                    <a:lstStyle/>
                    <a:p>
                      <a:pPr algn="ctr" rtl="0" fontAlgn="b"/>
                      <a:r>
                        <a:rPr lang="en-IN" sz="800" b="0">
                          <a:effectLst/>
                          <a:latin typeface="Arial" panose="020B0604020202020204" pitchFamily="34" charset="0"/>
                        </a:rPr>
                        <a:t>144166.0</a:t>
                      </a:r>
                    </a:p>
                  </a:txBody>
                  <a:tcPr marL="20305" marR="20305" marT="0" marB="0" anchor="b">
                    <a:lnL w="7620" cap="flat" cmpd="sng" algn="ctr">
                      <a:solidFill>
                        <a:srgbClr val="C07517"/>
                      </a:solidFill>
                      <a:prstDash val="solid"/>
                      <a:round/>
                      <a:headEnd type="none" w="med" len="med"/>
                      <a:tailEnd type="none" w="med" len="med"/>
                    </a:lnL>
                    <a:lnR w="7620" cap="flat" cmpd="sng" algn="ctr">
                      <a:solidFill>
                        <a:srgbClr val="007817"/>
                      </a:solidFill>
                      <a:prstDash val="solid"/>
                      <a:round/>
                      <a:headEnd type="none" w="med" len="med"/>
                      <a:tailEnd type="none" w="med" len="med"/>
                    </a:lnR>
                    <a:lnT w="7620" cap="flat" cmpd="sng" algn="ctr">
                      <a:solidFill>
                        <a:srgbClr val="C07517"/>
                      </a:solidFill>
                      <a:prstDash val="solid"/>
                      <a:round/>
                      <a:headEnd type="none" w="med" len="med"/>
                      <a:tailEnd type="none" w="med" len="med"/>
                    </a:lnT>
                    <a:lnB w="7620" cap="flat" cmpd="sng" algn="ctr">
                      <a:solidFill>
                        <a:srgbClr val="60A717"/>
                      </a:solidFill>
                      <a:prstDash val="solid"/>
                      <a:round/>
                      <a:headEnd type="none" w="med" len="med"/>
                      <a:tailEnd type="none" w="med" len="med"/>
                    </a:lnB>
                    <a:solidFill>
                      <a:srgbClr val="FFE598"/>
                    </a:solidFill>
                  </a:tcPr>
                </a:tc>
                <a:tc>
                  <a:txBody>
                    <a:bodyPr/>
                    <a:lstStyle/>
                    <a:p>
                      <a:pPr algn="ctr" rtl="0" fontAlgn="b"/>
                      <a:r>
                        <a:rPr lang="en-IN" sz="800" b="1">
                          <a:effectLst/>
                          <a:latin typeface="Arial" panose="020B0604020202020204" pitchFamily="34" charset="0"/>
                        </a:rPr>
                        <a:t>154277.0</a:t>
                      </a:r>
                    </a:p>
                  </a:txBody>
                  <a:tcPr marL="20305" marR="20305" marT="0" marB="0" anchor="b">
                    <a:lnL w="7620" cap="flat" cmpd="sng" algn="ctr">
                      <a:solidFill>
                        <a:srgbClr val="007817"/>
                      </a:solidFill>
                      <a:prstDash val="solid"/>
                      <a:round/>
                      <a:headEnd type="none" w="med" len="med"/>
                      <a:tailEnd type="none" w="med" len="med"/>
                    </a:lnL>
                    <a:lnR w="7620" cap="flat" cmpd="sng" algn="ctr">
                      <a:solidFill>
                        <a:srgbClr val="C07817"/>
                      </a:solidFill>
                      <a:prstDash val="solid"/>
                      <a:round/>
                      <a:headEnd type="none" w="med" len="med"/>
                      <a:tailEnd type="none" w="med" len="med"/>
                    </a:lnR>
                    <a:lnT w="7620" cap="flat" cmpd="sng" algn="ctr">
                      <a:solidFill>
                        <a:srgbClr val="007817"/>
                      </a:solidFill>
                      <a:prstDash val="solid"/>
                      <a:round/>
                      <a:headEnd type="none" w="med" len="med"/>
                      <a:tailEnd type="none" w="med" len="med"/>
                    </a:lnT>
                    <a:lnB w="7620" cap="flat" cmpd="sng" algn="ctr">
                      <a:solidFill>
                        <a:srgbClr val="80A317"/>
                      </a:solidFill>
                      <a:prstDash val="solid"/>
                      <a:round/>
                      <a:headEnd type="none" w="med" len="med"/>
                      <a:tailEnd type="none" w="med" len="med"/>
                    </a:lnB>
                    <a:solidFill>
                      <a:srgbClr val="F4B083"/>
                    </a:solidFill>
                  </a:tcPr>
                </a:tc>
                <a:tc>
                  <a:txBody>
                    <a:bodyPr/>
                    <a:lstStyle/>
                    <a:p>
                      <a:pPr algn="ctr" rtl="0" fontAlgn="b"/>
                      <a:r>
                        <a:rPr lang="en-IN" sz="800" b="0">
                          <a:effectLst/>
                          <a:latin typeface="Arial" panose="020B0604020202020204" pitchFamily="34" charset="0"/>
                        </a:rPr>
                        <a:t>164288.0</a:t>
                      </a:r>
                    </a:p>
                  </a:txBody>
                  <a:tcPr marL="20305" marR="20305" marT="0" marB="0" anchor="b">
                    <a:lnL w="7620" cap="flat" cmpd="sng" algn="ctr">
                      <a:solidFill>
                        <a:srgbClr val="C07817"/>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07817"/>
                      </a:solidFill>
                      <a:prstDash val="solid"/>
                      <a:round/>
                      <a:headEnd type="none" w="med" len="med"/>
                      <a:tailEnd type="none" w="med" len="med"/>
                    </a:lnT>
                    <a:lnB w="7620" cap="flat" cmpd="sng" algn="ctr">
                      <a:solidFill>
                        <a:srgbClr val="C0AF17"/>
                      </a:solidFill>
                      <a:prstDash val="solid"/>
                      <a:round/>
                      <a:headEnd type="none" w="med" len="med"/>
                      <a:tailEnd type="none" w="med" len="med"/>
                    </a:lnB>
                    <a:solidFill>
                      <a:srgbClr val="FFE598"/>
                    </a:solidFill>
                  </a:tcPr>
                </a:tc>
                <a:tc>
                  <a:txBody>
                    <a:bodyPr/>
                    <a:lstStyle/>
                    <a:p>
                      <a:pPr algn="ctr" rtl="0" fontAlgn="b"/>
                      <a:r>
                        <a:rPr lang="en-IN" sz="800" b="0">
                          <a:effectLst/>
                          <a:latin typeface="Arial" panose="020B0604020202020204" pitchFamily="34" charset="0"/>
                        </a:rPr>
                        <a:t>174349.0</a:t>
                      </a: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vMerge="1">
                  <a:txBody>
                    <a:bodyPr/>
                    <a:lstStyle/>
                    <a:p>
                      <a:endParaRPr lang="en-IN"/>
                    </a:p>
                  </a:txBody>
                  <a:tcPr/>
                </a:tc>
                <a:tc>
                  <a:txBody>
                    <a:bodyPr/>
                    <a:lstStyle/>
                    <a:p>
                      <a:pPr algn="r" rtl="0" fontAlgn="b"/>
                      <a:r>
                        <a:rPr lang="en-IN" sz="800" b="1">
                          <a:effectLst/>
                          <a:latin typeface="Arial" panose="020B0604020202020204" pitchFamily="34" charset="0"/>
                        </a:rPr>
                        <a:t>10.0%</a:t>
                      </a:r>
                    </a:p>
                  </a:txBody>
                  <a:tcPr marL="20305" marR="20305" marT="0" marB="0" anchor="b">
                    <a:lnL w="7620" cap="flat" cmpd="sng" algn="ctr">
                      <a:solidFill>
                        <a:srgbClr val="608817"/>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608817"/>
                      </a:solidFill>
                      <a:prstDash val="solid"/>
                      <a:round/>
                      <a:headEnd type="none" w="med" len="med"/>
                      <a:tailEnd type="none" w="med" len="med"/>
                    </a:lnT>
                    <a:lnB w="7620" cap="flat" cmpd="sng" algn="ctr">
                      <a:solidFill>
                        <a:srgbClr val="E0B717"/>
                      </a:solidFill>
                      <a:prstDash val="solid"/>
                      <a:round/>
                      <a:headEnd type="none" w="med" len="med"/>
                      <a:tailEnd type="none" w="med" len="med"/>
                    </a:lnB>
                    <a:solidFill>
                      <a:srgbClr val="FFE598"/>
                    </a:solidFill>
                  </a:tcPr>
                </a:tc>
                <a:tc>
                  <a:txBody>
                    <a:bodyPr/>
                    <a:lstStyle/>
                    <a:p>
                      <a:pPr algn="ctr" rtl="0" fontAlgn="b"/>
                      <a:r>
                        <a:rPr lang="en-IN" sz="800" b="0">
                          <a:effectLst/>
                          <a:latin typeface="Arial" panose="020B0604020202020204" pitchFamily="34" charset="0"/>
                        </a:rPr>
                        <a:t>0.9%</a:t>
                      </a: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08117"/>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20B717"/>
                      </a:solidFill>
                      <a:prstDash val="solid"/>
                      <a:round/>
                      <a:headEnd type="none" w="med" len="med"/>
                      <a:tailEnd type="none" w="med" len="med"/>
                    </a:lnB>
                  </a:tcPr>
                </a:tc>
                <a:tc>
                  <a:txBody>
                    <a:bodyPr/>
                    <a:lstStyle/>
                    <a:p>
                      <a:pPr algn="r" rtl="0" fontAlgn="b"/>
                      <a:r>
                        <a:rPr lang="en-IN" sz="1600" b="0">
                          <a:effectLst/>
                          <a:latin typeface="Inconsolata" panose="020B0604020202020204" pitchFamily="2" charset="0"/>
                        </a:rPr>
                        <a:t>0.9%</a:t>
                      </a:r>
                    </a:p>
                  </a:txBody>
                  <a:tcPr marL="20305" marR="20305" marT="0" marB="0" anchor="b">
                    <a:lnL w="7620" cap="flat" cmpd="sng" algn="ctr">
                      <a:solidFill>
                        <a:srgbClr val="C08117"/>
                      </a:solidFill>
                      <a:prstDash val="solid"/>
                      <a:round/>
                      <a:headEnd type="none" w="med" len="med"/>
                      <a:tailEnd type="none" w="med" len="med"/>
                    </a:lnL>
                    <a:lnR w="7620" cap="flat" cmpd="sng" algn="ctr">
                      <a:solidFill>
                        <a:srgbClr val="C08117"/>
                      </a:solidFill>
                      <a:prstDash val="solid"/>
                      <a:round/>
                      <a:headEnd type="none" w="med" len="med"/>
                      <a:tailEnd type="none" w="med" len="med"/>
                    </a:lnR>
                    <a:lnT w="7620" cap="flat" cmpd="sng" algn="ctr">
                      <a:solidFill>
                        <a:srgbClr val="C08117"/>
                      </a:solidFill>
                      <a:prstDash val="solid"/>
                      <a:round/>
                      <a:headEnd type="none" w="med" len="med"/>
                      <a:tailEnd type="none" w="med" len="med"/>
                    </a:lnT>
                    <a:lnB w="7620" cap="flat" cmpd="sng" algn="ctr">
                      <a:solidFill>
                        <a:srgbClr val="20BC17"/>
                      </a:solidFill>
                      <a:prstDash val="solid"/>
                      <a:round/>
                      <a:headEnd type="none" w="med" len="med"/>
                      <a:tailEnd type="none" w="med" len="med"/>
                    </a:lnB>
                    <a:solidFill>
                      <a:srgbClr val="FFFFFF"/>
                    </a:solidFill>
                  </a:tcPr>
                </a:tc>
                <a:tc>
                  <a:txBody>
                    <a:bodyPr/>
                    <a:lstStyle/>
                    <a:p>
                      <a:pPr algn="ctr" rtl="0" fontAlgn="b"/>
                      <a:r>
                        <a:rPr lang="en-IN" sz="800" b="1">
                          <a:effectLst/>
                          <a:latin typeface="Arial" panose="020B0604020202020204" pitchFamily="34" charset="0"/>
                        </a:rPr>
                        <a:t>0.9%</a:t>
                      </a:r>
                    </a:p>
                  </a:txBody>
                  <a:tcPr marL="20305" marR="20305" marT="0" marB="0" anchor="b">
                    <a:lnL w="7620" cap="flat" cmpd="sng" algn="ctr">
                      <a:solidFill>
                        <a:srgbClr val="C08117"/>
                      </a:solidFill>
                      <a:prstDash val="solid"/>
                      <a:round/>
                      <a:headEnd type="none" w="med" len="med"/>
                      <a:tailEnd type="none" w="med" len="med"/>
                    </a:lnL>
                    <a:lnR w="7620" cap="flat" cmpd="sng" algn="ctr">
                      <a:solidFill>
                        <a:srgbClr val="409017"/>
                      </a:solidFill>
                      <a:prstDash val="solid"/>
                      <a:round/>
                      <a:headEnd type="none" w="med" len="med"/>
                      <a:tailEnd type="none" w="med" len="med"/>
                    </a:lnR>
                    <a:lnT w="7620" cap="flat" cmpd="sng" algn="ctr">
                      <a:solidFill>
                        <a:srgbClr val="C08117"/>
                      </a:solidFill>
                      <a:prstDash val="solid"/>
                      <a:round/>
                      <a:headEnd type="none" w="med" len="med"/>
                      <a:tailEnd type="none" w="med" len="med"/>
                    </a:lnT>
                    <a:lnB w="7620" cap="flat" cmpd="sng" algn="ctr">
                      <a:solidFill>
                        <a:srgbClr val="60BC17"/>
                      </a:solidFill>
                      <a:prstDash val="solid"/>
                      <a:round/>
                      <a:headEnd type="none" w="med" len="med"/>
                      <a:tailEnd type="none" w="med" len="med"/>
                    </a:lnB>
                    <a:solidFill>
                      <a:srgbClr val="F4B083"/>
                    </a:solidFill>
                  </a:tcPr>
                </a:tc>
                <a:tc>
                  <a:txBody>
                    <a:bodyPr/>
                    <a:lstStyle/>
                    <a:p>
                      <a:pPr algn="ctr" rtl="0" fontAlgn="b"/>
                      <a:r>
                        <a:rPr lang="en-IN" sz="800" b="0">
                          <a:effectLst/>
                          <a:latin typeface="Arial" panose="020B0604020202020204" pitchFamily="34" charset="0"/>
                        </a:rPr>
                        <a:t>0.9%</a:t>
                      </a:r>
                    </a:p>
                  </a:txBody>
                  <a:tcPr marL="20305" marR="20305" marT="0" marB="0" anchor="b">
                    <a:lnL w="7620" cap="flat" cmpd="sng" algn="ctr">
                      <a:solidFill>
                        <a:srgbClr val="409017"/>
                      </a:solidFill>
                      <a:prstDash val="solid"/>
                      <a:round/>
                      <a:headEnd type="none" w="med" len="med"/>
                      <a:tailEnd type="none" w="med" len="med"/>
                    </a:lnL>
                    <a:lnR w="7620" cap="flat" cmpd="sng" algn="ctr">
                      <a:solidFill>
                        <a:srgbClr val="208B17"/>
                      </a:solidFill>
                      <a:prstDash val="solid"/>
                      <a:round/>
                      <a:headEnd type="none" w="med" len="med"/>
                      <a:tailEnd type="none" w="med" len="med"/>
                    </a:lnR>
                    <a:lnT w="7620" cap="flat" cmpd="sng" algn="ctr">
                      <a:solidFill>
                        <a:srgbClr val="409017"/>
                      </a:solidFill>
                      <a:prstDash val="solid"/>
                      <a:round/>
                      <a:headEnd type="none" w="med" len="med"/>
                      <a:tailEnd type="none" w="med" len="med"/>
                    </a:lnT>
                    <a:lnB w="7620" cap="flat" cmpd="sng" algn="ctr">
                      <a:solidFill>
                        <a:srgbClr val="60C317"/>
                      </a:solidFill>
                      <a:prstDash val="solid"/>
                      <a:round/>
                      <a:headEnd type="none" w="med" len="med"/>
                      <a:tailEnd type="none" w="med" len="med"/>
                    </a:lnB>
                    <a:solidFill>
                      <a:srgbClr val="FFE598"/>
                    </a:solidFill>
                  </a:tcPr>
                </a:tc>
                <a:tc>
                  <a:txBody>
                    <a:bodyPr/>
                    <a:lstStyle/>
                    <a:p>
                      <a:pPr algn="ctr" rtl="0" fontAlgn="b"/>
                      <a:r>
                        <a:rPr lang="en-IN" sz="800" b="0">
                          <a:effectLst/>
                          <a:latin typeface="Arial" panose="020B0604020202020204" pitchFamily="34" charset="0"/>
                        </a:rPr>
                        <a:t>0.9%</a:t>
                      </a:r>
                    </a:p>
                  </a:txBody>
                  <a:tcPr marL="20305" marR="20305" marT="0" marB="0" anchor="b">
                    <a:lnL w="7620" cap="flat" cmpd="sng" algn="ctr">
                      <a:solidFill>
                        <a:srgbClr val="208B17"/>
                      </a:solidFill>
                      <a:prstDash val="solid"/>
                      <a:round/>
                      <a:headEnd type="none" w="med" len="med"/>
                      <a:tailEnd type="none" w="med" len="med"/>
                    </a:lnL>
                    <a:lnR w="7620" cap="flat" cmpd="sng" algn="ctr">
                      <a:solidFill>
                        <a:srgbClr val="208B17"/>
                      </a:solidFill>
                      <a:prstDash val="solid"/>
                      <a:round/>
                      <a:headEnd type="none" w="med" len="med"/>
                      <a:tailEnd type="none" w="med" len="med"/>
                    </a:lnR>
                    <a:lnT w="7620" cap="flat" cmpd="sng" algn="ctr">
                      <a:solidFill>
                        <a:srgbClr val="208B17"/>
                      </a:solidFill>
                      <a:prstDash val="solid"/>
                      <a:round/>
                      <a:headEnd type="none" w="med" len="med"/>
                      <a:tailEnd type="none" w="med" len="med"/>
                    </a:lnT>
                    <a:lnB w="7620" cap="flat" cmpd="sng" algn="ctr">
                      <a:solidFill>
                        <a:srgbClr val="40C217"/>
                      </a:solidFill>
                      <a:prstDash val="solid"/>
                      <a:round/>
                      <a:headEnd type="none" w="med" len="med"/>
                      <a:tailEnd type="none" w="med" len="med"/>
                    </a:lnB>
                    <a:solidFill>
                      <a:srgbClr val="F2F2F2"/>
                    </a:solidFill>
                  </a:tcPr>
                </a:tc>
                <a:extLst>
                  <a:ext uri="{0D108BD9-81ED-4DB2-BD59-A6C34878D82A}">
                    <a16:rowId xmlns:a16="http://schemas.microsoft.com/office/drawing/2014/main" val="2233768647"/>
                  </a:ext>
                </a:extLst>
              </a:tr>
              <a:tr h="175909">
                <a:tc vMerge="1">
                  <a:txBody>
                    <a:bodyPr/>
                    <a:lstStyle/>
                    <a:p>
                      <a:endParaRPr lang="en-IN"/>
                    </a:p>
                  </a:txBody>
                  <a:tcPr/>
                </a:tc>
                <a:tc>
                  <a:txBody>
                    <a:bodyPr/>
                    <a:lstStyle/>
                    <a:p>
                      <a:pPr algn="r" rtl="0" fontAlgn="b"/>
                      <a:r>
                        <a:rPr lang="en-IN" sz="800" b="1">
                          <a:effectLst/>
                          <a:latin typeface="Arial" panose="020B0604020202020204" pitchFamily="34" charset="0"/>
                        </a:rPr>
                        <a:t>10.5%</a:t>
                      </a:r>
                    </a:p>
                  </a:txBody>
                  <a:tcPr marL="20305" marR="20305" marT="0" marB="0" anchor="b">
                    <a:lnL w="7620" cap="flat" cmpd="sng" algn="ctr">
                      <a:solidFill>
                        <a:srgbClr val="608817"/>
                      </a:solidFill>
                      <a:prstDash val="solid"/>
                      <a:round/>
                      <a:headEnd type="none" w="med" len="med"/>
                      <a:tailEnd type="none" w="med" len="med"/>
                    </a:lnL>
                    <a:lnR w="7620" cap="flat" cmpd="sng" algn="ctr">
                      <a:solidFill>
                        <a:srgbClr val="009B17"/>
                      </a:solidFill>
                      <a:prstDash val="solid"/>
                      <a:round/>
                      <a:headEnd type="none" w="med" len="med"/>
                      <a:tailEnd type="none" w="med" len="med"/>
                    </a:lnR>
                    <a:lnT w="7620" cap="flat" cmpd="sng" algn="ctr">
                      <a:solidFill>
                        <a:srgbClr val="608817"/>
                      </a:solidFill>
                      <a:prstDash val="solid"/>
                      <a:round/>
                      <a:headEnd type="none" w="med" len="med"/>
                      <a:tailEnd type="none" w="med" len="med"/>
                    </a:lnT>
                    <a:lnB w="7620" cap="flat" cmpd="sng" algn="ctr">
                      <a:solidFill>
                        <a:srgbClr val="A0B617"/>
                      </a:solidFill>
                      <a:prstDash val="solid"/>
                      <a:round/>
                      <a:headEnd type="none" w="med" len="med"/>
                      <a:tailEnd type="none" w="med" len="med"/>
                    </a:lnB>
                    <a:solidFill>
                      <a:srgbClr val="FFE598"/>
                    </a:solidFill>
                  </a:tcPr>
                </a:tc>
                <a:tc>
                  <a:txBody>
                    <a:bodyPr/>
                    <a:lstStyle/>
                    <a:p>
                      <a:pPr algn="ctr" rtl="0" fontAlgn="b"/>
                      <a:r>
                        <a:rPr lang="en-IN" sz="800" b="0">
                          <a:effectLst/>
                          <a:latin typeface="Arial" panose="020B0604020202020204" pitchFamily="34" charset="0"/>
                        </a:rPr>
                        <a:t>131173.0</a:t>
                      </a:r>
                    </a:p>
                  </a:txBody>
                  <a:tcPr marL="20305" marR="20305" marT="0" marB="0" anchor="b">
                    <a:lnL w="7620" cap="flat" cmpd="sng" algn="ctr">
                      <a:solidFill>
                        <a:srgbClr val="009B17"/>
                      </a:solidFill>
                      <a:prstDash val="solid"/>
                      <a:round/>
                      <a:headEnd type="none" w="med" len="med"/>
                      <a:tailEnd type="none" w="med" len="med"/>
                    </a:lnL>
                    <a:lnR w="7620" cap="flat" cmpd="sng" algn="ctr">
                      <a:solidFill>
                        <a:srgbClr val="60A717"/>
                      </a:solidFill>
                      <a:prstDash val="solid"/>
                      <a:round/>
                      <a:headEnd type="none" w="med" len="med"/>
                      <a:tailEnd type="none" w="med" len="med"/>
                    </a:lnR>
                    <a:lnT w="7620" cap="flat" cmpd="sng" algn="ctr">
                      <a:solidFill>
                        <a:srgbClr val="009B17"/>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800" b="0">
                          <a:effectLst/>
                          <a:latin typeface="Arial" panose="020B0604020202020204" pitchFamily="34" charset="0"/>
                        </a:rPr>
                        <a:t>141008.0</a:t>
                      </a:r>
                    </a:p>
                  </a:txBody>
                  <a:tcPr marL="20305" marR="20305" marT="0" marB="0" anchor="b">
                    <a:lnL w="7620" cap="flat" cmpd="sng" algn="ctr">
                      <a:solidFill>
                        <a:srgbClr val="60A717"/>
                      </a:solidFill>
                      <a:prstDash val="solid"/>
                      <a:round/>
                      <a:headEnd type="none" w="med" len="med"/>
                      <a:tailEnd type="none" w="med" len="med"/>
                    </a:lnL>
                    <a:lnR w="7620" cap="flat" cmpd="sng" algn="ctr">
                      <a:solidFill>
                        <a:srgbClr val="80A317"/>
                      </a:solidFill>
                      <a:prstDash val="solid"/>
                      <a:round/>
                      <a:headEnd type="none" w="med" len="med"/>
                      <a:tailEnd type="none" w="med" len="med"/>
                    </a:lnR>
                    <a:lnT w="7620" cap="flat" cmpd="sng" algn="ctr">
                      <a:solidFill>
                        <a:srgbClr val="60A717"/>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r>
                        <a:rPr lang="en-IN" sz="800" b="0">
                          <a:effectLst/>
                          <a:latin typeface="Arial" panose="020B0604020202020204" pitchFamily="34" charset="0"/>
                        </a:rPr>
                        <a:t>150844.0</a:t>
                      </a:r>
                    </a:p>
                  </a:txBody>
                  <a:tcPr marL="20305" marR="20305" marT="0" marB="0" anchor="b">
                    <a:lnL w="7620" cap="flat" cmpd="sng" algn="ctr">
                      <a:solidFill>
                        <a:srgbClr val="80A317"/>
                      </a:solidFill>
                      <a:prstDash val="solid"/>
                      <a:round/>
                      <a:headEnd type="none" w="med" len="med"/>
                      <a:tailEnd type="none" w="med" len="med"/>
                    </a:lnL>
                    <a:lnR w="7620" cap="flat" cmpd="sng" algn="ctr">
                      <a:solidFill>
                        <a:srgbClr val="C0AF17"/>
                      </a:solidFill>
                      <a:prstDash val="solid"/>
                      <a:round/>
                      <a:headEnd type="none" w="med" len="med"/>
                      <a:tailEnd type="none" w="med" len="med"/>
                    </a:lnR>
                    <a:lnT w="7620" cap="flat" cmpd="sng" algn="ctr">
                      <a:solidFill>
                        <a:srgbClr val="80A317"/>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r>
                        <a:rPr lang="en-IN" sz="800" b="0">
                          <a:effectLst/>
                          <a:latin typeface="Arial" panose="020B0604020202020204" pitchFamily="34" charset="0"/>
                        </a:rPr>
                        <a:t>160679.0</a:t>
                      </a:r>
                    </a:p>
                  </a:txBody>
                  <a:tcPr marL="20305" marR="20305" marT="0" marB="0" anchor="b">
                    <a:lnL w="7620" cap="flat" cmpd="sng" algn="ctr">
                      <a:solidFill>
                        <a:srgbClr val="C0AF17"/>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0AF17"/>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r>
                        <a:rPr lang="en-IN" sz="800" b="0">
                          <a:effectLst/>
                          <a:latin typeface="Arial" panose="020B0604020202020204" pitchFamily="34" charset="0"/>
                        </a:rPr>
                        <a:t>170514.0</a:t>
                      </a: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vMerge="1">
                  <a:txBody>
                    <a:bodyPr/>
                    <a:lstStyle/>
                    <a:p>
                      <a:endParaRPr lang="en-IN"/>
                    </a:p>
                  </a:txBody>
                  <a:tcPr/>
                </a:tc>
                <a:tc>
                  <a:txBody>
                    <a:bodyPr/>
                    <a:lstStyle/>
                    <a:p>
                      <a:pPr algn="r" rtl="0" fontAlgn="b"/>
                      <a:r>
                        <a:rPr lang="en-IN" sz="800" b="1">
                          <a:effectLst/>
                          <a:latin typeface="Arial" panose="020B0604020202020204" pitchFamily="34" charset="0"/>
                        </a:rPr>
                        <a:t>10.5%</a:t>
                      </a:r>
                    </a:p>
                  </a:txBody>
                  <a:tcPr marL="20305" marR="20305" marT="0" marB="0" anchor="b">
                    <a:lnL w="7620" cap="flat" cmpd="sng" algn="ctr">
                      <a:solidFill>
                        <a:srgbClr val="E0B717"/>
                      </a:solidFill>
                      <a:prstDash val="solid"/>
                      <a:round/>
                      <a:headEnd type="none" w="med" len="med"/>
                      <a:tailEnd type="none" w="med" len="med"/>
                    </a:lnL>
                    <a:lnR w="7620" cap="flat" cmpd="sng" algn="ctr">
                      <a:solidFill>
                        <a:srgbClr val="20B717"/>
                      </a:solidFill>
                      <a:prstDash val="solid"/>
                      <a:round/>
                      <a:headEnd type="none" w="med" len="med"/>
                      <a:tailEnd type="none" w="med" len="med"/>
                    </a:lnR>
                    <a:lnT w="7620" cap="flat" cmpd="sng" algn="ctr">
                      <a:solidFill>
                        <a:srgbClr val="E0B717"/>
                      </a:solidFill>
                      <a:prstDash val="solid"/>
                      <a:round/>
                      <a:headEnd type="none" w="med" len="med"/>
                      <a:tailEnd type="none" w="med" len="med"/>
                    </a:lnT>
                    <a:lnB w="7620" cap="flat" cmpd="sng" algn="ctr">
                      <a:solidFill>
                        <a:srgbClr val="E0C917"/>
                      </a:solidFill>
                      <a:prstDash val="solid"/>
                      <a:round/>
                      <a:headEnd type="none" w="med" len="med"/>
                      <a:tailEnd type="none" w="med" len="med"/>
                    </a:lnB>
                    <a:solidFill>
                      <a:srgbClr val="FFE598"/>
                    </a:solidFill>
                  </a:tcPr>
                </a:tc>
                <a:tc>
                  <a:txBody>
                    <a:bodyPr/>
                    <a:lstStyle/>
                    <a:p>
                      <a:pPr algn="ctr" rtl="0" fontAlgn="b"/>
                      <a:r>
                        <a:rPr lang="en-IN" sz="800" b="0">
                          <a:effectLst/>
                          <a:latin typeface="Arial" panose="020B0604020202020204" pitchFamily="34" charset="0"/>
                        </a:rPr>
                        <a:t>1.4%</a:t>
                      </a:r>
                    </a:p>
                  </a:txBody>
                  <a:tcPr marL="20305" marR="20305" marT="0" marB="0" anchor="b">
                    <a:lnL w="7620" cap="flat" cmpd="sng" algn="ctr">
                      <a:solidFill>
                        <a:srgbClr val="20B717"/>
                      </a:solidFill>
                      <a:prstDash val="solid"/>
                      <a:round/>
                      <a:headEnd type="none" w="med" len="med"/>
                      <a:tailEnd type="none" w="med" len="med"/>
                    </a:lnL>
                    <a:lnR w="7620" cap="flat" cmpd="sng" algn="ctr">
                      <a:solidFill>
                        <a:srgbClr val="20BC17"/>
                      </a:solidFill>
                      <a:prstDash val="solid"/>
                      <a:round/>
                      <a:headEnd type="none" w="med" len="med"/>
                      <a:tailEnd type="none" w="med" len="med"/>
                    </a:lnR>
                    <a:lnT w="7620" cap="flat" cmpd="sng" algn="ctr">
                      <a:solidFill>
                        <a:srgbClr val="20B717"/>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800" b="0">
                          <a:effectLst/>
                          <a:latin typeface="Arial" panose="020B0604020202020204" pitchFamily="34" charset="0"/>
                        </a:rPr>
                        <a:t>1.4%</a:t>
                      </a:r>
                    </a:p>
                  </a:txBody>
                  <a:tcPr marL="20305" marR="20305" marT="0" marB="0" anchor="b">
                    <a:lnL w="7620" cap="flat" cmpd="sng" algn="ctr">
                      <a:solidFill>
                        <a:srgbClr val="20BC17"/>
                      </a:solidFill>
                      <a:prstDash val="solid"/>
                      <a:round/>
                      <a:headEnd type="none" w="med" len="med"/>
                      <a:tailEnd type="none" w="med" len="med"/>
                    </a:lnL>
                    <a:lnR w="7620" cap="flat" cmpd="sng" algn="ctr">
                      <a:solidFill>
                        <a:srgbClr val="60BC17"/>
                      </a:solidFill>
                      <a:prstDash val="solid"/>
                      <a:round/>
                      <a:headEnd type="none" w="med" len="med"/>
                      <a:tailEnd type="none" w="med" len="med"/>
                    </a:lnR>
                    <a:lnT w="7620" cap="flat" cmpd="sng" algn="ctr">
                      <a:solidFill>
                        <a:srgbClr val="20BC17"/>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r>
                        <a:rPr lang="en-IN" sz="800" b="0">
                          <a:effectLst/>
                          <a:latin typeface="Arial" panose="020B0604020202020204" pitchFamily="34" charset="0"/>
                        </a:rPr>
                        <a:t>1.4%</a:t>
                      </a:r>
                    </a:p>
                  </a:txBody>
                  <a:tcPr marL="20305" marR="20305" marT="0" marB="0" anchor="b">
                    <a:lnL w="7620" cap="flat" cmpd="sng" algn="ctr">
                      <a:solidFill>
                        <a:srgbClr val="60BC17"/>
                      </a:solidFill>
                      <a:prstDash val="solid"/>
                      <a:round/>
                      <a:headEnd type="none" w="med" len="med"/>
                      <a:tailEnd type="none" w="med" len="med"/>
                    </a:lnL>
                    <a:lnR w="7620" cap="flat" cmpd="sng" algn="ctr">
                      <a:solidFill>
                        <a:srgbClr val="60C317"/>
                      </a:solidFill>
                      <a:prstDash val="solid"/>
                      <a:round/>
                      <a:headEnd type="none" w="med" len="med"/>
                      <a:tailEnd type="none" w="med" len="med"/>
                    </a:lnR>
                    <a:lnT w="7620" cap="flat" cmpd="sng" algn="ctr">
                      <a:solidFill>
                        <a:srgbClr val="60BC17"/>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r>
                        <a:rPr lang="en-IN" sz="800" b="0">
                          <a:effectLst/>
                          <a:latin typeface="Arial" panose="020B0604020202020204" pitchFamily="34" charset="0"/>
                        </a:rPr>
                        <a:t>1.4%</a:t>
                      </a:r>
                    </a:p>
                  </a:txBody>
                  <a:tcPr marL="20305" marR="20305" marT="0" marB="0" anchor="b">
                    <a:lnL w="7620" cap="flat" cmpd="sng" algn="ctr">
                      <a:solidFill>
                        <a:srgbClr val="60C317"/>
                      </a:solidFill>
                      <a:prstDash val="solid"/>
                      <a:round/>
                      <a:headEnd type="none" w="med" len="med"/>
                      <a:tailEnd type="none" w="med" len="med"/>
                    </a:lnL>
                    <a:lnR w="7620" cap="flat" cmpd="sng" algn="ctr">
                      <a:solidFill>
                        <a:srgbClr val="40C217"/>
                      </a:solidFill>
                      <a:prstDash val="solid"/>
                      <a:round/>
                      <a:headEnd type="none" w="med" len="med"/>
                      <a:tailEnd type="none" w="med" len="med"/>
                    </a:lnR>
                    <a:lnT w="7620" cap="flat" cmpd="sng" algn="ctr">
                      <a:solidFill>
                        <a:srgbClr val="60C317"/>
                      </a:solidFill>
                      <a:prstDash val="solid"/>
                      <a:round/>
                      <a:headEnd type="none" w="med" len="med"/>
                      <a:tailEnd type="none" w="med" len="med"/>
                    </a:lnT>
                    <a:lnB w="7620" cap="flat" cmpd="sng" algn="ctr">
                      <a:solidFill>
                        <a:srgbClr val="40D317"/>
                      </a:solidFill>
                      <a:prstDash val="solid"/>
                      <a:round/>
                      <a:headEnd type="none" w="med" len="med"/>
                      <a:tailEnd type="none" w="med" len="med"/>
                    </a:lnB>
                    <a:solidFill>
                      <a:srgbClr val="FFE598"/>
                    </a:solidFill>
                  </a:tcPr>
                </a:tc>
                <a:tc>
                  <a:txBody>
                    <a:bodyPr/>
                    <a:lstStyle/>
                    <a:p>
                      <a:pPr algn="ctr" rtl="0" fontAlgn="b"/>
                      <a:r>
                        <a:rPr lang="en-IN" sz="800" b="0">
                          <a:effectLst/>
                          <a:latin typeface="Arial" panose="020B0604020202020204" pitchFamily="34" charset="0"/>
                        </a:rPr>
                        <a:t>1.4%</a:t>
                      </a:r>
                    </a:p>
                  </a:txBody>
                  <a:tcPr marL="20305" marR="20305" marT="0" marB="0" anchor="b">
                    <a:lnL w="7620" cap="flat" cmpd="sng" algn="ctr">
                      <a:solidFill>
                        <a:srgbClr val="40C217"/>
                      </a:solidFill>
                      <a:prstDash val="solid"/>
                      <a:round/>
                      <a:headEnd type="none" w="med" len="med"/>
                      <a:tailEnd type="none" w="med" len="med"/>
                    </a:lnL>
                    <a:lnR w="7620" cap="flat" cmpd="sng" algn="ctr">
                      <a:solidFill>
                        <a:srgbClr val="40C217"/>
                      </a:solidFill>
                      <a:prstDash val="solid"/>
                      <a:round/>
                      <a:headEnd type="none" w="med" len="med"/>
                      <a:tailEnd type="none" w="med" len="med"/>
                    </a:lnR>
                    <a:lnT w="7620" cap="flat" cmpd="sng" algn="ctr">
                      <a:solidFill>
                        <a:srgbClr val="40C217"/>
                      </a:solidFill>
                      <a:prstDash val="solid"/>
                      <a:round/>
                      <a:headEnd type="none" w="med" len="med"/>
                      <a:tailEnd type="none" w="med" len="med"/>
                    </a:lnT>
                    <a:lnB w="7620" cap="flat" cmpd="sng" algn="ctr">
                      <a:solidFill>
                        <a:srgbClr val="E0D517"/>
                      </a:solidFill>
                      <a:prstDash val="solid"/>
                      <a:round/>
                      <a:headEnd type="none" w="med" len="med"/>
                      <a:tailEnd type="none" w="med" len="med"/>
                    </a:lnB>
                    <a:solidFill>
                      <a:srgbClr val="F2F2F2"/>
                    </a:solidFill>
                  </a:tcPr>
                </a:tc>
                <a:extLst>
                  <a:ext uri="{0D108BD9-81ED-4DB2-BD59-A6C34878D82A}">
                    <a16:rowId xmlns:a16="http://schemas.microsoft.com/office/drawing/2014/main" val="3852639867"/>
                  </a:ext>
                </a:extLst>
              </a:tr>
              <a:tr h="175909">
                <a:tc vMerge="1">
                  <a:txBody>
                    <a:bodyPr/>
                    <a:lstStyle/>
                    <a:p>
                      <a:endParaRPr lang="en-IN"/>
                    </a:p>
                  </a:txBody>
                  <a:tcPr/>
                </a:tc>
                <a:tc>
                  <a:txBody>
                    <a:bodyPr/>
                    <a:lstStyle/>
                    <a:p>
                      <a:pPr algn="r" rtl="0" fontAlgn="b"/>
                      <a:r>
                        <a:rPr lang="en-IN" sz="800" b="1">
                          <a:effectLst/>
                          <a:latin typeface="Arial" panose="020B0604020202020204" pitchFamily="34" charset="0"/>
                        </a:rPr>
                        <a:t>11.0%</a:t>
                      </a:r>
                    </a:p>
                  </a:txBody>
                  <a:tcPr marL="20305" marR="20305" marT="0" marB="0" anchor="b">
                    <a:lnL w="7620" cap="flat" cmpd="sng" algn="ctr">
                      <a:solidFill>
                        <a:srgbClr val="A0B617"/>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A0B617"/>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r>
                        <a:rPr lang="en-IN" sz="800" b="0">
                          <a:effectLst/>
                          <a:latin typeface="Arial" panose="020B0604020202020204" pitchFamily="34" charset="0"/>
                        </a:rPr>
                        <a:t>128319.0</a:t>
                      </a: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800" b="0">
                          <a:effectLst/>
                          <a:latin typeface="Arial" panose="020B0604020202020204" pitchFamily="34" charset="0"/>
                        </a:rPr>
                        <a:t>137935.0</a:t>
                      </a: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800" b="0">
                          <a:effectLst/>
                          <a:latin typeface="Arial" panose="020B0604020202020204" pitchFamily="34" charset="0"/>
                        </a:rPr>
                        <a:t>147551.0</a:t>
                      </a: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800" b="0">
                          <a:effectLst/>
                          <a:latin typeface="Arial" panose="020B0604020202020204" pitchFamily="34" charset="0"/>
                        </a:rPr>
                        <a:t>157166.0</a:t>
                      </a: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800" b="0">
                          <a:effectLst/>
                          <a:latin typeface="Arial" panose="020B0604020202020204" pitchFamily="34" charset="0"/>
                        </a:rPr>
                        <a:t>166782.0</a:t>
                      </a: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vMerge="1">
                  <a:txBody>
                    <a:bodyPr/>
                    <a:lstStyle/>
                    <a:p>
                      <a:endParaRPr lang="en-IN"/>
                    </a:p>
                  </a:txBody>
                  <a:tcPr/>
                </a:tc>
                <a:tc>
                  <a:txBody>
                    <a:bodyPr/>
                    <a:lstStyle/>
                    <a:p>
                      <a:pPr algn="r" rtl="0" fontAlgn="b"/>
                      <a:r>
                        <a:rPr lang="en-IN" sz="800" b="1">
                          <a:effectLst/>
                          <a:latin typeface="Arial" panose="020B0604020202020204" pitchFamily="34" charset="0"/>
                        </a:rPr>
                        <a:t>11.0%</a:t>
                      </a:r>
                    </a:p>
                  </a:txBody>
                  <a:tcPr marL="20305" marR="20305" marT="0" marB="0" anchor="b">
                    <a:lnL w="7620" cap="flat" cmpd="sng" algn="ctr">
                      <a:solidFill>
                        <a:srgbClr val="E0C917"/>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E0C917"/>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r>
                        <a:rPr lang="en-IN" sz="800" b="0">
                          <a:effectLst/>
                          <a:latin typeface="Arial" panose="020B0604020202020204" pitchFamily="34" charset="0"/>
                        </a:rPr>
                        <a:t>1.9%</a:t>
                      </a: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800" b="0">
                          <a:effectLst/>
                          <a:latin typeface="Arial" panose="020B0604020202020204" pitchFamily="34" charset="0"/>
                        </a:rPr>
                        <a:t>1.9%</a:t>
                      </a: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800" b="0">
                          <a:effectLst/>
                          <a:latin typeface="Arial" panose="020B0604020202020204" pitchFamily="34" charset="0"/>
                        </a:rPr>
                        <a:t>1.9%</a:t>
                      </a: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40D317"/>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800" b="0">
                          <a:effectLst/>
                          <a:latin typeface="Arial" panose="020B0604020202020204" pitchFamily="34" charset="0"/>
                        </a:rPr>
                        <a:t>1.9%</a:t>
                      </a:r>
                    </a:p>
                  </a:txBody>
                  <a:tcPr marL="20305" marR="20305" marT="0" marB="0" anchor="b">
                    <a:lnL w="7620" cap="flat" cmpd="sng" algn="ctr">
                      <a:solidFill>
                        <a:srgbClr val="40D317"/>
                      </a:solidFill>
                      <a:prstDash val="solid"/>
                      <a:round/>
                      <a:headEnd type="none" w="med" len="med"/>
                      <a:tailEnd type="none" w="med" len="med"/>
                    </a:lnL>
                    <a:lnR w="7620" cap="flat" cmpd="sng" algn="ctr">
                      <a:solidFill>
                        <a:srgbClr val="E0D517"/>
                      </a:solidFill>
                      <a:prstDash val="solid"/>
                      <a:round/>
                      <a:headEnd type="none" w="med" len="med"/>
                      <a:tailEnd type="none" w="med" len="med"/>
                    </a:lnR>
                    <a:lnT w="7620" cap="flat" cmpd="sng" algn="ctr">
                      <a:solidFill>
                        <a:srgbClr val="40D317"/>
                      </a:solidFill>
                      <a:prstDash val="solid"/>
                      <a:round/>
                      <a:headEnd type="none" w="med" len="med"/>
                      <a:tailEnd type="none" w="med" len="med"/>
                    </a:lnT>
                    <a:lnB w="7620" cap="flat" cmpd="sng" algn="ctr">
                      <a:solidFill>
                        <a:srgbClr val="40BA17"/>
                      </a:solidFill>
                      <a:prstDash val="solid"/>
                      <a:round/>
                      <a:headEnd type="none" w="med" len="med"/>
                      <a:tailEnd type="none" w="med" len="med"/>
                    </a:lnB>
                  </a:tcPr>
                </a:tc>
                <a:tc>
                  <a:txBody>
                    <a:bodyPr/>
                    <a:lstStyle/>
                    <a:p>
                      <a:pPr algn="ctr" rtl="0" fontAlgn="b"/>
                      <a:r>
                        <a:rPr lang="en-IN" sz="800" b="0">
                          <a:effectLst/>
                          <a:latin typeface="Arial" panose="020B0604020202020204" pitchFamily="34" charset="0"/>
                        </a:rPr>
                        <a:t>1.9%</a:t>
                      </a:r>
                    </a:p>
                  </a:txBody>
                  <a:tcPr marL="20305" marR="20305" marT="0" marB="0" anchor="b">
                    <a:lnL w="7620" cap="flat" cmpd="sng" algn="ctr">
                      <a:solidFill>
                        <a:srgbClr val="E0D517"/>
                      </a:solidFill>
                      <a:prstDash val="solid"/>
                      <a:round/>
                      <a:headEnd type="none" w="med" len="med"/>
                      <a:tailEnd type="none" w="med" len="med"/>
                    </a:lnL>
                    <a:lnR w="7620" cap="flat" cmpd="sng" algn="ctr">
                      <a:solidFill>
                        <a:srgbClr val="E0D517"/>
                      </a:solidFill>
                      <a:prstDash val="solid"/>
                      <a:round/>
                      <a:headEnd type="none" w="med" len="med"/>
                      <a:tailEnd type="none" w="med" len="med"/>
                    </a:lnR>
                    <a:lnT w="7620" cap="flat" cmpd="sng" algn="ctr">
                      <a:solidFill>
                        <a:srgbClr val="E0D517"/>
                      </a:solidFill>
                      <a:prstDash val="solid"/>
                      <a:round/>
                      <a:headEnd type="none" w="med" len="med"/>
                      <a:tailEnd type="none" w="med" len="med"/>
                    </a:lnT>
                    <a:lnB w="7620" cap="flat" cmpd="sng" algn="ctr">
                      <a:solidFill>
                        <a:srgbClr val="E0BE17"/>
                      </a:solidFill>
                      <a:prstDash val="solid"/>
                      <a:round/>
                      <a:headEnd type="none" w="med" len="med"/>
                      <a:tailEnd type="none" w="med" len="med"/>
                    </a:lnB>
                    <a:solidFill>
                      <a:srgbClr val="F2F2F2"/>
                    </a:solidFill>
                  </a:tcPr>
                </a:tc>
                <a:extLst>
                  <a:ext uri="{0D108BD9-81ED-4DB2-BD59-A6C34878D82A}">
                    <a16:rowId xmlns:a16="http://schemas.microsoft.com/office/drawing/2014/main" val="1267828274"/>
                  </a:ext>
                </a:extLst>
              </a:tr>
              <a:tr h="335065">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6F17"/>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07617"/>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A07717"/>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A07717"/>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07717"/>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A07E17"/>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40BA17"/>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40BA17"/>
                      </a:solidFill>
                      <a:prstDash val="solid"/>
                      <a:round/>
                      <a:headEnd type="none" w="med" len="med"/>
                      <a:tailEnd type="none" w="med" len="med"/>
                    </a:lnL>
                    <a:lnR w="7620" cap="flat" cmpd="sng" algn="ctr">
                      <a:solidFill>
                        <a:srgbClr val="E0BE17"/>
                      </a:solidFill>
                      <a:prstDash val="solid"/>
                      <a:round/>
                      <a:headEnd type="none" w="med" len="med"/>
                      <a:tailEnd type="none" w="med" len="med"/>
                    </a:lnR>
                    <a:lnT w="7620" cap="flat" cmpd="sng" algn="ctr">
                      <a:solidFill>
                        <a:srgbClr val="40BA17"/>
                      </a:solidFill>
                      <a:prstDash val="solid"/>
                      <a:round/>
                      <a:headEnd type="none" w="med" len="med"/>
                      <a:tailEnd type="none" w="med" len="med"/>
                    </a:lnT>
                    <a:lnB w="7620" cap="flat" cmpd="sng" algn="ctr">
                      <a:solidFill>
                        <a:srgbClr val="008517"/>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E0BE17"/>
                      </a:solidFill>
                      <a:prstDash val="solid"/>
                      <a:round/>
                      <a:headEnd type="none" w="med" len="med"/>
                      <a:tailEnd type="none" w="med" len="med"/>
                    </a:lnL>
                    <a:lnR w="7620" cap="flat" cmpd="sng" algn="ctr">
                      <a:solidFill>
                        <a:srgbClr val="E0BE17"/>
                      </a:solidFill>
                      <a:prstDash val="solid"/>
                      <a:round/>
                      <a:headEnd type="none" w="med" len="med"/>
                      <a:tailEnd type="none" w="med" len="med"/>
                    </a:lnR>
                    <a:lnT w="7620" cap="flat" cmpd="sng" algn="ctr">
                      <a:solidFill>
                        <a:srgbClr val="E0BE17"/>
                      </a:solidFill>
                      <a:prstDash val="solid"/>
                      <a:round/>
                      <a:headEnd type="none" w="med" len="med"/>
                      <a:tailEnd type="none" w="med" len="med"/>
                    </a:lnT>
                    <a:lnB w="7620" cap="flat" cmpd="sng" algn="ctr">
                      <a:solidFill>
                        <a:srgbClr val="008D17"/>
                      </a:solidFill>
                      <a:prstDash val="solid"/>
                      <a:round/>
                      <a:headEnd type="none" w="med" len="med"/>
                      <a:tailEnd type="none" w="med" len="med"/>
                    </a:lnB>
                    <a:solidFill>
                      <a:srgbClr val="F2F2F2"/>
                    </a:solidFill>
                  </a:tcPr>
                </a:tc>
                <a:extLst>
                  <a:ext uri="{0D108BD9-81ED-4DB2-BD59-A6C34878D82A}">
                    <a16:rowId xmlns:a16="http://schemas.microsoft.com/office/drawing/2014/main" val="2830877103"/>
                  </a:ext>
                </a:extLst>
              </a:tr>
              <a:tr h="335065">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006F17"/>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408717"/>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006F17"/>
                      </a:solidFill>
                      <a:prstDash val="solid"/>
                      <a:round/>
                      <a:headEnd type="none" w="med" len="med"/>
                      <a:tailEnd type="none" w="med" len="med"/>
                    </a:lnL>
                    <a:lnR w="7620" cap="flat" cmpd="sng" algn="ctr">
                      <a:solidFill>
                        <a:srgbClr val="C07617"/>
                      </a:solidFill>
                      <a:prstDash val="solid"/>
                      <a:round/>
                      <a:headEnd type="none" w="med" len="med"/>
                      <a:tailEnd type="none" w="med" len="med"/>
                    </a:lnR>
                    <a:lnT w="7620" cap="flat" cmpd="sng" algn="ctr">
                      <a:solidFill>
                        <a:srgbClr val="006F17"/>
                      </a:solidFill>
                      <a:prstDash val="solid"/>
                      <a:round/>
                      <a:headEnd type="none" w="med" len="med"/>
                      <a:tailEnd type="none" w="med" len="med"/>
                    </a:lnT>
                    <a:lnB w="7620" cap="flat" cmpd="sng" algn="ctr">
                      <a:solidFill>
                        <a:srgbClr val="608A17"/>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07617"/>
                      </a:solidFill>
                      <a:prstDash val="solid"/>
                      <a:round/>
                      <a:headEnd type="none" w="med" len="med"/>
                      <a:tailEnd type="none" w="med" len="med"/>
                    </a:lnL>
                    <a:lnR w="7620" cap="flat" cmpd="sng" algn="ctr">
                      <a:solidFill>
                        <a:srgbClr val="A07717"/>
                      </a:solidFill>
                      <a:prstDash val="solid"/>
                      <a:round/>
                      <a:headEnd type="none" w="med" len="med"/>
                      <a:tailEnd type="none" w="med" len="med"/>
                    </a:lnR>
                    <a:lnT w="7620" cap="flat" cmpd="sng" algn="ctr">
                      <a:solidFill>
                        <a:srgbClr val="C07617"/>
                      </a:solidFill>
                      <a:prstDash val="solid"/>
                      <a:round/>
                      <a:headEnd type="none" w="med" len="med"/>
                      <a:tailEnd type="none" w="med" len="med"/>
                    </a:lnT>
                    <a:lnB w="7620" cap="flat" cmpd="sng" algn="ctr">
                      <a:solidFill>
                        <a:srgbClr val="608A17"/>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A07717"/>
                      </a:solidFill>
                      <a:prstDash val="solid"/>
                      <a:round/>
                      <a:headEnd type="none" w="med" len="med"/>
                      <a:tailEnd type="none" w="med" len="med"/>
                    </a:lnL>
                    <a:lnR w="7620" cap="flat" cmpd="sng" algn="ctr">
                      <a:solidFill>
                        <a:srgbClr val="A07717"/>
                      </a:solidFill>
                      <a:prstDash val="solid"/>
                      <a:round/>
                      <a:headEnd type="none" w="med" len="med"/>
                      <a:tailEnd type="none" w="med" len="med"/>
                    </a:lnR>
                    <a:lnT w="7620" cap="flat" cmpd="sng" algn="ctr">
                      <a:solidFill>
                        <a:srgbClr val="A07717"/>
                      </a:solidFill>
                      <a:prstDash val="solid"/>
                      <a:round/>
                      <a:headEnd type="none" w="med" len="med"/>
                      <a:tailEnd type="none" w="med" len="med"/>
                    </a:lnT>
                    <a:lnB w="7620" cap="flat" cmpd="sng" algn="ctr">
                      <a:solidFill>
                        <a:srgbClr val="608A17"/>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A07717"/>
                      </a:solidFill>
                      <a:prstDash val="solid"/>
                      <a:round/>
                      <a:headEnd type="none" w="med" len="med"/>
                      <a:tailEnd type="none" w="med" len="med"/>
                    </a:lnL>
                    <a:lnR w="7620" cap="flat" cmpd="sng" algn="ctr">
                      <a:solidFill>
                        <a:srgbClr val="C07717"/>
                      </a:solidFill>
                      <a:prstDash val="solid"/>
                      <a:round/>
                      <a:headEnd type="none" w="med" len="med"/>
                      <a:tailEnd type="none" w="med" len="med"/>
                    </a:lnR>
                    <a:lnT w="7620" cap="flat" cmpd="sng" algn="ctr">
                      <a:solidFill>
                        <a:srgbClr val="A07717"/>
                      </a:solidFill>
                      <a:prstDash val="solid"/>
                      <a:round/>
                      <a:headEnd type="none" w="med" len="med"/>
                      <a:tailEnd type="none" w="med" len="med"/>
                    </a:lnT>
                    <a:lnB w="7620" cap="flat" cmpd="sng" algn="ctr">
                      <a:solidFill>
                        <a:srgbClr val="608A17"/>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07717"/>
                      </a:solidFill>
                      <a:prstDash val="solid"/>
                      <a:round/>
                      <a:headEnd type="none" w="med" len="med"/>
                      <a:tailEnd type="none" w="med" len="med"/>
                    </a:lnL>
                    <a:lnR w="7620" cap="flat" cmpd="sng" algn="ctr">
                      <a:solidFill>
                        <a:srgbClr val="A07E17"/>
                      </a:solidFill>
                      <a:prstDash val="solid"/>
                      <a:round/>
                      <a:headEnd type="none" w="med" len="med"/>
                      <a:tailEnd type="none" w="med" len="med"/>
                    </a:lnR>
                    <a:lnT w="7620" cap="flat" cmpd="sng" algn="ctr">
                      <a:solidFill>
                        <a:srgbClr val="C07717"/>
                      </a:solidFill>
                      <a:prstDash val="solid"/>
                      <a:round/>
                      <a:headEnd type="none" w="med" len="med"/>
                      <a:tailEnd type="none" w="med" len="med"/>
                    </a:lnT>
                    <a:lnB w="7620" cap="flat" cmpd="sng" algn="ctr">
                      <a:solidFill>
                        <a:srgbClr val="608A17"/>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A07E17"/>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A07E17"/>
                      </a:solidFill>
                      <a:prstDash val="solid"/>
                      <a:round/>
                      <a:headEnd type="none" w="med" len="med"/>
                      <a:tailEnd type="none" w="med" len="med"/>
                    </a:lnT>
                    <a:lnB w="7620" cap="flat" cmpd="sng" algn="ctr">
                      <a:solidFill>
                        <a:srgbClr val="608A17"/>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008517"/>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008517"/>
                      </a:solidFill>
                      <a:prstDash val="solid"/>
                      <a:round/>
                      <a:headEnd type="none" w="med" len="med"/>
                      <a:tailEnd type="none" w="med" len="med"/>
                    </a:lnL>
                    <a:lnR w="7620" cap="flat" cmpd="sng" algn="ctr">
                      <a:solidFill>
                        <a:srgbClr val="008D17"/>
                      </a:solidFill>
                      <a:prstDash val="solid"/>
                      <a:round/>
                      <a:headEnd type="none" w="med" len="med"/>
                      <a:tailEnd type="none" w="med" len="med"/>
                    </a:lnR>
                    <a:lnT w="7620" cap="flat" cmpd="sng" algn="ctr">
                      <a:solidFill>
                        <a:srgbClr val="008517"/>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008D17"/>
                      </a:solidFill>
                      <a:prstDash val="solid"/>
                      <a:round/>
                      <a:headEnd type="none" w="med" len="med"/>
                      <a:tailEnd type="none" w="med" len="med"/>
                    </a:lnL>
                    <a:lnR w="7620" cap="flat" cmpd="sng" algn="ctr">
                      <a:solidFill>
                        <a:srgbClr val="008D17"/>
                      </a:solidFill>
                      <a:prstDash val="solid"/>
                      <a:round/>
                      <a:headEnd type="none" w="med" len="med"/>
                      <a:tailEnd type="none" w="med" len="med"/>
                    </a:lnR>
                    <a:lnT w="7620" cap="flat" cmpd="sng" algn="ctr">
                      <a:solidFill>
                        <a:srgbClr val="008D17"/>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3976997686"/>
                  </a:ext>
                </a:extLst>
              </a:tr>
              <a:tr h="175909">
                <a:tc>
                  <a:txBody>
                    <a:bodyPr/>
                    <a:lstStyle/>
                    <a:p>
                      <a:pPr rtl="0" fontAlgn="b"/>
                      <a:endParaRPr lang="en-IN" sz="1600">
                        <a:effectLst/>
                      </a:endParaRPr>
                    </a:p>
                  </a:txBody>
                  <a:tcPr marL="20305" marR="20305" marT="0" marB="0" anchor="b">
                    <a:lnL w="7620" cap="flat" cmpd="sng" algn="ctr">
                      <a:solidFill>
                        <a:srgbClr val="408717"/>
                      </a:solidFill>
                      <a:prstDash val="solid"/>
                      <a:round/>
                      <a:headEnd type="none" w="med" len="med"/>
                      <a:tailEnd type="none" w="med" len="med"/>
                    </a:lnL>
                    <a:lnR w="7620" cap="flat" cmpd="sng" algn="ctr">
                      <a:solidFill>
                        <a:srgbClr val="608A17"/>
                      </a:solidFill>
                      <a:prstDash val="solid"/>
                      <a:round/>
                      <a:headEnd type="none" w="med" len="med"/>
                      <a:tailEnd type="none" w="med" len="med"/>
                    </a:lnR>
                    <a:lnT w="7620" cap="flat" cmpd="sng" algn="ctr">
                      <a:solidFill>
                        <a:srgbClr val="408717"/>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gridSpan="6">
                  <a:txBody>
                    <a:bodyPr/>
                    <a:lstStyle/>
                    <a:p>
                      <a:pPr algn="ctr" rtl="0" fontAlgn="b"/>
                      <a:r>
                        <a:rPr lang="en-IN" sz="800" b="1">
                          <a:effectLst/>
                          <a:latin typeface="Arial" panose="020B0604020202020204" pitchFamily="34" charset="0"/>
                        </a:rPr>
                        <a:t>Equity Value</a:t>
                      </a:r>
                    </a:p>
                  </a:txBody>
                  <a:tcPr marL="20305" marR="20305" marT="0" marB="0" anchor="b">
                    <a:lnL w="7620" cap="flat" cmpd="sng" algn="ctr">
                      <a:solidFill>
                        <a:srgbClr val="608A17"/>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608A17"/>
                      </a:solidFill>
                      <a:prstDash val="solid"/>
                      <a:round/>
                      <a:headEnd type="none" w="med" len="med"/>
                      <a:tailEnd type="none" w="med" len="med"/>
                    </a:lnT>
                    <a:lnB w="7620" cap="flat" cmpd="sng" algn="ctr">
                      <a:solidFill>
                        <a:srgbClr val="609A17"/>
                      </a:solidFill>
                      <a:prstDash val="solid"/>
                      <a:round/>
                      <a:headEnd type="none" w="med" len="med"/>
                      <a:tailEnd type="none" w="med" len="med"/>
                    </a:lnB>
                    <a:solidFill>
                      <a:srgbClr val="F4B083"/>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29516492"/>
                  </a:ext>
                </a:extLst>
              </a:tr>
              <a:tr h="175909">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609A17"/>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0A317"/>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609A17"/>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609A17"/>
                      </a:solidFill>
                      <a:prstDash val="solid"/>
                      <a:round/>
                      <a:headEnd type="none" w="med" len="med"/>
                      <a:tailEnd type="none" w="med" len="med"/>
                    </a:lnT>
                    <a:lnB w="7620" cap="flat" cmpd="sng" algn="ctr">
                      <a:solidFill>
                        <a:srgbClr val="C0AA17"/>
                      </a:solidFill>
                      <a:prstDash val="solid"/>
                      <a:round/>
                      <a:headEnd type="none" w="med" len="med"/>
                      <a:tailEnd type="none" w="med" len="med"/>
                    </a:lnB>
                  </a:tcPr>
                </a:tc>
                <a:tc gridSpan="5">
                  <a:txBody>
                    <a:bodyPr/>
                    <a:lstStyle/>
                    <a:p>
                      <a:pPr algn="ctr" rtl="0" fontAlgn="b"/>
                      <a:r>
                        <a:rPr lang="en-IN" sz="800" b="1">
                          <a:effectLst/>
                          <a:latin typeface="Arial" panose="020B0604020202020204" pitchFamily="34" charset="0"/>
                        </a:rPr>
                        <a:t>Exit Multiple</a:t>
                      </a: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40AC17"/>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27555143"/>
                  </a:ext>
                </a:extLst>
              </a:tr>
              <a:tr h="175909">
                <a:tc>
                  <a:txBody>
                    <a:bodyPr/>
                    <a:lstStyle/>
                    <a:p>
                      <a:pPr rtl="0" fontAlgn="b"/>
                      <a:endParaRPr lang="en-IN" sz="1600">
                        <a:effectLst/>
                      </a:endParaRPr>
                    </a:p>
                  </a:txBody>
                  <a:tcPr marL="20305" marR="20305" marT="0" marB="0" anchor="b">
                    <a:lnL w="7620" cap="flat" cmpd="sng" algn="ctr">
                      <a:solidFill>
                        <a:srgbClr val="C0A317"/>
                      </a:solidFill>
                      <a:prstDash val="solid"/>
                      <a:round/>
                      <a:headEnd type="none" w="med" len="med"/>
                      <a:tailEnd type="none" w="med" len="med"/>
                    </a:lnL>
                    <a:lnR w="7620" cap="flat" cmpd="sng" algn="ctr">
                      <a:solidFill>
                        <a:srgbClr val="C0AA17"/>
                      </a:solidFill>
                      <a:prstDash val="solid"/>
                      <a:round/>
                      <a:headEnd type="none" w="med" len="med"/>
                      <a:tailEnd type="none" w="med" len="med"/>
                    </a:lnR>
                    <a:lnT w="7620" cap="flat" cmpd="sng" algn="ctr">
                      <a:solidFill>
                        <a:srgbClr val="C0A317"/>
                      </a:solidFill>
                      <a:prstDash val="solid"/>
                      <a:round/>
                      <a:headEnd type="none" w="med" len="med"/>
                      <a:tailEnd type="none" w="med" len="med"/>
                    </a:lnT>
                    <a:lnB w="7620" cap="flat" cmpd="sng" algn="ctr">
                      <a:solidFill>
                        <a:srgbClr val="E0C817"/>
                      </a:solidFill>
                      <a:prstDash val="solid"/>
                      <a:round/>
                      <a:headEnd type="none" w="med" len="med"/>
                      <a:tailEnd type="none" w="med" len="med"/>
                    </a:lnB>
                  </a:tcPr>
                </a:tc>
                <a:tc>
                  <a:txBody>
                    <a:bodyPr/>
                    <a:lstStyle/>
                    <a:p>
                      <a:pPr algn="r" rtl="0" fontAlgn="b"/>
                      <a:r>
                        <a:rPr lang="en-IN" sz="800" b="0">
                          <a:effectLst/>
                          <a:latin typeface="Arial" panose="020B0604020202020204" pitchFamily="34" charset="0"/>
                        </a:rPr>
                        <a:t>100137.4</a:t>
                      </a:r>
                    </a:p>
                  </a:txBody>
                  <a:tcPr marL="20305" marR="20305" marT="0" marB="0" anchor="b">
                    <a:lnL w="7620" cap="flat" cmpd="sng" algn="ctr">
                      <a:solidFill>
                        <a:srgbClr val="C0AA17"/>
                      </a:solidFill>
                      <a:prstDash val="solid"/>
                      <a:round/>
                      <a:headEnd type="none" w="med" len="med"/>
                      <a:tailEnd type="none" w="med" len="med"/>
                    </a:lnL>
                    <a:lnR w="7620" cap="flat" cmpd="sng" algn="ctr">
                      <a:solidFill>
                        <a:srgbClr val="40AC17"/>
                      </a:solidFill>
                      <a:prstDash val="solid"/>
                      <a:round/>
                      <a:headEnd type="none" w="med" len="med"/>
                      <a:tailEnd type="none" w="med" len="med"/>
                    </a:lnR>
                    <a:lnT w="7620" cap="flat" cmpd="sng" algn="ctr">
                      <a:solidFill>
                        <a:srgbClr val="C0AA17"/>
                      </a:solidFill>
                      <a:prstDash val="solid"/>
                      <a:round/>
                      <a:headEnd type="none" w="med" len="med"/>
                      <a:tailEnd type="none" w="med" len="med"/>
                    </a:lnT>
                    <a:lnB w="7620" cap="flat" cmpd="sng" algn="ctr">
                      <a:solidFill>
                        <a:srgbClr val="80C817"/>
                      </a:solidFill>
                      <a:prstDash val="solid"/>
                      <a:round/>
                      <a:headEnd type="none" w="med" len="med"/>
                      <a:tailEnd type="none" w="med" len="med"/>
                    </a:lnB>
                    <a:solidFill>
                      <a:srgbClr val="BF9000"/>
                    </a:solidFill>
                  </a:tcPr>
                </a:tc>
                <a:tc>
                  <a:txBody>
                    <a:bodyPr/>
                    <a:lstStyle/>
                    <a:p>
                      <a:pPr algn="ctr" rtl="0" fontAlgn="b"/>
                      <a:r>
                        <a:rPr lang="en-IN" sz="800" b="1">
                          <a:effectLst/>
                          <a:latin typeface="Arial" panose="020B0604020202020204" pitchFamily="34" charset="0"/>
                        </a:rPr>
                        <a:t>6.5</a:t>
                      </a:r>
                    </a:p>
                  </a:txBody>
                  <a:tcPr marL="20305" marR="20305" marT="0" marB="0" anchor="b">
                    <a:lnL w="7620" cap="flat" cmpd="sng" algn="ctr">
                      <a:solidFill>
                        <a:srgbClr val="40AC17"/>
                      </a:solidFill>
                      <a:prstDash val="solid"/>
                      <a:round/>
                      <a:headEnd type="none" w="med" len="med"/>
                      <a:tailEnd type="none" w="med" len="med"/>
                    </a:lnL>
                    <a:lnR w="7620" cap="flat" cmpd="sng" algn="ctr">
                      <a:solidFill>
                        <a:srgbClr val="C0AC17"/>
                      </a:solidFill>
                      <a:prstDash val="solid"/>
                      <a:round/>
                      <a:headEnd type="none" w="med" len="med"/>
                      <a:tailEnd type="none" w="med" len="med"/>
                    </a:lnR>
                    <a:lnT w="7620" cap="flat" cmpd="sng" algn="ctr">
                      <a:solidFill>
                        <a:srgbClr val="40AC17"/>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r>
                        <a:rPr lang="en-IN" sz="800" b="1">
                          <a:effectLst/>
                          <a:latin typeface="Arial" panose="020B0604020202020204" pitchFamily="34" charset="0"/>
                        </a:rPr>
                        <a:t>7.0</a:t>
                      </a:r>
                    </a:p>
                  </a:txBody>
                  <a:tcPr marL="20305" marR="20305" marT="0" marB="0" anchor="b">
                    <a:lnL w="7620" cap="flat" cmpd="sng" algn="ctr">
                      <a:solidFill>
                        <a:srgbClr val="C0AC17"/>
                      </a:solidFill>
                      <a:prstDash val="solid"/>
                      <a:round/>
                      <a:headEnd type="none" w="med" len="med"/>
                      <a:tailEnd type="none" w="med" len="med"/>
                    </a:lnL>
                    <a:lnR w="7620" cap="flat" cmpd="sng" algn="ctr">
                      <a:solidFill>
                        <a:srgbClr val="00B917"/>
                      </a:solidFill>
                      <a:prstDash val="solid"/>
                      <a:round/>
                      <a:headEnd type="none" w="med" len="med"/>
                      <a:tailEnd type="none" w="med" len="med"/>
                    </a:lnR>
                    <a:lnT w="7620" cap="flat" cmpd="sng" algn="ctr">
                      <a:solidFill>
                        <a:srgbClr val="C0AC17"/>
                      </a:solidFill>
                      <a:prstDash val="solid"/>
                      <a:round/>
                      <a:headEnd type="none" w="med" len="med"/>
                      <a:tailEnd type="none" w="med" len="med"/>
                    </a:lnT>
                    <a:lnB w="7620" cap="flat" cmpd="sng" algn="ctr">
                      <a:solidFill>
                        <a:srgbClr val="20C717"/>
                      </a:solidFill>
                      <a:prstDash val="solid"/>
                      <a:round/>
                      <a:headEnd type="none" w="med" len="med"/>
                      <a:tailEnd type="none" w="med" len="med"/>
                    </a:lnB>
                    <a:solidFill>
                      <a:srgbClr val="FFE598"/>
                    </a:solidFill>
                  </a:tcPr>
                </a:tc>
                <a:tc>
                  <a:txBody>
                    <a:bodyPr/>
                    <a:lstStyle/>
                    <a:p>
                      <a:pPr algn="ctr" rtl="0" fontAlgn="b"/>
                      <a:r>
                        <a:rPr lang="en-IN" sz="800" b="1">
                          <a:effectLst/>
                          <a:latin typeface="Arial" panose="020B0604020202020204" pitchFamily="34" charset="0"/>
                        </a:rPr>
                        <a:t>7.5</a:t>
                      </a:r>
                    </a:p>
                  </a:txBody>
                  <a:tcPr marL="20305" marR="20305" marT="0" marB="0" anchor="b">
                    <a:lnL w="7620" cap="flat" cmpd="sng" algn="ctr">
                      <a:solidFill>
                        <a:srgbClr val="00B917"/>
                      </a:solidFill>
                      <a:prstDash val="solid"/>
                      <a:round/>
                      <a:headEnd type="none" w="med" len="med"/>
                      <a:tailEnd type="none" w="med" len="med"/>
                    </a:lnL>
                    <a:lnR w="7620" cap="flat" cmpd="sng" algn="ctr">
                      <a:solidFill>
                        <a:srgbClr val="A0B117"/>
                      </a:solidFill>
                      <a:prstDash val="solid"/>
                      <a:round/>
                      <a:headEnd type="none" w="med" len="med"/>
                      <a:tailEnd type="none" w="med" len="med"/>
                    </a:lnR>
                    <a:lnT w="7620" cap="flat" cmpd="sng" algn="ctr">
                      <a:solidFill>
                        <a:srgbClr val="00B917"/>
                      </a:solidFill>
                      <a:prstDash val="solid"/>
                      <a:round/>
                      <a:headEnd type="none" w="med" len="med"/>
                      <a:tailEnd type="none" w="med" len="med"/>
                    </a:lnT>
                    <a:lnB w="7620" cap="flat" cmpd="sng" algn="ctr">
                      <a:solidFill>
                        <a:srgbClr val="20CA17"/>
                      </a:solidFill>
                      <a:prstDash val="solid"/>
                      <a:round/>
                      <a:headEnd type="none" w="med" len="med"/>
                      <a:tailEnd type="none" w="med" len="med"/>
                    </a:lnB>
                    <a:solidFill>
                      <a:srgbClr val="FFE598"/>
                    </a:solidFill>
                  </a:tcPr>
                </a:tc>
                <a:tc>
                  <a:txBody>
                    <a:bodyPr/>
                    <a:lstStyle/>
                    <a:p>
                      <a:pPr algn="ctr" rtl="0" fontAlgn="b"/>
                      <a:r>
                        <a:rPr lang="en-IN" sz="800" b="1">
                          <a:effectLst/>
                          <a:latin typeface="Arial" panose="020B0604020202020204" pitchFamily="34" charset="0"/>
                        </a:rPr>
                        <a:t>8.0</a:t>
                      </a:r>
                    </a:p>
                  </a:txBody>
                  <a:tcPr marL="20305" marR="20305" marT="0" marB="0" anchor="b">
                    <a:lnL w="7620" cap="flat" cmpd="sng" algn="ctr">
                      <a:solidFill>
                        <a:srgbClr val="A0B117"/>
                      </a:solidFill>
                      <a:prstDash val="solid"/>
                      <a:round/>
                      <a:headEnd type="none" w="med" len="med"/>
                      <a:tailEnd type="none" w="med" len="med"/>
                    </a:lnL>
                    <a:lnR w="7620" cap="flat" cmpd="sng" algn="ctr">
                      <a:solidFill>
                        <a:srgbClr val="E0BB17"/>
                      </a:solidFill>
                      <a:prstDash val="solid"/>
                      <a:round/>
                      <a:headEnd type="none" w="med" len="med"/>
                      <a:tailEnd type="none" w="med" len="med"/>
                    </a:lnR>
                    <a:lnT w="7620" cap="flat" cmpd="sng" algn="ctr">
                      <a:solidFill>
                        <a:srgbClr val="A0B117"/>
                      </a:solidFill>
                      <a:prstDash val="solid"/>
                      <a:round/>
                      <a:headEnd type="none" w="med" len="med"/>
                      <a:tailEnd type="none" w="med" len="med"/>
                    </a:lnT>
                    <a:lnB w="7620" cap="flat" cmpd="sng" algn="ctr">
                      <a:solidFill>
                        <a:srgbClr val="A0D217"/>
                      </a:solidFill>
                      <a:prstDash val="solid"/>
                      <a:round/>
                      <a:headEnd type="none" w="med" len="med"/>
                      <a:tailEnd type="none" w="med" len="med"/>
                    </a:lnB>
                    <a:solidFill>
                      <a:srgbClr val="FFE598"/>
                    </a:solidFill>
                  </a:tcPr>
                </a:tc>
                <a:tc>
                  <a:txBody>
                    <a:bodyPr/>
                    <a:lstStyle/>
                    <a:p>
                      <a:pPr algn="ctr" rtl="0" fontAlgn="b"/>
                      <a:r>
                        <a:rPr lang="en-IN" sz="800" b="1">
                          <a:effectLst/>
                          <a:latin typeface="Arial" panose="020B0604020202020204" pitchFamily="34" charset="0"/>
                        </a:rPr>
                        <a:t>8.5</a:t>
                      </a:r>
                    </a:p>
                  </a:txBody>
                  <a:tcPr marL="20305" marR="20305" marT="0" marB="0" anchor="b">
                    <a:lnL w="7620" cap="flat" cmpd="sng" algn="ctr">
                      <a:solidFill>
                        <a:srgbClr val="E0BB17"/>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E0BB17"/>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916345029"/>
                  </a:ext>
                </a:extLst>
              </a:tr>
              <a:tr h="175909">
                <a:tc rowSpan="5">
                  <a:txBody>
                    <a:bodyPr/>
                    <a:lstStyle/>
                    <a:p>
                      <a:pPr algn="r" rtl="0" fontAlgn="ctr"/>
                      <a:r>
                        <a:rPr lang="en-IN" sz="800" b="1">
                          <a:effectLst/>
                          <a:latin typeface="Arial" panose="020B0604020202020204" pitchFamily="34" charset="0"/>
                        </a:rPr>
                        <a:t>WACC</a:t>
                      </a:r>
                    </a:p>
                  </a:txBody>
                  <a:tcPr marL="20305" marR="20305" marT="0" marB="0" anchor="ctr">
                    <a:lnL w="7620" cap="flat" cmpd="sng" algn="ctr">
                      <a:solidFill>
                        <a:srgbClr val="E0C817"/>
                      </a:solidFill>
                      <a:prstDash val="solid"/>
                      <a:round/>
                      <a:headEnd type="none" w="med" len="med"/>
                      <a:tailEnd type="none" w="med" len="med"/>
                    </a:lnL>
                    <a:lnR w="7620" cap="flat" cmpd="sng" algn="ctr">
                      <a:solidFill>
                        <a:srgbClr val="80C817"/>
                      </a:solidFill>
                      <a:prstDash val="solid"/>
                      <a:round/>
                      <a:headEnd type="none" w="med" len="med"/>
                      <a:tailEnd type="none" w="med" len="med"/>
                    </a:lnR>
                    <a:lnT w="7620" cap="flat" cmpd="sng" algn="ctr">
                      <a:solidFill>
                        <a:srgbClr val="E0C817"/>
                      </a:solidFill>
                      <a:prstDash val="solid"/>
                      <a:round/>
                      <a:headEnd type="none" w="med" len="med"/>
                      <a:tailEnd type="none" w="med" len="med"/>
                    </a:lnT>
                    <a:lnB w="7620" cap="flat" cmpd="sng" algn="ctr">
                      <a:solidFill>
                        <a:srgbClr val="E0C817"/>
                      </a:solidFill>
                      <a:prstDash val="solid"/>
                      <a:round/>
                      <a:headEnd type="none" w="med" len="med"/>
                      <a:tailEnd type="none" w="med" len="med"/>
                    </a:lnB>
                  </a:tcPr>
                </a:tc>
                <a:tc>
                  <a:txBody>
                    <a:bodyPr/>
                    <a:lstStyle/>
                    <a:p>
                      <a:pPr algn="r" rtl="0" fontAlgn="b"/>
                      <a:r>
                        <a:rPr lang="en-IN" sz="800" b="1">
                          <a:effectLst/>
                          <a:latin typeface="Arial" panose="020B0604020202020204" pitchFamily="34" charset="0"/>
                        </a:rPr>
                        <a:t>9.0%</a:t>
                      </a:r>
                    </a:p>
                  </a:txBody>
                  <a:tcPr marL="20305" marR="20305" marT="0" marB="0" anchor="b">
                    <a:lnL w="7620" cap="flat" cmpd="sng" algn="ctr">
                      <a:solidFill>
                        <a:srgbClr val="80C817"/>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80C817"/>
                      </a:solidFill>
                      <a:prstDash val="solid"/>
                      <a:round/>
                      <a:headEnd type="none" w="med" len="med"/>
                      <a:tailEnd type="none" w="med" len="med"/>
                    </a:lnT>
                    <a:lnB w="7620" cap="flat" cmpd="sng" algn="ctr">
                      <a:solidFill>
                        <a:srgbClr val="60D817"/>
                      </a:solidFill>
                      <a:prstDash val="solid"/>
                      <a:round/>
                      <a:headEnd type="none" w="med" len="med"/>
                      <a:tailEnd type="none" w="med" len="med"/>
                    </a:lnB>
                    <a:solidFill>
                      <a:srgbClr val="FFE598"/>
                    </a:solidFill>
                  </a:tcPr>
                </a:tc>
                <a:tc>
                  <a:txBody>
                    <a:bodyPr/>
                    <a:lstStyle/>
                    <a:p>
                      <a:pPr algn="ctr" rtl="0" fontAlgn="b"/>
                      <a:r>
                        <a:rPr lang="en-IN" sz="800" b="0">
                          <a:effectLst/>
                          <a:latin typeface="Arial" panose="020B0604020202020204" pitchFamily="34" charset="0"/>
                        </a:rPr>
                        <a:t>146319.0</a:t>
                      </a: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20C717"/>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0D817"/>
                      </a:solidFill>
                      <a:prstDash val="solid"/>
                      <a:round/>
                      <a:headEnd type="none" w="med" len="med"/>
                      <a:tailEnd type="none" w="med" len="med"/>
                    </a:lnB>
                  </a:tcPr>
                </a:tc>
                <a:tc>
                  <a:txBody>
                    <a:bodyPr/>
                    <a:lstStyle/>
                    <a:p>
                      <a:pPr algn="ctr" rtl="0" fontAlgn="b"/>
                      <a:r>
                        <a:rPr lang="en-IN" sz="800" b="0">
                          <a:effectLst/>
                          <a:latin typeface="Arial" panose="020B0604020202020204" pitchFamily="34" charset="0"/>
                        </a:rPr>
                        <a:t>156850.0</a:t>
                      </a:r>
                    </a:p>
                  </a:txBody>
                  <a:tcPr marL="20305" marR="20305" marT="0" marB="0" anchor="b">
                    <a:lnL w="7620" cap="flat" cmpd="sng" algn="ctr">
                      <a:solidFill>
                        <a:srgbClr val="20C717"/>
                      </a:solidFill>
                      <a:prstDash val="solid"/>
                      <a:round/>
                      <a:headEnd type="none" w="med" len="med"/>
                      <a:tailEnd type="none" w="med" len="med"/>
                    </a:lnL>
                    <a:lnR w="7620" cap="flat" cmpd="sng" algn="ctr">
                      <a:solidFill>
                        <a:srgbClr val="20CA17"/>
                      </a:solidFill>
                      <a:prstDash val="solid"/>
                      <a:round/>
                      <a:headEnd type="none" w="med" len="med"/>
                      <a:tailEnd type="none" w="med" len="med"/>
                    </a:lnR>
                    <a:lnT w="7620" cap="flat" cmpd="sng" algn="ctr">
                      <a:solidFill>
                        <a:srgbClr val="20C717"/>
                      </a:solidFill>
                      <a:prstDash val="solid"/>
                      <a:round/>
                      <a:headEnd type="none" w="med" len="med"/>
                      <a:tailEnd type="none" w="med" len="med"/>
                    </a:lnT>
                    <a:lnB w="7620" cap="flat" cmpd="sng" algn="ctr">
                      <a:solidFill>
                        <a:srgbClr val="C0DE17"/>
                      </a:solidFill>
                      <a:prstDash val="solid"/>
                      <a:round/>
                      <a:headEnd type="none" w="med" len="med"/>
                      <a:tailEnd type="none" w="med" len="med"/>
                    </a:lnB>
                  </a:tcPr>
                </a:tc>
                <a:tc>
                  <a:txBody>
                    <a:bodyPr/>
                    <a:lstStyle/>
                    <a:p>
                      <a:pPr algn="ctr" rtl="0" fontAlgn="b"/>
                      <a:r>
                        <a:rPr lang="en-IN" sz="800" b="0">
                          <a:effectLst/>
                          <a:latin typeface="Arial" panose="020B0604020202020204" pitchFamily="34" charset="0"/>
                        </a:rPr>
                        <a:t>167381.0</a:t>
                      </a:r>
                    </a:p>
                  </a:txBody>
                  <a:tcPr marL="20305" marR="20305" marT="0" marB="0" anchor="b">
                    <a:lnL w="7620" cap="flat" cmpd="sng" algn="ctr">
                      <a:solidFill>
                        <a:srgbClr val="20CA17"/>
                      </a:solidFill>
                      <a:prstDash val="solid"/>
                      <a:round/>
                      <a:headEnd type="none" w="med" len="med"/>
                      <a:tailEnd type="none" w="med" len="med"/>
                    </a:lnL>
                    <a:lnR w="7620" cap="flat" cmpd="sng" algn="ctr">
                      <a:solidFill>
                        <a:srgbClr val="A0D217"/>
                      </a:solidFill>
                      <a:prstDash val="solid"/>
                      <a:round/>
                      <a:headEnd type="none" w="med" len="med"/>
                      <a:tailEnd type="none" w="med" len="med"/>
                    </a:lnR>
                    <a:lnT w="7620" cap="flat" cmpd="sng" algn="ctr">
                      <a:solidFill>
                        <a:srgbClr val="20CA17"/>
                      </a:solidFill>
                      <a:prstDash val="solid"/>
                      <a:round/>
                      <a:headEnd type="none" w="med" len="med"/>
                      <a:tailEnd type="none" w="med" len="med"/>
                    </a:lnT>
                    <a:lnB w="7620" cap="flat" cmpd="sng" algn="ctr">
                      <a:solidFill>
                        <a:srgbClr val="40DB17"/>
                      </a:solidFill>
                      <a:prstDash val="solid"/>
                      <a:round/>
                      <a:headEnd type="none" w="med" len="med"/>
                      <a:tailEnd type="none" w="med" len="med"/>
                    </a:lnB>
                  </a:tcPr>
                </a:tc>
                <a:tc>
                  <a:txBody>
                    <a:bodyPr/>
                    <a:lstStyle/>
                    <a:p>
                      <a:pPr algn="ctr" rtl="0" fontAlgn="b"/>
                      <a:r>
                        <a:rPr lang="en-IN" sz="800" b="0">
                          <a:effectLst/>
                          <a:latin typeface="Arial" panose="020B0604020202020204" pitchFamily="34" charset="0"/>
                        </a:rPr>
                        <a:t>177912.0</a:t>
                      </a:r>
                    </a:p>
                  </a:txBody>
                  <a:tcPr marL="20305" marR="20305" marT="0" marB="0" anchor="b">
                    <a:lnL w="7620" cap="flat" cmpd="sng" algn="ctr">
                      <a:solidFill>
                        <a:srgbClr val="A0D217"/>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A0D217"/>
                      </a:solidFill>
                      <a:prstDash val="solid"/>
                      <a:round/>
                      <a:headEnd type="none" w="med" len="med"/>
                      <a:tailEnd type="none" w="med" len="med"/>
                    </a:lnT>
                    <a:lnB w="7620" cap="flat" cmpd="sng" algn="ctr">
                      <a:solidFill>
                        <a:srgbClr val="00E117"/>
                      </a:solidFill>
                      <a:prstDash val="solid"/>
                      <a:round/>
                      <a:headEnd type="none" w="med" len="med"/>
                      <a:tailEnd type="none" w="med" len="med"/>
                    </a:lnB>
                  </a:tcPr>
                </a:tc>
                <a:tc>
                  <a:txBody>
                    <a:bodyPr/>
                    <a:lstStyle/>
                    <a:p>
                      <a:pPr algn="ctr" rtl="0" fontAlgn="b"/>
                      <a:r>
                        <a:rPr lang="en-IN" sz="800" b="0">
                          <a:effectLst/>
                          <a:latin typeface="Arial" panose="020B0604020202020204" pitchFamily="34" charset="0"/>
                        </a:rPr>
                        <a:t>188443.0</a:t>
                      </a: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72862505"/>
                  </a:ext>
                </a:extLst>
              </a:tr>
              <a:tr h="175909">
                <a:tc vMerge="1">
                  <a:txBody>
                    <a:bodyPr/>
                    <a:lstStyle/>
                    <a:p>
                      <a:endParaRPr lang="en-IN"/>
                    </a:p>
                  </a:txBody>
                  <a:tcPr/>
                </a:tc>
                <a:tc>
                  <a:txBody>
                    <a:bodyPr/>
                    <a:lstStyle/>
                    <a:p>
                      <a:pPr algn="r" rtl="0" fontAlgn="b"/>
                      <a:r>
                        <a:rPr lang="en-IN" sz="800" b="1">
                          <a:effectLst/>
                          <a:latin typeface="Arial" panose="020B0604020202020204" pitchFamily="34" charset="0"/>
                        </a:rPr>
                        <a:t>9.5%</a:t>
                      </a:r>
                    </a:p>
                  </a:txBody>
                  <a:tcPr marL="20305" marR="20305" marT="0" marB="0" anchor="b">
                    <a:lnL w="7620" cap="flat" cmpd="sng" algn="ctr">
                      <a:solidFill>
                        <a:srgbClr val="60D817"/>
                      </a:solidFill>
                      <a:prstDash val="solid"/>
                      <a:round/>
                      <a:headEnd type="none" w="med" len="med"/>
                      <a:tailEnd type="none" w="med" len="med"/>
                    </a:lnL>
                    <a:lnR w="7620" cap="flat" cmpd="sng" algn="ctr">
                      <a:solidFill>
                        <a:srgbClr val="C0D817"/>
                      </a:solidFill>
                      <a:prstDash val="solid"/>
                      <a:round/>
                      <a:headEnd type="none" w="med" len="med"/>
                      <a:tailEnd type="none" w="med" len="med"/>
                    </a:lnR>
                    <a:lnT w="7620" cap="flat" cmpd="sng" algn="ctr">
                      <a:solidFill>
                        <a:srgbClr val="60D817"/>
                      </a:solidFill>
                      <a:prstDash val="solid"/>
                      <a:round/>
                      <a:headEnd type="none" w="med" len="med"/>
                      <a:tailEnd type="none" w="med" len="med"/>
                    </a:lnT>
                    <a:lnB w="7620" cap="flat" cmpd="sng" algn="ctr">
                      <a:solidFill>
                        <a:srgbClr val="60DD17"/>
                      </a:solidFill>
                      <a:prstDash val="solid"/>
                      <a:round/>
                      <a:headEnd type="none" w="med" len="med"/>
                      <a:tailEnd type="none" w="med" len="med"/>
                    </a:lnB>
                    <a:solidFill>
                      <a:srgbClr val="FFE598"/>
                    </a:solidFill>
                  </a:tcPr>
                </a:tc>
                <a:tc>
                  <a:txBody>
                    <a:bodyPr/>
                    <a:lstStyle/>
                    <a:p>
                      <a:pPr algn="ctr" rtl="0" fontAlgn="b"/>
                      <a:r>
                        <a:rPr lang="en-IN" sz="800" b="0">
                          <a:effectLst/>
                          <a:latin typeface="Arial" panose="020B0604020202020204" pitchFamily="34" charset="0"/>
                        </a:rPr>
                        <a:t>143222.0</a:t>
                      </a:r>
                    </a:p>
                  </a:txBody>
                  <a:tcPr marL="20305" marR="20305" marT="0" marB="0" anchor="b">
                    <a:lnL w="7620" cap="flat" cmpd="sng" algn="ctr">
                      <a:solidFill>
                        <a:srgbClr val="C0D817"/>
                      </a:solidFill>
                      <a:prstDash val="solid"/>
                      <a:round/>
                      <a:headEnd type="none" w="med" len="med"/>
                      <a:tailEnd type="none" w="med" len="med"/>
                    </a:lnL>
                    <a:lnR w="7620" cap="flat" cmpd="sng" algn="ctr">
                      <a:solidFill>
                        <a:srgbClr val="C0DE17"/>
                      </a:solidFill>
                      <a:prstDash val="solid"/>
                      <a:round/>
                      <a:headEnd type="none" w="med" len="med"/>
                      <a:tailEnd type="none" w="med" len="med"/>
                    </a:lnR>
                    <a:lnT w="7620" cap="flat" cmpd="sng" algn="ctr">
                      <a:solidFill>
                        <a:srgbClr val="C0D817"/>
                      </a:solidFill>
                      <a:prstDash val="solid"/>
                      <a:round/>
                      <a:headEnd type="none" w="med" len="med"/>
                      <a:tailEnd type="none" w="med" len="med"/>
                    </a:lnT>
                    <a:lnB w="7620" cap="flat" cmpd="sng" algn="ctr">
                      <a:solidFill>
                        <a:srgbClr val="40E517"/>
                      </a:solidFill>
                      <a:prstDash val="solid"/>
                      <a:round/>
                      <a:headEnd type="none" w="med" len="med"/>
                      <a:tailEnd type="none" w="med" len="med"/>
                    </a:lnB>
                  </a:tcPr>
                </a:tc>
                <a:tc>
                  <a:txBody>
                    <a:bodyPr/>
                    <a:lstStyle/>
                    <a:p>
                      <a:pPr algn="ctr" rtl="0" fontAlgn="b"/>
                      <a:r>
                        <a:rPr lang="en-IN" sz="800" b="0">
                          <a:effectLst/>
                          <a:latin typeface="Arial" panose="020B0604020202020204" pitchFamily="34" charset="0"/>
                        </a:rPr>
                        <a:t>153515.0</a:t>
                      </a:r>
                    </a:p>
                  </a:txBody>
                  <a:tcPr marL="20305" marR="20305" marT="0" marB="0" anchor="b">
                    <a:lnL w="7620" cap="flat" cmpd="sng" algn="ctr">
                      <a:solidFill>
                        <a:srgbClr val="C0DE17"/>
                      </a:solidFill>
                      <a:prstDash val="solid"/>
                      <a:round/>
                      <a:headEnd type="none" w="med" len="med"/>
                      <a:tailEnd type="none" w="med" len="med"/>
                    </a:lnL>
                    <a:lnR w="7620" cap="flat" cmpd="sng" algn="ctr">
                      <a:solidFill>
                        <a:srgbClr val="40DB17"/>
                      </a:solidFill>
                      <a:prstDash val="solid"/>
                      <a:round/>
                      <a:headEnd type="none" w="med" len="med"/>
                      <a:tailEnd type="none" w="med" len="med"/>
                    </a:lnR>
                    <a:lnT w="7620" cap="flat" cmpd="sng" algn="ctr">
                      <a:solidFill>
                        <a:srgbClr val="C0DE17"/>
                      </a:solidFill>
                      <a:prstDash val="solid"/>
                      <a:round/>
                      <a:headEnd type="none" w="med" len="med"/>
                      <a:tailEnd type="none" w="med" len="med"/>
                    </a:lnT>
                    <a:lnB w="7620" cap="flat" cmpd="sng" algn="ctr">
                      <a:solidFill>
                        <a:srgbClr val="A0E617"/>
                      </a:solidFill>
                      <a:prstDash val="solid"/>
                      <a:round/>
                      <a:headEnd type="none" w="med" len="med"/>
                      <a:tailEnd type="none" w="med" len="med"/>
                    </a:lnB>
                    <a:solidFill>
                      <a:srgbClr val="F7CAAC"/>
                    </a:solidFill>
                  </a:tcPr>
                </a:tc>
                <a:tc>
                  <a:txBody>
                    <a:bodyPr/>
                    <a:lstStyle/>
                    <a:p>
                      <a:pPr algn="ctr" rtl="0" fontAlgn="b"/>
                      <a:r>
                        <a:rPr lang="en-IN" sz="800" b="0">
                          <a:effectLst/>
                          <a:latin typeface="Arial" panose="020B0604020202020204" pitchFamily="34" charset="0"/>
                        </a:rPr>
                        <a:t>163807.0</a:t>
                      </a:r>
                    </a:p>
                  </a:txBody>
                  <a:tcPr marL="20305" marR="20305" marT="0" marB="0" anchor="b">
                    <a:lnL w="7620" cap="flat" cmpd="sng" algn="ctr">
                      <a:solidFill>
                        <a:srgbClr val="40DB17"/>
                      </a:solidFill>
                      <a:prstDash val="solid"/>
                      <a:round/>
                      <a:headEnd type="none" w="med" len="med"/>
                      <a:tailEnd type="none" w="med" len="med"/>
                    </a:lnL>
                    <a:lnR w="7620" cap="flat" cmpd="sng" algn="ctr">
                      <a:solidFill>
                        <a:srgbClr val="00E117"/>
                      </a:solidFill>
                      <a:prstDash val="solid"/>
                      <a:round/>
                      <a:headEnd type="none" w="med" len="med"/>
                      <a:tailEnd type="none" w="med" len="med"/>
                    </a:lnR>
                    <a:lnT w="7620" cap="flat" cmpd="sng" algn="ctr">
                      <a:solidFill>
                        <a:srgbClr val="40DB17"/>
                      </a:solidFill>
                      <a:prstDash val="solid"/>
                      <a:round/>
                      <a:headEnd type="none" w="med" len="med"/>
                      <a:tailEnd type="none" w="med" len="med"/>
                    </a:lnT>
                    <a:lnB w="7620" cap="flat" cmpd="sng" algn="ctr">
                      <a:solidFill>
                        <a:srgbClr val="80E317"/>
                      </a:solidFill>
                      <a:prstDash val="solid"/>
                      <a:round/>
                      <a:headEnd type="none" w="med" len="med"/>
                      <a:tailEnd type="none" w="med" len="med"/>
                    </a:lnB>
                    <a:solidFill>
                      <a:srgbClr val="F7CAAC"/>
                    </a:solidFill>
                  </a:tcPr>
                </a:tc>
                <a:tc>
                  <a:txBody>
                    <a:bodyPr/>
                    <a:lstStyle/>
                    <a:p>
                      <a:pPr algn="ctr" rtl="0" fontAlgn="b"/>
                      <a:r>
                        <a:rPr lang="en-IN" sz="800" b="0">
                          <a:effectLst/>
                          <a:latin typeface="Arial" panose="020B0604020202020204" pitchFamily="34" charset="0"/>
                        </a:rPr>
                        <a:t>174100.0</a:t>
                      </a:r>
                    </a:p>
                  </a:txBody>
                  <a:tcPr marL="20305" marR="20305" marT="0" marB="0" anchor="b">
                    <a:lnL w="7620" cap="flat" cmpd="sng" algn="ctr">
                      <a:solidFill>
                        <a:srgbClr val="00E117"/>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E117"/>
                      </a:solidFill>
                      <a:prstDash val="solid"/>
                      <a:round/>
                      <a:headEnd type="none" w="med" len="med"/>
                      <a:tailEnd type="none" w="med" len="med"/>
                    </a:lnT>
                    <a:lnB w="7620" cap="flat" cmpd="sng" algn="ctr">
                      <a:solidFill>
                        <a:srgbClr val="00EF17"/>
                      </a:solidFill>
                      <a:prstDash val="solid"/>
                      <a:round/>
                      <a:headEnd type="none" w="med" len="med"/>
                      <a:tailEnd type="none" w="med" len="med"/>
                    </a:lnB>
                    <a:solidFill>
                      <a:srgbClr val="F7CAAC"/>
                    </a:solidFill>
                  </a:tcPr>
                </a:tc>
                <a:tc>
                  <a:txBody>
                    <a:bodyPr/>
                    <a:lstStyle/>
                    <a:p>
                      <a:pPr algn="ctr" rtl="0" fontAlgn="b"/>
                      <a:r>
                        <a:rPr lang="en-IN" sz="800" b="0">
                          <a:effectLst/>
                          <a:latin typeface="Arial" panose="020B0604020202020204" pitchFamily="34" charset="0"/>
                        </a:rPr>
                        <a:t>184392.0</a:t>
                      </a: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19643380"/>
                  </a:ext>
                </a:extLst>
              </a:tr>
              <a:tr h="175909">
                <a:tc vMerge="1">
                  <a:txBody>
                    <a:bodyPr/>
                    <a:lstStyle/>
                    <a:p>
                      <a:endParaRPr lang="en-IN"/>
                    </a:p>
                  </a:txBody>
                  <a:tcPr/>
                </a:tc>
                <a:tc>
                  <a:txBody>
                    <a:bodyPr/>
                    <a:lstStyle/>
                    <a:p>
                      <a:pPr algn="r" rtl="0" fontAlgn="b"/>
                      <a:r>
                        <a:rPr lang="en-IN" sz="800" b="1">
                          <a:effectLst/>
                          <a:latin typeface="Arial" panose="020B0604020202020204" pitchFamily="34" charset="0"/>
                        </a:rPr>
                        <a:t>10.0%</a:t>
                      </a:r>
                    </a:p>
                  </a:txBody>
                  <a:tcPr marL="20305" marR="20305" marT="0" marB="0" anchor="b">
                    <a:lnL w="7620" cap="flat" cmpd="sng" algn="ctr">
                      <a:solidFill>
                        <a:srgbClr val="60DD17"/>
                      </a:solidFill>
                      <a:prstDash val="solid"/>
                      <a:round/>
                      <a:headEnd type="none" w="med" len="med"/>
                      <a:tailEnd type="none" w="med" len="med"/>
                    </a:lnL>
                    <a:lnR w="7620" cap="flat" cmpd="sng" algn="ctr">
                      <a:solidFill>
                        <a:srgbClr val="40E517"/>
                      </a:solidFill>
                      <a:prstDash val="solid"/>
                      <a:round/>
                      <a:headEnd type="none" w="med" len="med"/>
                      <a:tailEnd type="none" w="med" len="med"/>
                    </a:lnR>
                    <a:lnT w="7620" cap="flat" cmpd="sng" algn="ctr">
                      <a:solidFill>
                        <a:srgbClr val="60DD17"/>
                      </a:solidFill>
                      <a:prstDash val="solid"/>
                      <a:round/>
                      <a:headEnd type="none" w="med" len="med"/>
                      <a:tailEnd type="none" w="med" len="med"/>
                    </a:lnT>
                    <a:lnB w="7620" cap="flat" cmpd="sng" algn="ctr">
                      <a:solidFill>
                        <a:srgbClr val="40E317"/>
                      </a:solidFill>
                      <a:prstDash val="solid"/>
                      <a:round/>
                      <a:headEnd type="none" w="med" len="med"/>
                      <a:tailEnd type="none" w="med" len="med"/>
                    </a:lnB>
                    <a:solidFill>
                      <a:srgbClr val="FFE598"/>
                    </a:solidFill>
                  </a:tcPr>
                </a:tc>
                <a:tc>
                  <a:txBody>
                    <a:bodyPr/>
                    <a:lstStyle/>
                    <a:p>
                      <a:pPr algn="ctr" rtl="0" fontAlgn="b"/>
                      <a:r>
                        <a:rPr lang="en-IN" sz="800" b="0">
                          <a:effectLst/>
                          <a:latin typeface="Arial" panose="020B0604020202020204" pitchFamily="34" charset="0"/>
                        </a:rPr>
                        <a:t>140209.0</a:t>
                      </a:r>
                    </a:p>
                  </a:txBody>
                  <a:tcPr marL="20305" marR="20305" marT="0" marB="0" anchor="b">
                    <a:lnL w="7620" cap="flat" cmpd="sng" algn="ctr">
                      <a:solidFill>
                        <a:srgbClr val="40E517"/>
                      </a:solidFill>
                      <a:prstDash val="solid"/>
                      <a:round/>
                      <a:headEnd type="none" w="med" len="med"/>
                      <a:tailEnd type="none" w="med" len="med"/>
                    </a:lnL>
                    <a:lnR w="7620" cap="flat" cmpd="sng" algn="ctr">
                      <a:solidFill>
                        <a:srgbClr val="A0E617"/>
                      </a:solidFill>
                      <a:prstDash val="solid"/>
                      <a:round/>
                      <a:headEnd type="none" w="med" len="med"/>
                      <a:tailEnd type="none" w="med" len="med"/>
                    </a:lnR>
                    <a:lnT w="7620" cap="flat" cmpd="sng" algn="ctr">
                      <a:solidFill>
                        <a:srgbClr val="40E517"/>
                      </a:solidFill>
                      <a:prstDash val="solid"/>
                      <a:round/>
                      <a:headEnd type="none" w="med" len="med"/>
                      <a:tailEnd type="none" w="med" len="med"/>
                    </a:lnT>
                    <a:lnB w="7620" cap="flat" cmpd="sng" algn="ctr">
                      <a:solidFill>
                        <a:srgbClr val="20EC17"/>
                      </a:solidFill>
                      <a:prstDash val="solid"/>
                      <a:round/>
                      <a:headEnd type="none" w="med" len="med"/>
                      <a:tailEnd type="none" w="med" len="med"/>
                    </a:lnB>
                  </a:tcPr>
                </a:tc>
                <a:tc>
                  <a:txBody>
                    <a:bodyPr/>
                    <a:lstStyle/>
                    <a:p>
                      <a:pPr algn="ctr" rtl="0" fontAlgn="b"/>
                      <a:r>
                        <a:rPr lang="en-IN" sz="800" b="0">
                          <a:effectLst/>
                          <a:latin typeface="Arial" panose="020B0604020202020204" pitchFamily="34" charset="0"/>
                        </a:rPr>
                        <a:t>150269.0</a:t>
                      </a:r>
                    </a:p>
                  </a:txBody>
                  <a:tcPr marL="20305" marR="20305" marT="0" marB="0" anchor="b">
                    <a:lnL w="7620" cap="flat" cmpd="sng" algn="ctr">
                      <a:solidFill>
                        <a:srgbClr val="A0E617"/>
                      </a:solidFill>
                      <a:prstDash val="solid"/>
                      <a:round/>
                      <a:headEnd type="none" w="med" len="med"/>
                      <a:tailEnd type="none" w="med" len="med"/>
                    </a:lnL>
                    <a:lnR w="7620" cap="flat" cmpd="sng" algn="ctr">
                      <a:solidFill>
                        <a:srgbClr val="80E317"/>
                      </a:solidFill>
                      <a:prstDash val="solid"/>
                      <a:round/>
                      <a:headEnd type="none" w="med" len="med"/>
                      <a:tailEnd type="none" w="med" len="med"/>
                    </a:lnR>
                    <a:lnT w="7620" cap="flat" cmpd="sng" algn="ctr">
                      <a:solidFill>
                        <a:srgbClr val="A0E617"/>
                      </a:solidFill>
                      <a:prstDash val="solid"/>
                      <a:round/>
                      <a:headEnd type="none" w="med" len="med"/>
                      <a:tailEnd type="none" w="med" len="med"/>
                    </a:lnT>
                    <a:lnB w="7620" cap="flat" cmpd="sng" algn="ctr">
                      <a:solidFill>
                        <a:srgbClr val="80F817"/>
                      </a:solidFill>
                      <a:prstDash val="solid"/>
                      <a:round/>
                      <a:headEnd type="none" w="med" len="med"/>
                      <a:tailEnd type="none" w="med" len="med"/>
                    </a:lnB>
                    <a:solidFill>
                      <a:srgbClr val="F7CAAC"/>
                    </a:solidFill>
                  </a:tcPr>
                </a:tc>
                <a:tc>
                  <a:txBody>
                    <a:bodyPr/>
                    <a:lstStyle/>
                    <a:p>
                      <a:pPr algn="ctr" rtl="0" fontAlgn="b"/>
                      <a:r>
                        <a:rPr lang="en-IN" sz="800" b="1">
                          <a:effectLst/>
                          <a:latin typeface="Arial" panose="020B0604020202020204" pitchFamily="34" charset="0"/>
                        </a:rPr>
                        <a:t>160380.0</a:t>
                      </a:r>
                    </a:p>
                  </a:txBody>
                  <a:tcPr marL="20305" marR="20305" marT="0" marB="0" anchor="b">
                    <a:lnL w="7620" cap="flat" cmpd="sng" algn="ctr">
                      <a:solidFill>
                        <a:srgbClr val="80E317"/>
                      </a:solidFill>
                      <a:prstDash val="solid"/>
                      <a:round/>
                      <a:headEnd type="none" w="med" len="med"/>
                      <a:tailEnd type="none" w="med" len="med"/>
                    </a:lnL>
                    <a:lnR w="7620" cap="flat" cmpd="sng" algn="ctr">
                      <a:solidFill>
                        <a:srgbClr val="00EF17"/>
                      </a:solidFill>
                      <a:prstDash val="solid"/>
                      <a:round/>
                      <a:headEnd type="none" w="med" len="med"/>
                      <a:tailEnd type="none" w="med" len="med"/>
                    </a:lnR>
                    <a:lnT w="7620" cap="flat" cmpd="sng" algn="ctr">
                      <a:solidFill>
                        <a:srgbClr val="80E317"/>
                      </a:solidFill>
                      <a:prstDash val="solid"/>
                      <a:round/>
                      <a:headEnd type="none" w="med" len="med"/>
                      <a:tailEnd type="none" w="med" len="med"/>
                    </a:lnT>
                    <a:lnB w="7620" cap="flat" cmpd="sng" algn="ctr">
                      <a:solidFill>
                        <a:srgbClr val="C0F717"/>
                      </a:solidFill>
                      <a:prstDash val="solid"/>
                      <a:round/>
                      <a:headEnd type="none" w="med" len="med"/>
                      <a:tailEnd type="none" w="med" len="med"/>
                    </a:lnB>
                    <a:solidFill>
                      <a:srgbClr val="FFE598"/>
                    </a:solidFill>
                  </a:tcPr>
                </a:tc>
                <a:tc>
                  <a:txBody>
                    <a:bodyPr/>
                    <a:lstStyle/>
                    <a:p>
                      <a:pPr algn="ctr" rtl="0" fontAlgn="b"/>
                      <a:r>
                        <a:rPr lang="en-IN" sz="800" b="0">
                          <a:effectLst/>
                          <a:latin typeface="Arial" panose="020B0604020202020204" pitchFamily="34" charset="0"/>
                        </a:rPr>
                        <a:t>170391.0</a:t>
                      </a:r>
                    </a:p>
                  </a:txBody>
                  <a:tcPr marL="20305" marR="20305" marT="0" marB="0" anchor="b">
                    <a:lnL w="7620" cap="flat" cmpd="sng" algn="ctr">
                      <a:solidFill>
                        <a:srgbClr val="00EF17"/>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EF17"/>
                      </a:solidFill>
                      <a:prstDash val="solid"/>
                      <a:round/>
                      <a:headEnd type="none" w="med" len="med"/>
                      <a:tailEnd type="none" w="med" len="med"/>
                    </a:lnT>
                    <a:lnB w="7620" cap="flat" cmpd="sng" algn="ctr">
                      <a:solidFill>
                        <a:srgbClr val="E0F417"/>
                      </a:solidFill>
                      <a:prstDash val="solid"/>
                      <a:round/>
                      <a:headEnd type="none" w="med" len="med"/>
                      <a:tailEnd type="none" w="med" len="med"/>
                    </a:lnB>
                    <a:solidFill>
                      <a:srgbClr val="F7CAAC"/>
                    </a:solidFill>
                  </a:tcPr>
                </a:tc>
                <a:tc>
                  <a:txBody>
                    <a:bodyPr/>
                    <a:lstStyle/>
                    <a:p>
                      <a:pPr algn="ctr" rtl="0" fontAlgn="b"/>
                      <a:r>
                        <a:rPr lang="en-IN" sz="800" b="0">
                          <a:effectLst/>
                          <a:latin typeface="Arial" panose="020B0604020202020204" pitchFamily="34" charset="0"/>
                        </a:rPr>
                        <a:t>180452.0</a:t>
                      </a: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80394458"/>
                  </a:ext>
                </a:extLst>
              </a:tr>
              <a:tr h="175909">
                <a:tc vMerge="1">
                  <a:txBody>
                    <a:bodyPr/>
                    <a:lstStyle/>
                    <a:p>
                      <a:endParaRPr lang="en-IN"/>
                    </a:p>
                  </a:txBody>
                  <a:tcPr/>
                </a:tc>
                <a:tc>
                  <a:txBody>
                    <a:bodyPr/>
                    <a:lstStyle/>
                    <a:p>
                      <a:pPr algn="r" rtl="0" fontAlgn="b"/>
                      <a:r>
                        <a:rPr lang="en-IN" sz="800" b="1">
                          <a:effectLst/>
                          <a:latin typeface="Arial" panose="020B0604020202020204" pitchFamily="34" charset="0"/>
                        </a:rPr>
                        <a:t>10.5%</a:t>
                      </a:r>
                    </a:p>
                  </a:txBody>
                  <a:tcPr marL="20305" marR="20305" marT="0" marB="0" anchor="b">
                    <a:lnL w="7620" cap="flat" cmpd="sng" algn="ctr">
                      <a:solidFill>
                        <a:srgbClr val="40E317"/>
                      </a:solidFill>
                      <a:prstDash val="solid"/>
                      <a:round/>
                      <a:headEnd type="none" w="med" len="med"/>
                      <a:tailEnd type="none" w="med" len="med"/>
                    </a:lnL>
                    <a:lnR w="7620" cap="flat" cmpd="sng" algn="ctr">
                      <a:solidFill>
                        <a:srgbClr val="20EC17"/>
                      </a:solidFill>
                      <a:prstDash val="solid"/>
                      <a:round/>
                      <a:headEnd type="none" w="med" len="med"/>
                      <a:tailEnd type="none" w="med" len="med"/>
                    </a:lnR>
                    <a:lnT w="7620" cap="flat" cmpd="sng" algn="ctr">
                      <a:solidFill>
                        <a:srgbClr val="40E317"/>
                      </a:solidFill>
                      <a:prstDash val="solid"/>
                      <a:round/>
                      <a:headEnd type="none" w="med" len="med"/>
                      <a:tailEnd type="none" w="med" len="med"/>
                    </a:lnT>
                    <a:lnB w="7620" cap="flat" cmpd="sng" algn="ctr">
                      <a:solidFill>
                        <a:srgbClr val="60BF17"/>
                      </a:solidFill>
                      <a:prstDash val="solid"/>
                      <a:round/>
                      <a:headEnd type="none" w="med" len="med"/>
                      <a:tailEnd type="none" w="med" len="med"/>
                    </a:lnB>
                    <a:solidFill>
                      <a:srgbClr val="FFE598"/>
                    </a:solidFill>
                  </a:tcPr>
                </a:tc>
                <a:tc>
                  <a:txBody>
                    <a:bodyPr/>
                    <a:lstStyle/>
                    <a:p>
                      <a:pPr algn="ctr" rtl="0" fontAlgn="b"/>
                      <a:r>
                        <a:rPr lang="en-IN" sz="800" b="0">
                          <a:effectLst/>
                          <a:latin typeface="Arial" panose="020B0604020202020204" pitchFamily="34" charset="0"/>
                        </a:rPr>
                        <a:t>137276.0</a:t>
                      </a:r>
                    </a:p>
                  </a:txBody>
                  <a:tcPr marL="20305" marR="20305" marT="0" marB="0" anchor="b">
                    <a:lnL w="7620" cap="flat" cmpd="sng" algn="ctr">
                      <a:solidFill>
                        <a:srgbClr val="20EC17"/>
                      </a:solidFill>
                      <a:prstDash val="solid"/>
                      <a:round/>
                      <a:headEnd type="none" w="med" len="med"/>
                      <a:tailEnd type="none" w="med" len="med"/>
                    </a:lnL>
                    <a:lnR w="7620" cap="flat" cmpd="sng" algn="ctr">
                      <a:solidFill>
                        <a:srgbClr val="80F817"/>
                      </a:solidFill>
                      <a:prstDash val="solid"/>
                      <a:round/>
                      <a:headEnd type="none" w="med" len="med"/>
                      <a:tailEnd type="none" w="med" len="med"/>
                    </a:lnR>
                    <a:lnT w="7620" cap="flat" cmpd="sng" algn="ctr">
                      <a:solidFill>
                        <a:srgbClr val="20EC17"/>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800" b="0">
                          <a:effectLst/>
                          <a:latin typeface="Arial" panose="020B0604020202020204" pitchFamily="34" charset="0"/>
                        </a:rPr>
                        <a:t>147111.0</a:t>
                      </a:r>
                    </a:p>
                  </a:txBody>
                  <a:tcPr marL="20305" marR="20305" marT="0" marB="0" anchor="b">
                    <a:lnL w="7620" cap="flat" cmpd="sng" algn="ctr">
                      <a:solidFill>
                        <a:srgbClr val="80F817"/>
                      </a:solidFill>
                      <a:prstDash val="solid"/>
                      <a:round/>
                      <a:headEnd type="none" w="med" len="med"/>
                      <a:tailEnd type="none" w="med" len="med"/>
                    </a:lnL>
                    <a:lnR w="7620" cap="flat" cmpd="sng" algn="ctr">
                      <a:solidFill>
                        <a:srgbClr val="C0F717"/>
                      </a:solidFill>
                      <a:prstDash val="solid"/>
                      <a:round/>
                      <a:headEnd type="none" w="med" len="med"/>
                      <a:tailEnd type="none" w="med" len="med"/>
                    </a:lnR>
                    <a:lnT w="7620" cap="flat" cmpd="sng" algn="ctr">
                      <a:solidFill>
                        <a:srgbClr val="80F817"/>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7CAAC"/>
                    </a:solidFill>
                  </a:tcPr>
                </a:tc>
                <a:tc>
                  <a:txBody>
                    <a:bodyPr/>
                    <a:lstStyle/>
                    <a:p>
                      <a:pPr algn="ctr" rtl="0" fontAlgn="b"/>
                      <a:r>
                        <a:rPr lang="en-IN" sz="800" b="0">
                          <a:effectLst/>
                          <a:latin typeface="Arial" panose="020B0604020202020204" pitchFamily="34" charset="0"/>
                        </a:rPr>
                        <a:t>156947.0</a:t>
                      </a:r>
                    </a:p>
                  </a:txBody>
                  <a:tcPr marL="20305" marR="20305" marT="0" marB="0" anchor="b">
                    <a:lnL w="7620" cap="flat" cmpd="sng" algn="ctr">
                      <a:solidFill>
                        <a:srgbClr val="C0F717"/>
                      </a:solidFill>
                      <a:prstDash val="solid"/>
                      <a:round/>
                      <a:headEnd type="none" w="med" len="med"/>
                      <a:tailEnd type="none" w="med" len="med"/>
                    </a:lnL>
                    <a:lnR w="7620" cap="flat" cmpd="sng" algn="ctr">
                      <a:solidFill>
                        <a:srgbClr val="E0F417"/>
                      </a:solidFill>
                      <a:prstDash val="solid"/>
                      <a:round/>
                      <a:headEnd type="none" w="med" len="med"/>
                      <a:tailEnd type="none" w="med" len="med"/>
                    </a:lnR>
                    <a:lnT w="7620" cap="flat" cmpd="sng" algn="ctr">
                      <a:solidFill>
                        <a:srgbClr val="C0F717"/>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7CAAC"/>
                    </a:solidFill>
                  </a:tcPr>
                </a:tc>
                <a:tc>
                  <a:txBody>
                    <a:bodyPr/>
                    <a:lstStyle/>
                    <a:p>
                      <a:pPr algn="ctr" rtl="0" fontAlgn="b"/>
                      <a:r>
                        <a:rPr lang="en-IN" sz="800" b="0">
                          <a:effectLst/>
                          <a:latin typeface="Arial" panose="020B0604020202020204" pitchFamily="34" charset="0"/>
                        </a:rPr>
                        <a:t>166782.0</a:t>
                      </a:r>
                    </a:p>
                  </a:txBody>
                  <a:tcPr marL="20305" marR="20305" marT="0" marB="0" anchor="b">
                    <a:lnL w="7620" cap="flat" cmpd="sng" algn="ctr">
                      <a:solidFill>
                        <a:srgbClr val="E0F417"/>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E0F417"/>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7CAAC"/>
                    </a:solidFill>
                  </a:tcPr>
                </a:tc>
                <a:tc>
                  <a:txBody>
                    <a:bodyPr/>
                    <a:lstStyle/>
                    <a:p>
                      <a:pPr algn="ctr" rtl="0" fontAlgn="b"/>
                      <a:r>
                        <a:rPr lang="en-IN" sz="800" b="0">
                          <a:effectLst/>
                          <a:latin typeface="Arial" panose="020B0604020202020204" pitchFamily="34" charset="0"/>
                        </a:rPr>
                        <a:t>176617.0</a:t>
                      </a: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2057767"/>
                  </a:ext>
                </a:extLst>
              </a:tr>
              <a:tr h="175909">
                <a:tc vMerge="1">
                  <a:txBody>
                    <a:bodyPr/>
                    <a:lstStyle/>
                    <a:p>
                      <a:endParaRPr lang="en-IN"/>
                    </a:p>
                  </a:txBody>
                  <a:tcPr/>
                </a:tc>
                <a:tc>
                  <a:txBody>
                    <a:bodyPr/>
                    <a:lstStyle/>
                    <a:p>
                      <a:pPr algn="r" rtl="0" fontAlgn="b"/>
                      <a:r>
                        <a:rPr lang="en-IN" sz="800" b="1">
                          <a:effectLst/>
                          <a:latin typeface="Arial" panose="020B0604020202020204" pitchFamily="34" charset="0"/>
                        </a:rPr>
                        <a:t>11.0%</a:t>
                      </a:r>
                    </a:p>
                  </a:txBody>
                  <a:tcPr marL="20305" marR="20305" marT="0" marB="0" anchor="b">
                    <a:lnL w="7620" cap="flat" cmpd="sng" algn="ctr">
                      <a:solidFill>
                        <a:srgbClr val="60BF17"/>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60BF17"/>
                      </a:solidFill>
                      <a:prstDash val="solid"/>
                      <a:round/>
                      <a:headEnd type="none" w="med" len="med"/>
                      <a:tailEnd type="none" w="med" len="med"/>
                    </a:lnT>
                    <a:lnB w="7620" cap="flat" cmpd="sng" algn="ctr">
                      <a:solidFill>
                        <a:srgbClr val="60BF17"/>
                      </a:solidFill>
                      <a:prstDash val="solid"/>
                      <a:round/>
                      <a:headEnd type="none" w="med" len="med"/>
                      <a:tailEnd type="none" w="med" len="med"/>
                    </a:lnB>
                    <a:solidFill>
                      <a:srgbClr val="FFE598"/>
                    </a:solidFill>
                  </a:tcPr>
                </a:tc>
                <a:tc>
                  <a:txBody>
                    <a:bodyPr/>
                    <a:lstStyle/>
                    <a:p>
                      <a:pPr algn="ctr" rtl="0" fontAlgn="b"/>
                      <a:r>
                        <a:rPr lang="en-IN" sz="800" b="0">
                          <a:effectLst/>
                          <a:latin typeface="Arial" panose="020B0604020202020204" pitchFamily="34" charset="0"/>
                        </a:rPr>
                        <a:t>134422.0</a:t>
                      </a: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800" b="0">
                          <a:effectLst/>
                          <a:latin typeface="Arial" panose="020B0604020202020204" pitchFamily="34" charset="0"/>
                        </a:rPr>
                        <a:t>144038.0</a:t>
                      </a: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800" b="0">
                          <a:effectLst/>
                          <a:latin typeface="Arial" panose="020B0604020202020204" pitchFamily="34" charset="0"/>
                        </a:rPr>
                        <a:t>153654.0</a:t>
                      </a: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800" b="0">
                          <a:effectLst/>
                          <a:latin typeface="Arial" panose="020B0604020202020204" pitchFamily="34" charset="0"/>
                        </a:rPr>
                        <a:t>163269.0</a:t>
                      </a: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800" b="0">
                          <a:effectLst/>
                          <a:latin typeface="Arial" panose="020B0604020202020204" pitchFamily="34" charset="0"/>
                        </a:rPr>
                        <a:t>172885.0</a:t>
                      </a: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600">
                        <a:effectLst/>
                      </a:endParaRPr>
                    </a:p>
                  </a:txBody>
                  <a:tcPr marL="20305" marR="2030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8868217"/>
                  </a:ext>
                </a:extLst>
              </a:tr>
            </a:tbl>
          </a:graphicData>
        </a:graphic>
      </p:graphicFrame>
    </p:spTree>
    <p:extLst>
      <p:ext uri="{BB962C8B-B14F-4D97-AF65-F5344CB8AC3E}">
        <p14:creationId xmlns:p14="http://schemas.microsoft.com/office/powerpoint/2010/main" val="526078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F24B8-83FD-21EE-EB79-DA468E8CACE1}"/>
              </a:ext>
            </a:extLst>
          </p:cNvPr>
          <p:cNvSpPr>
            <a:spLocks noGrp="1"/>
          </p:cNvSpPr>
          <p:nvPr>
            <p:ph type="title"/>
          </p:nvPr>
        </p:nvSpPr>
        <p:spPr/>
        <p:txBody>
          <a:bodyPr/>
          <a:lstStyle/>
          <a:p>
            <a:r>
              <a:rPr lang="en-IN" b="1">
                <a:latin typeface="Franklin Gothic Medium" panose="020B0603020102020204" pitchFamily="34" charset="0"/>
              </a:rPr>
              <a:t>INTRODUCTION</a:t>
            </a:r>
          </a:p>
        </p:txBody>
      </p:sp>
      <p:sp>
        <p:nvSpPr>
          <p:cNvPr id="3" name="Content Placeholder 2">
            <a:extLst>
              <a:ext uri="{FF2B5EF4-FFF2-40B4-BE49-F238E27FC236}">
                <a16:creationId xmlns:a16="http://schemas.microsoft.com/office/drawing/2014/main" id="{F1A5EF35-9986-F725-4619-3A21519446CD}"/>
              </a:ext>
            </a:extLst>
          </p:cNvPr>
          <p:cNvSpPr>
            <a:spLocks noGrp="1"/>
          </p:cNvSpPr>
          <p:nvPr>
            <p:ph idx="1"/>
          </p:nvPr>
        </p:nvSpPr>
        <p:spPr/>
        <p:txBody>
          <a:bodyPr>
            <a:normAutofit fontScale="92500" lnSpcReduction="20000"/>
          </a:bodyPr>
          <a:lstStyle/>
          <a:p>
            <a:r>
              <a:rPr lang="en-IN" sz="3300">
                <a:latin typeface="Arial" panose="020B0604020202020204" pitchFamily="34" charset="0"/>
                <a:cs typeface="Arial" panose="020B0604020202020204" pitchFamily="34" charset="0"/>
              </a:rPr>
              <a:t>WHAT IS A MERGER?</a:t>
            </a:r>
          </a:p>
          <a:p>
            <a:pPr marL="0" indent="0">
              <a:buNone/>
            </a:pPr>
            <a:r>
              <a:rPr lang="en-IN" sz="2100">
                <a:latin typeface="Arial" panose="020B0604020202020204" pitchFamily="34" charset="0"/>
                <a:cs typeface="Arial" panose="020B0604020202020204" pitchFamily="34" charset="0"/>
              </a:rPr>
              <a:t>    </a:t>
            </a:r>
            <a:r>
              <a:rPr lang="en-US" sz="2100" b="0" i="0">
                <a:solidFill>
                  <a:srgbClr val="30353D"/>
                </a:solidFill>
                <a:effectLst/>
                <a:latin typeface="Arial" panose="020B0604020202020204" pitchFamily="34" charset="0"/>
                <a:cs typeface="Arial" panose="020B0604020202020204" pitchFamily="34" charset="0"/>
              </a:rPr>
              <a:t>A merger is the type of business combination where two companies join together to form a new company. It takes place when one company (the surviving company) takes over another company (the merged company</a:t>
            </a:r>
            <a:r>
              <a:rPr lang="en-US" b="0" i="0">
                <a:solidFill>
                  <a:srgbClr val="30353D"/>
                </a:solidFill>
                <a:effectLst/>
                <a:latin typeface="Arial" panose="020B0604020202020204" pitchFamily="34" charset="0"/>
                <a:cs typeface="Arial" panose="020B0604020202020204" pitchFamily="34" charset="0"/>
              </a:rPr>
              <a:t>).</a:t>
            </a:r>
          </a:p>
          <a:p>
            <a:r>
              <a:rPr lang="en-US" sz="2200" b="1">
                <a:solidFill>
                  <a:srgbClr val="30353D"/>
                </a:solidFill>
                <a:latin typeface="Arial" panose="020B0604020202020204" pitchFamily="34" charset="0"/>
                <a:cs typeface="Arial" panose="020B0604020202020204" pitchFamily="34" charset="0"/>
              </a:rPr>
              <a:t>WHAT IS THE PURPOSE OF A MERGER?</a:t>
            </a:r>
            <a:endParaRPr lang="en-US" sz="2200" b="1" i="0">
              <a:solidFill>
                <a:srgbClr val="30353D"/>
              </a:solidFill>
              <a:effectLst/>
              <a:latin typeface="Arial" panose="020B0604020202020204" pitchFamily="34" charset="0"/>
              <a:cs typeface="Arial" panose="020B0604020202020204" pitchFamily="34" charset="0"/>
            </a:endParaRPr>
          </a:p>
          <a:p>
            <a:pPr marL="0" indent="0">
              <a:buNone/>
            </a:pPr>
            <a:r>
              <a:rPr lang="en-US">
                <a:solidFill>
                  <a:srgbClr val="30353D"/>
                </a:solidFill>
                <a:latin typeface="Arial" panose="020B0604020202020204" pitchFamily="34" charset="0"/>
                <a:cs typeface="Arial" panose="020B0604020202020204" pitchFamily="34" charset="0"/>
              </a:rPr>
              <a:t>     </a:t>
            </a:r>
            <a:r>
              <a:rPr lang="en-US" b="0" i="0">
                <a:solidFill>
                  <a:srgbClr val="30353D"/>
                </a:solidFill>
                <a:effectLst/>
                <a:latin typeface="Arial" panose="020B0604020202020204" pitchFamily="34" charset="0"/>
                <a:cs typeface="Arial" panose="020B0604020202020204" pitchFamily="34" charset="0"/>
              </a:rPr>
              <a:t>increase of overall competitive advantage</a:t>
            </a:r>
          </a:p>
          <a:p>
            <a:pPr marL="0" indent="0">
              <a:buNone/>
            </a:pPr>
            <a:r>
              <a:rPr lang="en-US" b="0" i="0">
                <a:solidFill>
                  <a:srgbClr val="30353D"/>
                </a:solidFill>
                <a:effectLst/>
                <a:latin typeface="Arial" panose="020B0604020202020204" pitchFamily="34" charset="0"/>
                <a:cs typeface="Arial" panose="020B0604020202020204" pitchFamily="34" charset="0"/>
              </a:rPr>
              <a:t>     revenue growth         </a:t>
            </a:r>
          </a:p>
          <a:p>
            <a:pPr marL="0" indent="0">
              <a:buNone/>
            </a:pPr>
            <a:r>
              <a:rPr lang="en-US" b="0" i="0">
                <a:solidFill>
                  <a:srgbClr val="30353D"/>
                </a:solidFill>
                <a:effectLst/>
                <a:latin typeface="Arial" panose="020B0604020202020204" pitchFamily="34" charset="0"/>
                <a:cs typeface="Arial" panose="020B0604020202020204" pitchFamily="34" charset="0"/>
              </a:rPr>
              <a:t>     business growth</a:t>
            </a:r>
          </a:p>
          <a:p>
            <a:pPr marL="0" indent="0">
              <a:buNone/>
            </a:pPr>
            <a:r>
              <a:rPr lang="en-US" b="0" i="0">
                <a:solidFill>
                  <a:srgbClr val="30353D"/>
                </a:solidFill>
                <a:effectLst/>
                <a:latin typeface="Arial" panose="020B0604020202020204" pitchFamily="34" charset="0"/>
                <a:cs typeface="Arial" panose="020B0604020202020204" pitchFamily="34" charset="0"/>
              </a:rPr>
              <a:t>     entry into new markets  </a:t>
            </a:r>
          </a:p>
          <a:p>
            <a:pPr marL="0" indent="0">
              <a:buNone/>
            </a:pPr>
            <a:r>
              <a:rPr lang="en-US" b="0" i="0">
                <a:solidFill>
                  <a:srgbClr val="30353D"/>
                </a:solidFill>
                <a:effectLst/>
                <a:latin typeface="Arial" panose="020B0604020202020204" pitchFamily="34" charset="0"/>
                <a:cs typeface="Arial" panose="020B0604020202020204" pitchFamily="34" charset="0"/>
              </a:rPr>
              <a:t>     cost reduction.</a:t>
            </a:r>
          </a:p>
          <a:p>
            <a:pPr marL="0" indent="0">
              <a:buNone/>
            </a:pPr>
            <a:r>
              <a:rPr lang="en-IN"/>
              <a:t> </a:t>
            </a:r>
          </a:p>
        </p:txBody>
      </p:sp>
    </p:spTree>
    <p:extLst>
      <p:ext uri="{BB962C8B-B14F-4D97-AF65-F5344CB8AC3E}">
        <p14:creationId xmlns:p14="http://schemas.microsoft.com/office/powerpoint/2010/main" val="653609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B1888-7FB3-82B3-B6FE-222E9AC0EC28}"/>
              </a:ext>
            </a:extLst>
          </p:cNvPr>
          <p:cNvSpPr>
            <a:spLocks noGrp="1"/>
          </p:cNvSpPr>
          <p:nvPr>
            <p:ph type="title"/>
          </p:nvPr>
        </p:nvSpPr>
        <p:spPr/>
        <p:txBody>
          <a:bodyPr/>
          <a:lstStyle/>
          <a:p>
            <a:r>
              <a:rPr lang="en-US"/>
              <a:t>EPS </a:t>
            </a:r>
            <a:r>
              <a:rPr lang="en-US">
                <a:latin typeface="Arial" panose="020B0604020202020204" pitchFamily="34" charset="0"/>
                <a:cs typeface="Arial" panose="020B0604020202020204" pitchFamily="34" charset="0"/>
              </a:rPr>
              <a:t>Accretion</a:t>
            </a:r>
            <a:r>
              <a:rPr lang="en-US"/>
              <a:t> Dilation Analysis</a:t>
            </a:r>
            <a:endParaRPr lang="en-IN"/>
          </a:p>
        </p:txBody>
      </p:sp>
      <p:sp>
        <p:nvSpPr>
          <p:cNvPr id="3" name="Content Placeholder 2">
            <a:extLst>
              <a:ext uri="{FF2B5EF4-FFF2-40B4-BE49-F238E27FC236}">
                <a16:creationId xmlns:a16="http://schemas.microsoft.com/office/drawing/2014/main" id="{C8651446-58E6-D3A3-A2FF-677AF31E993F}"/>
              </a:ext>
            </a:extLst>
          </p:cNvPr>
          <p:cNvSpPr>
            <a:spLocks noGrp="1"/>
          </p:cNvSpPr>
          <p:nvPr>
            <p:ph idx="1"/>
          </p:nvPr>
        </p:nvSpPr>
        <p:spPr/>
        <p:txBody>
          <a:bodyPr>
            <a:normAutofit fontScale="92500" lnSpcReduction="10000"/>
          </a:bodyPr>
          <a:lstStyle/>
          <a:p>
            <a:pPr marL="0" indent="0" algn="l">
              <a:buNone/>
            </a:pPr>
            <a:r>
              <a:rPr lang="en-US" b="1" i="0">
                <a:solidFill>
                  <a:srgbClr val="1A1A1A"/>
                </a:solidFill>
                <a:effectLst/>
                <a:latin typeface="Arial" panose="020B0604020202020204" pitchFamily="34" charset="0"/>
                <a:cs typeface="Arial" panose="020B0604020202020204" pitchFamily="34" charset="0"/>
              </a:rPr>
              <a:t>What is EPS?</a:t>
            </a:r>
          </a:p>
          <a:p>
            <a:pPr marL="0" indent="0" algn="l">
              <a:buNone/>
            </a:pPr>
            <a:r>
              <a:rPr lang="en-US" b="0" i="0">
                <a:solidFill>
                  <a:srgbClr val="1A1A1A"/>
                </a:solidFill>
                <a:effectLst/>
                <a:latin typeface="Arial" panose="020B0604020202020204" pitchFamily="34" charset="0"/>
                <a:cs typeface="Arial" panose="020B0604020202020204" pitchFamily="34" charset="0"/>
              </a:rPr>
              <a:t>Earnings per share (EPS) is designed to allow for comparison between businesses of different sizes. This shows the earnings for the period on a per share basis. It is used in many situations including the calculation of price earnings (PE) ratios and EPS accretion / dilution in M&amp;A situations.</a:t>
            </a:r>
          </a:p>
          <a:p>
            <a:pPr algn="l">
              <a:buFont typeface="Arial" panose="020B0604020202020204" pitchFamily="34" charset="0"/>
              <a:buChar char="•"/>
            </a:pPr>
            <a:r>
              <a:rPr lang="en-US" b="0" i="0">
                <a:effectLst/>
                <a:latin typeface="Arial" panose="020B0604020202020204" pitchFamily="34" charset="0"/>
                <a:cs typeface="Arial" panose="020B0604020202020204" pitchFamily="34" charset="0"/>
              </a:rPr>
              <a:t>EPS accretion / dilution allows shareholders of an acquirer company to see whether an acquisition of a target will lead to an increase in their earnings per share. It is an important metric in deciding whether the acquisition should go ahead or not</a:t>
            </a:r>
          </a:p>
          <a:p>
            <a:pPr algn="l">
              <a:buFont typeface="Arial" panose="020B0604020202020204" pitchFamily="34" charset="0"/>
              <a:buChar char="•"/>
            </a:pPr>
            <a:r>
              <a:rPr lang="en-US" b="0" i="0">
                <a:effectLst/>
                <a:latin typeface="Arial" panose="020B0604020202020204" pitchFamily="34" charset="0"/>
                <a:cs typeface="Arial" panose="020B0604020202020204" pitchFamily="34" charset="0"/>
              </a:rPr>
              <a:t>The deal will be accretive when pro forma EPS is higher than standalone EPS. The deal will be dilutive when pro forma EPS is lower than standalone EPS</a:t>
            </a:r>
          </a:p>
          <a:p>
            <a:pPr algn="l">
              <a:buFont typeface="Arial" panose="020B0604020202020204" pitchFamily="34" charset="0"/>
              <a:buChar char="•"/>
            </a:pPr>
            <a:r>
              <a:rPr lang="en-US" b="0" i="0">
                <a:effectLst/>
                <a:latin typeface="Arial" panose="020B0604020202020204" pitchFamily="34" charset="0"/>
                <a:cs typeface="Arial" panose="020B0604020202020204" pitchFamily="34" charset="0"/>
              </a:rPr>
              <a:t>Pro forma net income combines the acquirer’s net income, the target’s net income, and any transaction effects (usually post tax synergies and added interest from issuance of debt)</a:t>
            </a:r>
          </a:p>
          <a:p>
            <a:endParaRPr lang="en-IN"/>
          </a:p>
        </p:txBody>
      </p:sp>
    </p:spTree>
    <p:extLst>
      <p:ext uri="{BB962C8B-B14F-4D97-AF65-F5344CB8AC3E}">
        <p14:creationId xmlns:p14="http://schemas.microsoft.com/office/powerpoint/2010/main" val="3350356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EA46DD90-307A-293B-3572-C51E963EC7B3}"/>
              </a:ext>
            </a:extLst>
          </p:cNvPr>
          <p:cNvGraphicFramePr>
            <a:graphicFrameLocks noGrp="1"/>
          </p:cNvGraphicFramePr>
          <p:nvPr>
            <p:extLst>
              <p:ext uri="{D42A27DB-BD31-4B8C-83A1-F6EECF244321}">
                <p14:modId xmlns:p14="http://schemas.microsoft.com/office/powerpoint/2010/main" val="2871163562"/>
              </p:ext>
            </p:extLst>
          </p:nvPr>
        </p:nvGraphicFramePr>
        <p:xfrm>
          <a:off x="1126309" y="1715521"/>
          <a:ext cx="9941262" cy="3526923"/>
        </p:xfrm>
        <a:graphic>
          <a:graphicData uri="http://schemas.openxmlformats.org/drawingml/2006/table">
            <a:tbl>
              <a:tblPr/>
              <a:tblGrid>
                <a:gridCol w="1865351">
                  <a:extLst>
                    <a:ext uri="{9D8B030D-6E8A-4147-A177-3AD203B41FA5}">
                      <a16:colId xmlns:a16="http://schemas.microsoft.com/office/drawing/2014/main" val="2463876484"/>
                    </a:ext>
                  </a:extLst>
                </a:gridCol>
                <a:gridCol w="981775">
                  <a:extLst>
                    <a:ext uri="{9D8B030D-6E8A-4147-A177-3AD203B41FA5}">
                      <a16:colId xmlns:a16="http://schemas.microsoft.com/office/drawing/2014/main" val="3686782843"/>
                    </a:ext>
                  </a:extLst>
                </a:gridCol>
                <a:gridCol w="922056">
                  <a:extLst>
                    <a:ext uri="{9D8B030D-6E8A-4147-A177-3AD203B41FA5}">
                      <a16:colId xmlns:a16="http://schemas.microsoft.com/office/drawing/2014/main" val="2271922983"/>
                    </a:ext>
                  </a:extLst>
                </a:gridCol>
                <a:gridCol w="818904">
                  <a:extLst>
                    <a:ext uri="{9D8B030D-6E8A-4147-A177-3AD203B41FA5}">
                      <a16:colId xmlns:a16="http://schemas.microsoft.com/office/drawing/2014/main" val="3662999662"/>
                    </a:ext>
                  </a:extLst>
                </a:gridCol>
                <a:gridCol w="892196">
                  <a:extLst>
                    <a:ext uri="{9D8B030D-6E8A-4147-A177-3AD203B41FA5}">
                      <a16:colId xmlns:a16="http://schemas.microsoft.com/office/drawing/2014/main" val="694744874"/>
                    </a:ext>
                  </a:extLst>
                </a:gridCol>
                <a:gridCol w="892196">
                  <a:extLst>
                    <a:ext uri="{9D8B030D-6E8A-4147-A177-3AD203B41FA5}">
                      <a16:colId xmlns:a16="http://schemas.microsoft.com/office/drawing/2014/main" val="3484758266"/>
                    </a:ext>
                  </a:extLst>
                </a:gridCol>
                <a:gridCol w="892196">
                  <a:extLst>
                    <a:ext uri="{9D8B030D-6E8A-4147-A177-3AD203B41FA5}">
                      <a16:colId xmlns:a16="http://schemas.microsoft.com/office/drawing/2014/main" val="1170245619"/>
                    </a:ext>
                  </a:extLst>
                </a:gridCol>
                <a:gridCol w="892196">
                  <a:extLst>
                    <a:ext uri="{9D8B030D-6E8A-4147-A177-3AD203B41FA5}">
                      <a16:colId xmlns:a16="http://schemas.microsoft.com/office/drawing/2014/main" val="1611342297"/>
                    </a:ext>
                  </a:extLst>
                </a:gridCol>
                <a:gridCol w="892196">
                  <a:extLst>
                    <a:ext uri="{9D8B030D-6E8A-4147-A177-3AD203B41FA5}">
                      <a16:colId xmlns:a16="http://schemas.microsoft.com/office/drawing/2014/main" val="582092893"/>
                    </a:ext>
                  </a:extLst>
                </a:gridCol>
                <a:gridCol w="892196">
                  <a:extLst>
                    <a:ext uri="{9D8B030D-6E8A-4147-A177-3AD203B41FA5}">
                      <a16:colId xmlns:a16="http://schemas.microsoft.com/office/drawing/2014/main" val="2723527138"/>
                    </a:ext>
                  </a:extLst>
                </a:gridCol>
              </a:tblGrid>
              <a:tr h="239747">
                <a:tc gridSpan="10">
                  <a:txBody>
                    <a:bodyPr/>
                    <a:lstStyle/>
                    <a:p>
                      <a:pPr algn="ctr" rtl="0" fontAlgn="b"/>
                      <a:r>
                        <a:rPr lang="en-US" sz="1400" b="1">
                          <a:effectLst/>
                          <a:latin typeface="Garamond" panose="02020404030301010803" pitchFamily="18" charset="0"/>
                        </a:rPr>
                        <a:t>SIMPLE MODEL: EPS ACCRETIVE /DILUTIVE DEAL ANALYSIS WITH DIFFERENT SCENARIOS</a:t>
                      </a:r>
                    </a:p>
                  </a:txBody>
                  <a:tcPr marL="13675" marR="13675" marT="0" marB="0" anchor="b">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7620" cap="flat" cmpd="sng" algn="ctr">
                      <a:solidFill>
                        <a:srgbClr val="C084FF"/>
                      </a:solidFill>
                      <a:prstDash val="solid"/>
                      <a:round/>
                      <a:headEnd type="none" w="med" len="med"/>
                      <a:tailEnd type="none" w="med" len="med"/>
                    </a:lnB>
                    <a:solidFill>
                      <a:srgbClr val="F2F2F2"/>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77747727"/>
                  </a:ext>
                </a:extLst>
              </a:tr>
              <a:tr h="225848">
                <a:tc>
                  <a:txBody>
                    <a:bodyPr/>
                    <a:lstStyle/>
                    <a:p>
                      <a:pPr rtl="0" fontAlgn="b"/>
                      <a:endParaRPr lang="en-IN" sz="1400">
                        <a:effectLst/>
                      </a:endParaRPr>
                    </a:p>
                  </a:txBody>
                  <a:tcPr marL="13675" marR="13675" marT="0" marB="0" anchor="b">
                    <a:lnL w="7620" cap="flat" cmpd="sng" algn="ctr">
                      <a:solidFill>
                        <a:srgbClr val="C084FF"/>
                      </a:solidFill>
                      <a:prstDash val="solid"/>
                      <a:round/>
                      <a:headEnd type="none" w="med" len="med"/>
                      <a:tailEnd type="none" w="med" len="med"/>
                    </a:lnL>
                    <a:lnR w="7620" cap="flat" cmpd="sng" algn="ctr">
                      <a:solidFill>
                        <a:srgbClr val="A088FF"/>
                      </a:solidFill>
                      <a:prstDash val="solid"/>
                      <a:round/>
                      <a:headEnd type="none" w="med" len="med"/>
                      <a:tailEnd type="none" w="med" len="med"/>
                    </a:lnR>
                    <a:lnT w="7620" cap="flat" cmpd="sng" algn="ctr">
                      <a:solidFill>
                        <a:srgbClr val="C084FF"/>
                      </a:solidFill>
                      <a:prstDash val="solid"/>
                      <a:round/>
                      <a:headEnd type="none" w="med" len="med"/>
                      <a:tailEnd type="none" w="med" len="med"/>
                    </a:lnT>
                    <a:lnB w="7620" cap="flat" cmpd="sng" algn="ctr">
                      <a:solidFill>
                        <a:srgbClr val="00C1FF"/>
                      </a:solidFill>
                      <a:prstDash val="solid"/>
                      <a:round/>
                      <a:headEnd type="none" w="med" len="med"/>
                      <a:tailEnd type="none" w="med" len="med"/>
                    </a:lnB>
                    <a:solidFill>
                      <a:srgbClr val="FFFFFF"/>
                    </a:solidFill>
                  </a:tcPr>
                </a:tc>
                <a:tc>
                  <a:txBody>
                    <a:bodyPr/>
                    <a:lstStyle/>
                    <a:p>
                      <a:pPr rtl="0" fontAlgn="b"/>
                      <a:endParaRPr lang="en-IN" sz="1400">
                        <a:effectLst/>
                      </a:endParaRPr>
                    </a:p>
                  </a:txBody>
                  <a:tcPr marL="13675" marR="13675" marT="0" marB="0" anchor="b">
                    <a:lnL w="7620" cap="flat" cmpd="sng" algn="ctr">
                      <a:solidFill>
                        <a:srgbClr val="A088FF"/>
                      </a:solidFill>
                      <a:prstDash val="solid"/>
                      <a:round/>
                      <a:headEnd type="none" w="med" len="med"/>
                      <a:tailEnd type="none" w="med" len="med"/>
                    </a:lnL>
                    <a:lnR w="7620" cap="flat" cmpd="sng" algn="ctr">
                      <a:solidFill>
                        <a:srgbClr val="008AFF"/>
                      </a:solidFill>
                      <a:prstDash val="solid"/>
                      <a:round/>
                      <a:headEnd type="none" w="med" len="med"/>
                      <a:tailEnd type="none" w="med" len="med"/>
                    </a:lnR>
                    <a:lnT w="7620" cap="flat" cmpd="sng" algn="ctr">
                      <a:solidFill>
                        <a:srgbClr val="A088FF"/>
                      </a:solidFill>
                      <a:prstDash val="solid"/>
                      <a:round/>
                      <a:headEnd type="none" w="med" len="med"/>
                      <a:tailEnd type="none" w="med" len="med"/>
                    </a:lnT>
                    <a:lnB w="7620" cap="flat" cmpd="sng" algn="ctr">
                      <a:solidFill>
                        <a:srgbClr val="A0C1FF"/>
                      </a:solidFill>
                      <a:prstDash val="solid"/>
                      <a:round/>
                      <a:headEnd type="none" w="med" len="med"/>
                      <a:tailEnd type="none" w="med" len="med"/>
                    </a:lnB>
                    <a:solidFill>
                      <a:srgbClr val="FFFFFF"/>
                    </a:solidFill>
                  </a:tcPr>
                </a:tc>
                <a:tc>
                  <a:txBody>
                    <a:bodyPr/>
                    <a:lstStyle/>
                    <a:p>
                      <a:pPr rtl="0" fontAlgn="b"/>
                      <a:endParaRPr lang="en-IN" sz="1400">
                        <a:effectLst/>
                      </a:endParaRPr>
                    </a:p>
                  </a:txBody>
                  <a:tcPr marL="13675" marR="13675" marT="0" marB="0" anchor="b">
                    <a:lnL w="7620" cap="flat" cmpd="sng" algn="ctr">
                      <a:solidFill>
                        <a:srgbClr val="008AFF"/>
                      </a:solidFill>
                      <a:prstDash val="solid"/>
                      <a:round/>
                      <a:headEnd type="none" w="med" len="med"/>
                      <a:tailEnd type="none" w="med" len="med"/>
                    </a:lnL>
                    <a:lnR w="7620" cap="flat" cmpd="sng" algn="ctr">
                      <a:solidFill>
                        <a:srgbClr val="E090FF"/>
                      </a:solidFill>
                      <a:prstDash val="solid"/>
                      <a:round/>
                      <a:headEnd type="none" w="med" len="med"/>
                      <a:tailEnd type="none" w="med" len="med"/>
                    </a:lnR>
                    <a:lnT w="7620" cap="flat" cmpd="sng" algn="ctr">
                      <a:solidFill>
                        <a:srgbClr val="008AFF"/>
                      </a:solidFill>
                      <a:prstDash val="solid"/>
                      <a:round/>
                      <a:headEnd type="none" w="med" len="med"/>
                      <a:tailEnd type="none" w="med" len="med"/>
                    </a:lnT>
                    <a:lnB w="7620" cap="flat" cmpd="sng" algn="ctr">
                      <a:solidFill>
                        <a:srgbClr val="80BBFF"/>
                      </a:solidFill>
                      <a:prstDash val="solid"/>
                      <a:round/>
                      <a:headEnd type="none" w="med" len="med"/>
                      <a:tailEnd type="none" w="med" len="med"/>
                    </a:lnB>
                    <a:solidFill>
                      <a:srgbClr val="FFFFFF"/>
                    </a:solidFill>
                  </a:tcPr>
                </a:tc>
                <a:tc>
                  <a:txBody>
                    <a:bodyPr/>
                    <a:lstStyle/>
                    <a:p>
                      <a:pPr rtl="0" fontAlgn="b"/>
                      <a:endParaRPr lang="en-IN" sz="1400">
                        <a:effectLst/>
                      </a:endParaRPr>
                    </a:p>
                  </a:txBody>
                  <a:tcPr marL="13675" marR="13675" marT="0" marB="0" anchor="b">
                    <a:lnL w="7620" cap="flat" cmpd="sng" algn="ctr">
                      <a:solidFill>
                        <a:srgbClr val="E090FF"/>
                      </a:solidFill>
                      <a:prstDash val="solid"/>
                      <a:round/>
                      <a:headEnd type="none" w="med" len="med"/>
                      <a:tailEnd type="none" w="med" len="med"/>
                    </a:lnL>
                    <a:lnR w="7620" cap="flat" cmpd="sng" algn="ctr">
                      <a:solidFill>
                        <a:srgbClr val="A093FF"/>
                      </a:solidFill>
                      <a:prstDash val="solid"/>
                      <a:round/>
                      <a:headEnd type="none" w="med" len="med"/>
                      <a:tailEnd type="none" w="med" len="med"/>
                    </a:lnR>
                    <a:lnT w="7620" cap="flat" cmpd="sng" algn="ctr">
                      <a:solidFill>
                        <a:srgbClr val="E090FF"/>
                      </a:solidFill>
                      <a:prstDash val="solid"/>
                      <a:round/>
                      <a:headEnd type="none" w="med" len="med"/>
                      <a:tailEnd type="none" w="med" len="med"/>
                    </a:lnT>
                    <a:lnB w="7620" cap="flat" cmpd="sng" algn="ctr">
                      <a:solidFill>
                        <a:srgbClr val="20C9FF"/>
                      </a:solidFill>
                      <a:prstDash val="solid"/>
                      <a:round/>
                      <a:headEnd type="none" w="med" len="med"/>
                      <a:tailEnd type="none" w="med" len="med"/>
                    </a:lnB>
                    <a:solidFill>
                      <a:srgbClr val="FFFFFF"/>
                    </a:solidFill>
                  </a:tcPr>
                </a:tc>
                <a:tc>
                  <a:txBody>
                    <a:bodyPr/>
                    <a:lstStyle/>
                    <a:p>
                      <a:pPr rtl="0" fontAlgn="b"/>
                      <a:endParaRPr lang="en-IN" sz="1400">
                        <a:effectLst/>
                      </a:endParaRPr>
                    </a:p>
                  </a:txBody>
                  <a:tcPr marL="13675" marR="13675" marT="0" marB="0" anchor="b">
                    <a:lnL w="7620" cap="flat" cmpd="sng" algn="ctr">
                      <a:solidFill>
                        <a:srgbClr val="A093FF"/>
                      </a:solidFill>
                      <a:prstDash val="solid"/>
                      <a:round/>
                      <a:headEnd type="none" w="med" len="med"/>
                      <a:tailEnd type="none" w="med" len="med"/>
                    </a:lnL>
                    <a:lnR w="7620" cap="flat" cmpd="sng" algn="ctr">
                      <a:solidFill>
                        <a:srgbClr val="20B1FF"/>
                      </a:solidFill>
                      <a:prstDash val="solid"/>
                      <a:round/>
                      <a:headEnd type="none" w="med" len="med"/>
                      <a:tailEnd type="none" w="med" len="med"/>
                    </a:lnR>
                    <a:lnT w="7620" cap="flat" cmpd="sng" algn="ctr">
                      <a:solidFill>
                        <a:srgbClr val="A093FF"/>
                      </a:solidFill>
                      <a:prstDash val="solid"/>
                      <a:round/>
                      <a:headEnd type="none" w="med" len="med"/>
                      <a:tailEnd type="none" w="med" len="med"/>
                    </a:lnT>
                    <a:lnB w="7620" cap="flat" cmpd="sng" algn="ctr">
                      <a:solidFill>
                        <a:srgbClr val="80C8FF"/>
                      </a:solidFill>
                      <a:prstDash val="solid"/>
                      <a:round/>
                      <a:headEnd type="none" w="med" len="med"/>
                      <a:tailEnd type="none" w="med" len="med"/>
                    </a:lnB>
                    <a:solidFill>
                      <a:srgbClr val="FFFFFF"/>
                    </a:solidFill>
                  </a:tcPr>
                </a:tc>
                <a:tc>
                  <a:txBody>
                    <a:bodyPr/>
                    <a:lstStyle/>
                    <a:p>
                      <a:pPr rtl="0" fontAlgn="b"/>
                      <a:endParaRPr lang="en-IN" sz="1400">
                        <a:effectLst/>
                      </a:endParaRPr>
                    </a:p>
                  </a:txBody>
                  <a:tcPr marL="13675" marR="13675" marT="0" marB="0" anchor="b">
                    <a:lnL w="7620" cap="flat" cmpd="sng" algn="ctr">
                      <a:solidFill>
                        <a:srgbClr val="20B1FF"/>
                      </a:solidFill>
                      <a:prstDash val="solid"/>
                      <a:round/>
                      <a:headEnd type="none" w="med" len="med"/>
                      <a:tailEnd type="none" w="med" len="med"/>
                    </a:lnL>
                    <a:lnR w="7620" cap="flat" cmpd="sng" algn="ctr">
                      <a:solidFill>
                        <a:srgbClr val="C0AAFF"/>
                      </a:solidFill>
                      <a:prstDash val="solid"/>
                      <a:round/>
                      <a:headEnd type="none" w="med" len="med"/>
                      <a:tailEnd type="none" w="med" len="med"/>
                    </a:lnR>
                    <a:lnT w="7620" cap="flat" cmpd="sng" algn="ctr">
                      <a:solidFill>
                        <a:srgbClr val="20B1FF"/>
                      </a:solidFill>
                      <a:prstDash val="solid"/>
                      <a:round/>
                      <a:headEnd type="none" w="med" len="med"/>
                      <a:tailEnd type="none" w="med" len="med"/>
                    </a:lnT>
                    <a:lnB w="7620" cap="flat" cmpd="sng" algn="ctr">
                      <a:solidFill>
                        <a:srgbClr val="A0C3FF"/>
                      </a:solidFill>
                      <a:prstDash val="solid"/>
                      <a:round/>
                      <a:headEnd type="none" w="med" len="med"/>
                      <a:tailEnd type="none" w="med" len="med"/>
                    </a:lnB>
                    <a:solidFill>
                      <a:srgbClr val="FFFFFF"/>
                    </a:solidFill>
                  </a:tcPr>
                </a:tc>
                <a:tc>
                  <a:txBody>
                    <a:bodyPr/>
                    <a:lstStyle/>
                    <a:p>
                      <a:pPr rtl="0" fontAlgn="b"/>
                      <a:endParaRPr lang="en-IN" sz="1400">
                        <a:effectLst/>
                      </a:endParaRPr>
                    </a:p>
                  </a:txBody>
                  <a:tcPr marL="13675" marR="13675" marT="0" marB="0" anchor="b">
                    <a:lnL w="7620" cap="flat" cmpd="sng" algn="ctr">
                      <a:solidFill>
                        <a:srgbClr val="C0AAFF"/>
                      </a:solidFill>
                      <a:prstDash val="solid"/>
                      <a:round/>
                      <a:headEnd type="none" w="med" len="med"/>
                      <a:tailEnd type="none" w="med" len="med"/>
                    </a:lnL>
                    <a:lnR w="7620" cap="flat" cmpd="sng" algn="ctr">
                      <a:solidFill>
                        <a:srgbClr val="80B7FF"/>
                      </a:solidFill>
                      <a:prstDash val="solid"/>
                      <a:round/>
                      <a:headEnd type="none" w="med" len="med"/>
                      <a:tailEnd type="none" w="med" len="med"/>
                    </a:lnR>
                    <a:lnT w="7620" cap="flat" cmpd="sng" algn="ctr">
                      <a:solidFill>
                        <a:srgbClr val="C0AAFF"/>
                      </a:solidFill>
                      <a:prstDash val="solid"/>
                      <a:round/>
                      <a:headEnd type="none" w="med" len="med"/>
                      <a:tailEnd type="none" w="med" len="med"/>
                    </a:lnT>
                    <a:lnB w="7620" cap="flat" cmpd="sng" algn="ctr">
                      <a:solidFill>
                        <a:srgbClr val="2079FF"/>
                      </a:solidFill>
                      <a:prstDash val="solid"/>
                      <a:round/>
                      <a:headEnd type="none" w="med" len="med"/>
                      <a:tailEnd type="none" w="med" len="med"/>
                    </a:lnB>
                    <a:solidFill>
                      <a:srgbClr val="FFFFFF"/>
                    </a:solidFill>
                  </a:tcPr>
                </a:tc>
                <a:tc>
                  <a:txBody>
                    <a:bodyPr/>
                    <a:lstStyle/>
                    <a:p>
                      <a:pPr rtl="0" fontAlgn="b"/>
                      <a:endParaRPr lang="en-IN" sz="1400">
                        <a:effectLst/>
                      </a:endParaRPr>
                    </a:p>
                  </a:txBody>
                  <a:tcPr marL="13675" marR="13675" marT="0" marB="0" anchor="b">
                    <a:lnL w="7620" cap="flat" cmpd="sng" algn="ctr">
                      <a:solidFill>
                        <a:srgbClr val="80B7FF"/>
                      </a:solidFill>
                      <a:prstDash val="solid"/>
                      <a:round/>
                      <a:headEnd type="none" w="med" len="med"/>
                      <a:tailEnd type="none" w="med" len="med"/>
                    </a:lnL>
                    <a:lnR w="7620" cap="flat" cmpd="sng" algn="ctr">
                      <a:solidFill>
                        <a:srgbClr val="20B4FF"/>
                      </a:solidFill>
                      <a:prstDash val="solid"/>
                      <a:round/>
                      <a:headEnd type="none" w="med" len="med"/>
                      <a:tailEnd type="none" w="med" len="med"/>
                    </a:lnR>
                    <a:lnT w="7620" cap="flat" cmpd="sng" algn="ctr">
                      <a:solidFill>
                        <a:srgbClr val="80B7FF"/>
                      </a:solidFill>
                      <a:prstDash val="solid"/>
                      <a:round/>
                      <a:headEnd type="none" w="med" len="med"/>
                      <a:tailEnd type="none" w="med" len="med"/>
                    </a:lnT>
                    <a:lnB w="7620" cap="flat" cmpd="sng" algn="ctr">
                      <a:solidFill>
                        <a:srgbClr val="4086FF"/>
                      </a:solidFill>
                      <a:prstDash val="solid"/>
                      <a:round/>
                      <a:headEnd type="none" w="med" len="med"/>
                      <a:tailEnd type="none" w="med" len="med"/>
                    </a:lnB>
                    <a:solidFill>
                      <a:srgbClr val="FFFFFF"/>
                    </a:solidFill>
                  </a:tcPr>
                </a:tc>
                <a:tc>
                  <a:txBody>
                    <a:bodyPr/>
                    <a:lstStyle/>
                    <a:p>
                      <a:pPr rtl="0" fontAlgn="b"/>
                      <a:endParaRPr lang="en-IN" sz="1400">
                        <a:effectLst/>
                      </a:endParaRPr>
                    </a:p>
                  </a:txBody>
                  <a:tcPr marL="13675" marR="13675" marT="0" marB="0" anchor="b">
                    <a:lnL w="7620" cap="flat" cmpd="sng" algn="ctr">
                      <a:solidFill>
                        <a:srgbClr val="20B4FF"/>
                      </a:solidFill>
                      <a:prstDash val="solid"/>
                      <a:round/>
                      <a:headEnd type="none" w="med" len="med"/>
                      <a:tailEnd type="none" w="med" len="med"/>
                    </a:lnL>
                    <a:lnR w="7620" cap="flat" cmpd="sng" algn="ctr">
                      <a:solidFill>
                        <a:srgbClr val="80BAFF"/>
                      </a:solidFill>
                      <a:prstDash val="solid"/>
                      <a:round/>
                      <a:headEnd type="none" w="med" len="med"/>
                      <a:tailEnd type="none" w="med" len="med"/>
                    </a:lnR>
                    <a:lnT w="7620" cap="flat" cmpd="sng" algn="ctr">
                      <a:solidFill>
                        <a:srgbClr val="20B4FF"/>
                      </a:solidFill>
                      <a:prstDash val="solid"/>
                      <a:round/>
                      <a:headEnd type="none" w="med" len="med"/>
                      <a:tailEnd type="none" w="med" len="med"/>
                    </a:lnT>
                    <a:lnB w="7620" cap="flat" cmpd="sng" algn="ctr">
                      <a:solidFill>
                        <a:srgbClr val="20B0FF"/>
                      </a:solidFill>
                      <a:prstDash val="solid"/>
                      <a:round/>
                      <a:headEnd type="none" w="med" len="med"/>
                      <a:tailEnd type="none" w="med" len="med"/>
                    </a:lnB>
                    <a:solidFill>
                      <a:srgbClr val="FFFFFF"/>
                    </a:solidFill>
                  </a:tcPr>
                </a:tc>
                <a:tc>
                  <a:txBody>
                    <a:bodyPr/>
                    <a:lstStyle/>
                    <a:p>
                      <a:pPr rtl="0" fontAlgn="b"/>
                      <a:endParaRPr lang="en-IN" sz="1400">
                        <a:effectLst/>
                      </a:endParaRPr>
                    </a:p>
                  </a:txBody>
                  <a:tcPr marL="13675" marR="13675" marT="0" marB="0" anchor="b">
                    <a:lnL w="7620" cap="flat" cmpd="sng" algn="ctr">
                      <a:solidFill>
                        <a:srgbClr val="80BAFF"/>
                      </a:solidFill>
                      <a:prstDash val="solid"/>
                      <a:round/>
                      <a:headEnd type="none" w="med" len="med"/>
                      <a:tailEnd type="none" w="med" len="med"/>
                    </a:lnL>
                    <a:lnR w="7620" cap="flat" cmpd="sng" algn="ctr">
                      <a:solidFill>
                        <a:srgbClr val="80BAFF"/>
                      </a:solidFill>
                      <a:prstDash val="solid"/>
                      <a:round/>
                      <a:headEnd type="none" w="med" len="med"/>
                      <a:tailEnd type="none" w="med" len="med"/>
                    </a:lnR>
                    <a:lnT w="7620" cap="flat" cmpd="sng" algn="ctr">
                      <a:solidFill>
                        <a:srgbClr val="80BAFF"/>
                      </a:solidFill>
                      <a:prstDash val="solid"/>
                      <a:round/>
                      <a:headEnd type="none" w="med" len="med"/>
                      <a:tailEnd type="none" w="med" len="med"/>
                    </a:lnT>
                    <a:lnB w="7620" cap="flat" cmpd="sng" algn="ctr">
                      <a:solidFill>
                        <a:srgbClr val="8099FF"/>
                      </a:solidFill>
                      <a:prstDash val="solid"/>
                      <a:round/>
                      <a:headEnd type="none" w="med" len="med"/>
                      <a:tailEnd type="none" w="med" len="med"/>
                    </a:lnB>
                    <a:solidFill>
                      <a:srgbClr val="FFFFFF"/>
                    </a:solidFill>
                  </a:tcPr>
                </a:tc>
                <a:extLst>
                  <a:ext uri="{0D108BD9-81ED-4DB2-BD59-A6C34878D82A}">
                    <a16:rowId xmlns:a16="http://schemas.microsoft.com/office/drawing/2014/main" val="1294134859"/>
                  </a:ext>
                </a:extLst>
              </a:tr>
              <a:tr h="225848">
                <a:tc>
                  <a:txBody>
                    <a:bodyPr/>
                    <a:lstStyle/>
                    <a:p>
                      <a:pPr rtl="0" fontAlgn="b"/>
                      <a:endParaRPr lang="en-IN" sz="1400">
                        <a:effectLst/>
                      </a:endParaRPr>
                    </a:p>
                  </a:txBody>
                  <a:tcPr marL="13675" marR="13675" marT="0" marB="0" anchor="b">
                    <a:lnL w="7620" cap="flat" cmpd="sng" algn="ctr">
                      <a:solidFill>
                        <a:srgbClr val="00C1FF"/>
                      </a:solidFill>
                      <a:prstDash val="solid"/>
                      <a:round/>
                      <a:headEnd type="none" w="med" len="med"/>
                      <a:tailEnd type="none" w="med" len="med"/>
                    </a:lnL>
                    <a:lnR w="7620" cap="flat" cmpd="sng" algn="ctr">
                      <a:solidFill>
                        <a:srgbClr val="A0C1FF"/>
                      </a:solidFill>
                      <a:prstDash val="solid"/>
                      <a:round/>
                      <a:headEnd type="none" w="med" len="med"/>
                      <a:tailEnd type="none" w="med" len="med"/>
                    </a:lnR>
                    <a:lnT w="7620" cap="flat" cmpd="sng" algn="ctr">
                      <a:solidFill>
                        <a:srgbClr val="00C1FF"/>
                      </a:solidFill>
                      <a:prstDash val="solid"/>
                      <a:round/>
                      <a:headEnd type="none" w="med" len="med"/>
                      <a:tailEnd type="none" w="med" len="med"/>
                    </a:lnT>
                    <a:lnB w="7620" cap="flat" cmpd="sng" algn="ctr">
                      <a:solidFill>
                        <a:srgbClr val="4086FF"/>
                      </a:solidFill>
                      <a:prstDash val="solid"/>
                      <a:round/>
                      <a:headEnd type="none" w="med" len="med"/>
                      <a:tailEnd type="none" w="med" len="med"/>
                    </a:lnB>
                    <a:solidFill>
                      <a:srgbClr val="FFFFFF"/>
                    </a:solidFill>
                  </a:tcPr>
                </a:tc>
                <a:tc>
                  <a:txBody>
                    <a:bodyPr/>
                    <a:lstStyle/>
                    <a:p>
                      <a:pPr rtl="0" fontAlgn="b"/>
                      <a:endParaRPr lang="en-IN" sz="1400">
                        <a:effectLst/>
                      </a:endParaRPr>
                    </a:p>
                  </a:txBody>
                  <a:tcPr marL="13675" marR="13675" marT="0" marB="0" anchor="b">
                    <a:lnL w="7620" cap="flat" cmpd="sng" algn="ctr">
                      <a:solidFill>
                        <a:srgbClr val="A0C1FF"/>
                      </a:solidFill>
                      <a:prstDash val="solid"/>
                      <a:round/>
                      <a:headEnd type="none" w="med" len="med"/>
                      <a:tailEnd type="none" w="med" len="med"/>
                    </a:lnL>
                    <a:lnR w="7620" cap="flat" cmpd="sng" algn="ctr">
                      <a:solidFill>
                        <a:srgbClr val="80BBFF"/>
                      </a:solidFill>
                      <a:prstDash val="solid"/>
                      <a:round/>
                      <a:headEnd type="none" w="med" len="med"/>
                      <a:tailEnd type="none" w="med" len="med"/>
                    </a:lnR>
                    <a:lnT w="7620" cap="flat" cmpd="sng" algn="ctr">
                      <a:solidFill>
                        <a:srgbClr val="A0C1FF"/>
                      </a:solidFill>
                      <a:prstDash val="solid"/>
                      <a:round/>
                      <a:headEnd type="none" w="med" len="med"/>
                      <a:tailEnd type="none" w="med" len="med"/>
                    </a:lnT>
                    <a:lnB w="7620" cap="flat" cmpd="sng" algn="ctr">
                      <a:solidFill>
                        <a:srgbClr val="608AFF"/>
                      </a:solidFill>
                      <a:prstDash val="solid"/>
                      <a:round/>
                      <a:headEnd type="none" w="med" len="med"/>
                      <a:tailEnd type="none" w="med" len="med"/>
                    </a:lnB>
                    <a:solidFill>
                      <a:srgbClr val="FFFFFF"/>
                    </a:solidFill>
                  </a:tcPr>
                </a:tc>
                <a:tc>
                  <a:txBody>
                    <a:bodyPr/>
                    <a:lstStyle/>
                    <a:p>
                      <a:pPr rtl="0" fontAlgn="b"/>
                      <a:endParaRPr lang="en-IN" sz="1400">
                        <a:effectLst/>
                      </a:endParaRPr>
                    </a:p>
                  </a:txBody>
                  <a:tcPr marL="13675" marR="13675" marT="0" marB="0" anchor="b">
                    <a:lnL w="7620" cap="flat" cmpd="sng" algn="ctr">
                      <a:solidFill>
                        <a:srgbClr val="80BBFF"/>
                      </a:solidFill>
                      <a:prstDash val="solid"/>
                      <a:round/>
                      <a:headEnd type="none" w="med" len="med"/>
                      <a:tailEnd type="none" w="med" len="med"/>
                    </a:lnL>
                    <a:lnR w="7620" cap="flat" cmpd="sng" algn="ctr">
                      <a:solidFill>
                        <a:srgbClr val="20C9FF"/>
                      </a:solidFill>
                      <a:prstDash val="solid"/>
                      <a:round/>
                      <a:headEnd type="none" w="med" len="med"/>
                      <a:tailEnd type="none" w="med" len="med"/>
                    </a:lnR>
                    <a:lnT w="7620" cap="flat" cmpd="sng" algn="ctr">
                      <a:solidFill>
                        <a:srgbClr val="80BBFF"/>
                      </a:solidFill>
                      <a:prstDash val="solid"/>
                      <a:round/>
                      <a:headEnd type="none" w="med" len="med"/>
                      <a:tailEnd type="none" w="med" len="med"/>
                    </a:lnT>
                    <a:lnB w="7620" cap="flat" cmpd="sng" algn="ctr">
                      <a:solidFill>
                        <a:srgbClr val="008EFF"/>
                      </a:solidFill>
                      <a:prstDash val="solid"/>
                      <a:round/>
                      <a:headEnd type="none" w="med" len="med"/>
                      <a:tailEnd type="none" w="med" len="med"/>
                    </a:lnB>
                    <a:solidFill>
                      <a:srgbClr val="FFFFFF"/>
                    </a:solidFill>
                  </a:tcPr>
                </a:tc>
                <a:tc>
                  <a:txBody>
                    <a:bodyPr/>
                    <a:lstStyle/>
                    <a:p>
                      <a:pPr rtl="0" fontAlgn="b"/>
                      <a:endParaRPr lang="en-IN" sz="1400">
                        <a:effectLst/>
                      </a:endParaRPr>
                    </a:p>
                  </a:txBody>
                  <a:tcPr marL="13675" marR="13675" marT="0" marB="0" anchor="b">
                    <a:lnL w="7620" cap="flat" cmpd="sng" algn="ctr">
                      <a:solidFill>
                        <a:srgbClr val="20C9FF"/>
                      </a:solidFill>
                      <a:prstDash val="solid"/>
                      <a:round/>
                      <a:headEnd type="none" w="med" len="med"/>
                      <a:tailEnd type="none" w="med" len="med"/>
                    </a:lnL>
                    <a:lnR w="7620" cap="flat" cmpd="sng" algn="ctr">
                      <a:solidFill>
                        <a:srgbClr val="80C8FF"/>
                      </a:solidFill>
                      <a:prstDash val="solid"/>
                      <a:round/>
                      <a:headEnd type="none" w="med" len="med"/>
                      <a:tailEnd type="none" w="med" len="med"/>
                    </a:lnR>
                    <a:lnT w="7620" cap="flat" cmpd="sng" algn="ctr">
                      <a:solidFill>
                        <a:srgbClr val="20C9FF"/>
                      </a:solidFill>
                      <a:prstDash val="solid"/>
                      <a:round/>
                      <a:headEnd type="none" w="med" len="med"/>
                      <a:tailEnd type="none" w="med" len="med"/>
                    </a:lnT>
                    <a:lnB w="7620" cap="flat" cmpd="sng" algn="ctr">
                      <a:solidFill>
                        <a:srgbClr val="0095FF"/>
                      </a:solidFill>
                      <a:prstDash val="solid"/>
                      <a:round/>
                      <a:headEnd type="none" w="med" len="med"/>
                      <a:tailEnd type="none" w="med" len="med"/>
                    </a:lnB>
                    <a:solidFill>
                      <a:srgbClr val="FFFFFF"/>
                    </a:solidFill>
                  </a:tcPr>
                </a:tc>
                <a:tc>
                  <a:txBody>
                    <a:bodyPr/>
                    <a:lstStyle/>
                    <a:p>
                      <a:pPr rtl="0" fontAlgn="b"/>
                      <a:endParaRPr lang="en-IN" sz="1400">
                        <a:effectLst/>
                      </a:endParaRPr>
                    </a:p>
                  </a:txBody>
                  <a:tcPr marL="13675" marR="13675" marT="0" marB="0" anchor="b">
                    <a:lnL w="7620" cap="flat" cmpd="sng" algn="ctr">
                      <a:solidFill>
                        <a:srgbClr val="80C8FF"/>
                      </a:solidFill>
                      <a:prstDash val="solid"/>
                      <a:round/>
                      <a:headEnd type="none" w="med" len="med"/>
                      <a:tailEnd type="none" w="med" len="med"/>
                    </a:lnL>
                    <a:lnR w="7620" cap="flat" cmpd="sng" algn="ctr">
                      <a:solidFill>
                        <a:srgbClr val="A0C3FF"/>
                      </a:solidFill>
                      <a:prstDash val="solid"/>
                      <a:round/>
                      <a:headEnd type="none" w="med" len="med"/>
                      <a:tailEnd type="none" w="med" len="med"/>
                    </a:lnR>
                    <a:lnT w="7620" cap="flat" cmpd="sng" algn="ctr">
                      <a:solidFill>
                        <a:srgbClr val="80C8FF"/>
                      </a:solidFill>
                      <a:prstDash val="solid"/>
                      <a:round/>
                      <a:headEnd type="none" w="med" len="med"/>
                      <a:tailEnd type="none" w="med" len="med"/>
                    </a:lnT>
                    <a:lnB w="7620" cap="flat" cmpd="sng" algn="ctr">
                      <a:solidFill>
                        <a:srgbClr val="C0B0FF"/>
                      </a:solidFill>
                      <a:prstDash val="solid"/>
                      <a:round/>
                      <a:headEnd type="none" w="med" len="med"/>
                      <a:tailEnd type="none" w="med" len="med"/>
                    </a:lnB>
                    <a:solidFill>
                      <a:srgbClr val="FFFFFF"/>
                    </a:solidFill>
                  </a:tcPr>
                </a:tc>
                <a:tc>
                  <a:txBody>
                    <a:bodyPr/>
                    <a:lstStyle/>
                    <a:p>
                      <a:pPr rtl="0" fontAlgn="b"/>
                      <a:endParaRPr lang="en-IN" sz="1400">
                        <a:effectLst/>
                      </a:endParaRPr>
                    </a:p>
                  </a:txBody>
                  <a:tcPr marL="13675" marR="13675" marT="0" marB="0" anchor="b">
                    <a:lnL w="7620" cap="flat" cmpd="sng" algn="ctr">
                      <a:solidFill>
                        <a:srgbClr val="A0C3FF"/>
                      </a:solidFill>
                      <a:prstDash val="solid"/>
                      <a:round/>
                      <a:headEnd type="none" w="med" len="med"/>
                      <a:tailEnd type="none" w="med" len="med"/>
                    </a:lnL>
                    <a:lnR w="7620" cap="flat" cmpd="sng" algn="ctr">
                      <a:solidFill>
                        <a:srgbClr val="2079FF"/>
                      </a:solidFill>
                      <a:prstDash val="solid"/>
                      <a:round/>
                      <a:headEnd type="none" w="med" len="med"/>
                      <a:tailEnd type="none" w="med" len="med"/>
                    </a:lnR>
                    <a:lnT w="7620" cap="flat" cmpd="sng" algn="ctr">
                      <a:solidFill>
                        <a:srgbClr val="A0C3FF"/>
                      </a:solidFill>
                      <a:prstDash val="solid"/>
                      <a:round/>
                      <a:headEnd type="none" w="med" len="med"/>
                      <a:tailEnd type="none" w="med" len="med"/>
                    </a:lnT>
                    <a:lnB w="7620" cap="flat" cmpd="sng" algn="ctr">
                      <a:solidFill>
                        <a:srgbClr val="00B3FF"/>
                      </a:solidFill>
                      <a:prstDash val="solid"/>
                      <a:round/>
                      <a:headEnd type="none" w="med" len="med"/>
                      <a:tailEnd type="none" w="med" len="med"/>
                    </a:lnB>
                    <a:solidFill>
                      <a:srgbClr val="FFFFFF"/>
                    </a:solidFill>
                  </a:tcPr>
                </a:tc>
                <a:tc>
                  <a:txBody>
                    <a:bodyPr/>
                    <a:lstStyle/>
                    <a:p>
                      <a:pPr rtl="0" fontAlgn="b"/>
                      <a:endParaRPr lang="en-IN" sz="1400">
                        <a:effectLst/>
                      </a:endParaRPr>
                    </a:p>
                  </a:txBody>
                  <a:tcPr marL="13675" marR="13675" marT="0" marB="0" anchor="b">
                    <a:lnL w="7620" cap="flat" cmpd="sng" algn="ctr">
                      <a:solidFill>
                        <a:srgbClr val="2079FF"/>
                      </a:solidFill>
                      <a:prstDash val="solid"/>
                      <a:round/>
                      <a:headEnd type="none" w="med" len="med"/>
                      <a:tailEnd type="none" w="med" len="med"/>
                    </a:lnL>
                    <a:lnR w="7620" cap="flat" cmpd="sng" algn="ctr">
                      <a:solidFill>
                        <a:srgbClr val="4086FF"/>
                      </a:solidFill>
                      <a:prstDash val="solid"/>
                      <a:round/>
                      <a:headEnd type="none" w="med" len="med"/>
                      <a:tailEnd type="none" w="med" len="med"/>
                    </a:lnR>
                    <a:lnT w="7620" cap="flat" cmpd="sng" algn="ctr">
                      <a:solidFill>
                        <a:srgbClr val="2079FF"/>
                      </a:solidFill>
                      <a:prstDash val="solid"/>
                      <a:round/>
                      <a:headEnd type="none" w="med" len="med"/>
                      <a:tailEnd type="none" w="med" len="med"/>
                    </a:lnT>
                    <a:lnB w="7620" cap="flat" cmpd="sng" algn="ctr">
                      <a:solidFill>
                        <a:srgbClr val="A0CEFF"/>
                      </a:solidFill>
                      <a:prstDash val="solid"/>
                      <a:round/>
                      <a:headEnd type="none" w="med" len="med"/>
                      <a:tailEnd type="none" w="med" len="med"/>
                    </a:lnB>
                    <a:solidFill>
                      <a:srgbClr val="FFFFFF"/>
                    </a:solidFill>
                  </a:tcPr>
                </a:tc>
                <a:tc>
                  <a:txBody>
                    <a:bodyPr/>
                    <a:lstStyle/>
                    <a:p>
                      <a:pPr rtl="0" fontAlgn="b"/>
                      <a:endParaRPr lang="en-IN" sz="1400">
                        <a:effectLst/>
                      </a:endParaRPr>
                    </a:p>
                  </a:txBody>
                  <a:tcPr marL="13675" marR="13675" marT="0" marB="0" anchor="b">
                    <a:lnL w="7620" cap="flat" cmpd="sng" algn="ctr">
                      <a:solidFill>
                        <a:srgbClr val="4086FF"/>
                      </a:solidFill>
                      <a:prstDash val="solid"/>
                      <a:round/>
                      <a:headEnd type="none" w="med" len="med"/>
                      <a:tailEnd type="none" w="med" len="med"/>
                    </a:lnL>
                    <a:lnR w="7620" cap="flat" cmpd="sng" algn="ctr">
                      <a:solidFill>
                        <a:srgbClr val="20B0FF"/>
                      </a:solidFill>
                      <a:prstDash val="solid"/>
                      <a:round/>
                      <a:headEnd type="none" w="med" len="med"/>
                      <a:tailEnd type="none" w="med" len="med"/>
                    </a:lnR>
                    <a:lnT w="7620" cap="flat" cmpd="sng" algn="ctr">
                      <a:solidFill>
                        <a:srgbClr val="4086FF"/>
                      </a:solidFill>
                      <a:prstDash val="solid"/>
                      <a:round/>
                      <a:headEnd type="none" w="med" len="med"/>
                      <a:tailEnd type="none" w="med" len="med"/>
                    </a:lnT>
                    <a:lnB w="7620" cap="flat" cmpd="sng" algn="ctr">
                      <a:solidFill>
                        <a:srgbClr val="20CBFF"/>
                      </a:solidFill>
                      <a:prstDash val="solid"/>
                      <a:round/>
                      <a:headEnd type="none" w="med" len="med"/>
                      <a:tailEnd type="none" w="med" len="med"/>
                    </a:lnB>
                    <a:solidFill>
                      <a:srgbClr val="FFFFFF"/>
                    </a:solidFill>
                  </a:tcPr>
                </a:tc>
                <a:tc>
                  <a:txBody>
                    <a:bodyPr/>
                    <a:lstStyle/>
                    <a:p>
                      <a:pPr rtl="0" fontAlgn="b"/>
                      <a:endParaRPr lang="en-IN" sz="1400">
                        <a:effectLst/>
                      </a:endParaRPr>
                    </a:p>
                  </a:txBody>
                  <a:tcPr marL="13675" marR="13675" marT="0" marB="0" anchor="b">
                    <a:lnL w="7620" cap="flat" cmpd="sng" algn="ctr">
                      <a:solidFill>
                        <a:srgbClr val="20B0FF"/>
                      </a:solidFill>
                      <a:prstDash val="solid"/>
                      <a:round/>
                      <a:headEnd type="none" w="med" len="med"/>
                      <a:tailEnd type="none" w="med" len="med"/>
                    </a:lnL>
                    <a:lnR w="7620" cap="flat" cmpd="sng" algn="ctr">
                      <a:solidFill>
                        <a:srgbClr val="8099FF"/>
                      </a:solidFill>
                      <a:prstDash val="solid"/>
                      <a:round/>
                      <a:headEnd type="none" w="med" len="med"/>
                      <a:tailEnd type="none" w="med" len="med"/>
                    </a:lnR>
                    <a:lnT w="7620" cap="flat" cmpd="sng" algn="ctr">
                      <a:solidFill>
                        <a:srgbClr val="20B0FF"/>
                      </a:solidFill>
                      <a:prstDash val="solid"/>
                      <a:round/>
                      <a:headEnd type="none" w="med" len="med"/>
                      <a:tailEnd type="none" w="med" len="med"/>
                    </a:lnT>
                    <a:lnB w="7620" cap="flat" cmpd="sng" algn="ctr">
                      <a:solidFill>
                        <a:srgbClr val="00CFFF"/>
                      </a:solidFill>
                      <a:prstDash val="solid"/>
                      <a:round/>
                      <a:headEnd type="none" w="med" len="med"/>
                      <a:tailEnd type="none" w="med" len="med"/>
                    </a:lnB>
                    <a:solidFill>
                      <a:srgbClr val="FFFFFF"/>
                    </a:solidFill>
                  </a:tcPr>
                </a:tc>
                <a:tc>
                  <a:txBody>
                    <a:bodyPr/>
                    <a:lstStyle/>
                    <a:p>
                      <a:pPr rtl="0" fontAlgn="b"/>
                      <a:endParaRPr lang="en-IN" sz="1400">
                        <a:effectLst/>
                      </a:endParaRPr>
                    </a:p>
                  </a:txBody>
                  <a:tcPr marL="13675" marR="13675" marT="0" marB="0" anchor="b">
                    <a:lnL w="7620" cap="flat" cmpd="sng" algn="ctr">
                      <a:solidFill>
                        <a:srgbClr val="8099FF"/>
                      </a:solidFill>
                      <a:prstDash val="solid"/>
                      <a:round/>
                      <a:headEnd type="none" w="med" len="med"/>
                      <a:tailEnd type="none" w="med" len="med"/>
                    </a:lnL>
                    <a:lnR w="7620" cap="flat" cmpd="sng" algn="ctr">
                      <a:solidFill>
                        <a:srgbClr val="8099FF"/>
                      </a:solidFill>
                      <a:prstDash val="solid"/>
                      <a:round/>
                      <a:headEnd type="none" w="med" len="med"/>
                      <a:tailEnd type="none" w="med" len="med"/>
                    </a:lnR>
                    <a:lnT w="7620" cap="flat" cmpd="sng" algn="ctr">
                      <a:solidFill>
                        <a:srgbClr val="8099FF"/>
                      </a:solidFill>
                      <a:prstDash val="solid"/>
                      <a:round/>
                      <a:headEnd type="none" w="med" len="med"/>
                      <a:tailEnd type="none" w="med" len="med"/>
                    </a:lnT>
                    <a:lnB w="7620" cap="flat" cmpd="sng" algn="ctr">
                      <a:solidFill>
                        <a:srgbClr val="00CFFF"/>
                      </a:solidFill>
                      <a:prstDash val="solid"/>
                      <a:round/>
                      <a:headEnd type="none" w="med" len="med"/>
                      <a:tailEnd type="none" w="med" len="med"/>
                    </a:lnB>
                    <a:solidFill>
                      <a:srgbClr val="FFFFFF"/>
                    </a:solidFill>
                  </a:tcPr>
                </a:tc>
                <a:extLst>
                  <a:ext uri="{0D108BD9-81ED-4DB2-BD59-A6C34878D82A}">
                    <a16:rowId xmlns:a16="http://schemas.microsoft.com/office/drawing/2014/main" val="3686568424"/>
                  </a:ext>
                </a:extLst>
              </a:tr>
              <a:tr h="225848">
                <a:tc>
                  <a:txBody>
                    <a:bodyPr/>
                    <a:lstStyle/>
                    <a:p>
                      <a:pPr rtl="0" fontAlgn="b"/>
                      <a:endParaRPr lang="en-IN" sz="1400">
                        <a:effectLst/>
                      </a:endParaRPr>
                    </a:p>
                  </a:txBody>
                  <a:tcPr marL="13675" marR="13675" marT="0" marB="0" anchor="b">
                    <a:lnL w="7620" cap="flat" cmpd="sng" algn="ctr">
                      <a:solidFill>
                        <a:srgbClr val="4086FF"/>
                      </a:solidFill>
                      <a:prstDash val="solid"/>
                      <a:round/>
                      <a:headEnd type="none" w="med" len="med"/>
                      <a:tailEnd type="none" w="med" len="med"/>
                    </a:lnL>
                    <a:lnR w="7620" cap="flat" cmpd="sng" algn="ctr">
                      <a:solidFill>
                        <a:srgbClr val="608AFF"/>
                      </a:solidFill>
                      <a:prstDash val="solid"/>
                      <a:round/>
                      <a:headEnd type="none" w="med" len="med"/>
                      <a:tailEnd type="none" w="med" len="med"/>
                    </a:lnR>
                    <a:lnT w="7620" cap="flat" cmpd="sng" algn="ctr">
                      <a:solidFill>
                        <a:srgbClr val="4086F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endParaRPr lang="en-IN" sz="1400">
                        <a:effectLst/>
                      </a:endParaRPr>
                    </a:p>
                  </a:txBody>
                  <a:tcPr marL="13675" marR="13675" marT="0" marB="0" anchor="b">
                    <a:lnL w="7620" cap="flat" cmpd="sng" algn="ctr">
                      <a:solidFill>
                        <a:srgbClr val="608AFF"/>
                      </a:solidFill>
                      <a:prstDash val="solid"/>
                      <a:round/>
                      <a:headEnd type="none" w="med" len="med"/>
                      <a:tailEnd type="none" w="med" len="med"/>
                    </a:lnL>
                    <a:lnR w="7620" cap="flat" cmpd="sng" algn="ctr">
                      <a:solidFill>
                        <a:srgbClr val="008EFF"/>
                      </a:solidFill>
                      <a:prstDash val="solid"/>
                      <a:round/>
                      <a:headEnd type="none" w="med" len="med"/>
                      <a:tailEnd type="none" w="med" len="med"/>
                    </a:lnR>
                    <a:lnT w="7620" cap="flat" cmpd="sng" algn="ctr">
                      <a:solidFill>
                        <a:srgbClr val="608AF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endParaRPr lang="en-IN" sz="1400">
                        <a:effectLst/>
                      </a:endParaRPr>
                    </a:p>
                  </a:txBody>
                  <a:tcPr marL="13675" marR="13675" marT="0" marB="0" anchor="b">
                    <a:lnL w="7620" cap="flat" cmpd="sng" algn="ctr">
                      <a:solidFill>
                        <a:srgbClr val="008EFF"/>
                      </a:solidFill>
                      <a:prstDash val="solid"/>
                      <a:round/>
                      <a:headEnd type="none" w="med" len="med"/>
                      <a:tailEnd type="none" w="med" len="med"/>
                    </a:lnL>
                    <a:lnR w="7620" cap="flat" cmpd="sng" algn="ctr">
                      <a:solidFill>
                        <a:srgbClr val="0095FF"/>
                      </a:solidFill>
                      <a:prstDash val="solid"/>
                      <a:round/>
                      <a:headEnd type="none" w="med" len="med"/>
                      <a:tailEnd type="none" w="med" len="med"/>
                    </a:lnR>
                    <a:lnT w="7620" cap="flat" cmpd="sng" algn="ctr">
                      <a:solidFill>
                        <a:srgbClr val="008EF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endParaRPr lang="en-IN" sz="1400">
                        <a:effectLst/>
                      </a:endParaRPr>
                    </a:p>
                  </a:txBody>
                  <a:tcPr marL="13675" marR="13675" marT="0" marB="0" anchor="b">
                    <a:lnL w="7620" cap="flat" cmpd="sng" algn="ctr">
                      <a:solidFill>
                        <a:srgbClr val="0095FF"/>
                      </a:solidFill>
                      <a:prstDash val="solid"/>
                      <a:round/>
                      <a:headEnd type="none" w="med" len="med"/>
                      <a:tailEnd type="none" w="med" len="med"/>
                    </a:lnL>
                    <a:lnR w="7620" cap="flat" cmpd="sng" algn="ctr">
                      <a:solidFill>
                        <a:srgbClr val="C0B0FF"/>
                      </a:solidFill>
                      <a:prstDash val="solid"/>
                      <a:round/>
                      <a:headEnd type="none" w="med" len="med"/>
                      <a:tailEnd type="none" w="med" len="med"/>
                    </a:lnR>
                    <a:lnT w="7620" cap="flat" cmpd="sng" algn="ctr">
                      <a:solidFill>
                        <a:srgbClr val="0095F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endParaRPr lang="en-IN" sz="1400">
                        <a:effectLst/>
                      </a:endParaRPr>
                    </a:p>
                  </a:txBody>
                  <a:tcPr marL="13675" marR="13675" marT="0" marB="0" anchor="b">
                    <a:lnL w="7620" cap="flat" cmpd="sng" algn="ctr">
                      <a:solidFill>
                        <a:srgbClr val="C0B0FF"/>
                      </a:solidFill>
                      <a:prstDash val="solid"/>
                      <a:round/>
                      <a:headEnd type="none" w="med" len="med"/>
                      <a:tailEnd type="none" w="med" len="med"/>
                    </a:lnL>
                    <a:lnR w="7620" cap="flat" cmpd="sng" algn="ctr">
                      <a:solidFill>
                        <a:srgbClr val="00B3FF"/>
                      </a:solidFill>
                      <a:prstDash val="solid"/>
                      <a:round/>
                      <a:headEnd type="none" w="med" len="med"/>
                      <a:tailEnd type="none" w="med" len="med"/>
                    </a:lnR>
                    <a:lnT w="7620" cap="flat" cmpd="sng" algn="ctr">
                      <a:solidFill>
                        <a:srgbClr val="C0B0F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endParaRPr lang="en-IN" sz="1400">
                        <a:effectLst/>
                      </a:endParaRPr>
                    </a:p>
                  </a:txBody>
                  <a:tcPr marL="13675" marR="13675" marT="0" marB="0" anchor="b">
                    <a:lnL w="7620" cap="flat" cmpd="sng" algn="ctr">
                      <a:solidFill>
                        <a:srgbClr val="00B3FF"/>
                      </a:solidFill>
                      <a:prstDash val="solid"/>
                      <a:round/>
                      <a:headEnd type="none" w="med" len="med"/>
                      <a:tailEnd type="none" w="med" len="med"/>
                    </a:lnL>
                    <a:lnR w="7620" cap="flat" cmpd="sng" algn="ctr">
                      <a:solidFill>
                        <a:srgbClr val="A0CEFF"/>
                      </a:solidFill>
                      <a:prstDash val="solid"/>
                      <a:round/>
                      <a:headEnd type="none" w="med" len="med"/>
                      <a:tailEnd type="none" w="med" len="med"/>
                    </a:lnR>
                    <a:lnT w="7620" cap="flat" cmpd="sng" algn="ctr">
                      <a:solidFill>
                        <a:srgbClr val="00B3F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endParaRPr lang="en-IN" sz="1400">
                        <a:effectLst/>
                      </a:endParaRPr>
                    </a:p>
                  </a:txBody>
                  <a:tcPr marL="13675" marR="13675" marT="0" marB="0" anchor="b">
                    <a:lnL w="7620" cap="flat" cmpd="sng" algn="ctr">
                      <a:solidFill>
                        <a:srgbClr val="A0CEFF"/>
                      </a:solidFill>
                      <a:prstDash val="solid"/>
                      <a:round/>
                      <a:headEnd type="none" w="med" len="med"/>
                      <a:tailEnd type="none" w="med" len="med"/>
                    </a:lnL>
                    <a:lnR w="7620" cap="flat" cmpd="sng" algn="ctr">
                      <a:solidFill>
                        <a:srgbClr val="20CBFF"/>
                      </a:solidFill>
                      <a:prstDash val="solid"/>
                      <a:round/>
                      <a:headEnd type="none" w="med" len="med"/>
                      <a:tailEnd type="none" w="med" len="med"/>
                    </a:lnR>
                    <a:lnT w="7620" cap="flat" cmpd="sng" algn="ctr">
                      <a:solidFill>
                        <a:srgbClr val="A0CEF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endParaRPr lang="en-IN" sz="1400">
                        <a:effectLst/>
                      </a:endParaRPr>
                    </a:p>
                  </a:txBody>
                  <a:tcPr marL="13675" marR="13675" marT="0" marB="0" anchor="b">
                    <a:lnL w="7620" cap="flat" cmpd="sng" algn="ctr">
                      <a:solidFill>
                        <a:srgbClr val="20CBFF"/>
                      </a:solidFill>
                      <a:prstDash val="solid"/>
                      <a:round/>
                      <a:headEnd type="none" w="med" len="med"/>
                      <a:tailEnd type="none" w="med" len="med"/>
                    </a:lnL>
                    <a:lnR w="7620" cap="flat" cmpd="sng" algn="ctr">
                      <a:solidFill>
                        <a:srgbClr val="00CFFF"/>
                      </a:solidFill>
                      <a:prstDash val="solid"/>
                      <a:round/>
                      <a:headEnd type="none" w="med" len="med"/>
                      <a:tailEnd type="none" w="med" len="med"/>
                    </a:lnR>
                    <a:lnT w="7620" cap="flat" cmpd="sng" algn="ctr">
                      <a:solidFill>
                        <a:srgbClr val="20CBF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endParaRPr lang="en-IN" sz="1400">
                        <a:effectLst/>
                      </a:endParaRPr>
                    </a:p>
                  </a:txBody>
                  <a:tcPr marL="13675" marR="13675" marT="0" marB="0" anchor="b">
                    <a:lnL w="7620" cap="flat" cmpd="sng" algn="ctr">
                      <a:solidFill>
                        <a:srgbClr val="00CFFF"/>
                      </a:solidFill>
                      <a:prstDash val="solid"/>
                      <a:round/>
                      <a:headEnd type="none" w="med" len="med"/>
                      <a:tailEnd type="none" w="med" len="med"/>
                    </a:lnL>
                    <a:lnR w="7620" cap="flat" cmpd="sng" algn="ctr">
                      <a:solidFill>
                        <a:srgbClr val="00CFFF"/>
                      </a:solidFill>
                      <a:prstDash val="solid"/>
                      <a:round/>
                      <a:headEnd type="none" w="med" len="med"/>
                      <a:tailEnd type="none" w="med" len="med"/>
                    </a:lnR>
                    <a:lnT w="7620" cap="flat" cmpd="sng" algn="ctr">
                      <a:solidFill>
                        <a:srgbClr val="00CFFF"/>
                      </a:solidFill>
                      <a:prstDash val="solid"/>
                      <a:round/>
                      <a:headEnd type="none" w="med" len="med"/>
                      <a:tailEnd type="none" w="med" len="med"/>
                    </a:lnT>
                    <a:lnB w="7620" cap="flat" cmpd="sng" algn="ctr">
                      <a:solidFill>
                        <a:srgbClr val="C0CAFF"/>
                      </a:solidFill>
                      <a:prstDash val="solid"/>
                      <a:round/>
                      <a:headEnd type="none" w="med" len="med"/>
                      <a:tailEnd type="none" w="med" len="med"/>
                    </a:lnB>
                    <a:solidFill>
                      <a:srgbClr val="FFFFFF"/>
                    </a:solidFill>
                  </a:tcPr>
                </a:tc>
                <a:tc>
                  <a:txBody>
                    <a:bodyPr/>
                    <a:lstStyle/>
                    <a:p>
                      <a:pPr rtl="0" fontAlgn="b"/>
                      <a:endParaRPr lang="en-IN" sz="1400">
                        <a:effectLst/>
                      </a:endParaRPr>
                    </a:p>
                  </a:txBody>
                  <a:tcPr marL="13675" marR="13675" marT="0" marB="0" anchor="b">
                    <a:lnL w="7620" cap="flat" cmpd="sng" algn="ctr">
                      <a:solidFill>
                        <a:srgbClr val="00CFFF"/>
                      </a:solidFill>
                      <a:prstDash val="solid"/>
                      <a:round/>
                      <a:headEnd type="none" w="med" len="med"/>
                      <a:tailEnd type="none" w="med" len="med"/>
                    </a:lnL>
                    <a:lnR w="7620" cap="flat" cmpd="sng" algn="ctr">
                      <a:solidFill>
                        <a:srgbClr val="00CFFF"/>
                      </a:solidFill>
                      <a:prstDash val="solid"/>
                      <a:round/>
                      <a:headEnd type="none" w="med" len="med"/>
                      <a:tailEnd type="none" w="med" len="med"/>
                    </a:lnR>
                    <a:lnT w="7620" cap="flat" cmpd="sng" algn="ctr">
                      <a:solidFill>
                        <a:srgbClr val="00CFF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99555851"/>
                  </a:ext>
                </a:extLst>
              </a:tr>
              <a:tr h="239747">
                <a:tc gridSpan="8">
                  <a:txBody>
                    <a:bodyPr/>
                    <a:lstStyle/>
                    <a:p>
                      <a:pPr algn="ctr" rtl="0" fontAlgn="b"/>
                      <a:r>
                        <a:rPr lang="en-US" sz="1400" b="1">
                          <a:effectLst/>
                        </a:rPr>
                        <a:t>EPS Accretive/Dilutive Deal Calculation</a:t>
                      </a:r>
                    </a:p>
                  </a:txBody>
                  <a:tcPr marL="13675" marR="13675" marT="0" marB="0" anchor="b">
                    <a:lnL w="15240" cap="flat" cmpd="sng" algn="ctr">
                      <a:solidFill>
                        <a:srgbClr val="000000"/>
                      </a:solidFill>
                      <a:prstDash val="solid"/>
                      <a:round/>
                      <a:headEnd type="none" w="med" len="med"/>
                      <a:tailEnd type="none" w="med" len="med"/>
                    </a:lnL>
                    <a:lnR w="7620" cap="flat" cmpd="sng" algn="ctr">
                      <a:solidFill>
                        <a:srgbClr val="C0CAFF"/>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20D5FF"/>
                      </a:solidFill>
                      <a:prstDash val="solid"/>
                      <a:round/>
                      <a:headEnd type="none" w="med" len="med"/>
                      <a:tailEnd type="none" w="med" len="med"/>
                    </a:lnB>
                    <a:solidFill>
                      <a:srgbClr val="FFE598"/>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rtl="0" fontAlgn="b"/>
                      <a:endParaRPr lang="en-IN" sz="1400">
                        <a:effectLst/>
                      </a:endParaRPr>
                    </a:p>
                  </a:txBody>
                  <a:tcPr marL="13675" marR="13675" marT="0" marB="0" anchor="b">
                    <a:lnL w="7620" cap="flat" cmpd="sng" algn="ctr">
                      <a:solidFill>
                        <a:srgbClr val="C0CAFF"/>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0CAF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1400">
                        <a:effectLst/>
                      </a:endParaRPr>
                    </a:p>
                  </a:txBody>
                  <a:tcPr marL="13675" marR="13675" marT="0" marB="0" anchor="b">
                    <a:lnL w="7620" cap="flat" cmpd="sng" algn="ctr">
                      <a:solidFill>
                        <a:srgbClr val="CCCCCC"/>
                      </a:solidFill>
                      <a:prstDash val="solid"/>
                      <a:round/>
                      <a:headEnd type="none" w="med" len="med"/>
                      <a:tailEnd type="none" w="med" len="med"/>
                    </a:lnL>
                    <a:lnR w="1524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extLst>
                  <a:ext uri="{0D108BD9-81ED-4DB2-BD59-A6C34878D82A}">
                    <a16:rowId xmlns:a16="http://schemas.microsoft.com/office/drawing/2014/main" val="284339210"/>
                  </a:ext>
                </a:extLst>
              </a:tr>
              <a:tr h="448222">
                <a:tc>
                  <a:txBody>
                    <a:bodyPr/>
                    <a:lstStyle/>
                    <a:p>
                      <a:pPr algn="ctr" rtl="0" fontAlgn="b"/>
                      <a:r>
                        <a:rPr lang="en-IN" sz="1400" b="1">
                          <a:effectLst/>
                        </a:rPr>
                        <a:t>INPUT DATA</a:t>
                      </a:r>
                    </a:p>
                  </a:txBody>
                  <a:tcPr marL="13675" marR="13675" marT="0" marB="0" anchor="b">
                    <a:lnL w="15240" cap="flat" cmpd="sng" algn="ctr">
                      <a:solidFill>
                        <a:srgbClr val="20D5FF"/>
                      </a:solidFill>
                      <a:prstDash val="solid"/>
                      <a:round/>
                      <a:headEnd type="none" w="med" len="med"/>
                      <a:tailEnd type="none" w="med" len="med"/>
                    </a:lnL>
                    <a:lnR w="7620" cap="flat" cmpd="sng" algn="ctr">
                      <a:solidFill>
                        <a:srgbClr val="A0D2FF"/>
                      </a:solidFill>
                      <a:prstDash val="solid"/>
                      <a:round/>
                      <a:headEnd type="none" w="med" len="med"/>
                      <a:tailEnd type="none" w="med" len="med"/>
                    </a:lnR>
                    <a:lnT w="7620" cap="flat" cmpd="sng" algn="ctr">
                      <a:solidFill>
                        <a:srgbClr val="20D5FF"/>
                      </a:solidFill>
                      <a:prstDash val="solid"/>
                      <a:round/>
                      <a:headEnd type="none" w="med" len="med"/>
                      <a:tailEnd type="none" w="med" len="med"/>
                    </a:lnT>
                    <a:lnB w="7620" cap="flat" cmpd="sng" algn="ctr">
                      <a:solidFill>
                        <a:srgbClr val="60DBFF"/>
                      </a:solidFill>
                      <a:prstDash val="solid"/>
                      <a:round/>
                      <a:headEnd type="none" w="med" len="med"/>
                      <a:tailEnd type="none" w="med" len="med"/>
                    </a:lnB>
                    <a:solidFill>
                      <a:srgbClr val="C5E0B3"/>
                    </a:solidFill>
                  </a:tcPr>
                </a:tc>
                <a:tc>
                  <a:txBody>
                    <a:bodyPr/>
                    <a:lstStyle/>
                    <a:p>
                      <a:pPr rtl="0" fontAlgn="b"/>
                      <a:endParaRPr lang="en-IN" sz="1400">
                        <a:effectLst/>
                      </a:endParaRPr>
                    </a:p>
                  </a:txBody>
                  <a:tcPr marL="13675" marR="13675" marT="0" marB="0" anchor="b">
                    <a:lnL w="7620" cap="flat" cmpd="sng" algn="ctr">
                      <a:solidFill>
                        <a:srgbClr val="A0D2FF"/>
                      </a:solidFill>
                      <a:prstDash val="solid"/>
                      <a:round/>
                      <a:headEnd type="none" w="med" len="med"/>
                      <a:tailEnd type="none" w="med" len="med"/>
                    </a:lnL>
                    <a:lnR w="7620" cap="flat" cmpd="sng" algn="ctr">
                      <a:solidFill>
                        <a:srgbClr val="C0D4FF"/>
                      </a:solidFill>
                      <a:prstDash val="solid"/>
                      <a:round/>
                      <a:headEnd type="none" w="med" len="med"/>
                      <a:tailEnd type="none" w="med" len="med"/>
                    </a:lnR>
                    <a:lnT w="7620" cap="flat" cmpd="sng" algn="ctr">
                      <a:solidFill>
                        <a:srgbClr val="A0D2F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C5E0B3"/>
                    </a:solidFill>
                  </a:tcPr>
                </a:tc>
                <a:tc>
                  <a:txBody>
                    <a:bodyPr/>
                    <a:lstStyle/>
                    <a:p>
                      <a:pPr rtl="0" fontAlgn="b"/>
                      <a:r>
                        <a:rPr lang="en-IN" sz="1400">
                          <a:effectLst/>
                        </a:rPr>
                        <a:t>Scenario 1</a:t>
                      </a:r>
                    </a:p>
                  </a:txBody>
                  <a:tcPr marL="13675" marR="13675" marT="0" marB="0" anchor="b">
                    <a:lnL w="7620" cap="flat" cmpd="sng" algn="ctr">
                      <a:solidFill>
                        <a:srgbClr val="C0D4FF"/>
                      </a:solidFill>
                      <a:prstDash val="solid"/>
                      <a:round/>
                      <a:headEnd type="none" w="med" len="med"/>
                      <a:tailEnd type="none" w="med" len="med"/>
                    </a:lnL>
                    <a:lnR w="7620" cap="flat" cmpd="sng" algn="ctr">
                      <a:solidFill>
                        <a:srgbClr val="C0D5FF"/>
                      </a:solidFill>
                      <a:prstDash val="solid"/>
                      <a:round/>
                      <a:headEnd type="none" w="med" len="med"/>
                      <a:tailEnd type="none" w="med" len="med"/>
                    </a:lnR>
                    <a:lnT w="7620" cap="flat" cmpd="sng" algn="ctr">
                      <a:solidFill>
                        <a:srgbClr val="C0D4F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C5E0B3"/>
                    </a:solidFill>
                  </a:tcPr>
                </a:tc>
                <a:tc>
                  <a:txBody>
                    <a:bodyPr/>
                    <a:lstStyle/>
                    <a:p>
                      <a:pPr rtl="0" fontAlgn="b"/>
                      <a:r>
                        <a:rPr lang="en-IN" sz="1400">
                          <a:effectLst/>
                        </a:rPr>
                        <a:t>Scenario 2</a:t>
                      </a:r>
                    </a:p>
                  </a:txBody>
                  <a:tcPr marL="13675" marR="13675" marT="0" marB="0" anchor="b">
                    <a:lnL w="7620" cap="flat" cmpd="sng" algn="ctr">
                      <a:solidFill>
                        <a:srgbClr val="C0D5FF"/>
                      </a:solidFill>
                      <a:prstDash val="solid"/>
                      <a:round/>
                      <a:headEnd type="none" w="med" len="med"/>
                      <a:tailEnd type="none" w="med" len="med"/>
                    </a:lnL>
                    <a:lnR w="7620" cap="flat" cmpd="sng" algn="ctr">
                      <a:solidFill>
                        <a:srgbClr val="C0D7FF"/>
                      </a:solidFill>
                      <a:prstDash val="solid"/>
                      <a:round/>
                      <a:headEnd type="none" w="med" len="med"/>
                      <a:tailEnd type="none" w="med" len="med"/>
                    </a:lnR>
                    <a:lnT w="7620" cap="flat" cmpd="sng" algn="ctr">
                      <a:solidFill>
                        <a:srgbClr val="C0D5F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C5E0B3"/>
                    </a:solidFill>
                  </a:tcPr>
                </a:tc>
                <a:tc>
                  <a:txBody>
                    <a:bodyPr/>
                    <a:lstStyle/>
                    <a:p>
                      <a:pPr rtl="0" fontAlgn="b"/>
                      <a:r>
                        <a:rPr lang="en-IN" sz="1400">
                          <a:effectLst/>
                        </a:rPr>
                        <a:t>Scenario 3</a:t>
                      </a:r>
                    </a:p>
                  </a:txBody>
                  <a:tcPr marL="13675" marR="13675" marT="0" marB="0" anchor="b">
                    <a:lnL w="7620" cap="flat" cmpd="sng" algn="ctr">
                      <a:solidFill>
                        <a:srgbClr val="C0D7FF"/>
                      </a:solidFill>
                      <a:prstDash val="solid"/>
                      <a:round/>
                      <a:headEnd type="none" w="med" len="med"/>
                      <a:tailEnd type="none" w="med" len="med"/>
                    </a:lnL>
                    <a:lnR w="7620" cap="flat" cmpd="sng" algn="ctr">
                      <a:solidFill>
                        <a:srgbClr val="A0D3FF"/>
                      </a:solidFill>
                      <a:prstDash val="solid"/>
                      <a:round/>
                      <a:headEnd type="none" w="med" len="med"/>
                      <a:tailEnd type="none" w="med" len="med"/>
                    </a:lnR>
                    <a:lnT w="7620" cap="flat" cmpd="sng" algn="ctr">
                      <a:solidFill>
                        <a:srgbClr val="C0D7F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C5E0B3"/>
                    </a:solidFill>
                  </a:tcPr>
                </a:tc>
                <a:tc>
                  <a:txBody>
                    <a:bodyPr/>
                    <a:lstStyle/>
                    <a:p>
                      <a:pPr rtl="0" fontAlgn="b"/>
                      <a:r>
                        <a:rPr lang="en-IN" sz="1400">
                          <a:effectLst/>
                        </a:rPr>
                        <a:t>Scenario 4</a:t>
                      </a:r>
                    </a:p>
                  </a:txBody>
                  <a:tcPr marL="13675" marR="13675" marT="0" marB="0" anchor="b">
                    <a:lnL w="7620" cap="flat" cmpd="sng" algn="ctr">
                      <a:solidFill>
                        <a:srgbClr val="A0D3FF"/>
                      </a:solidFill>
                      <a:prstDash val="solid"/>
                      <a:round/>
                      <a:headEnd type="none" w="med" len="med"/>
                      <a:tailEnd type="none" w="med" len="med"/>
                    </a:lnL>
                    <a:lnR w="7620" cap="flat" cmpd="sng" algn="ctr">
                      <a:solidFill>
                        <a:srgbClr val="00DDFF"/>
                      </a:solidFill>
                      <a:prstDash val="solid"/>
                      <a:round/>
                      <a:headEnd type="none" w="med" len="med"/>
                      <a:tailEnd type="none" w="med" len="med"/>
                    </a:lnR>
                    <a:lnT w="7620" cap="flat" cmpd="sng" algn="ctr">
                      <a:solidFill>
                        <a:srgbClr val="A0D3F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C5E0B3"/>
                    </a:solidFill>
                  </a:tcPr>
                </a:tc>
                <a:tc gridSpan="2">
                  <a:txBody>
                    <a:bodyPr/>
                    <a:lstStyle/>
                    <a:p>
                      <a:pPr algn="ctr" rtl="0" fontAlgn="b"/>
                      <a:r>
                        <a:rPr lang="en-IN" sz="1400">
                          <a:effectLst/>
                        </a:rPr>
                        <a:t>Scenario 5</a:t>
                      </a:r>
                    </a:p>
                  </a:txBody>
                  <a:tcPr marL="13675" marR="13675" marT="0" marB="0" anchor="b">
                    <a:lnL w="7620" cap="flat" cmpd="sng" algn="ctr">
                      <a:solidFill>
                        <a:srgbClr val="00DDFF"/>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DDF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C5E0B3"/>
                    </a:solidFill>
                  </a:tcPr>
                </a:tc>
                <a:tc hMerge="1">
                  <a:txBody>
                    <a:bodyPr/>
                    <a:lstStyle/>
                    <a:p>
                      <a:endParaRPr lang="en-IN"/>
                    </a:p>
                  </a:txBody>
                  <a:tcPr/>
                </a:tc>
                <a:tc gridSpan="2">
                  <a:txBody>
                    <a:bodyPr/>
                    <a:lstStyle/>
                    <a:p>
                      <a:pPr algn="ctr" rtl="0" fontAlgn="b"/>
                      <a:r>
                        <a:rPr lang="en-IN" sz="1400">
                          <a:effectLst/>
                        </a:rPr>
                        <a:t>Scenario 6</a:t>
                      </a:r>
                    </a:p>
                  </a:txBody>
                  <a:tcPr marL="13675" marR="13675" marT="0" marB="0" anchor="b">
                    <a:lnL w="7620" cap="flat" cmpd="sng" algn="ctr">
                      <a:solidFill>
                        <a:srgbClr val="CCCCCC"/>
                      </a:solidFill>
                      <a:prstDash val="solid"/>
                      <a:round/>
                      <a:headEnd type="none" w="med" len="med"/>
                      <a:tailEnd type="none" w="med" len="med"/>
                    </a:lnL>
                    <a:lnR w="1524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C5E0B3"/>
                    </a:solidFill>
                  </a:tcPr>
                </a:tc>
                <a:tc hMerge="1">
                  <a:txBody>
                    <a:bodyPr/>
                    <a:lstStyle/>
                    <a:p>
                      <a:endParaRPr lang="en-IN"/>
                    </a:p>
                  </a:txBody>
                  <a:tcPr/>
                </a:tc>
                <a:extLst>
                  <a:ext uri="{0D108BD9-81ED-4DB2-BD59-A6C34878D82A}">
                    <a16:rowId xmlns:a16="http://schemas.microsoft.com/office/drawing/2014/main" val="857795787"/>
                  </a:ext>
                </a:extLst>
              </a:tr>
              <a:tr h="200658">
                <a:tc>
                  <a:txBody>
                    <a:bodyPr/>
                    <a:lstStyle/>
                    <a:p>
                      <a:pPr rtl="0" fontAlgn="b"/>
                      <a:r>
                        <a:rPr lang="en-IN" sz="700" i="1">
                          <a:effectLst/>
                        </a:rPr>
                        <a:t>(figures in INR)</a:t>
                      </a:r>
                    </a:p>
                  </a:txBody>
                  <a:tcPr marL="13675" marR="13675" marT="0" marB="0" anchor="b">
                    <a:lnL w="15240" cap="flat" cmpd="sng" algn="ctr">
                      <a:solidFill>
                        <a:srgbClr val="60DBFF"/>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60DBFF"/>
                      </a:solidFill>
                      <a:prstDash val="solid"/>
                      <a:round/>
                      <a:headEnd type="none" w="med" len="med"/>
                      <a:tailEnd type="none" w="med" len="med"/>
                    </a:lnT>
                    <a:lnB w="7620" cap="flat" cmpd="sng" algn="ctr">
                      <a:solidFill>
                        <a:srgbClr val="80DEFF"/>
                      </a:solidFill>
                      <a:prstDash val="solid"/>
                      <a:round/>
                      <a:headEnd type="none" w="med" len="med"/>
                      <a:tailEnd type="none" w="med" len="med"/>
                    </a:lnB>
                    <a:solidFill>
                      <a:srgbClr val="FFE598"/>
                    </a:solidFill>
                  </a:tcPr>
                </a:tc>
                <a:tc>
                  <a:txBody>
                    <a:bodyPr/>
                    <a:lstStyle/>
                    <a:p>
                      <a:pPr rtl="0" fontAlgn="b"/>
                      <a:r>
                        <a:rPr lang="en-IN" sz="1100">
                          <a:effectLst/>
                        </a:rPr>
                        <a:t>Acquirer</a:t>
                      </a:r>
                    </a:p>
                  </a:txBody>
                  <a:tcPr marL="13675" marR="1367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7CAAC"/>
                    </a:solidFill>
                  </a:tcPr>
                </a:tc>
                <a:tc gridSpan="8">
                  <a:txBody>
                    <a:bodyPr/>
                    <a:lstStyle/>
                    <a:p>
                      <a:pPr algn="ctr" rtl="0" fontAlgn="b"/>
                      <a:r>
                        <a:rPr lang="en-IN" sz="1100">
                          <a:effectLst/>
                        </a:rPr>
                        <a:t>Target</a:t>
                      </a:r>
                    </a:p>
                  </a:txBody>
                  <a:tcPr marL="13675" marR="13675" marT="0" marB="0" anchor="b">
                    <a:lnL w="7620" cap="flat" cmpd="sng" algn="ctr">
                      <a:solidFill>
                        <a:srgbClr val="CCCCCC"/>
                      </a:solidFill>
                      <a:prstDash val="solid"/>
                      <a:round/>
                      <a:headEnd type="none" w="med" len="med"/>
                      <a:tailEnd type="none" w="med" len="med"/>
                    </a:lnL>
                    <a:lnR w="1524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99758611"/>
                  </a:ext>
                </a:extLst>
              </a:tr>
              <a:tr h="161569">
                <a:tc>
                  <a:txBody>
                    <a:bodyPr/>
                    <a:lstStyle/>
                    <a:p>
                      <a:pPr rtl="0" fontAlgn="b"/>
                      <a:endParaRPr lang="en-IN" sz="1400">
                        <a:effectLst/>
                      </a:endParaRPr>
                    </a:p>
                  </a:txBody>
                  <a:tcPr marL="13675" marR="13675" marT="0" marB="0" anchor="b">
                    <a:lnL w="15240" cap="flat" cmpd="sng" algn="ctr">
                      <a:solidFill>
                        <a:srgbClr val="80DEFF"/>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80DEFF"/>
                      </a:solidFill>
                      <a:prstDash val="solid"/>
                      <a:round/>
                      <a:headEnd type="none" w="med" len="med"/>
                      <a:tailEnd type="none" w="med" len="med"/>
                    </a:lnT>
                    <a:lnB w="7620" cap="flat" cmpd="sng" algn="ctr">
                      <a:solidFill>
                        <a:srgbClr val="80E8FF"/>
                      </a:solidFill>
                      <a:prstDash val="solid"/>
                      <a:round/>
                      <a:headEnd type="none" w="med" len="med"/>
                      <a:tailEnd type="none" w="med" len="med"/>
                    </a:lnB>
                    <a:solidFill>
                      <a:srgbClr val="FFE598"/>
                    </a:solidFill>
                  </a:tcPr>
                </a:tc>
                <a:tc>
                  <a:txBody>
                    <a:bodyPr/>
                    <a:lstStyle/>
                    <a:p>
                      <a:pPr rtl="0" fontAlgn="b"/>
                      <a:endParaRPr lang="en-IN" sz="1400">
                        <a:effectLst/>
                      </a:endParaRPr>
                    </a:p>
                  </a:txBody>
                  <a:tcPr marL="13675" marR="1367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7CAAC"/>
                    </a:solidFill>
                  </a:tcPr>
                </a:tc>
                <a:tc gridSpan="3">
                  <a:txBody>
                    <a:bodyPr/>
                    <a:lstStyle/>
                    <a:p>
                      <a:pPr algn="ctr" rtl="0" fontAlgn="b"/>
                      <a:r>
                        <a:rPr lang="en-IN" sz="900">
                          <a:effectLst/>
                        </a:rPr>
                        <a:t>No Premium</a:t>
                      </a:r>
                    </a:p>
                  </a:txBody>
                  <a:tcPr marL="13675" marR="1367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BFFF"/>
                      </a:solidFill>
                      <a:prstDash val="solid"/>
                      <a:round/>
                      <a:headEnd type="none" w="med" len="med"/>
                      <a:tailEnd type="none" w="med" len="med"/>
                    </a:lnB>
                    <a:solidFill>
                      <a:srgbClr val="FFE598"/>
                    </a:solidFill>
                  </a:tcPr>
                </a:tc>
                <a:tc hMerge="1">
                  <a:txBody>
                    <a:bodyPr/>
                    <a:lstStyle/>
                    <a:p>
                      <a:endParaRPr lang="en-IN"/>
                    </a:p>
                  </a:txBody>
                  <a:tcPr/>
                </a:tc>
                <a:tc hMerge="1">
                  <a:txBody>
                    <a:bodyPr/>
                    <a:lstStyle/>
                    <a:p>
                      <a:endParaRPr lang="en-IN"/>
                    </a:p>
                  </a:txBody>
                  <a:tcPr/>
                </a:tc>
                <a:tc>
                  <a:txBody>
                    <a:bodyPr/>
                    <a:lstStyle/>
                    <a:p>
                      <a:pPr rtl="0" fontAlgn="b"/>
                      <a:endParaRPr lang="en-IN" sz="1400">
                        <a:effectLst/>
                      </a:endParaRPr>
                    </a:p>
                  </a:txBody>
                  <a:tcPr marL="13675" marR="1367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gridSpan="2">
                  <a:txBody>
                    <a:bodyPr/>
                    <a:lstStyle/>
                    <a:p>
                      <a:pPr rtl="0" fontAlgn="b"/>
                      <a:r>
                        <a:rPr lang="en-IN" sz="900">
                          <a:effectLst/>
                        </a:rPr>
                        <a:t>Premium offered per Share</a:t>
                      </a:r>
                    </a:p>
                  </a:txBody>
                  <a:tcPr marL="13675" marR="1367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hMerge="1">
                  <a:txBody>
                    <a:bodyPr/>
                    <a:lstStyle/>
                    <a:p>
                      <a:endParaRPr lang="en-IN"/>
                    </a:p>
                  </a:txBody>
                  <a:tcPr/>
                </a:tc>
                <a:tc rowSpan="2" gridSpan="2">
                  <a:txBody>
                    <a:bodyPr/>
                    <a:lstStyle/>
                    <a:p>
                      <a:pPr rtl="0" fontAlgn="b"/>
                      <a:r>
                        <a:rPr lang="en-US" sz="900">
                          <a:effectLst/>
                        </a:rPr>
                        <a:t>50% cash + 50% stock payment</a:t>
                      </a:r>
                    </a:p>
                  </a:txBody>
                  <a:tcPr marL="13675" marR="13675" marT="0" marB="0" anchor="b">
                    <a:lnL w="7620" cap="flat" cmpd="sng" algn="ctr">
                      <a:solidFill>
                        <a:srgbClr val="CCCCCC"/>
                      </a:solidFill>
                      <a:prstDash val="solid"/>
                      <a:round/>
                      <a:headEnd type="none" w="med" len="med"/>
                      <a:tailEnd type="none" w="med" len="med"/>
                    </a:lnL>
                    <a:lnR w="1524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8093FF"/>
                      </a:solidFill>
                      <a:prstDash val="solid"/>
                      <a:round/>
                      <a:headEnd type="none" w="med" len="med"/>
                      <a:tailEnd type="none" w="med" len="med"/>
                    </a:lnB>
                    <a:solidFill>
                      <a:srgbClr val="FFE598"/>
                    </a:solidFill>
                  </a:tcPr>
                </a:tc>
                <a:tc rowSpan="2" hMerge="1">
                  <a:txBody>
                    <a:bodyPr/>
                    <a:lstStyle/>
                    <a:p>
                      <a:endParaRPr lang="en-IN"/>
                    </a:p>
                  </a:txBody>
                  <a:tcPr/>
                </a:tc>
                <a:extLst>
                  <a:ext uri="{0D108BD9-81ED-4DB2-BD59-A6C34878D82A}">
                    <a16:rowId xmlns:a16="http://schemas.microsoft.com/office/drawing/2014/main" val="817197739"/>
                  </a:ext>
                </a:extLst>
              </a:tr>
              <a:tr h="225848">
                <a:tc>
                  <a:txBody>
                    <a:bodyPr/>
                    <a:lstStyle/>
                    <a:p>
                      <a:pPr rtl="0" fontAlgn="b"/>
                      <a:endParaRPr lang="en-IN" sz="1400">
                        <a:effectLst/>
                      </a:endParaRPr>
                    </a:p>
                  </a:txBody>
                  <a:tcPr marL="13675" marR="13675" marT="0" marB="0" anchor="b">
                    <a:lnL w="15240" cap="flat" cmpd="sng" algn="ctr">
                      <a:solidFill>
                        <a:srgbClr val="80E8FF"/>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80E8FF"/>
                      </a:solidFill>
                      <a:prstDash val="solid"/>
                      <a:round/>
                      <a:headEnd type="none" w="med" len="med"/>
                      <a:tailEnd type="none" w="med" len="med"/>
                    </a:lnT>
                    <a:lnB w="7620" cap="flat" cmpd="sng" algn="ctr">
                      <a:solidFill>
                        <a:srgbClr val="C085FF"/>
                      </a:solidFill>
                      <a:prstDash val="solid"/>
                      <a:round/>
                      <a:headEnd type="none" w="med" len="med"/>
                      <a:tailEnd type="none" w="med" len="med"/>
                    </a:lnB>
                    <a:solidFill>
                      <a:srgbClr val="FFE598"/>
                    </a:solidFill>
                  </a:tcPr>
                </a:tc>
                <a:tc>
                  <a:txBody>
                    <a:bodyPr/>
                    <a:lstStyle/>
                    <a:p>
                      <a:pPr rtl="0" fontAlgn="b"/>
                      <a:endParaRPr lang="en-IN" sz="1400">
                        <a:effectLst/>
                      </a:endParaRPr>
                    </a:p>
                  </a:txBody>
                  <a:tcPr marL="13675" marR="13675" marT="0" marB="0" anchor="b">
                    <a:lnL w="7620" cap="flat" cmpd="sng" algn="ctr">
                      <a:solidFill>
                        <a:srgbClr val="CCCCCC"/>
                      </a:solidFill>
                      <a:prstDash val="solid"/>
                      <a:round/>
                      <a:headEnd type="none" w="med" len="med"/>
                      <a:tailEnd type="none" w="med" len="med"/>
                    </a:lnL>
                    <a:lnR w="7620" cap="flat" cmpd="sng" algn="ctr">
                      <a:solidFill>
                        <a:srgbClr val="00BFFF"/>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7CAAC"/>
                    </a:solidFill>
                  </a:tcPr>
                </a:tc>
                <a:tc>
                  <a:txBody>
                    <a:bodyPr/>
                    <a:lstStyle/>
                    <a:p>
                      <a:pPr rtl="0" fontAlgn="b"/>
                      <a:endParaRPr lang="en-IN" sz="1400">
                        <a:effectLst/>
                      </a:endParaRPr>
                    </a:p>
                  </a:txBody>
                  <a:tcPr marL="13675" marR="13675" marT="0" marB="0" anchor="b">
                    <a:lnL w="7620" cap="flat" cmpd="sng" algn="ctr">
                      <a:solidFill>
                        <a:srgbClr val="00BFFF"/>
                      </a:solidFill>
                      <a:prstDash val="solid"/>
                      <a:round/>
                      <a:headEnd type="none" w="med" len="med"/>
                      <a:tailEnd type="none" w="med" len="med"/>
                    </a:lnL>
                    <a:lnR w="7620" cap="flat" cmpd="sng" algn="ctr">
                      <a:solidFill>
                        <a:srgbClr val="406FFF"/>
                      </a:solidFill>
                      <a:prstDash val="solid"/>
                      <a:round/>
                      <a:headEnd type="none" w="med" len="med"/>
                      <a:tailEnd type="none" w="med" len="med"/>
                    </a:lnR>
                    <a:lnT w="7620" cap="flat" cmpd="sng" algn="ctr">
                      <a:solidFill>
                        <a:srgbClr val="00BFFF"/>
                      </a:solidFill>
                      <a:prstDash val="solid"/>
                      <a:round/>
                      <a:headEnd type="none" w="med" len="med"/>
                      <a:tailEnd type="none" w="med" len="med"/>
                    </a:lnT>
                    <a:lnB w="7620" cap="flat" cmpd="sng" algn="ctr">
                      <a:solidFill>
                        <a:srgbClr val="A084FF"/>
                      </a:solidFill>
                      <a:prstDash val="solid"/>
                      <a:round/>
                      <a:headEnd type="none" w="med" len="med"/>
                      <a:tailEnd type="none" w="med" len="med"/>
                    </a:lnB>
                    <a:solidFill>
                      <a:srgbClr val="FFE598"/>
                    </a:solidFill>
                  </a:tcPr>
                </a:tc>
                <a:tc>
                  <a:txBody>
                    <a:bodyPr/>
                    <a:lstStyle/>
                    <a:p>
                      <a:pPr rtl="0" fontAlgn="b"/>
                      <a:endParaRPr lang="en-IN" sz="1400">
                        <a:effectLst/>
                      </a:endParaRPr>
                    </a:p>
                  </a:txBody>
                  <a:tcPr marL="13675" marR="13675" marT="0" marB="0" anchor="b">
                    <a:lnL w="7620" cap="flat" cmpd="sng" algn="ctr">
                      <a:solidFill>
                        <a:srgbClr val="406FFF"/>
                      </a:solidFill>
                      <a:prstDash val="solid"/>
                      <a:round/>
                      <a:headEnd type="none" w="med" len="med"/>
                      <a:tailEnd type="none" w="med" len="med"/>
                    </a:lnL>
                    <a:lnR w="7620" cap="flat" cmpd="sng" algn="ctr">
                      <a:solidFill>
                        <a:srgbClr val="C086FF"/>
                      </a:solidFill>
                      <a:prstDash val="solid"/>
                      <a:round/>
                      <a:headEnd type="none" w="med" len="med"/>
                      <a:tailEnd type="none" w="med" len="med"/>
                    </a:lnR>
                    <a:lnT w="7620" cap="flat" cmpd="sng" algn="ctr">
                      <a:solidFill>
                        <a:srgbClr val="406FFF"/>
                      </a:solidFill>
                      <a:prstDash val="solid"/>
                      <a:round/>
                      <a:headEnd type="none" w="med" len="med"/>
                      <a:tailEnd type="none" w="med" len="med"/>
                    </a:lnT>
                    <a:lnB w="7620" cap="flat" cmpd="sng" algn="ctr">
                      <a:solidFill>
                        <a:srgbClr val="8092FF"/>
                      </a:solidFill>
                      <a:prstDash val="solid"/>
                      <a:round/>
                      <a:headEnd type="none" w="med" len="med"/>
                      <a:tailEnd type="none" w="med" len="med"/>
                    </a:lnB>
                    <a:solidFill>
                      <a:srgbClr val="FFE598"/>
                    </a:solidFill>
                  </a:tcPr>
                </a:tc>
                <a:tc>
                  <a:txBody>
                    <a:bodyPr/>
                    <a:lstStyle/>
                    <a:p>
                      <a:pPr rtl="0" fontAlgn="b"/>
                      <a:endParaRPr lang="en-IN" sz="1400">
                        <a:effectLst/>
                      </a:endParaRPr>
                    </a:p>
                  </a:txBody>
                  <a:tcPr marL="13675" marR="13675" marT="0" marB="0" anchor="b">
                    <a:lnL w="7620" cap="flat" cmpd="sng" algn="ctr">
                      <a:solidFill>
                        <a:srgbClr val="C086FF"/>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086FF"/>
                      </a:solidFill>
                      <a:prstDash val="solid"/>
                      <a:round/>
                      <a:headEnd type="none" w="med" len="med"/>
                      <a:tailEnd type="none" w="med" len="med"/>
                    </a:lnT>
                    <a:lnB w="7620" cap="flat" cmpd="sng" algn="ctr">
                      <a:solidFill>
                        <a:srgbClr val="C096FF"/>
                      </a:solidFill>
                      <a:prstDash val="solid"/>
                      <a:round/>
                      <a:headEnd type="none" w="med" len="med"/>
                      <a:tailEnd type="none" w="med" len="med"/>
                    </a:lnB>
                    <a:solidFill>
                      <a:srgbClr val="FFE598"/>
                    </a:solidFill>
                  </a:tcPr>
                </a:tc>
                <a:tc>
                  <a:txBody>
                    <a:bodyPr/>
                    <a:lstStyle/>
                    <a:p>
                      <a:pPr rtl="0" fontAlgn="b"/>
                      <a:endParaRPr lang="en-IN" sz="1400">
                        <a:effectLst/>
                      </a:endParaRPr>
                    </a:p>
                  </a:txBody>
                  <a:tcPr marL="13675" marR="1367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8093FF"/>
                      </a:solidFill>
                      <a:prstDash val="solid"/>
                      <a:round/>
                      <a:headEnd type="none" w="med" len="med"/>
                      <a:tailEnd type="none" w="med" len="med"/>
                    </a:lnB>
                    <a:solidFill>
                      <a:srgbClr val="FFE598"/>
                    </a:solidFill>
                  </a:tcPr>
                </a:tc>
                <a:tc>
                  <a:txBody>
                    <a:bodyPr/>
                    <a:lstStyle/>
                    <a:p>
                      <a:pPr rtl="0" fontAlgn="b"/>
                      <a:endParaRPr lang="en-IN" sz="1400">
                        <a:effectLst/>
                      </a:endParaRPr>
                    </a:p>
                  </a:txBody>
                  <a:tcPr marL="13675" marR="1367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8093FF"/>
                      </a:solidFill>
                      <a:prstDash val="solid"/>
                      <a:round/>
                      <a:headEnd type="none" w="med" len="med"/>
                      <a:tailEnd type="none" w="med" len="med"/>
                    </a:lnB>
                  </a:tcPr>
                </a:tc>
                <a:tc>
                  <a:txBody>
                    <a:bodyPr/>
                    <a:lstStyle/>
                    <a:p>
                      <a:pPr rtl="0" fontAlgn="b"/>
                      <a:endParaRPr lang="en-IN" sz="1400">
                        <a:effectLst/>
                      </a:endParaRPr>
                    </a:p>
                  </a:txBody>
                  <a:tcPr marL="13675" marR="13675" marT="0" marB="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8093FF"/>
                      </a:solidFill>
                      <a:prstDash val="solid"/>
                      <a:round/>
                      <a:headEnd type="none" w="med" len="med"/>
                      <a:tailEnd type="none" w="med" len="med"/>
                    </a:lnB>
                  </a:tcPr>
                </a:tc>
                <a:tc gridSpan="2"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842023741"/>
                  </a:ext>
                </a:extLst>
              </a:tr>
              <a:tr h="291865">
                <a:tc>
                  <a:txBody>
                    <a:bodyPr/>
                    <a:lstStyle/>
                    <a:p>
                      <a:pPr rtl="0" fontAlgn="b"/>
                      <a:r>
                        <a:rPr lang="en-US" sz="900">
                          <a:effectLst/>
                        </a:rPr>
                        <a:t>Share price before announcement of M&amp;A deal</a:t>
                      </a:r>
                    </a:p>
                  </a:txBody>
                  <a:tcPr marL="13675" marR="13675" marT="0" marB="0" anchor="b">
                    <a:lnL w="15240" cap="flat" cmpd="sng" algn="ctr">
                      <a:solidFill>
                        <a:srgbClr val="C085FF"/>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085FF"/>
                      </a:solidFill>
                      <a:prstDash val="solid"/>
                      <a:round/>
                      <a:headEnd type="none" w="med" len="med"/>
                      <a:tailEnd type="none" w="med" len="med"/>
                    </a:lnT>
                    <a:lnB w="7620" cap="flat" cmpd="sng" algn="ctr">
                      <a:solidFill>
                        <a:srgbClr val="608EFF"/>
                      </a:solidFill>
                      <a:prstDash val="solid"/>
                      <a:round/>
                      <a:headEnd type="none" w="med" len="med"/>
                      <a:tailEnd type="none" w="med" len="med"/>
                    </a:lnB>
                    <a:solidFill>
                      <a:srgbClr val="D8D8D8"/>
                    </a:solidFill>
                  </a:tcPr>
                </a:tc>
                <a:tc>
                  <a:txBody>
                    <a:bodyPr/>
                    <a:lstStyle/>
                    <a:p>
                      <a:pPr algn="r" rtl="0" fontAlgn="b"/>
                      <a:r>
                        <a:rPr lang="en-IN" sz="900">
                          <a:effectLst/>
                        </a:rPr>
                        <a:t>8157.86</a:t>
                      </a:r>
                    </a:p>
                  </a:txBody>
                  <a:tcPr marL="13675" marR="13675" marT="0" marB="0" anchor="b">
                    <a:lnL w="7620" cap="flat" cmpd="sng" algn="ctr">
                      <a:solidFill>
                        <a:srgbClr val="CCCCCC"/>
                      </a:solidFill>
                      <a:prstDash val="solid"/>
                      <a:round/>
                      <a:headEnd type="none" w="med" len="med"/>
                      <a:tailEnd type="none" w="med" len="med"/>
                    </a:lnL>
                    <a:lnR w="7620" cap="flat" cmpd="sng" algn="ctr">
                      <a:solidFill>
                        <a:srgbClr val="A084FF"/>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60C0FF"/>
                      </a:solidFill>
                      <a:prstDash val="solid"/>
                      <a:round/>
                      <a:headEnd type="none" w="med" len="med"/>
                      <a:tailEnd type="none" w="med" len="med"/>
                    </a:lnB>
                    <a:solidFill>
                      <a:srgbClr val="BDD6EE"/>
                    </a:solidFill>
                  </a:tcPr>
                </a:tc>
                <a:tc>
                  <a:txBody>
                    <a:bodyPr/>
                    <a:lstStyle/>
                    <a:p>
                      <a:pPr algn="r" rtl="0" fontAlgn="b"/>
                      <a:r>
                        <a:rPr lang="en-IN" sz="900">
                          <a:effectLst/>
                        </a:rPr>
                        <a:t>261.55</a:t>
                      </a:r>
                    </a:p>
                  </a:txBody>
                  <a:tcPr marL="13675" marR="13675" marT="0" marB="0" anchor="b">
                    <a:lnL w="7620" cap="flat" cmpd="sng" algn="ctr">
                      <a:solidFill>
                        <a:srgbClr val="A084FF"/>
                      </a:solidFill>
                      <a:prstDash val="solid"/>
                      <a:round/>
                      <a:headEnd type="none" w="med" len="med"/>
                      <a:tailEnd type="none" w="med" len="med"/>
                    </a:lnL>
                    <a:lnR w="7620" cap="flat" cmpd="sng" algn="ctr">
                      <a:solidFill>
                        <a:srgbClr val="8092FF"/>
                      </a:solidFill>
                      <a:prstDash val="solid"/>
                      <a:round/>
                      <a:headEnd type="none" w="med" len="med"/>
                      <a:tailEnd type="none" w="med" len="med"/>
                    </a:lnR>
                    <a:lnT w="7620" cap="flat" cmpd="sng" algn="ctr">
                      <a:solidFill>
                        <a:srgbClr val="A084FF"/>
                      </a:solidFill>
                      <a:prstDash val="solid"/>
                      <a:round/>
                      <a:headEnd type="none" w="med" len="med"/>
                      <a:tailEnd type="none" w="med" len="med"/>
                    </a:lnT>
                    <a:lnB w="7620" cap="flat" cmpd="sng" algn="ctr">
                      <a:solidFill>
                        <a:srgbClr val="20C6FF"/>
                      </a:solidFill>
                      <a:prstDash val="solid"/>
                      <a:round/>
                      <a:headEnd type="none" w="med" len="med"/>
                      <a:tailEnd type="none" w="med" len="med"/>
                    </a:lnB>
                    <a:solidFill>
                      <a:srgbClr val="BDD6EE"/>
                    </a:solidFill>
                  </a:tcPr>
                </a:tc>
                <a:tc>
                  <a:txBody>
                    <a:bodyPr/>
                    <a:lstStyle/>
                    <a:p>
                      <a:pPr algn="r" rtl="0" fontAlgn="b"/>
                      <a:r>
                        <a:rPr lang="en-IN" sz="900">
                          <a:effectLst/>
                        </a:rPr>
                        <a:t>262 </a:t>
                      </a:r>
                    </a:p>
                  </a:txBody>
                  <a:tcPr marL="13675" marR="13675" marT="0" marB="0" anchor="b">
                    <a:lnL w="7620" cap="flat" cmpd="sng" algn="ctr">
                      <a:solidFill>
                        <a:srgbClr val="8092FF"/>
                      </a:solidFill>
                      <a:prstDash val="solid"/>
                      <a:round/>
                      <a:headEnd type="none" w="med" len="med"/>
                      <a:tailEnd type="none" w="med" len="med"/>
                    </a:lnL>
                    <a:lnR w="7620" cap="flat" cmpd="sng" algn="ctr">
                      <a:solidFill>
                        <a:srgbClr val="C096FF"/>
                      </a:solidFill>
                      <a:prstDash val="solid"/>
                      <a:round/>
                      <a:headEnd type="none" w="med" len="med"/>
                      <a:tailEnd type="none" w="med" len="med"/>
                    </a:lnR>
                    <a:lnT w="7620" cap="flat" cmpd="sng" algn="ctr">
                      <a:solidFill>
                        <a:srgbClr val="8092FF"/>
                      </a:solidFill>
                      <a:prstDash val="solid"/>
                      <a:round/>
                      <a:headEnd type="none" w="med" len="med"/>
                      <a:tailEnd type="none" w="med" len="med"/>
                    </a:lnT>
                    <a:lnB w="7620" cap="flat" cmpd="sng" algn="ctr">
                      <a:solidFill>
                        <a:srgbClr val="C0C4FF"/>
                      </a:solidFill>
                      <a:prstDash val="solid"/>
                      <a:round/>
                      <a:headEnd type="none" w="med" len="med"/>
                      <a:tailEnd type="none" w="med" len="med"/>
                    </a:lnB>
                    <a:solidFill>
                      <a:srgbClr val="BDD6EE"/>
                    </a:solidFill>
                  </a:tcPr>
                </a:tc>
                <a:tc>
                  <a:txBody>
                    <a:bodyPr/>
                    <a:lstStyle/>
                    <a:p>
                      <a:pPr rtl="0" fontAlgn="b"/>
                      <a:endParaRPr lang="en-IN" sz="1400">
                        <a:effectLst/>
                      </a:endParaRPr>
                    </a:p>
                  </a:txBody>
                  <a:tcPr marL="13675" marR="13675" marT="0" marB="0" anchor="b">
                    <a:lnL w="7620" cap="flat" cmpd="sng" algn="ctr">
                      <a:solidFill>
                        <a:srgbClr val="C096FF"/>
                      </a:solidFill>
                      <a:prstDash val="solid"/>
                      <a:round/>
                      <a:headEnd type="none" w="med" len="med"/>
                      <a:tailEnd type="none" w="med" len="med"/>
                    </a:lnL>
                    <a:lnR w="7620" cap="flat" cmpd="sng" algn="ctr">
                      <a:solidFill>
                        <a:srgbClr val="8093FF"/>
                      </a:solidFill>
                      <a:prstDash val="solid"/>
                      <a:round/>
                      <a:headEnd type="none" w="med" len="med"/>
                      <a:tailEnd type="none" w="med" len="med"/>
                    </a:lnR>
                    <a:lnT w="7620" cap="flat" cmpd="sng" algn="ctr">
                      <a:solidFill>
                        <a:srgbClr val="C096FF"/>
                      </a:solidFill>
                      <a:prstDash val="solid"/>
                      <a:round/>
                      <a:headEnd type="none" w="med" len="med"/>
                      <a:tailEnd type="none" w="med" len="med"/>
                    </a:lnT>
                    <a:lnB w="7620" cap="flat" cmpd="sng" algn="ctr">
                      <a:solidFill>
                        <a:srgbClr val="A0C5FF"/>
                      </a:solidFill>
                      <a:prstDash val="solid"/>
                      <a:round/>
                      <a:headEnd type="none" w="med" len="med"/>
                      <a:tailEnd type="none" w="med" len="med"/>
                    </a:lnB>
                    <a:solidFill>
                      <a:srgbClr val="BDD6EE"/>
                    </a:solidFill>
                  </a:tcPr>
                </a:tc>
                <a:tc>
                  <a:txBody>
                    <a:bodyPr/>
                    <a:lstStyle/>
                    <a:p>
                      <a:pPr algn="r" rtl="0" fontAlgn="b"/>
                      <a:r>
                        <a:rPr lang="en-IN" sz="900">
                          <a:effectLst/>
                        </a:rPr>
                        <a:t>262 </a:t>
                      </a:r>
                    </a:p>
                  </a:txBody>
                  <a:tcPr marL="13675" marR="13675" marT="0" marB="0" anchor="b">
                    <a:lnL w="7620" cap="flat" cmpd="sng" algn="ctr">
                      <a:solidFill>
                        <a:srgbClr val="8093FF"/>
                      </a:solidFill>
                      <a:prstDash val="solid"/>
                      <a:round/>
                      <a:headEnd type="none" w="med" len="med"/>
                      <a:tailEnd type="none" w="med" len="med"/>
                    </a:lnL>
                    <a:lnR w="7620" cap="flat" cmpd="sng" algn="ctr">
                      <a:solidFill>
                        <a:srgbClr val="8093FF"/>
                      </a:solidFill>
                      <a:prstDash val="solid"/>
                      <a:round/>
                      <a:headEnd type="none" w="med" len="med"/>
                      <a:tailEnd type="none" w="med" len="med"/>
                    </a:lnR>
                    <a:lnT w="7620" cap="flat" cmpd="sng" algn="ctr">
                      <a:solidFill>
                        <a:srgbClr val="8093FF"/>
                      </a:solidFill>
                      <a:prstDash val="solid"/>
                      <a:round/>
                      <a:headEnd type="none" w="med" len="med"/>
                      <a:tailEnd type="none" w="med" len="med"/>
                    </a:lnT>
                    <a:lnB w="7620" cap="flat" cmpd="sng" algn="ctr">
                      <a:solidFill>
                        <a:srgbClr val="A0C5FF"/>
                      </a:solidFill>
                      <a:prstDash val="solid"/>
                      <a:round/>
                      <a:headEnd type="none" w="med" len="med"/>
                      <a:tailEnd type="none" w="med" len="med"/>
                    </a:lnB>
                    <a:solidFill>
                      <a:srgbClr val="BDD6EE"/>
                    </a:solidFill>
                  </a:tcPr>
                </a:tc>
                <a:tc>
                  <a:txBody>
                    <a:bodyPr/>
                    <a:lstStyle/>
                    <a:p>
                      <a:pPr algn="r" rtl="0" fontAlgn="b"/>
                      <a:r>
                        <a:rPr lang="en-IN" sz="900">
                          <a:effectLst/>
                        </a:rPr>
                        <a:t>262 </a:t>
                      </a:r>
                    </a:p>
                  </a:txBody>
                  <a:tcPr marL="13675" marR="13675" marT="0" marB="0" anchor="b">
                    <a:lnL w="7620" cap="flat" cmpd="sng" algn="ctr">
                      <a:solidFill>
                        <a:srgbClr val="8093FF"/>
                      </a:solidFill>
                      <a:prstDash val="solid"/>
                      <a:round/>
                      <a:headEnd type="none" w="med" len="med"/>
                      <a:tailEnd type="none" w="med" len="med"/>
                    </a:lnL>
                    <a:lnR w="7620" cap="flat" cmpd="sng" algn="ctr">
                      <a:solidFill>
                        <a:srgbClr val="8093FF"/>
                      </a:solidFill>
                      <a:prstDash val="solid"/>
                      <a:round/>
                      <a:headEnd type="none" w="med" len="med"/>
                      <a:tailEnd type="none" w="med" len="med"/>
                    </a:lnR>
                    <a:lnT w="7620" cap="flat" cmpd="sng" algn="ctr">
                      <a:solidFill>
                        <a:srgbClr val="8093FF"/>
                      </a:solidFill>
                      <a:prstDash val="solid"/>
                      <a:round/>
                      <a:headEnd type="none" w="med" len="med"/>
                      <a:tailEnd type="none" w="med" len="med"/>
                    </a:lnT>
                    <a:lnB w="7620" cap="flat" cmpd="sng" algn="ctr">
                      <a:solidFill>
                        <a:srgbClr val="60CBFF"/>
                      </a:solidFill>
                      <a:prstDash val="solid"/>
                      <a:round/>
                      <a:headEnd type="none" w="med" len="med"/>
                      <a:tailEnd type="none" w="med" len="med"/>
                    </a:lnB>
                    <a:solidFill>
                      <a:srgbClr val="BDD6EE"/>
                    </a:solidFill>
                  </a:tcPr>
                </a:tc>
                <a:tc>
                  <a:txBody>
                    <a:bodyPr/>
                    <a:lstStyle/>
                    <a:p>
                      <a:pPr algn="r" rtl="0" fontAlgn="b"/>
                      <a:r>
                        <a:rPr lang="en-IN" sz="900">
                          <a:effectLst/>
                        </a:rPr>
                        <a:t>262 </a:t>
                      </a:r>
                    </a:p>
                  </a:txBody>
                  <a:tcPr marL="13675" marR="13675" marT="0" marB="0" anchor="b">
                    <a:lnL w="7620" cap="flat" cmpd="sng" algn="ctr">
                      <a:solidFill>
                        <a:srgbClr val="8093FF"/>
                      </a:solidFill>
                      <a:prstDash val="solid"/>
                      <a:round/>
                      <a:headEnd type="none" w="med" len="med"/>
                      <a:tailEnd type="none" w="med" len="med"/>
                    </a:lnL>
                    <a:lnR w="7620" cap="flat" cmpd="sng" algn="ctr">
                      <a:solidFill>
                        <a:srgbClr val="8093FF"/>
                      </a:solidFill>
                      <a:prstDash val="solid"/>
                      <a:round/>
                      <a:headEnd type="none" w="med" len="med"/>
                      <a:tailEnd type="none" w="med" len="med"/>
                    </a:lnR>
                    <a:lnT w="7620" cap="flat" cmpd="sng" algn="ctr">
                      <a:solidFill>
                        <a:srgbClr val="8093FF"/>
                      </a:solidFill>
                      <a:prstDash val="solid"/>
                      <a:round/>
                      <a:headEnd type="none" w="med" len="med"/>
                      <a:tailEnd type="none" w="med" len="med"/>
                    </a:lnT>
                    <a:lnB w="7620" cap="flat" cmpd="sng" algn="ctr">
                      <a:solidFill>
                        <a:srgbClr val="60CCFF"/>
                      </a:solidFill>
                      <a:prstDash val="solid"/>
                      <a:round/>
                      <a:headEnd type="none" w="med" len="med"/>
                      <a:tailEnd type="none" w="med" len="med"/>
                    </a:lnB>
                    <a:solidFill>
                      <a:srgbClr val="BDD6EE"/>
                    </a:solidFill>
                  </a:tcPr>
                </a:tc>
                <a:tc>
                  <a:txBody>
                    <a:bodyPr/>
                    <a:lstStyle/>
                    <a:p>
                      <a:pPr algn="r" rtl="0" fontAlgn="b"/>
                      <a:r>
                        <a:rPr lang="en-IN" sz="900">
                          <a:effectLst/>
                        </a:rPr>
                        <a:t>262 </a:t>
                      </a:r>
                    </a:p>
                  </a:txBody>
                  <a:tcPr marL="13675" marR="13675" marT="0" marB="0" anchor="b">
                    <a:lnL w="7620" cap="flat" cmpd="sng" algn="ctr">
                      <a:solidFill>
                        <a:srgbClr val="8093FF"/>
                      </a:solidFill>
                      <a:prstDash val="solid"/>
                      <a:round/>
                      <a:headEnd type="none" w="med" len="med"/>
                      <a:tailEnd type="none" w="med" len="med"/>
                    </a:lnL>
                    <a:lnR w="7620" cap="flat" cmpd="sng" algn="ctr">
                      <a:solidFill>
                        <a:srgbClr val="8093FF"/>
                      </a:solidFill>
                      <a:prstDash val="solid"/>
                      <a:round/>
                      <a:headEnd type="none" w="med" len="med"/>
                      <a:tailEnd type="none" w="med" len="med"/>
                    </a:lnR>
                    <a:lnT w="7620" cap="flat" cmpd="sng" algn="ctr">
                      <a:solidFill>
                        <a:srgbClr val="8093FF"/>
                      </a:solidFill>
                      <a:prstDash val="solid"/>
                      <a:round/>
                      <a:headEnd type="none" w="med" len="med"/>
                      <a:tailEnd type="none" w="med" len="med"/>
                    </a:lnT>
                    <a:lnB w="7620" cap="flat" cmpd="sng" algn="ctr">
                      <a:solidFill>
                        <a:srgbClr val="60CCFF"/>
                      </a:solidFill>
                      <a:prstDash val="solid"/>
                      <a:round/>
                      <a:headEnd type="none" w="med" len="med"/>
                      <a:tailEnd type="none" w="med" len="med"/>
                    </a:lnB>
                    <a:solidFill>
                      <a:srgbClr val="BDD6EE"/>
                    </a:solidFill>
                  </a:tcPr>
                </a:tc>
                <a:tc>
                  <a:txBody>
                    <a:bodyPr/>
                    <a:lstStyle/>
                    <a:p>
                      <a:pPr algn="r" rtl="0" fontAlgn="b"/>
                      <a:r>
                        <a:rPr lang="en-IN" sz="900">
                          <a:effectLst/>
                        </a:rPr>
                        <a:t>262 </a:t>
                      </a:r>
                    </a:p>
                  </a:txBody>
                  <a:tcPr marL="13675" marR="13675" marT="0" marB="0" anchor="b">
                    <a:lnL w="7620" cap="flat" cmpd="sng" algn="ctr">
                      <a:solidFill>
                        <a:srgbClr val="8093FF"/>
                      </a:solidFill>
                      <a:prstDash val="solid"/>
                      <a:round/>
                      <a:headEnd type="none" w="med" len="med"/>
                      <a:tailEnd type="none" w="med" len="med"/>
                    </a:lnL>
                    <a:lnR w="7620" cap="flat" cmpd="sng" algn="ctr">
                      <a:solidFill>
                        <a:srgbClr val="8093FF"/>
                      </a:solidFill>
                      <a:prstDash val="solid"/>
                      <a:round/>
                      <a:headEnd type="none" w="med" len="med"/>
                      <a:tailEnd type="none" w="med" len="med"/>
                    </a:lnR>
                    <a:lnT w="7620" cap="flat" cmpd="sng" algn="ctr">
                      <a:solidFill>
                        <a:srgbClr val="8093FF"/>
                      </a:solidFill>
                      <a:prstDash val="solid"/>
                      <a:round/>
                      <a:headEnd type="none" w="med" len="med"/>
                      <a:tailEnd type="none" w="med" len="med"/>
                    </a:lnT>
                    <a:lnB w="7620" cap="flat" cmpd="sng" algn="ctr">
                      <a:solidFill>
                        <a:srgbClr val="C0D5FF"/>
                      </a:solidFill>
                      <a:prstDash val="solid"/>
                      <a:round/>
                      <a:headEnd type="none" w="med" len="med"/>
                      <a:tailEnd type="none" w="med" len="med"/>
                    </a:lnB>
                    <a:solidFill>
                      <a:srgbClr val="BDD6EE"/>
                    </a:solidFill>
                  </a:tcPr>
                </a:tc>
                <a:extLst>
                  <a:ext uri="{0D108BD9-81ED-4DB2-BD59-A6C34878D82A}">
                    <a16:rowId xmlns:a16="http://schemas.microsoft.com/office/drawing/2014/main" val="1832051418"/>
                  </a:ext>
                </a:extLst>
              </a:tr>
              <a:tr h="161569">
                <a:tc>
                  <a:txBody>
                    <a:bodyPr/>
                    <a:lstStyle/>
                    <a:p>
                      <a:pPr rtl="0" fontAlgn="b"/>
                      <a:r>
                        <a:rPr lang="en-IN" sz="900">
                          <a:effectLst/>
                        </a:rPr>
                        <a:t>Net Operating Income</a:t>
                      </a:r>
                    </a:p>
                  </a:txBody>
                  <a:tcPr marL="13675" marR="13675" marT="0" marB="0" anchor="b">
                    <a:lnL w="15240" cap="flat" cmpd="sng" algn="ctr">
                      <a:solidFill>
                        <a:srgbClr val="608EFF"/>
                      </a:solidFill>
                      <a:prstDash val="solid"/>
                      <a:round/>
                      <a:headEnd type="none" w="med" len="med"/>
                      <a:tailEnd type="none" w="med" len="med"/>
                    </a:lnL>
                    <a:lnR w="7620" cap="flat" cmpd="sng" algn="ctr">
                      <a:solidFill>
                        <a:srgbClr val="60C0FF"/>
                      </a:solidFill>
                      <a:prstDash val="solid"/>
                      <a:round/>
                      <a:headEnd type="none" w="med" len="med"/>
                      <a:tailEnd type="none" w="med" len="med"/>
                    </a:lnR>
                    <a:lnT w="7620" cap="flat" cmpd="sng" algn="ctr">
                      <a:solidFill>
                        <a:srgbClr val="608EFF"/>
                      </a:solidFill>
                      <a:prstDash val="solid"/>
                      <a:round/>
                      <a:headEnd type="none" w="med" len="med"/>
                      <a:tailEnd type="none" w="med" len="med"/>
                    </a:lnT>
                    <a:lnB w="7620" cap="flat" cmpd="sng" algn="ctr">
                      <a:solidFill>
                        <a:srgbClr val="C0D5FF"/>
                      </a:solidFill>
                      <a:prstDash val="solid"/>
                      <a:round/>
                      <a:headEnd type="none" w="med" len="med"/>
                      <a:tailEnd type="none" w="med" len="med"/>
                    </a:lnB>
                    <a:solidFill>
                      <a:srgbClr val="D8D8D8"/>
                    </a:solidFill>
                  </a:tcPr>
                </a:tc>
                <a:tc>
                  <a:txBody>
                    <a:bodyPr/>
                    <a:lstStyle/>
                    <a:p>
                      <a:pPr algn="r" rtl="0" fontAlgn="b"/>
                      <a:r>
                        <a:rPr lang="en-IN" sz="900">
                          <a:effectLst/>
                        </a:rPr>
                        <a:t>645628520000.00</a:t>
                      </a:r>
                    </a:p>
                  </a:txBody>
                  <a:tcPr marL="13675" marR="13675" marT="0" marB="0" anchor="b">
                    <a:lnL w="7620" cap="flat" cmpd="sng" algn="ctr">
                      <a:solidFill>
                        <a:srgbClr val="60C0FF"/>
                      </a:solidFill>
                      <a:prstDash val="solid"/>
                      <a:round/>
                      <a:headEnd type="none" w="med" len="med"/>
                      <a:tailEnd type="none" w="med" len="med"/>
                    </a:lnL>
                    <a:lnR w="7620" cap="flat" cmpd="sng" algn="ctr">
                      <a:solidFill>
                        <a:srgbClr val="20C6FF"/>
                      </a:solidFill>
                      <a:prstDash val="solid"/>
                      <a:round/>
                      <a:headEnd type="none" w="med" len="med"/>
                      <a:tailEnd type="none" w="med" len="med"/>
                    </a:lnR>
                    <a:lnT w="7620" cap="flat" cmpd="sng" algn="ctr">
                      <a:solidFill>
                        <a:srgbClr val="60C0FF"/>
                      </a:solidFill>
                      <a:prstDash val="solid"/>
                      <a:round/>
                      <a:headEnd type="none" w="med" len="med"/>
                      <a:tailEnd type="none" w="med" len="med"/>
                    </a:lnT>
                    <a:lnB w="7620" cap="flat" cmpd="sng" algn="ctr">
                      <a:solidFill>
                        <a:srgbClr val="00E2FF"/>
                      </a:solidFill>
                      <a:prstDash val="solid"/>
                      <a:round/>
                      <a:headEnd type="none" w="med" len="med"/>
                      <a:tailEnd type="none" w="med" len="med"/>
                    </a:lnB>
                    <a:solidFill>
                      <a:srgbClr val="BDD6EE"/>
                    </a:solidFill>
                  </a:tcPr>
                </a:tc>
                <a:tc>
                  <a:txBody>
                    <a:bodyPr/>
                    <a:lstStyle/>
                    <a:p>
                      <a:pPr algn="r" rtl="0" fontAlgn="b"/>
                      <a:r>
                        <a:rPr lang="en-IN" sz="900">
                          <a:effectLst/>
                        </a:rPr>
                        <a:t>16024000000.00</a:t>
                      </a:r>
                    </a:p>
                  </a:txBody>
                  <a:tcPr marL="13675" marR="13675" marT="0" marB="0" anchor="b">
                    <a:lnL w="7620" cap="flat" cmpd="sng" algn="ctr">
                      <a:solidFill>
                        <a:srgbClr val="20C6FF"/>
                      </a:solidFill>
                      <a:prstDash val="solid"/>
                      <a:round/>
                      <a:headEnd type="none" w="med" len="med"/>
                      <a:tailEnd type="none" w="med" len="med"/>
                    </a:lnL>
                    <a:lnR w="7620" cap="flat" cmpd="sng" algn="ctr">
                      <a:solidFill>
                        <a:srgbClr val="C0C4FF"/>
                      </a:solidFill>
                      <a:prstDash val="solid"/>
                      <a:round/>
                      <a:headEnd type="none" w="med" len="med"/>
                      <a:tailEnd type="none" w="med" len="med"/>
                    </a:lnR>
                    <a:lnT w="7620" cap="flat" cmpd="sng" algn="ctr">
                      <a:solidFill>
                        <a:srgbClr val="20C6FF"/>
                      </a:solidFill>
                      <a:prstDash val="solid"/>
                      <a:round/>
                      <a:headEnd type="none" w="med" len="med"/>
                      <a:tailEnd type="none" w="med" len="med"/>
                    </a:lnT>
                    <a:lnB w="7620" cap="flat" cmpd="sng" algn="ctr">
                      <a:solidFill>
                        <a:srgbClr val="A0DDFF"/>
                      </a:solidFill>
                      <a:prstDash val="solid"/>
                      <a:round/>
                      <a:headEnd type="none" w="med" len="med"/>
                      <a:tailEnd type="none" w="med" len="med"/>
                    </a:lnB>
                    <a:solidFill>
                      <a:srgbClr val="BDD6EE"/>
                    </a:solidFill>
                  </a:tcPr>
                </a:tc>
                <a:tc>
                  <a:txBody>
                    <a:bodyPr/>
                    <a:lstStyle/>
                    <a:p>
                      <a:pPr rtl="0" fontAlgn="b"/>
                      <a:endParaRPr lang="en-IN" sz="1400">
                        <a:effectLst/>
                      </a:endParaRPr>
                    </a:p>
                  </a:txBody>
                  <a:tcPr marL="13675" marR="13675" marT="0" marB="0" anchor="b">
                    <a:lnL w="7620" cap="flat" cmpd="sng" algn="ctr">
                      <a:solidFill>
                        <a:srgbClr val="C0C4FF"/>
                      </a:solidFill>
                      <a:prstDash val="solid"/>
                      <a:round/>
                      <a:headEnd type="none" w="med" len="med"/>
                      <a:tailEnd type="none" w="med" len="med"/>
                    </a:lnL>
                    <a:lnR w="7620" cap="flat" cmpd="sng" algn="ctr">
                      <a:solidFill>
                        <a:srgbClr val="A0C5FF"/>
                      </a:solidFill>
                      <a:prstDash val="solid"/>
                      <a:round/>
                      <a:headEnd type="none" w="med" len="med"/>
                      <a:tailEnd type="none" w="med" len="med"/>
                    </a:lnR>
                    <a:lnT w="7620" cap="flat" cmpd="sng" algn="ctr">
                      <a:solidFill>
                        <a:srgbClr val="C0C4FF"/>
                      </a:solidFill>
                      <a:prstDash val="solid"/>
                      <a:round/>
                      <a:headEnd type="none" w="med" len="med"/>
                      <a:tailEnd type="none" w="med" len="med"/>
                    </a:lnT>
                    <a:lnB w="7620" cap="flat" cmpd="sng" algn="ctr">
                      <a:solidFill>
                        <a:srgbClr val="20EAFF"/>
                      </a:solidFill>
                      <a:prstDash val="solid"/>
                      <a:round/>
                      <a:headEnd type="none" w="med" len="med"/>
                      <a:tailEnd type="none" w="med" len="med"/>
                    </a:lnB>
                    <a:solidFill>
                      <a:srgbClr val="BDD6EE"/>
                    </a:solidFill>
                  </a:tcPr>
                </a:tc>
                <a:tc>
                  <a:txBody>
                    <a:bodyPr/>
                    <a:lstStyle/>
                    <a:p>
                      <a:pPr algn="r" rtl="0" fontAlgn="b"/>
                      <a:r>
                        <a:rPr lang="en-IN" sz="900">
                          <a:effectLst/>
                        </a:rPr>
                        <a:t>16,024,000,000 </a:t>
                      </a:r>
                    </a:p>
                  </a:txBody>
                  <a:tcPr marL="13675" marR="13675" marT="0" marB="0" anchor="b">
                    <a:lnL w="7620" cap="flat" cmpd="sng" algn="ctr">
                      <a:solidFill>
                        <a:srgbClr val="A0C5FF"/>
                      </a:solidFill>
                      <a:prstDash val="solid"/>
                      <a:round/>
                      <a:headEnd type="none" w="med" len="med"/>
                      <a:tailEnd type="none" w="med" len="med"/>
                    </a:lnL>
                    <a:lnR w="7620" cap="flat" cmpd="sng" algn="ctr">
                      <a:solidFill>
                        <a:srgbClr val="A0C5FF"/>
                      </a:solidFill>
                      <a:prstDash val="solid"/>
                      <a:round/>
                      <a:headEnd type="none" w="med" len="med"/>
                      <a:tailEnd type="none" w="med" len="med"/>
                    </a:lnR>
                    <a:lnT w="7620" cap="flat" cmpd="sng" algn="ctr">
                      <a:solidFill>
                        <a:srgbClr val="A0C5FF"/>
                      </a:solidFill>
                      <a:prstDash val="solid"/>
                      <a:round/>
                      <a:headEnd type="none" w="med" len="med"/>
                      <a:tailEnd type="none" w="med" len="med"/>
                    </a:lnT>
                    <a:lnB w="7620" cap="flat" cmpd="sng" algn="ctr">
                      <a:solidFill>
                        <a:srgbClr val="A0E4FF"/>
                      </a:solidFill>
                      <a:prstDash val="solid"/>
                      <a:round/>
                      <a:headEnd type="none" w="med" len="med"/>
                      <a:tailEnd type="none" w="med" len="med"/>
                    </a:lnB>
                    <a:solidFill>
                      <a:srgbClr val="BDD6EE"/>
                    </a:solidFill>
                  </a:tcPr>
                </a:tc>
                <a:tc>
                  <a:txBody>
                    <a:bodyPr/>
                    <a:lstStyle/>
                    <a:p>
                      <a:pPr algn="r" rtl="0" fontAlgn="b"/>
                      <a:r>
                        <a:rPr lang="en-IN" sz="900">
                          <a:effectLst/>
                        </a:rPr>
                        <a:t>16,024,000,000 </a:t>
                      </a:r>
                    </a:p>
                  </a:txBody>
                  <a:tcPr marL="13675" marR="13675" marT="0" marB="0" anchor="b">
                    <a:lnL w="7620" cap="flat" cmpd="sng" algn="ctr">
                      <a:solidFill>
                        <a:srgbClr val="A0C5FF"/>
                      </a:solidFill>
                      <a:prstDash val="solid"/>
                      <a:round/>
                      <a:headEnd type="none" w="med" len="med"/>
                      <a:tailEnd type="none" w="med" len="med"/>
                    </a:lnL>
                    <a:lnR w="7620" cap="flat" cmpd="sng" algn="ctr">
                      <a:solidFill>
                        <a:srgbClr val="60CBFF"/>
                      </a:solidFill>
                      <a:prstDash val="solid"/>
                      <a:round/>
                      <a:headEnd type="none" w="med" len="med"/>
                      <a:tailEnd type="none" w="med" len="med"/>
                    </a:lnR>
                    <a:lnT w="7620" cap="flat" cmpd="sng" algn="ctr">
                      <a:solidFill>
                        <a:srgbClr val="A0C5FF"/>
                      </a:solidFill>
                      <a:prstDash val="solid"/>
                      <a:round/>
                      <a:headEnd type="none" w="med" len="med"/>
                      <a:tailEnd type="none" w="med" len="med"/>
                    </a:lnT>
                    <a:lnB w="7620" cap="flat" cmpd="sng" algn="ctr">
                      <a:solidFill>
                        <a:srgbClr val="40F0FF"/>
                      </a:solidFill>
                      <a:prstDash val="solid"/>
                      <a:round/>
                      <a:headEnd type="none" w="med" len="med"/>
                      <a:tailEnd type="none" w="med" len="med"/>
                    </a:lnB>
                    <a:solidFill>
                      <a:srgbClr val="BDD6EE"/>
                    </a:solidFill>
                  </a:tcPr>
                </a:tc>
                <a:tc>
                  <a:txBody>
                    <a:bodyPr/>
                    <a:lstStyle/>
                    <a:p>
                      <a:pPr algn="r" rtl="0" fontAlgn="b"/>
                      <a:r>
                        <a:rPr lang="en-IN" sz="900">
                          <a:effectLst/>
                        </a:rPr>
                        <a:t>16,024,000,000 </a:t>
                      </a:r>
                    </a:p>
                  </a:txBody>
                  <a:tcPr marL="13675" marR="13675" marT="0" marB="0" anchor="b">
                    <a:lnL w="7620" cap="flat" cmpd="sng" algn="ctr">
                      <a:solidFill>
                        <a:srgbClr val="60CBFF"/>
                      </a:solidFill>
                      <a:prstDash val="solid"/>
                      <a:round/>
                      <a:headEnd type="none" w="med" len="med"/>
                      <a:tailEnd type="none" w="med" len="med"/>
                    </a:lnL>
                    <a:lnR w="7620" cap="flat" cmpd="sng" algn="ctr">
                      <a:solidFill>
                        <a:srgbClr val="60CCFF"/>
                      </a:solidFill>
                      <a:prstDash val="solid"/>
                      <a:round/>
                      <a:headEnd type="none" w="med" len="med"/>
                      <a:tailEnd type="none" w="med" len="med"/>
                    </a:lnR>
                    <a:lnT w="7620" cap="flat" cmpd="sng" algn="ctr">
                      <a:solidFill>
                        <a:srgbClr val="60CBFF"/>
                      </a:solidFill>
                      <a:prstDash val="solid"/>
                      <a:round/>
                      <a:headEnd type="none" w="med" len="med"/>
                      <a:tailEnd type="none" w="med" len="med"/>
                    </a:lnT>
                    <a:lnB w="7620" cap="flat" cmpd="sng" algn="ctr">
                      <a:solidFill>
                        <a:srgbClr val="20ECFF"/>
                      </a:solidFill>
                      <a:prstDash val="solid"/>
                      <a:round/>
                      <a:headEnd type="none" w="med" len="med"/>
                      <a:tailEnd type="none" w="med" len="med"/>
                    </a:lnB>
                    <a:solidFill>
                      <a:srgbClr val="BDD6EE"/>
                    </a:solidFill>
                  </a:tcPr>
                </a:tc>
                <a:tc>
                  <a:txBody>
                    <a:bodyPr/>
                    <a:lstStyle/>
                    <a:p>
                      <a:pPr algn="r" rtl="0" fontAlgn="b"/>
                      <a:r>
                        <a:rPr lang="en-IN" sz="900">
                          <a:effectLst/>
                        </a:rPr>
                        <a:t>16,024,000,000 </a:t>
                      </a:r>
                    </a:p>
                  </a:txBody>
                  <a:tcPr marL="13675" marR="13675" marT="0" marB="0" anchor="b">
                    <a:lnL w="7620" cap="flat" cmpd="sng" algn="ctr">
                      <a:solidFill>
                        <a:srgbClr val="60CCFF"/>
                      </a:solidFill>
                      <a:prstDash val="solid"/>
                      <a:round/>
                      <a:headEnd type="none" w="med" len="med"/>
                      <a:tailEnd type="none" w="med" len="med"/>
                    </a:lnL>
                    <a:lnR w="7620" cap="flat" cmpd="sng" algn="ctr">
                      <a:solidFill>
                        <a:srgbClr val="60CCFF"/>
                      </a:solidFill>
                      <a:prstDash val="solid"/>
                      <a:round/>
                      <a:headEnd type="none" w="med" len="med"/>
                      <a:tailEnd type="none" w="med" len="med"/>
                    </a:lnR>
                    <a:lnT w="7620" cap="flat" cmpd="sng" algn="ctr">
                      <a:solidFill>
                        <a:srgbClr val="60CCFF"/>
                      </a:solidFill>
                      <a:prstDash val="solid"/>
                      <a:round/>
                      <a:headEnd type="none" w="med" len="med"/>
                      <a:tailEnd type="none" w="med" len="med"/>
                    </a:lnT>
                    <a:lnB w="7620" cap="flat" cmpd="sng" algn="ctr">
                      <a:solidFill>
                        <a:srgbClr val="40F0FF"/>
                      </a:solidFill>
                      <a:prstDash val="solid"/>
                      <a:round/>
                      <a:headEnd type="none" w="med" len="med"/>
                      <a:tailEnd type="none" w="med" len="med"/>
                    </a:lnB>
                    <a:solidFill>
                      <a:srgbClr val="BDD6EE"/>
                    </a:solidFill>
                  </a:tcPr>
                </a:tc>
                <a:tc>
                  <a:txBody>
                    <a:bodyPr/>
                    <a:lstStyle/>
                    <a:p>
                      <a:pPr algn="r" rtl="0" fontAlgn="b"/>
                      <a:r>
                        <a:rPr lang="en-IN" sz="900">
                          <a:effectLst/>
                        </a:rPr>
                        <a:t>16,024,000,000 </a:t>
                      </a:r>
                    </a:p>
                  </a:txBody>
                  <a:tcPr marL="13675" marR="13675" marT="0" marB="0" anchor="b">
                    <a:lnL w="7620" cap="flat" cmpd="sng" algn="ctr">
                      <a:solidFill>
                        <a:srgbClr val="60CCFF"/>
                      </a:solidFill>
                      <a:prstDash val="solid"/>
                      <a:round/>
                      <a:headEnd type="none" w="med" len="med"/>
                      <a:tailEnd type="none" w="med" len="med"/>
                    </a:lnL>
                    <a:lnR w="7620" cap="flat" cmpd="sng" algn="ctr">
                      <a:solidFill>
                        <a:srgbClr val="C0D5FF"/>
                      </a:solidFill>
                      <a:prstDash val="solid"/>
                      <a:round/>
                      <a:headEnd type="none" w="med" len="med"/>
                      <a:tailEnd type="none" w="med" len="med"/>
                    </a:lnR>
                    <a:lnT w="7620" cap="flat" cmpd="sng" algn="ctr">
                      <a:solidFill>
                        <a:srgbClr val="60CCFF"/>
                      </a:solidFill>
                      <a:prstDash val="solid"/>
                      <a:round/>
                      <a:headEnd type="none" w="med" len="med"/>
                      <a:tailEnd type="none" w="med" len="med"/>
                    </a:lnT>
                    <a:lnB w="7620" cap="flat" cmpd="sng" algn="ctr">
                      <a:solidFill>
                        <a:srgbClr val="60EBFF"/>
                      </a:solidFill>
                      <a:prstDash val="solid"/>
                      <a:round/>
                      <a:headEnd type="none" w="med" len="med"/>
                      <a:tailEnd type="none" w="med" len="med"/>
                    </a:lnB>
                    <a:solidFill>
                      <a:srgbClr val="BDD6EE"/>
                    </a:solidFill>
                  </a:tcPr>
                </a:tc>
                <a:tc>
                  <a:txBody>
                    <a:bodyPr/>
                    <a:lstStyle/>
                    <a:p>
                      <a:pPr algn="r" rtl="0" fontAlgn="b"/>
                      <a:r>
                        <a:rPr lang="en-IN" sz="900">
                          <a:effectLst/>
                        </a:rPr>
                        <a:t>16,024,000,000 </a:t>
                      </a:r>
                    </a:p>
                  </a:txBody>
                  <a:tcPr marL="13675" marR="13675" marT="0" marB="0" anchor="b">
                    <a:lnL w="7620" cap="flat" cmpd="sng" algn="ctr">
                      <a:solidFill>
                        <a:srgbClr val="C0D5FF"/>
                      </a:solidFill>
                      <a:prstDash val="solid"/>
                      <a:round/>
                      <a:headEnd type="none" w="med" len="med"/>
                      <a:tailEnd type="none" w="med" len="med"/>
                    </a:lnL>
                    <a:lnR w="7620" cap="flat" cmpd="sng" algn="ctr">
                      <a:solidFill>
                        <a:srgbClr val="C0D5FF"/>
                      </a:solidFill>
                      <a:prstDash val="solid"/>
                      <a:round/>
                      <a:headEnd type="none" w="med" len="med"/>
                      <a:tailEnd type="none" w="med" len="med"/>
                    </a:lnR>
                    <a:lnT w="7620" cap="flat" cmpd="sng" algn="ctr">
                      <a:solidFill>
                        <a:srgbClr val="C0D5FF"/>
                      </a:solidFill>
                      <a:prstDash val="solid"/>
                      <a:round/>
                      <a:headEnd type="none" w="med" len="med"/>
                      <a:tailEnd type="none" w="med" len="med"/>
                    </a:lnT>
                    <a:lnB w="7620" cap="flat" cmpd="sng" algn="ctr">
                      <a:solidFill>
                        <a:srgbClr val="E03C00"/>
                      </a:solidFill>
                      <a:prstDash val="solid"/>
                      <a:round/>
                      <a:headEnd type="none" w="med" len="med"/>
                      <a:tailEnd type="none" w="med" len="med"/>
                    </a:lnB>
                    <a:solidFill>
                      <a:srgbClr val="BDD6EE"/>
                    </a:solidFill>
                  </a:tcPr>
                </a:tc>
                <a:extLst>
                  <a:ext uri="{0D108BD9-81ED-4DB2-BD59-A6C34878D82A}">
                    <a16:rowId xmlns:a16="http://schemas.microsoft.com/office/drawing/2014/main" val="3389375894"/>
                  </a:ext>
                </a:extLst>
              </a:tr>
              <a:tr h="161569">
                <a:tc>
                  <a:txBody>
                    <a:bodyPr/>
                    <a:lstStyle/>
                    <a:p>
                      <a:pPr rtl="0" fontAlgn="b"/>
                      <a:r>
                        <a:rPr lang="en-IN" sz="900">
                          <a:effectLst/>
                        </a:rPr>
                        <a:t>Earning per share-EPS</a:t>
                      </a:r>
                    </a:p>
                  </a:txBody>
                  <a:tcPr marL="13675" marR="13675" marT="0" marB="0" anchor="b">
                    <a:lnL w="15240" cap="flat" cmpd="sng" algn="ctr">
                      <a:solidFill>
                        <a:srgbClr val="C0D5FF"/>
                      </a:solidFill>
                      <a:prstDash val="solid"/>
                      <a:round/>
                      <a:headEnd type="none" w="med" len="med"/>
                      <a:tailEnd type="none" w="med" len="med"/>
                    </a:lnL>
                    <a:lnR w="7620" cap="flat" cmpd="sng" algn="ctr">
                      <a:solidFill>
                        <a:srgbClr val="00E2FF"/>
                      </a:solidFill>
                      <a:prstDash val="solid"/>
                      <a:round/>
                      <a:headEnd type="none" w="med" len="med"/>
                      <a:tailEnd type="none" w="med" len="med"/>
                    </a:lnR>
                    <a:lnT w="7620" cap="flat" cmpd="sng" algn="ctr">
                      <a:solidFill>
                        <a:srgbClr val="C0D5FF"/>
                      </a:solidFill>
                      <a:prstDash val="solid"/>
                      <a:round/>
                      <a:headEnd type="none" w="med" len="med"/>
                      <a:tailEnd type="none" w="med" len="med"/>
                    </a:lnT>
                    <a:lnB w="7620" cap="flat" cmpd="sng" algn="ctr">
                      <a:solidFill>
                        <a:srgbClr val="E0C3FF"/>
                      </a:solidFill>
                      <a:prstDash val="solid"/>
                      <a:round/>
                      <a:headEnd type="none" w="med" len="med"/>
                      <a:tailEnd type="none" w="med" len="med"/>
                    </a:lnB>
                    <a:solidFill>
                      <a:srgbClr val="D8D8D8"/>
                    </a:solidFill>
                  </a:tcPr>
                </a:tc>
                <a:tc>
                  <a:txBody>
                    <a:bodyPr/>
                    <a:lstStyle/>
                    <a:p>
                      <a:pPr algn="r" rtl="0" fontAlgn="b"/>
                      <a:r>
                        <a:rPr lang="en-IN" sz="900">
                          <a:effectLst/>
                        </a:rPr>
                        <a:t>521 </a:t>
                      </a:r>
                    </a:p>
                  </a:txBody>
                  <a:tcPr marL="13675" marR="13675" marT="0" marB="0" anchor="b">
                    <a:lnL w="7620" cap="flat" cmpd="sng" algn="ctr">
                      <a:solidFill>
                        <a:srgbClr val="00E2FF"/>
                      </a:solidFill>
                      <a:prstDash val="solid"/>
                      <a:round/>
                      <a:headEnd type="none" w="med" len="med"/>
                      <a:tailEnd type="none" w="med" len="med"/>
                    </a:lnL>
                    <a:lnR w="7620" cap="flat" cmpd="sng" algn="ctr">
                      <a:solidFill>
                        <a:srgbClr val="A0DDFF"/>
                      </a:solidFill>
                      <a:prstDash val="solid"/>
                      <a:round/>
                      <a:headEnd type="none" w="med" len="med"/>
                      <a:tailEnd type="none" w="med" len="med"/>
                    </a:lnR>
                    <a:lnT w="7620" cap="flat" cmpd="sng" algn="ctr">
                      <a:solidFill>
                        <a:srgbClr val="00E2FF"/>
                      </a:solidFill>
                      <a:prstDash val="solid"/>
                      <a:round/>
                      <a:headEnd type="none" w="med" len="med"/>
                      <a:tailEnd type="none" w="med" len="med"/>
                    </a:lnT>
                    <a:lnB w="7620" cap="flat" cmpd="sng" algn="ctr">
                      <a:solidFill>
                        <a:srgbClr val="00D5FF"/>
                      </a:solidFill>
                      <a:prstDash val="solid"/>
                      <a:round/>
                      <a:headEnd type="none" w="med" len="med"/>
                      <a:tailEnd type="none" w="med" len="med"/>
                    </a:lnB>
                    <a:solidFill>
                      <a:srgbClr val="BDD6EE"/>
                    </a:solidFill>
                  </a:tcPr>
                </a:tc>
                <a:tc>
                  <a:txBody>
                    <a:bodyPr/>
                    <a:lstStyle/>
                    <a:p>
                      <a:pPr algn="r" rtl="0" fontAlgn="b"/>
                      <a:r>
                        <a:rPr lang="en-IN" sz="900">
                          <a:effectLst/>
                        </a:rPr>
                        <a:t>17 </a:t>
                      </a:r>
                    </a:p>
                  </a:txBody>
                  <a:tcPr marL="13675" marR="13675" marT="0" marB="0" anchor="b">
                    <a:lnL w="7620" cap="flat" cmpd="sng" algn="ctr">
                      <a:solidFill>
                        <a:srgbClr val="A0DDFF"/>
                      </a:solidFill>
                      <a:prstDash val="solid"/>
                      <a:round/>
                      <a:headEnd type="none" w="med" len="med"/>
                      <a:tailEnd type="none" w="med" len="med"/>
                    </a:lnL>
                    <a:lnR w="7620" cap="flat" cmpd="sng" algn="ctr">
                      <a:solidFill>
                        <a:srgbClr val="20EAFF"/>
                      </a:solidFill>
                      <a:prstDash val="solid"/>
                      <a:round/>
                      <a:headEnd type="none" w="med" len="med"/>
                      <a:tailEnd type="none" w="med" len="med"/>
                    </a:lnR>
                    <a:lnT w="7620" cap="flat" cmpd="sng" algn="ctr">
                      <a:solidFill>
                        <a:srgbClr val="A0DDFF"/>
                      </a:solidFill>
                      <a:prstDash val="solid"/>
                      <a:round/>
                      <a:headEnd type="none" w="med" len="med"/>
                      <a:tailEnd type="none" w="med" len="med"/>
                    </a:lnT>
                    <a:lnB w="7620" cap="flat" cmpd="sng" algn="ctr">
                      <a:solidFill>
                        <a:srgbClr val="40EFFF"/>
                      </a:solidFill>
                      <a:prstDash val="solid"/>
                      <a:round/>
                      <a:headEnd type="none" w="med" len="med"/>
                      <a:tailEnd type="none" w="med" len="med"/>
                    </a:lnB>
                    <a:solidFill>
                      <a:srgbClr val="BDD6EE"/>
                    </a:solidFill>
                  </a:tcPr>
                </a:tc>
                <a:tc>
                  <a:txBody>
                    <a:bodyPr/>
                    <a:lstStyle/>
                    <a:p>
                      <a:pPr algn="r" rtl="0" fontAlgn="b"/>
                      <a:r>
                        <a:rPr lang="en-IN" sz="900">
                          <a:effectLst/>
                        </a:rPr>
                        <a:t>- </a:t>
                      </a:r>
                    </a:p>
                  </a:txBody>
                  <a:tcPr marL="13675" marR="13675" marT="0" marB="0" anchor="b">
                    <a:lnL w="7620" cap="flat" cmpd="sng" algn="ctr">
                      <a:solidFill>
                        <a:srgbClr val="20EAFF"/>
                      </a:solidFill>
                      <a:prstDash val="solid"/>
                      <a:round/>
                      <a:headEnd type="none" w="med" len="med"/>
                      <a:tailEnd type="none" w="med" len="med"/>
                    </a:lnL>
                    <a:lnR w="7620" cap="flat" cmpd="sng" algn="ctr">
                      <a:solidFill>
                        <a:srgbClr val="A0E4FF"/>
                      </a:solidFill>
                      <a:prstDash val="solid"/>
                      <a:round/>
                      <a:headEnd type="none" w="med" len="med"/>
                      <a:tailEnd type="none" w="med" len="med"/>
                    </a:lnR>
                    <a:lnT w="7620" cap="flat" cmpd="sng" algn="ctr">
                      <a:solidFill>
                        <a:srgbClr val="20EAFF"/>
                      </a:solidFill>
                      <a:prstDash val="solid"/>
                      <a:round/>
                      <a:headEnd type="none" w="med" len="med"/>
                      <a:tailEnd type="none" w="med" len="med"/>
                    </a:lnT>
                    <a:lnB w="7620" cap="flat" cmpd="sng" algn="ctr">
                      <a:solidFill>
                        <a:srgbClr val="00EFFF"/>
                      </a:solidFill>
                      <a:prstDash val="solid"/>
                      <a:round/>
                      <a:headEnd type="none" w="med" len="med"/>
                      <a:tailEnd type="none" w="med" len="med"/>
                    </a:lnB>
                    <a:solidFill>
                      <a:srgbClr val="BDD6EE"/>
                    </a:solidFill>
                  </a:tcPr>
                </a:tc>
                <a:tc>
                  <a:txBody>
                    <a:bodyPr/>
                    <a:lstStyle/>
                    <a:p>
                      <a:pPr algn="r" rtl="0" fontAlgn="b"/>
                      <a:r>
                        <a:rPr lang="en-IN" sz="900">
                          <a:effectLst/>
                        </a:rPr>
                        <a:t>17 </a:t>
                      </a:r>
                    </a:p>
                  </a:txBody>
                  <a:tcPr marL="13675" marR="13675" marT="0" marB="0" anchor="b">
                    <a:lnL w="7620" cap="flat" cmpd="sng" algn="ctr">
                      <a:solidFill>
                        <a:srgbClr val="A0E4FF"/>
                      </a:solidFill>
                      <a:prstDash val="solid"/>
                      <a:round/>
                      <a:headEnd type="none" w="med" len="med"/>
                      <a:tailEnd type="none" w="med" len="med"/>
                    </a:lnL>
                    <a:lnR w="7620" cap="flat" cmpd="sng" algn="ctr">
                      <a:solidFill>
                        <a:srgbClr val="40F0FF"/>
                      </a:solidFill>
                      <a:prstDash val="solid"/>
                      <a:round/>
                      <a:headEnd type="none" w="med" len="med"/>
                      <a:tailEnd type="none" w="med" len="med"/>
                    </a:lnR>
                    <a:lnT w="7620" cap="flat" cmpd="sng" algn="ctr">
                      <a:solidFill>
                        <a:srgbClr val="A0E4FF"/>
                      </a:solidFill>
                      <a:prstDash val="solid"/>
                      <a:round/>
                      <a:headEnd type="none" w="med" len="med"/>
                      <a:tailEnd type="none" w="med" len="med"/>
                    </a:lnT>
                    <a:lnB w="7620" cap="flat" cmpd="sng" algn="ctr">
                      <a:solidFill>
                        <a:srgbClr val="E0EBFF"/>
                      </a:solidFill>
                      <a:prstDash val="solid"/>
                      <a:round/>
                      <a:headEnd type="none" w="med" len="med"/>
                      <a:tailEnd type="none" w="med" len="med"/>
                    </a:lnB>
                    <a:solidFill>
                      <a:srgbClr val="BDD6EE"/>
                    </a:solidFill>
                  </a:tcPr>
                </a:tc>
                <a:tc>
                  <a:txBody>
                    <a:bodyPr/>
                    <a:lstStyle/>
                    <a:p>
                      <a:pPr algn="r" rtl="0" fontAlgn="b"/>
                      <a:r>
                        <a:rPr lang="en-IN" sz="900">
                          <a:effectLst/>
                        </a:rPr>
                        <a:t>17 </a:t>
                      </a:r>
                    </a:p>
                  </a:txBody>
                  <a:tcPr marL="13675" marR="13675" marT="0" marB="0" anchor="b">
                    <a:lnL w="7620" cap="flat" cmpd="sng" algn="ctr">
                      <a:solidFill>
                        <a:srgbClr val="40F0FF"/>
                      </a:solidFill>
                      <a:prstDash val="solid"/>
                      <a:round/>
                      <a:headEnd type="none" w="med" len="med"/>
                      <a:tailEnd type="none" w="med" len="med"/>
                    </a:lnL>
                    <a:lnR w="7620" cap="flat" cmpd="sng" algn="ctr">
                      <a:solidFill>
                        <a:srgbClr val="20ECFF"/>
                      </a:solidFill>
                      <a:prstDash val="solid"/>
                      <a:round/>
                      <a:headEnd type="none" w="med" len="med"/>
                      <a:tailEnd type="none" w="med" len="med"/>
                    </a:lnR>
                    <a:lnT w="7620" cap="flat" cmpd="sng" algn="ctr">
                      <a:solidFill>
                        <a:srgbClr val="40F0FF"/>
                      </a:solidFill>
                      <a:prstDash val="solid"/>
                      <a:round/>
                      <a:headEnd type="none" w="med" len="med"/>
                      <a:tailEnd type="none" w="med" len="med"/>
                    </a:lnT>
                    <a:lnB w="7620" cap="flat" cmpd="sng" algn="ctr">
                      <a:solidFill>
                        <a:srgbClr val="20F2FF"/>
                      </a:solidFill>
                      <a:prstDash val="solid"/>
                      <a:round/>
                      <a:headEnd type="none" w="med" len="med"/>
                      <a:tailEnd type="none" w="med" len="med"/>
                    </a:lnB>
                    <a:solidFill>
                      <a:srgbClr val="BDD6EE"/>
                    </a:solidFill>
                  </a:tcPr>
                </a:tc>
                <a:tc>
                  <a:txBody>
                    <a:bodyPr/>
                    <a:lstStyle/>
                    <a:p>
                      <a:pPr algn="r" rtl="0" fontAlgn="b"/>
                      <a:r>
                        <a:rPr lang="en-IN" sz="900">
                          <a:effectLst/>
                        </a:rPr>
                        <a:t>17 </a:t>
                      </a:r>
                    </a:p>
                  </a:txBody>
                  <a:tcPr marL="13675" marR="13675" marT="0" marB="0" anchor="b">
                    <a:lnL w="7620" cap="flat" cmpd="sng" algn="ctr">
                      <a:solidFill>
                        <a:srgbClr val="20ECFF"/>
                      </a:solidFill>
                      <a:prstDash val="solid"/>
                      <a:round/>
                      <a:headEnd type="none" w="med" len="med"/>
                      <a:tailEnd type="none" w="med" len="med"/>
                    </a:lnL>
                    <a:lnR w="7620" cap="flat" cmpd="sng" algn="ctr">
                      <a:solidFill>
                        <a:srgbClr val="40F0FF"/>
                      </a:solidFill>
                      <a:prstDash val="solid"/>
                      <a:round/>
                      <a:headEnd type="none" w="med" len="med"/>
                      <a:tailEnd type="none" w="med" len="med"/>
                    </a:lnR>
                    <a:lnT w="7620" cap="flat" cmpd="sng" algn="ctr">
                      <a:solidFill>
                        <a:srgbClr val="20ECFF"/>
                      </a:solidFill>
                      <a:prstDash val="solid"/>
                      <a:round/>
                      <a:headEnd type="none" w="med" len="med"/>
                      <a:tailEnd type="none" w="med" len="med"/>
                    </a:lnT>
                    <a:lnB w="7620" cap="flat" cmpd="sng" algn="ctr">
                      <a:solidFill>
                        <a:srgbClr val="203D00"/>
                      </a:solidFill>
                      <a:prstDash val="solid"/>
                      <a:round/>
                      <a:headEnd type="none" w="med" len="med"/>
                      <a:tailEnd type="none" w="med" len="med"/>
                    </a:lnB>
                    <a:solidFill>
                      <a:srgbClr val="BDD6EE"/>
                    </a:solidFill>
                  </a:tcPr>
                </a:tc>
                <a:tc>
                  <a:txBody>
                    <a:bodyPr/>
                    <a:lstStyle/>
                    <a:p>
                      <a:pPr algn="r" rtl="0" fontAlgn="b"/>
                      <a:r>
                        <a:rPr lang="en-IN" sz="900">
                          <a:effectLst/>
                        </a:rPr>
                        <a:t>17 </a:t>
                      </a:r>
                    </a:p>
                  </a:txBody>
                  <a:tcPr marL="13675" marR="13675" marT="0" marB="0" anchor="b">
                    <a:lnL w="7620" cap="flat" cmpd="sng" algn="ctr">
                      <a:solidFill>
                        <a:srgbClr val="40F0FF"/>
                      </a:solidFill>
                      <a:prstDash val="solid"/>
                      <a:round/>
                      <a:headEnd type="none" w="med" len="med"/>
                      <a:tailEnd type="none" w="med" len="med"/>
                    </a:lnL>
                    <a:lnR w="7620" cap="flat" cmpd="sng" algn="ctr">
                      <a:solidFill>
                        <a:srgbClr val="60EBFF"/>
                      </a:solidFill>
                      <a:prstDash val="solid"/>
                      <a:round/>
                      <a:headEnd type="none" w="med" len="med"/>
                      <a:tailEnd type="none" w="med" len="med"/>
                    </a:lnR>
                    <a:lnT w="7620" cap="flat" cmpd="sng" algn="ctr">
                      <a:solidFill>
                        <a:srgbClr val="40F0FF"/>
                      </a:solidFill>
                      <a:prstDash val="solid"/>
                      <a:round/>
                      <a:headEnd type="none" w="med" len="med"/>
                      <a:tailEnd type="none" w="med" len="med"/>
                    </a:lnT>
                    <a:lnB w="7620" cap="flat" cmpd="sng" algn="ctr">
                      <a:solidFill>
                        <a:srgbClr val="C036FF"/>
                      </a:solidFill>
                      <a:prstDash val="solid"/>
                      <a:round/>
                      <a:headEnd type="none" w="med" len="med"/>
                      <a:tailEnd type="none" w="med" len="med"/>
                    </a:lnB>
                    <a:solidFill>
                      <a:srgbClr val="BDD6EE"/>
                    </a:solidFill>
                  </a:tcPr>
                </a:tc>
                <a:tc>
                  <a:txBody>
                    <a:bodyPr/>
                    <a:lstStyle/>
                    <a:p>
                      <a:pPr algn="r" rtl="0" fontAlgn="b"/>
                      <a:r>
                        <a:rPr lang="en-IN" sz="900">
                          <a:effectLst/>
                        </a:rPr>
                        <a:t>17 </a:t>
                      </a:r>
                    </a:p>
                  </a:txBody>
                  <a:tcPr marL="13675" marR="13675" marT="0" marB="0" anchor="b">
                    <a:lnL w="7620" cap="flat" cmpd="sng" algn="ctr">
                      <a:solidFill>
                        <a:srgbClr val="60EBFF"/>
                      </a:solidFill>
                      <a:prstDash val="solid"/>
                      <a:round/>
                      <a:headEnd type="none" w="med" len="med"/>
                      <a:tailEnd type="none" w="med" len="med"/>
                    </a:lnL>
                    <a:lnR w="7620" cap="flat" cmpd="sng" algn="ctr">
                      <a:solidFill>
                        <a:srgbClr val="E03C00"/>
                      </a:solidFill>
                      <a:prstDash val="solid"/>
                      <a:round/>
                      <a:headEnd type="none" w="med" len="med"/>
                      <a:tailEnd type="none" w="med" len="med"/>
                    </a:lnR>
                    <a:lnT w="7620" cap="flat" cmpd="sng" algn="ctr">
                      <a:solidFill>
                        <a:srgbClr val="60EBFF"/>
                      </a:solidFill>
                      <a:prstDash val="solid"/>
                      <a:round/>
                      <a:headEnd type="none" w="med" len="med"/>
                      <a:tailEnd type="none" w="med" len="med"/>
                    </a:lnT>
                    <a:lnB w="7620" cap="flat" cmpd="sng" algn="ctr">
                      <a:solidFill>
                        <a:srgbClr val="003AFF"/>
                      </a:solidFill>
                      <a:prstDash val="solid"/>
                      <a:round/>
                      <a:headEnd type="none" w="med" len="med"/>
                      <a:tailEnd type="none" w="med" len="med"/>
                    </a:lnB>
                    <a:solidFill>
                      <a:srgbClr val="BDD6EE"/>
                    </a:solidFill>
                  </a:tcPr>
                </a:tc>
                <a:tc>
                  <a:txBody>
                    <a:bodyPr/>
                    <a:lstStyle/>
                    <a:p>
                      <a:pPr algn="r" rtl="0" fontAlgn="b"/>
                      <a:r>
                        <a:rPr lang="en-IN" sz="900">
                          <a:effectLst/>
                        </a:rPr>
                        <a:t>17 </a:t>
                      </a:r>
                    </a:p>
                  </a:txBody>
                  <a:tcPr marL="13675" marR="13675" marT="0" marB="0" anchor="b">
                    <a:lnL w="7620" cap="flat" cmpd="sng" algn="ctr">
                      <a:solidFill>
                        <a:srgbClr val="E03C00"/>
                      </a:solidFill>
                      <a:prstDash val="solid"/>
                      <a:round/>
                      <a:headEnd type="none" w="med" len="med"/>
                      <a:tailEnd type="none" w="med" len="med"/>
                    </a:lnL>
                    <a:lnR w="7620" cap="flat" cmpd="sng" algn="ctr">
                      <a:solidFill>
                        <a:srgbClr val="E03C00"/>
                      </a:solidFill>
                      <a:prstDash val="solid"/>
                      <a:round/>
                      <a:headEnd type="none" w="med" len="med"/>
                      <a:tailEnd type="none" w="med" len="med"/>
                    </a:lnR>
                    <a:lnT w="7620" cap="flat" cmpd="sng" algn="ctr">
                      <a:solidFill>
                        <a:srgbClr val="E03C00"/>
                      </a:solidFill>
                      <a:prstDash val="solid"/>
                      <a:round/>
                      <a:headEnd type="none" w="med" len="med"/>
                      <a:tailEnd type="none" w="med" len="med"/>
                    </a:lnT>
                    <a:lnB w="7620" cap="flat" cmpd="sng" algn="ctr">
                      <a:solidFill>
                        <a:srgbClr val="6039FF"/>
                      </a:solidFill>
                      <a:prstDash val="solid"/>
                      <a:round/>
                      <a:headEnd type="none" w="med" len="med"/>
                      <a:tailEnd type="none" w="med" len="med"/>
                    </a:lnB>
                    <a:solidFill>
                      <a:srgbClr val="BDD6EE"/>
                    </a:solidFill>
                  </a:tcPr>
                </a:tc>
                <a:extLst>
                  <a:ext uri="{0D108BD9-81ED-4DB2-BD59-A6C34878D82A}">
                    <a16:rowId xmlns:a16="http://schemas.microsoft.com/office/drawing/2014/main" val="4057049205"/>
                  </a:ext>
                </a:extLst>
              </a:tr>
              <a:tr h="161569">
                <a:tc>
                  <a:txBody>
                    <a:bodyPr/>
                    <a:lstStyle/>
                    <a:p>
                      <a:pPr rtl="0" fontAlgn="b"/>
                      <a:r>
                        <a:rPr lang="en-US" sz="900">
                          <a:effectLst/>
                        </a:rPr>
                        <a:t>Price/earning -P/E ratio</a:t>
                      </a:r>
                    </a:p>
                  </a:txBody>
                  <a:tcPr marL="13675" marR="13675" marT="0" marB="0" anchor="b">
                    <a:lnL w="15240" cap="flat" cmpd="sng" algn="ctr">
                      <a:solidFill>
                        <a:srgbClr val="E0C3FF"/>
                      </a:solidFill>
                      <a:prstDash val="solid"/>
                      <a:round/>
                      <a:headEnd type="none" w="med" len="med"/>
                      <a:tailEnd type="none" w="med" len="med"/>
                    </a:lnL>
                    <a:lnR w="7620" cap="flat" cmpd="sng" algn="ctr">
                      <a:solidFill>
                        <a:srgbClr val="00D5FF"/>
                      </a:solidFill>
                      <a:prstDash val="solid"/>
                      <a:round/>
                      <a:headEnd type="none" w="med" len="med"/>
                      <a:tailEnd type="none" w="med" len="med"/>
                    </a:lnR>
                    <a:lnT w="7620" cap="flat" cmpd="sng" algn="ctr">
                      <a:solidFill>
                        <a:srgbClr val="E0C3FF"/>
                      </a:solidFill>
                      <a:prstDash val="solid"/>
                      <a:round/>
                      <a:headEnd type="none" w="med" len="med"/>
                      <a:tailEnd type="none" w="med" len="med"/>
                    </a:lnT>
                    <a:lnB w="7620" cap="flat" cmpd="sng" algn="ctr">
                      <a:solidFill>
                        <a:srgbClr val="60B8FF"/>
                      </a:solidFill>
                      <a:prstDash val="solid"/>
                      <a:round/>
                      <a:headEnd type="none" w="med" len="med"/>
                      <a:tailEnd type="none" w="med" len="med"/>
                    </a:lnB>
                    <a:solidFill>
                      <a:srgbClr val="D8D8D8"/>
                    </a:solidFill>
                  </a:tcPr>
                </a:tc>
                <a:tc>
                  <a:txBody>
                    <a:bodyPr/>
                    <a:lstStyle/>
                    <a:p>
                      <a:pPr algn="r" rtl="0" fontAlgn="b"/>
                      <a:r>
                        <a:rPr lang="en-IN" sz="900">
                          <a:effectLst/>
                        </a:rPr>
                        <a:t>16 </a:t>
                      </a:r>
                    </a:p>
                  </a:txBody>
                  <a:tcPr marL="13675" marR="13675" marT="0" marB="0" anchor="b">
                    <a:lnL w="7620" cap="flat" cmpd="sng" algn="ctr">
                      <a:solidFill>
                        <a:srgbClr val="00D5FF"/>
                      </a:solidFill>
                      <a:prstDash val="solid"/>
                      <a:round/>
                      <a:headEnd type="none" w="med" len="med"/>
                      <a:tailEnd type="none" w="med" len="med"/>
                    </a:lnL>
                    <a:lnR w="7620" cap="flat" cmpd="sng" algn="ctr">
                      <a:solidFill>
                        <a:srgbClr val="40EFFF"/>
                      </a:solidFill>
                      <a:prstDash val="solid"/>
                      <a:round/>
                      <a:headEnd type="none" w="med" len="med"/>
                      <a:tailEnd type="none" w="med" len="med"/>
                    </a:lnR>
                    <a:lnT w="7620" cap="flat" cmpd="sng" algn="ctr">
                      <a:solidFill>
                        <a:srgbClr val="00D5F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BDD6EE"/>
                    </a:solidFill>
                  </a:tcPr>
                </a:tc>
                <a:tc>
                  <a:txBody>
                    <a:bodyPr/>
                    <a:lstStyle/>
                    <a:p>
                      <a:pPr algn="r" rtl="0" fontAlgn="b"/>
                      <a:r>
                        <a:rPr lang="en-IN" sz="900">
                          <a:effectLst/>
                        </a:rPr>
                        <a:t>16 </a:t>
                      </a:r>
                    </a:p>
                  </a:txBody>
                  <a:tcPr marL="13675" marR="13675" marT="0" marB="0" anchor="b">
                    <a:lnL w="7620" cap="flat" cmpd="sng" algn="ctr">
                      <a:solidFill>
                        <a:srgbClr val="40EFFF"/>
                      </a:solidFill>
                      <a:prstDash val="solid"/>
                      <a:round/>
                      <a:headEnd type="none" w="med" len="med"/>
                      <a:tailEnd type="none" w="med" len="med"/>
                    </a:lnL>
                    <a:lnR w="7620" cap="flat" cmpd="sng" algn="ctr">
                      <a:solidFill>
                        <a:srgbClr val="00EFFF"/>
                      </a:solidFill>
                      <a:prstDash val="solid"/>
                      <a:round/>
                      <a:headEnd type="none" w="med" len="med"/>
                      <a:tailEnd type="none" w="med" len="med"/>
                    </a:lnR>
                    <a:lnT w="7620" cap="flat" cmpd="sng" algn="ctr">
                      <a:solidFill>
                        <a:srgbClr val="40EFFF"/>
                      </a:solidFill>
                      <a:prstDash val="solid"/>
                      <a:round/>
                      <a:headEnd type="none" w="med" len="med"/>
                      <a:tailEnd type="none" w="med" len="med"/>
                    </a:lnT>
                    <a:lnB w="7620" cap="flat" cmpd="sng" algn="ctr">
                      <a:solidFill>
                        <a:srgbClr val="60B3FF"/>
                      </a:solidFill>
                      <a:prstDash val="solid"/>
                      <a:round/>
                      <a:headEnd type="none" w="med" len="med"/>
                      <a:tailEnd type="none" w="med" len="med"/>
                    </a:lnB>
                    <a:solidFill>
                      <a:srgbClr val="BDD6EE"/>
                    </a:solidFill>
                  </a:tcPr>
                </a:tc>
                <a:tc>
                  <a:txBody>
                    <a:bodyPr/>
                    <a:lstStyle/>
                    <a:p>
                      <a:pPr algn="r" rtl="0" fontAlgn="b"/>
                      <a:r>
                        <a:rPr lang="en-IN" sz="900">
                          <a:effectLst/>
                        </a:rPr>
                        <a:t>- </a:t>
                      </a:r>
                    </a:p>
                  </a:txBody>
                  <a:tcPr marL="13675" marR="13675" marT="0" marB="0" anchor="b">
                    <a:lnL w="7620" cap="flat" cmpd="sng" algn="ctr">
                      <a:solidFill>
                        <a:srgbClr val="00EFFF"/>
                      </a:solidFill>
                      <a:prstDash val="solid"/>
                      <a:round/>
                      <a:headEnd type="none" w="med" len="med"/>
                      <a:tailEnd type="none" w="med" len="med"/>
                    </a:lnL>
                    <a:lnR w="7620" cap="flat" cmpd="sng" algn="ctr">
                      <a:solidFill>
                        <a:srgbClr val="E0EBFF"/>
                      </a:solidFill>
                      <a:prstDash val="solid"/>
                      <a:round/>
                      <a:headEnd type="none" w="med" len="med"/>
                      <a:tailEnd type="none" w="med" len="med"/>
                    </a:lnR>
                    <a:lnT w="7620" cap="flat" cmpd="sng" algn="ctr">
                      <a:solidFill>
                        <a:srgbClr val="00EFFF"/>
                      </a:solidFill>
                      <a:prstDash val="solid"/>
                      <a:round/>
                      <a:headEnd type="none" w="med" len="med"/>
                      <a:tailEnd type="none" w="med" len="med"/>
                    </a:lnT>
                    <a:lnB w="7620" cap="flat" cmpd="sng" algn="ctr">
                      <a:solidFill>
                        <a:srgbClr val="80C2FF"/>
                      </a:solidFill>
                      <a:prstDash val="solid"/>
                      <a:round/>
                      <a:headEnd type="none" w="med" len="med"/>
                      <a:tailEnd type="none" w="med" len="med"/>
                    </a:lnB>
                    <a:solidFill>
                      <a:srgbClr val="BDD6EE"/>
                    </a:solidFill>
                  </a:tcPr>
                </a:tc>
                <a:tc>
                  <a:txBody>
                    <a:bodyPr/>
                    <a:lstStyle/>
                    <a:p>
                      <a:pPr algn="r" rtl="0" fontAlgn="b"/>
                      <a:r>
                        <a:rPr lang="en-IN" sz="900">
                          <a:effectLst/>
                        </a:rPr>
                        <a:t>- </a:t>
                      </a:r>
                    </a:p>
                  </a:txBody>
                  <a:tcPr marL="13675" marR="13675" marT="0" marB="0" anchor="b">
                    <a:lnL w="7620" cap="flat" cmpd="sng" algn="ctr">
                      <a:solidFill>
                        <a:srgbClr val="E0EBFF"/>
                      </a:solidFill>
                      <a:prstDash val="solid"/>
                      <a:round/>
                      <a:headEnd type="none" w="med" len="med"/>
                      <a:tailEnd type="none" w="med" len="med"/>
                    </a:lnL>
                    <a:lnR w="7620" cap="flat" cmpd="sng" algn="ctr">
                      <a:solidFill>
                        <a:srgbClr val="20F2FF"/>
                      </a:solidFill>
                      <a:prstDash val="solid"/>
                      <a:round/>
                      <a:headEnd type="none" w="med" len="med"/>
                      <a:tailEnd type="none" w="med" len="med"/>
                    </a:lnR>
                    <a:lnT w="7620" cap="flat" cmpd="sng" algn="ctr">
                      <a:solidFill>
                        <a:srgbClr val="E0EBFF"/>
                      </a:solidFill>
                      <a:prstDash val="solid"/>
                      <a:round/>
                      <a:headEnd type="none" w="med" len="med"/>
                      <a:tailEnd type="none" w="med" len="med"/>
                    </a:lnT>
                    <a:lnB w="7620" cap="flat" cmpd="sng" algn="ctr">
                      <a:solidFill>
                        <a:srgbClr val="E0C1FF"/>
                      </a:solidFill>
                      <a:prstDash val="solid"/>
                      <a:round/>
                      <a:headEnd type="none" w="med" len="med"/>
                      <a:tailEnd type="none" w="med" len="med"/>
                    </a:lnB>
                    <a:solidFill>
                      <a:srgbClr val="BDD6EE"/>
                    </a:solidFill>
                  </a:tcPr>
                </a:tc>
                <a:tc>
                  <a:txBody>
                    <a:bodyPr/>
                    <a:lstStyle/>
                    <a:p>
                      <a:pPr algn="r" rtl="0" fontAlgn="b"/>
                      <a:r>
                        <a:rPr lang="en-IN" sz="900">
                          <a:effectLst/>
                        </a:rPr>
                        <a:t>16 </a:t>
                      </a:r>
                    </a:p>
                  </a:txBody>
                  <a:tcPr marL="13675" marR="13675" marT="0" marB="0" anchor="b">
                    <a:lnL w="7620" cap="flat" cmpd="sng" algn="ctr">
                      <a:solidFill>
                        <a:srgbClr val="20F2FF"/>
                      </a:solidFill>
                      <a:prstDash val="solid"/>
                      <a:round/>
                      <a:headEnd type="none" w="med" len="med"/>
                      <a:tailEnd type="none" w="med" len="med"/>
                    </a:lnL>
                    <a:lnR w="7620" cap="flat" cmpd="sng" algn="ctr">
                      <a:solidFill>
                        <a:srgbClr val="203D00"/>
                      </a:solidFill>
                      <a:prstDash val="solid"/>
                      <a:round/>
                      <a:headEnd type="none" w="med" len="med"/>
                      <a:tailEnd type="none" w="med" len="med"/>
                    </a:lnR>
                    <a:lnT w="7620" cap="flat" cmpd="sng" algn="ctr">
                      <a:solidFill>
                        <a:srgbClr val="20F2FF"/>
                      </a:solidFill>
                      <a:prstDash val="solid"/>
                      <a:round/>
                      <a:headEnd type="none" w="med" len="med"/>
                      <a:tailEnd type="none" w="med" len="med"/>
                    </a:lnT>
                    <a:lnB w="7620" cap="flat" cmpd="sng" algn="ctr">
                      <a:solidFill>
                        <a:srgbClr val="E0C1FF"/>
                      </a:solidFill>
                      <a:prstDash val="solid"/>
                      <a:round/>
                      <a:headEnd type="none" w="med" len="med"/>
                      <a:tailEnd type="none" w="med" len="med"/>
                    </a:lnB>
                    <a:solidFill>
                      <a:srgbClr val="BDD6EE"/>
                    </a:solidFill>
                  </a:tcPr>
                </a:tc>
                <a:tc>
                  <a:txBody>
                    <a:bodyPr/>
                    <a:lstStyle/>
                    <a:p>
                      <a:pPr algn="r" rtl="0" fontAlgn="b"/>
                      <a:r>
                        <a:rPr lang="en-IN" sz="900">
                          <a:effectLst/>
                        </a:rPr>
                        <a:t>16 </a:t>
                      </a:r>
                    </a:p>
                  </a:txBody>
                  <a:tcPr marL="13675" marR="13675" marT="0" marB="0" anchor="b">
                    <a:lnL w="7620" cap="flat" cmpd="sng" algn="ctr">
                      <a:solidFill>
                        <a:srgbClr val="203D00"/>
                      </a:solidFill>
                      <a:prstDash val="solid"/>
                      <a:round/>
                      <a:headEnd type="none" w="med" len="med"/>
                      <a:tailEnd type="none" w="med" len="med"/>
                    </a:lnL>
                    <a:lnR w="7620" cap="flat" cmpd="sng" algn="ctr">
                      <a:solidFill>
                        <a:srgbClr val="C036FF"/>
                      </a:solidFill>
                      <a:prstDash val="solid"/>
                      <a:round/>
                      <a:headEnd type="none" w="med" len="med"/>
                      <a:tailEnd type="none" w="med" len="med"/>
                    </a:lnR>
                    <a:lnT w="7620" cap="flat" cmpd="sng" algn="ctr">
                      <a:solidFill>
                        <a:srgbClr val="203D00"/>
                      </a:solidFill>
                      <a:prstDash val="solid"/>
                      <a:round/>
                      <a:headEnd type="none" w="med" len="med"/>
                      <a:tailEnd type="none" w="med" len="med"/>
                    </a:lnT>
                    <a:lnB w="7620" cap="flat" cmpd="sng" algn="ctr">
                      <a:solidFill>
                        <a:srgbClr val="C0C1FF"/>
                      </a:solidFill>
                      <a:prstDash val="solid"/>
                      <a:round/>
                      <a:headEnd type="none" w="med" len="med"/>
                      <a:tailEnd type="none" w="med" len="med"/>
                    </a:lnB>
                    <a:solidFill>
                      <a:srgbClr val="BDD6EE"/>
                    </a:solidFill>
                  </a:tcPr>
                </a:tc>
                <a:tc>
                  <a:txBody>
                    <a:bodyPr/>
                    <a:lstStyle/>
                    <a:p>
                      <a:pPr algn="r" rtl="0" fontAlgn="b"/>
                      <a:r>
                        <a:rPr lang="en-IN" sz="900">
                          <a:effectLst/>
                        </a:rPr>
                        <a:t>16 </a:t>
                      </a:r>
                    </a:p>
                  </a:txBody>
                  <a:tcPr marL="13675" marR="13675" marT="0" marB="0" anchor="b">
                    <a:lnL w="7620" cap="flat" cmpd="sng" algn="ctr">
                      <a:solidFill>
                        <a:srgbClr val="C036FF"/>
                      </a:solidFill>
                      <a:prstDash val="solid"/>
                      <a:round/>
                      <a:headEnd type="none" w="med" len="med"/>
                      <a:tailEnd type="none" w="med" len="med"/>
                    </a:lnL>
                    <a:lnR w="7620" cap="flat" cmpd="sng" algn="ctr">
                      <a:solidFill>
                        <a:srgbClr val="003AFF"/>
                      </a:solidFill>
                      <a:prstDash val="solid"/>
                      <a:round/>
                      <a:headEnd type="none" w="med" len="med"/>
                      <a:tailEnd type="none" w="med" len="med"/>
                    </a:lnR>
                    <a:lnT w="7620" cap="flat" cmpd="sng" algn="ctr">
                      <a:solidFill>
                        <a:srgbClr val="C036FF"/>
                      </a:solidFill>
                      <a:prstDash val="solid"/>
                      <a:round/>
                      <a:headEnd type="none" w="med" len="med"/>
                      <a:tailEnd type="none" w="med" len="med"/>
                    </a:lnT>
                    <a:lnB w="7620" cap="flat" cmpd="sng" algn="ctr">
                      <a:solidFill>
                        <a:srgbClr val="C0C1FF"/>
                      </a:solidFill>
                      <a:prstDash val="solid"/>
                      <a:round/>
                      <a:headEnd type="none" w="med" len="med"/>
                      <a:tailEnd type="none" w="med" len="med"/>
                    </a:lnB>
                    <a:solidFill>
                      <a:srgbClr val="BDD6EE"/>
                    </a:solidFill>
                  </a:tcPr>
                </a:tc>
                <a:tc>
                  <a:txBody>
                    <a:bodyPr/>
                    <a:lstStyle/>
                    <a:p>
                      <a:pPr algn="r" rtl="0" fontAlgn="b"/>
                      <a:r>
                        <a:rPr lang="en-IN" sz="900">
                          <a:effectLst/>
                        </a:rPr>
                        <a:t>16 </a:t>
                      </a:r>
                    </a:p>
                  </a:txBody>
                  <a:tcPr marL="13675" marR="13675" marT="0" marB="0" anchor="b">
                    <a:lnL w="7620" cap="flat" cmpd="sng" algn="ctr">
                      <a:solidFill>
                        <a:srgbClr val="003AFF"/>
                      </a:solidFill>
                      <a:prstDash val="solid"/>
                      <a:round/>
                      <a:headEnd type="none" w="med" len="med"/>
                      <a:tailEnd type="none" w="med" len="med"/>
                    </a:lnL>
                    <a:lnR w="7620" cap="flat" cmpd="sng" algn="ctr">
                      <a:solidFill>
                        <a:srgbClr val="6039FF"/>
                      </a:solidFill>
                      <a:prstDash val="solid"/>
                      <a:round/>
                      <a:headEnd type="none" w="med" len="med"/>
                      <a:tailEnd type="none" w="med" len="med"/>
                    </a:lnR>
                    <a:lnT w="7620" cap="flat" cmpd="sng" algn="ctr">
                      <a:solidFill>
                        <a:srgbClr val="003AFF"/>
                      </a:solidFill>
                      <a:prstDash val="solid"/>
                      <a:round/>
                      <a:headEnd type="none" w="med" len="med"/>
                      <a:tailEnd type="none" w="med" len="med"/>
                    </a:lnT>
                    <a:lnB w="7620" cap="flat" cmpd="sng" algn="ctr">
                      <a:solidFill>
                        <a:srgbClr val="C0C1FF"/>
                      </a:solidFill>
                      <a:prstDash val="solid"/>
                      <a:round/>
                      <a:headEnd type="none" w="med" len="med"/>
                      <a:tailEnd type="none" w="med" len="med"/>
                    </a:lnB>
                    <a:solidFill>
                      <a:srgbClr val="BDD6EE"/>
                    </a:solidFill>
                  </a:tcPr>
                </a:tc>
                <a:tc>
                  <a:txBody>
                    <a:bodyPr/>
                    <a:lstStyle/>
                    <a:p>
                      <a:pPr algn="r" rtl="0" fontAlgn="b"/>
                      <a:r>
                        <a:rPr lang="en-IN" sz="900">
                          <a:effectLst/>
                        </a:rPr>
                        <a:t>16 </a:t>
                      </a:r>
                    </a:p>
                  </a:txBody>
                  <a:tcPr marL="13675" marR="13675" marT="0" marB="0" anchor="b">
                    <a:lnL w="7620" cap="flat" cmpd="sng" algn="ctr">
                      <a:solidFill>
                        <a:srgbClr val="6039FF"/>
                      </a:solidFill>
                      <a:prstDash val="solid"/>
                      <a:round/>
                      <a:headEnd type="none" w="med" len="med"/>
                      <a:tailEnd type="none" w="med" len="med"/>
                    </a:lnL>
                    <a:lnR w="7620" cap="flat" cmpd="sng" algn="ctr">
                      <a:solidFill>
                        <a:srgbClr val="6039FF"/>
                      </a:solidFill>
                      <a:prstDash val="solid"/>
                      <a:round/>
                      <a:headEnd type="none" w="med" len="med"/>
                      <a:tailEnd type="none" w="med" len="med"/>
                    </a:lnR>
                    <a:lnT w="7620" cap="flat" cmpd="sng" algn="ctr">
                      <a:solidFill>
                        <a:srgbClr val="6039FF"/>
                      </a:solidFill>
                      <a:prstDash val="solid"/>
                      <a:round/>
                      <a:headEnd type="none" w="med" len="med"/>
                      <a:tailEnd type="none" w="med" len="med"/>
                    </a:lnT>
                    <a:lnB w="7620" cap="flat" cmpd="sng" algn="ctr">
                      <a:solidFill>
                        <a:srgbClr val="C0C1FF"/>
                      </a:solidFill>
                      <a:prstDash val="solid"/>
                      <a:round/>
                      <a:headEnd type="none" w="med" len="med"/>
                      <a:tailEnd type="none" w="med" len="med"/>
                    </a:lnB>
                    <a:solidFill>
                      <a:srgbClr val="BDD6EE"/>
                    </a:solidFill>
                  </a:tcPr>
                </a:tc>
                <a:extLst>
                  <a:ext uri="{0D108BD9-81ED-4DB2-BD59-A6C34878D82A}">
                    <a16:rowId xmlns:a16="http://schemas.microsoft.com/office/drawing/2014/main" val="4189584230"/>
                  </a:ext>
                </a:extLst>
              </a:tr>
              <a:tr h="161569">
                <a:tc>
                  <a:txBody>
                    <a:bodyPr/>
                    <a:lstStyle/>
                    <a:p>
                      <a:pPr rtl="0" fontAlgn="b"/>
                      <a:r>
                        <a:rPr lang="en-IN" sz="900">
                          <a:effectLst/>
                        </a:rPr>
                        <a:t>Number of shares outstanding</a:t>
                      </a:r>
                    </a:p>
                  </a:txBody>
                  <a:tcPr marL="13675" marR="13675" marT="0" marB="0" anchor="b">
                    <a:lnL w="15240" cap="flat" cmpd="sng" algn="ctr">
                      <a:solidFill>
                        <a:srgbClr val="60B8FF"/>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60B8F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8D8D8"/>
                    </a:solidFill>
                  </a:tcPr>
                </a:tc>
                <a:tc>
                  <a:txBody>
                    <a:bodyPr/>
                    <a:lstStyle/>
                    <a:p>
                      <a:pPr algn="r" rtl="0" fontAlgn="b"/>
                      <a:r>
                        <a:rPr lang="en-IN" sz="900">
                          <a:effectLst/>
                        </a:rPr>
                        <a:t>1240000000.00</a:t>
                      </a:r>
                    </a:p>
                  </a:txBody>
                  <a:tcPr marL="13675" marR="13675" marT="0" marB="0" anchor="b">
                    <a:lnL w="7620" cap="flat" cmpd="sng" algn="ctr">
                      <a:solidFill>
                        <a:srgbClr val="CCCCCC"/>
                      </a:solidFill>
                      <a:prstDash val="solid"/>
                      <a:round/>
                      <a:headEnd type="none" w="med" len="med"/>
                      <a:tailEnd type="none" w="med" len="med"/>
                    </a:lnL>
                    <a:lnR w="7620" cap="flat" cmpd="sng" algn="ctr">
                      <a:solidFill>
                        <a:srgbClr val="60B3FF"/>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BDD6EE"/>
                    </a:solidFill>
                  </a:tcPr>
                </a:tc>
                <a:tc>
                  <a:txBody>
                    <a:bodyPr/>
                    <a:lstStyle/>
                    <a:p>
                      <a:pPr algn="r" rtl="0" fontAlgn="b"/>
                      <a:r>
                        <a:rPr lang="en-IN" sz="900">
                          <a:effectLst/>
                        </a:rPr>
                        <a:t>960520000.00</a:t>
                      </a:r>
                    </a:p>
                  </a:txBody>
                  <a:tcPr marL="13675" marR="13675" marT="0" marB="0" anchor="b">
                    <a:lnL w="7620" cap="flat" cmpd="sng" algn="ctr">
                      <a:solidFill>
                        <a:srgbClr val="60B3FF"/>
                      </a:solidFill>
                      <a:prstDash val="solid"/>
                      <a:round/>
                      <a:headEnd type="none" w="med" len="med"/>
                      <a:tailEnd type="none" w="med" len="med"/>
                    </a:lnL>
                    <a:lnR w="7620" cap="flat" cmpd="sng" algn="ctr">
                      <a:solidFill>
                        <a:srgbClr val="80C2FF"/>
                      </a:solidFill>
                      <a:prstDash val="solid"/>
                      <a:round/>
                      <a:headEnd type="none" w="med" len="med"/>
                      <a:tailEnd type="none" w="med" len="med"/>
                    </a:lnR>
                    <a:lnT w="7620" cap="flat" cmpd="sng" algn="ctr">
                      <a:solidFill>
                        <a:srgbClr val="60B3F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BDD6EE"/>
                    </a:solidFill>
                  </a:tcPr>
                </a:tc>
                <a:tc>
                  <a:txBody>
                    <a:bodyPr/>
                    <a:lstStyle/>
                    <a:p>
                      <a:pPr algn="r" rtl="0" fontAlgn="b"/>
                      <a:r>
                        <a:rPr lang="en-IN" sz="900">
                          <a:effectLst/>
                        </a:rPr>
                        <a:t>960,520,000 </a:t>
                      </a:r>
                    </a:p>
                  </a:txBody>
                  <a:tcPr marL="13675" marR="13675" marT="0" marB="0" anchor="b">
                    <a:lnL w="7620" cap="flat" cmpd="sng" algn="ctr">
                      <a:solidFill>
                        <a:srgbClr val="80C2FF"/>
                      </a:solidFill>
                      <a:prstDash val="solid"/>
                      <a:round/>
                      <a:headEnd type="none" w="med" len="med"/>
                      <a:tailEnd type="none" w="med" len="med"/>
                    </a:lnL>
                    <a:lnR w="7620" cap="flat" cmpd="sng" algn="ctr">
                      <a:solidFill>
                        <a:srgbClr val="E0C1FF"/>
                      </a:solidFill>
                      <a:prstDash val="solid"/>
                      <a:round/>
                      <a:headEnd type="none" w="med" len="med"/>
                      <a:tailEnd type="none" w="med" len="med"/>
                    </a:lnR>
                    <a:lnT w="7620" cap="flat" cmpd="sng" algn="ctr">
                      <a:solidFill>
                        <a:srgbClr val="80C2FF"/>
                      </a:solidFill>
                      <a:prstDash val="solid"/>
                      <a:round/>
                      <a:headEnd type="none" w="med" len="med"/>
                      <a:tailEnd type="none" w="med" len="med"/>
                    </a:lnT>
                    <a:lnB w="7620" cap="flat" cmpd="sng" algn="ctr">
                      <a:solidFill>
                        <a:srgbClr val="00D5FF"/>
                      </a:solidFill>
                      <a:prstDash val="solid"/>
                      <a:round/>
                      <a:headEnd type="none" w="med" len="med"/>
                      <a:tailEnd type="none" w="med" len="med"/>
                    </a:lnB>
                    <a:solidFill>
                      <a:srgbClr val="BDD6EE"/>
                    </a:solidFill>
                  </a:tcPr>
                </a:tc>
                <a:tc>
                  <a:txBody>
                    <a:bodyPr/>
                    <a:lstStyle/>
                    <a:p>
                      <a:pPr algn="r" rtl="0" fontAlgn="b"/>
                      <a:r>
                        <a:rPr lang="en-IN" sz="900">
                          <a:effectLst/>
                        </a:rPr>
                        <a:t>960,520,000 </a:t>
                      </a:r>
                    </a:p>
                  </a:txBody>
                  <a:tcPr marL="13675" marR="13675" marT="0" marB="0" anchor="b">
                    <a:lnL w="7620" cap="flat" cmpd="sng" algn="ctr">
                      <a:solidFill>
                        <a:srgbClr val="E0C1FF"/>
                      </a:solidFill>
                      <a:prstDash val="solid"/>
                      <a:round/>
                      <a:headEnd type="none" w="med" len="med"/>
                      <a:tailEnd type="none" w="med" len="med"/>
                    </a:lnL>
                    <a:lnR w="7620" cap="flat" cmpd="sng" algn="ctr">
                      <a:solidFill>
                        <a:srgbClr val="E0C1FF"/>
                      </a:solidFill>
                      <a:prstDash val="solid"/>
                      <a:round/>
                      <a:headEnd type="none" w="med" len="med"/>
                      <a:tailEnd type="none" w="med" len="med"/>
                    </a:lnR>
                    <a:lnT w="7620" cap="flat" cmpd="sng" algn="ctr">
                      <a:solidFill>
                        <a:srgbClr val="E0C1FF"/>
                      </a:solidFill>
                      <a:prstDash val="solid"/>
                      <a:round/>
                      <a:headEnd type="none" w="med" len="med"/>
                      <a:tailEnd type="none" w="med" len="med"/>
                    </a:lnT>
                    <a:lnB w="7620" cap="flat" cmpd="sng" algn="ctr">
                      <a:solidFill>
                        <a:srgbClr val="00DAFF"/>
                      </a:solidFill>
                      <a:prstDash val="solid"/>
                      <a:round/>
                      <a:headEnd type="none" w="med" len="med"/>
                      <a:tailEnd type="none" w="med" len="med"/>
                    </a:lnB>
                    <a:solidFill>
                      <a:srgbClr val="BDD6EE"/>
                    </a:solidFill>
                  </a:tcPr>
                </a:tc>
                <a:tc>
                  <a:txBody>
                    <a:bodyPr/>
                    <a:lstStyle/>
                    <a:p>
                      <a:pPr algn="r" rtl="0" fontAlgn="b"/>
                      <a:r>
                        <a:rPr lang="en-IN" sz="900">
                          <a:effectLst/>
                        </a:rPr>
                        <a:t>960,520,000 </a:t>
                      </a:r>
                    </a:p>
                  </a:txBody>
                  <a:tcPr marL="13675" marR="13675" marT="0" marB="0" anchor="b">
                    <a:lnL w="7620" cap="flat" cmpd="sng" algn="ctr">
                      <a:solidFill>
                        <a:srgbClr val="E0C1FF"/>
                      </a:solidFill>
                      <a:prstDash val="solid"/>
                      <a:round/>
                      <a:headEnd type="none" w="med" len="med"/>
                      <a:tailEnd type="none" w="med" len="med"/>
                    </a:lnL>
                    <a:lnR w="7620" cap="flat" cmpd="sng" algn="ctr">
                      <a:solidFill>
                        <a:srgbClr val="C0C1FF"/>
                      </a:solidFill>
                      <a:prstDash val="solid"/>
                      <a:round/>
                      <a:headEnd type="none" w="med" len="med"/>
                      <a:tailEnd type="none" w="med" len="med"/>
                    </a:lnR>
                    <a:lnT w="7620" cap="flat" cmpd="sng" algn="ctr">
                      <a:solidFill>
                        <a:srgbClr val="E0C1FF"/>
                      </a:solidFill>
                      <a:prstDash val="solid"/>
                      <a:round/>
                      <a:headEnd type="none" w="med" len="med"/>
                      <a:tailEnd type="none" w="med" len="med"/>
                    </a:lnT>
                    <a:lnB w="7620" cap="flat" cmpd="sng" algn="ctr">
                      <a:solidFill>
                        <a:srgbClr val="60D7FF"/>
                      </a:solidFill>
                      <a:prstDash val="solid"/>
                      <a:round/>
                      <a:headEnd type="none" w="med" len="med"/>
                      <a:tailEnd type="none" w="med" len="med"/>
                    </a:lnB>
                    <a:solidFill>
                      <a:srgbClr val="BDD6EE"/>
                    </a:solidFill>
                  </a:tcPr>
                </a:tc>
                <a:tc>
                  <a:txBody>
                    <a:bodyPr/>
                    <a:lstStyle/>
                    <a:p>
                      <a:pPr algn="r" rtl="0" fontAlgn="b"/>
                      <a:r>
                        <a:rPr lang="en-IN" sz="900">
                          <a:effectLst/>
                        </a:rPr>
                        <a:t>960,520,000 </a:t>
                      </a:r>
                    </a:p>
                  </a:txBody>
                  <a:tcPr marL="13675" marR="13675" marT="0" marB="0" anchor="b">
                    <a:lnL w="7620" cap="flat" cmpd="sng" algn="ctr">
                      <a:solidFill>
                        <a:srgbClr val="C0C1FF"/>
                      </a:solidFill>
                      <a:prstDash val="solid"/>
                      <a:round/>
                      <a:headEnd type="none" w="med" len="med"/>
                      <a:tailEnd type="none" w="med" len="med"/>
                    </a:lnL>
                    <a:lnR w="7620" cap="flat" cmpd="sng" algn="ctr">
                      <a:solidFill>
                        <a:srgbClr val="C0C1FF"/>
                      </a:solidFill>
                      <a:prstDash val="solid"/>
                      <a:round/>
                      <a:headEnd type="none" w="med" len="med"/>
                      <a:tailEnd type="none" w="med" len="med"/>
                    </a:lnR>
                    <a:lnT w="7620" cap="flat" cmpd="sng" algn="ctr">
                      <a:solidFill>
                        <a:srgbClr val="C0C1FF"/>
                      </a:solidFill>
                      <a:prstDash val="solid"/>
                      <a:round/>
                      <a:headEnd type="none" w="med" len="med"/>
                      <a:tailEnd type="none" w="med" len="med"/>
                    </a:lnT>
                    <a:lnB w="7620" cap="flat" cmpd="sng" algn="ctr">
                      <a:solidFill>
                        <a:srgbClr val="80DAFF"/>
                      </a:solidFill>
                      <a:prstDash val="solid"/>
                      <a:round/>
                      <a:headEnd type="none" w="med" len="med"/>
                      <a:tailEnd type="none" w="med" len="med"/>
                    </a:lnB>
                    <a:solidFill>
                      <a:srgbClr val="BDD6EE"/>
                    </a:solidFill>
                  </a:tcPr>
                </a:tc>
                <a:tc>
                  <a:txBody>
                    <a:bodyPr/>
                    <a:lstStyle/>
                    <a:p>
                      <a:pPr algn="r" rtl="0" fontAlgn="b"/>
                      <a:r>
                        <a:rPr lang="en-IN" sz="900">
                          <a:effectLst/>
                        </a:rPr>
                        <a:t>960,520,000 </a:t>
                      </a:r>
                    </a:p>
                  </a:txBody>
                  <a:tcPr marL="13675" marR="13675" marT="0" marB="0" anchor="b">
                    <a:lnL w="7620" cap="flat" cmpd="sng" algn="ctr">
                      <a:solidFill>
                        <a:srgbClr val="C0C1FF"/>
                      </a:solidFill>
                      <a:prstDash val="solid"/>
                      <a:round/>
                      <a:headEnd type="none" w="med" len="med"/>
                      <a:tailEnd type="none" w="med" len="med"/>
                    </a:lnL>
                    <a:lnR w="7620" cap="flat" cmpd="sng" algn="ctr">
                      <a:solidFill>
                        <a:srgbClr val="C0C1FF"/>
                      </a:solidFill>
                      <a:prstDash val="solid"/>
                      <a:round/>
                      <a:headEnd type="none" w="med" len="med"/>
                      <a:tailEnd type="none" w="med" len="med"/>
                    </a:lnR>
                    <a:lnT w="7620" cap="flat" cmpd="sng" algn="ctr">
                      <a:solidFill>
                        <a:srgbClr val="C0C1FF"/>
                      </a:solidFill>
                      <a:prstDash val="solid"/>
                      <a:round/>
                      <a:headEnd type="none" w="med" len="med"/>
                      <a:tailEnd type="none" w="med" len="med"/>
                    </a:lnT>
                    <a:lnB w="7620" cap="flat" cmpd="sng" algn="ctr">
                      <a:solidFill>
                        <a:srgbClr val="40E7FF"/>
                      </a:solidFill>
                      <a:prstDash val="solid"/>
                      <a:round/>
                      <a:headEnd type="none" w="med" len="med"/>
                      <a:tailEnd type="none" w="med" len="med"/>
                    </a:lnB>
                    <a:solidFill>
                      <a:srgbClr val="BDD6EE"/>
                    </a:solidFill>
                  </a:tcPr>
                </a:tc>
                <a:tc>
                  <a:txBody>
                    <a:bodyPr/>
                    <a:lstStyle/>
                    <a:p>
                      <a:pPr algn="r" rtl="0" fontAlgn="b"/>
                      <a:r>
                        <a:rPr lang="en-IN" sz="900">
                          <a:effectLst/>
                        </a:rPr>
                        <a:t>960,520,000 </a:t>
                      </a:r>
                    </a:p>
                  </a:txBody>
                  <a:tcPr marL="13675" marR="13675" marT="0" marB="0" anchor="b">
                    <a:lnL w="7620" cap="flat" cmpd="sng" algn="ctr">
                      <a:solidFill>
                        <a:srgbClr val="C0C1FF"/>
                      </a:solidFill>
                      <a:prstDash val="solid"/>
                      <a:round/>
                      <a:headEnd type="none" w="med" len="med"/>
                      <a:tailEnd type="none" w="med" len="med"/>
                    </a:lnL>
                    <a:lnR w="7620" cap="flat" cmpd="sng" algn="ctr">
                      <a:solidFill>
                        <a:srgbClr val="C0C1FF"/>
                      </a:solidFill>
                      <a:prstDash val="solid"/>
                      <a:round/>
                      <a:headEnd type="none" w="med" len="med"/>
                      <a:tailEnd type="none" w="med" len="med"/>
                    </a:lnR>
                    <a:lnT w="7620" cap="flat" cmpd="sng" algn="ctr">
                      <a:solidFill>
                        <a:srgbClr val="C0C1FF"/>
                      </a:solidFill>
                      <a:prstDash val="solid"/>
                      <a:round/>
                      <a:headEnd type="none" w="med" len="med"/>
                      <a:tailEnd type="none" w="med" len="med"/>
                    </a:lnT>
                    <a:lnB w="7620" cap="flat" cmpd="sng" algn="ctr">
                      <a:solidFill>
                        <a:srgbClr val="40E7FF"/>
                      </a:solidFill>
                      <a:prstDash val="solid"/>
                      <a:round/>
                      <a:headEnd type="none" w="med" len="med"/>
                      <a:tailEnd type="none" w="med" len="med"/>
                    </a:lnB>
                    <a:solidFill>
                      <a:srgbClr val="BDD6EE"/>
                    </a:solidFill>
                  </a:tcPr>
                </a:tc>
                <a:tc>
                  <a:txBody>
                    <a:bodyPr/>
                    <a:lstStyle/>
                    <a:p>
                      <a:pPr algn="r" rtl="0" fontAlgn="b"/>
                      <a:r>
                        <a:rPr lang="en-IN" sz="900">
                          <a:effectLst/>
                        </a:rPr>
                        <a:t>960,520,000 </a:t>
                      </a:r>
                    </a:p>
                  </a:txBody>
                  <a:tcPr marL="13675" marR="13675" marT="0" marB="0" anchor="b">
                    <a:lnL w="7620" cap="flat" cmpd="sng" algn="ctr">
                      <a:solidFill>
                        <a:srgbClr val="C0C1FF"/>
                      </a:solidFill>
                      <a:prstDash val="solid"/>
                      <a:round/>
                      <a:headEnd type="none" w="med" len="med"/>
                      <a:tailEnd type="none" w="med" len="med"/>
                    </a:lnL>
                    <a:lnR w="7620" cap="flat" cmpd="sng" algn="ctr">
                      <a:solidFill>
                        <a:srgbClr val="C0C1FF"/>
                      </a:solidFill>
                      <a:prstDash val="solid"/>
                      <a:round/>
                      <a:headEnd type="none" w="med" len="med"/>
                      <a:tailEnd type="none" w="med" len="med"/>
                    </a:lnR>
                    <a:lnT w="7620" cap="flat" cmpd="sng" algn="ctr">
                      <a:solidFill>
                        <a:srgbClr val="C0C1FF"/>
                      </a:solidFill>
                      <a:prstDash val="solid"/>
                      <a:round/>
                      <a:headEnd type="none" w="med" len="med"/>
                      <a:tailEnd type="none" w="med" len="med"/>
                    </a:lnT>
                    <a:lnB w="7620" cap="flat" cmpd="sng" algn="ctr">
                      <a:solidFill>
                        <a:srgbClr val="40E7FF"/>
                      </a:solidFill>
                      <a:prstDash val="solid"/>
                      <a:round/>
                      <a:headEnd type="none" w="med" len="med"/>
                      <a:tailEnd type="none" w="med" len="med"/>
                    </a:lnB>
                    <a:solidFill>
                      <a:srgbClr val="BDD6EE"/>
                    </a:solidFill>
                  </a:tcPr>
                </a:tc>
                <a:extLst>
                  <a:ext uri="{0D108BD9-81ED-4DB2-BD59-A6C34878D82A}">
                    <a16:rowId xmlns:a16="http://schemas.microsoft.com/office/drawing/2014/main" val="1957610273"/>
                  </a:ext>
                </a:extLst>
              </a:tr>
              <a:tr h="291865">
                <a:tc>
                  <a:txBody>
                    <a:bodyPr/>
                    <a:lstStyle/>
                    <a:p>
                      <a:pPr rtl="0" fontAlgn="b"/>
                      <a:r>
                        <a:rPr lang="en-US" sz="900">
                          <a:effectLst/>
                        </a:rPr>
                        <a:t>Increase in Net income due to synergy gains</a:t>
                      </a:r>
                    </a:p>
                  </a:txBody>
                  <a:tcPr marL="13675" marR="13675" marT="0" marB="0" anchor="b">
                    <a:lnL w="1524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15240" cap="flat" cmpd="sng" algn="ctr">
                      <a:solidFill>
                        <a:srgbClr val="000000"/>
                      </a:solidFill>
                      <a:prstDash val="solid"/>
                      <a:round/>
                      <a:headEnd type="none" w="med" len="med"/>
                      <a:tailEnd type="none" w="med" len="med"/>
                    </a:lnB>
                    <a:solidFill>
                      <a:srgbClr val="D8D8D8"/>
                    </a:solidFill>
                  </a:tcPr>
                </a:tc>
                <a:tc>
                  <a:txBody>
                    <a:bodyPr/>
                    <a:lstStyle/>
                    <a:p>
                      <a:pPr rtl="0" fontAlgn="b"/>
                      <a:endParaRPr lang="en-IN" sz="1400">
                        <a:effectLst/>
                      </a:endParaRPr>
                    </a:p>
                  </a:txBody>
                  <a:tcPr marL="13675" marR="13675"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BDD6EE"/>
                    </a:solidFill>
                  </a:tcPr>
                </a:tc>
                <a:tc>
                  <a:txBody>
                    <a:bodyPr/>
                    <a:lstStyle/>
                    <a:p>
                      <a:pPr algn="r" rtl="0" fontAlgn="b"/>
                      <a:r>
                        <a:rPr lang="en-IN" sz="900">
                          <a:effectLst/>
                        </a:rPr>
                        <a:t>- </a:t>
                      </a:r>
                    </a:p>
                  </a:txBody>
                  <a:tcPr marL="13675" marR="13675" marT="0" marB="0" anchor="b">
                    <a:lnL w="7620" cap="flat" cmpd="sng" algn="ctr">
                      <a:solidFill>
                        <a:srgbClr val="CCCCCC"/>
                      </a:solidFill>
                      <a:prstDash val="solid"/>
                      <a:round/>
                      <a:headEnd type="none" w="med" len="med"/>
                      <a:tailEnd type="none" w="med" len="med"/>
                    </a:lnL>
                    <a:lnR w="7620" cap="flat" cmpd="sng" algn="ctr">
                      <a:solidFill>
                        <a:srgbClr val="00D5FF"/>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BDD6EE"/>
                    </a:solidFill>
                  </a:tcPr>
                </a:tc>
                <a:tc>
                  <a:txBody>
                    <a:bodyPr/>
                    <a:lstStyle/>
                    <a:p>
                      <a:pPr algn="r" rtl="0" fontAlgn="b"/>
                      <a:r>
                        <a:rPr lang="en-IN" sz="900">
                          <a:effectLst/>
                        </a:rPr>
                        <a:t>- </a:t>
                      </a:r>
                    </a:p>
                  </a:txBody>
                  <a:tcPr marL="13675" marR="13675" marT="0" marB="0" anchor="b">
                    <a:lnL w="7620" cap="flat" cmpd="sng" algn="ctr">
                      <a:solidFill>
                        <a:srgbClr val="00D5FF"/>
                      </a:solidFill>
                      <a:prstDash val="solid"/>
                      <a:round/>
                      <a:headEnd type="none" w="med" len="med"/>
                      <a:tailEnd type="none" w="med" len="med"/>
                    </a:lnL>
                    <a:lnR w="7620" cap="flat" cmpd="sng" algn="ctr">
                      <a:solidFill>
                        <a:srgbClr val="00DAFF"/>
                      </a:solidFill>
                      <a:prstDash val="solid"/>
                      <a:round/>
                      <a:headEnd type="none" w="med" len="med"/>
                      <a:tailEnd type="none" w="med" len="med"/>
                    </a:lnR>
                    <a:lnT w="7620" cap="flat" cmpd="sng" algn="ctr">
                      <a:solidFill>
                        <a:srgbClr val="00D5FF"/>
                      </a:solidFill>
                      <a:prstDash val="solid"/>
                      <a:round/>
                      <a:headEnd type="none" w="med" len="med"/>
                      <a:tailEnd type="none" w="med" len="med"/>
                    </a:lnT>
                    <a:lnB w="7620" cap="flat" cmpd="sng" algn="ctr">
                      <a:solidFill>
                        <a:srgbClr val="00D5FF"/>
                      </a:solidFill>
                      <a:prstDash val="solid"/>
                      <a:round/>
                      <a:headEnd type="none" w="med" len="med"/>
                      <a:tailEnd type="none" w="med" len="med"/>
                    </a:lnB>
                    <a:solidFill>
                      <a:srgbClr val="BDD6EE"/>
                    </a:solidFill>
                  </a:tcPr>
                </a:tc>
                <a:tc>
                  <a:txBody>
                    <a:bodyPr/>
                    <a:lstStyle/>
                    <a:p>
                      <a:pPr algn="r" rtl="0" fontAlgn="b"/>
                      <a:r>
                        <a:rPr lang="en-IN" sz="900">
                          <a:effectLst/>
                        </a:rPr>
                        <a:t>- </a:t>
                      </a:r>
                    </a:p>
                  </a:txBody>
                  <a:tcPr marL="13675" marR="13675" marT="0" marB="0" anchor="b">
                    <a:lnL w="7620" cap="flat" cmpd="sng" algn="ctr">
                      <a:solidFill>
                        <a:srgbClr val="00DAFF"/>
                      </a:solidFill>
                      <a:prstDash val="solid"/>
                      <a:round/>
                      <a:headEnd type="none" w="med" len="med"/>
                      <a:tailEnd type="none" w="med" len="med"/>
                    </a:lnL>
                    <a:lnR w="7620" cap="flat" cmpd="sng" algn="ctr">
                      <a:solidFill>
                        <a:srgbClr val="60D7FF"/>
                      </a:solidFill>
                      <a:prstDash val="solid"/>
                      <a:round/>
                      <a:headEnd type="none" w="med" len="med"/>
                      <a:tailEnd type="none" w="med" len="med"/>
                    </a:lnR>
                    <a:lnT w="7620" cap="flat" cmpd="sng" algn="ctr">
                      <a:solidFill>
                        <a:srgbClr val="00DAFF"/>
                      </a:solidFill>
                      <a:prstDash val="solid"/>
                      <a:round/>
                      <a:headEnd type="none" w="med" len="med"/>
                      <a:tailEnd type="none" w="med" len="med"/>
                    </a:lnT>
                    <a:lnB w="7620" cap="flat" cmpd="sng" algn="ctr">
                      <a:solidFill>
                        <a:srgbClr val="00DAFF"/>
                      </a:solidFill>
                      <a:prstDash val="solid"/>
                      <a:round/>
                      <a:headEnd type="none" w="med" len="med"/>
                      <a:tailEnd type="none" w="med" len="med"/>
                    </a:lnB>
                    <a:solidFill>
                      <a:srgbClr val="BDD6EE"/>
                    </a:solidFill>
                  </a:tcPr>
                </a:tc>
                <a:tc>
                  <a:txBody>
                    <a:bodyPr/>
                    <a:lstStyle/>
                    <a:p>
                      <a:pPr rtl="0" fontAlgn="b"/>
                      <a:endParaRPr lang="en-IN" sz="1400">
                        <a:effectLst/>
                      </a:endParaRPr>
                    </a:p>
                  </a:txBody>
                  <a:tcPr marL="13675" marR="13675" marT="0" marB="0" anchor="b">
                    <a:lnL w="7620" cap="flat" cmpd="sng" algn="ctr">
                      <a:solidFill>
                        <a:srgbClr val="60D7FF"/>
                      </a:solidFill>
                      <a:prstDash val="solid"/>
                      <a:round/>
                      <a:headEnd type="none" w="med" len="med"/>
                      <a:tailEnd type="none" w="med" len="med"/>
                    </a:lnL>
                    <a:lnR w="7620" cap="flat" cmpd="sng" algn="ctr">
                      <a:solidFill>
                        <a:srgbClr val="80DAFF"/>
                      </a:solidFill>
                      <a:prstDash val="solid"/>
                      <a:round/>
                      <a:headEnd type="none" w="med" len="med"/>
                      <a:tailEnd type="none" w="med" len="med"/>
                    </a:lnR>
                    <a:lnT w="7620" cap="flat" cmpd="sng" algn="ctr">
                      <a:solidFill>
                        <a:srgbClr val="60D7FF"/>
                      </a:solidFill>
                      <a:prstDash val="solid"/>
                      <a:round/>
                      <a:headEnd type="none" w="med" len="med"/>
                      <a:tailEnd type="none" w="med" len="med"/>
                    </a:lnT>
                    <a:lnB w="7620" cap="flat" cmpd="sng" algn="ctr">
                      <a:solidFill>
                        <a:srgbClr val="60D7FF"/>
                      </a:solidFill>
                      <a:prstDash val="solid"/>
                      <a:round/>
                      <a:headEnd type="none" w="med" len="med"/>
                      <a:tailEnd type="none" w="med" len="med"/>
                    </a:lnB>
                    <a:solidFill>
                      <a:srgbClr val="BDD6EE"/>
                    </a:solidFill>
                  </a:tcPr>
                </a:tc>
                <a:tc>
                  <a:txBody>
                    <a:bodyPr/>
                    <a:lstStyle/>
                    <a:p>
                      <a:pPr algn="r" rtl="0" fontAlgn="b"/>
                      <a:r>
                        <a:rPr lang="en-IN" sz="900">
                          <a:effectLst/>
                        </a:rPr>
                        <a:t>- </a:t>
                      </a:r>
                    </a:p>
                  </a:txBody>
                  <a:tcPr marL="13675" marR="13675" marT="0" marB="0" anchor="b">
                    <a:lnL w="7620" cap="flat" cmpd="sng" algn="ctr">
                      <a:solidFill>
                        <a:srgbClr val="80DAFF"/>
                      </a:solidFill>
                      <a:prstDash val="solid"/>
                      <a:round/>
                      <a:headEnd type="none" w="med" len="med"/>
                      <a:tailEnd type="none" w="med" len="med"/>
                    </a:lnL>
                    <a:lnR w="7620" cap="flat" cmpd="sng" algn="ctr">
                      <a:solidFill>
                        <a:srgbClr val="40E7FF"/>
                      </a:solidFill>
                      <a:prstDash val="solid"/>
                      <a:round/>
                      <a:headEnd type="none" w="med" len="med"/>
                      <a:tailEnd type="none" w="med" len="med"/>
                    </a:lnR>
                    <a:lnT w="7620" cap="flat" cmpd="sng" algn="ctr">
                      <a:solidFill>
                        <a:srgbClr val="80DAFF"/>
                      </a:solidFill>
                      <a:prstDash val="solid"/>
                      <a:round/>
                      <a:headEnd type="none" w="med" len="med"/>
                      <a:tailEnd type="none" w="med" len="med"/>
                    </a:lnT>
                    <a:lnB w="7620" cap="flat" cmpd="sng" algn="ctr">
                      <a:solidFill>
                        <a:srgbClr val="80DAFF"/>
                      </a:solidFill>
                      <a:prstDash val="solid"/>
                      <a:round/>
                      <a:headEnd type="none" w="med" len="med"/>
                      <a:tailEnd type="none" w="med" len="med"/>
                    </a:lnB>
                    <a:solidFill>
                      <a:srgbClr val="BDD6EE"/>
                    </a:solidFill>
                  </a:tcPr>
                </a:tc>
                <a:tc>
                  <a:txBody>
                    <a:bodyPr/>
                    <a:lstStyle/>
                    <a:p>
                      <a:pPr algn="r" rtl="0" fontAlgn="b"/>
                      <a:r>
                        <a:rPr lang="en-IN" sz="900">
                          <a:effectLst/>
                        </a:rPr>
                        <a:t>- </a:t>
                      </a:r>
                    </a:p>
                  </a:txBody>
                  <a:tcPr marL="13675" marR="13675" marT="0" marB="0" anchor="b">
                    <a:lnL w="7620" cap="flat" cmpd="sng" algn="ctr">
                      <a:solidFill>
                        <a:srgbClr val="40E7FF"/>
                      </a:solidFill>
                      <a:prstDash val="solid"/>
                      <a:round/>
                      <a:headEnd type="none" w="med" len="med"/>
                      <a:tailEnd type="none" w="med" len="med"/>
                    </a:lnL>
                    <a:lnR w="7620" cap="flat" cmpd="sng" algn="ctr">
                      <a:solidFill>
                        <a:srgbClr val="40E7FF"/>
                      </a:solidFill>
                      <a:prstDash val="solid"/>
                      <a:round/>
                      <a:headEnd type="none" w="med" len="med"/>
                      <a:tailEnd type="none" w="med" len="med"/>
                    </a:lnR>
                    <a:lnT w="7620" cap="flat" cmpd="sng" algn="ctr">
                      <a:solidFill>
                        <a:srgbClr val="40E7FF"/>
                      </a:solidFill>
                      <a:prstDash val="solid"/>
                      <a:round/>
                      <a:headEnd type="none" w="med" len="med"/>
                      <a:tailEnd type="none" w="med" len="med"/>
                    </a:lnT>
                    <a:lnB w="7620" cap="flat" cmpd="sng" algn="ctr">
                      <a:solidFill>
                        <a:srgbClr val="40E7FF"/>
                      </a:solidFill>
                      <a:prstDash val="solid"/>
                      <a:round/>
                      <a:headEnd type="none" w="med" len="med"/>
                      <a:tailEnd type="none" w="med" len="med"/>
                    </a:lnB>
                    <a:solidFill>
                      <a:srgbClr val="BDD6EE"/>
                    </a:solidFill>
                  </a:tcPr>
                </a:tc>
                <a:tc>
                  <a:txBody>
                    <a:bodyPr/>
                    <a:lstStyle/>
                    <a:p>
                      <a:pPr algn="r" rtl="0" fontAlgn="b"/>
                      <a:r>
                        <a:rPr lang="en-IN" sz="900">
                          <a:effectLst/>
                        </a:rPr>
                        <a:t>- </a:t>
                      </a:r>
                    </a:p>
                  </a:txBody>
                  <a:tcPr marL="13675" marR="13675" marT="0" marB="0" anchor="b">
                    <a:lnL w="7620" cap="flat" cmpd="sng" algn="ctr">
                      <a:solidFill>
                        <a:srgbClr val="40E7FF"/>
                      </a:solidFill>
                      <a:prstDash val="solid"/>
                      <a:round/>
                      <a:headEnd type="none" w="med" len="med"/>
                      <a:tailEnd type="none" w="med" len="med"/>
                    </a:lnL>
                    <a:lnR w="7620" cap="flat" cmpd="sng" algn="ctr">
                      <a:solidFill>
                        <a:srgbClr val="40E7FF"/>
                      </a:solidFill>
                      <a:prstDash val="solid"/>
                      <a:round/>
                      <a:headEnd type="none" w="med" len="med"/>
                      <a:tailEnd type="none" w="med" len="med"/>
                    </a:lnR>
                    <a:lnT w="7620" cap="flat" cmpd="sng" algn="ctr">
                      <a:solidFill>
                        <a:srgbClr val="40E7FF"/>
                      </a:solidFill>
                      <a:prstDash val="solid"/>
                      <a:round/>
                      <a:headEnd type="none" w="med" len="med"/>
                      <a:tailEnd type="none" w="med" len="med"/>
                    </a:lnT>
                    <a:lnB w="7620" cap="flat" cmpd="sng" algn="ctr">
                      <a:solidFill>
                        <a:srgbClr val="40E7FF"/>
                      </a:solidFill>
                      <a:prstDash val="solid"/>
                      <a:round/>
                      <a:headEnd type="none" w="med" len="med"/>
                      <a:tailEnd type="none" w="med" len="med"/>
                    </a:lnB>
                    <a:solidFill>
                      <a:srgbClr val="BDD6EE"/>
                    </a:solidFill>
                  </a:tcPr>
                </a:tc>
                <a:tc>
                  <a:txBody>
                    <a:bodyPr/>
                    <a:lstStyle/>
                    <a:p>
                      <a:pPr algn="r" rtl="0" fontAlgn="b"/>
                      <a:r>
                        <a:rPr lang="en-IN" sz="900">
                          <a:effectLst/>
                        </a:rPr>
                        <a:t>- </a:t>
                      </a:r>
                    </a:p>
                  </a:txBody>
                  <a:tcPr marL="13675" marR="13675" marT="0" marB="0" anchor="b">
                    <a:lnL w="7620" cap="flat" cmpd="sng" algn="ctr">
                      <a:solidFill>
                        <a:srgbClr val="40E7FF"/>
                      </a:solidFill>
                      <a:prstDash val="solid"/>
                      <a:round/>
                      <a:headEnd type="none" w="med" len="med"/>
                      <a:tailEnd type="none" w="med" len="med"/>
                    </a:lnL>
                    <a:lnR w="7620" cap="flat" cmpd="sng" algn="ctr">
                      <a:solidFill>
                        <a:srgbClr val="40E7FF"/>
                      </a:solidFill>
                      <a:prstDash val="solid"/>
                      <a:round/>
                      <a:headEnd type="none" w="med" len="med"/>
                      <a:tailEnd type="none" w="med" len="med"/>
                    </a:lnR>
                    <a:lnT w="7620" cap="flat" cmpd="sng" algn="ctr">
                      <a:solidFill>
                        <a:srgbClr val="40E7FF"/>
                      </a:solidFill>
                      <a:prstDash val="solid"/>
                      <a:round/>
                      <a:headEnd type="none" w="med" len="med"/>
                      <a:tailEnd type="none" w="med" len="med"/>
                    </a:lnT>
                    <a:lnB w="7620" cap="flat" cmpd="sng" algn="ctr">
                      <a:solidFill>
                        <a:srgbClr val="40E7FF"/>
                      </a:solidFill>
                      <a:prstDash val="solid"/>
                      <a:round/>
                      <a:headEnd type="none" w="med" len="med"/>
                      <a:tailEnd type="none" w="med" len="med"/>
                    </a:lnB>
                    <a:solidFill>
                      <a:srgbClr val="BDD6EE"/>
                    </a:solidFill>
                  </a:tcPr>
                </a:tc>
                <a:extLst>
                  <a:ext uri="{0D108BD9-81ED-4DB2-BD59-A6C34878D82A}">
                    <a16:rowId xmlns:a16="http://schemas.microsoft.com/office/drawing/2014/main" val="468339143"/>
                  </a:ext>
                </a:extLst>
              </a:tr>
            </a:tbl>
          </a:graphicData>
        </a:graphic>
      </p:graphicFrame>
    </p:spTree>
    <p:extLst>
      <p:ext uri="{BB962C8B-B14F-4D97-AF65-F5344CB8AC3E}">
        <p14:creationId xmlns:p14="http://schemas.microsoft.com/office/powerpoint/2010/main" val="3178262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4F025BE7-2634-0253-B8E7-148ED425BB89}"/>
              </a:ext>
            </a:extLst>
          </p:cNvPr>
          <p:cNvGraphicFramePr>
            <a:graphicFrameLocks noGrp="1"/>
          </p:cNvGraphicFramePr>
          <p:nvPr>
            <p:extLst>
              <p:ext uri="{D42A27DB-BD31-4B8C-83A1-F6EECF244321}">
                <p14:modId xmlns:p14="http://schemas.microsoft.com/office/powerpoint/2010/main" val="3685618571"/>
              </p:ext>
            </p:extLst>
          </p:nvPr>
        </p:nvGraphicFramePr>
        <p:xfrm>
          <a:off x="1126309" y="1291883"/>
          <a:ext cx="9941264" cy="4305726"/>
        </p:xfrm>
        <a:graphic>
          <a:graphicData uri="http://schemas.openxmlformats.org/drawingml/2006/table">
            <a:tbl>
              <a:tblPr/>
              <a:tblGrid>
                <a:gridCol w="4909158">
                  <a:extLst>
                    <a:ext uri="{9D8B030D-6E8A-4147-A177-3AD203B41FA5}">
                      <a16:colId xmlns:a16="http://schemas.microsoft.com/office/drawing/2014/main" val="3084634405"/>
                    </a:ext>
                  </a:extLst>
                </a:gridCol>
                <a:gridCol w="1107110">
                  <a:extLst>
                    <a:ext uri="{9D8B030D-6E8A-4147-A177-3AD203B41FA5}">
                      <a16:colId xmlns:a16="http://schemas.microsoft.com/office/drawing/2014/main" val="4199052515"/>
                    </a:ext>
                  </a:extLst>
                </a:gridCol>
                <a:gridCol w="1037842">
                  <a:extLst>
                    <a:ext uri="{9D8B030D-6E8A-4147-A177-3AD203B41FA5}">
                      <a16:colId xmlns:a16="http://schemas.microsoft.com/office/drawing/2014/main" val="3136334855"/>
                    </a:ext>
                  </a:extLst>
                </a:gridCol>
                <a:gridCol w="1107110">
                  <a:extLst>
                    <a:ext uri="{9D8B030D-6E8A-4147-A177-3AD203B41FA5}">
                      <a16:colId xmlns:a16="http://schemas.microsoft.com/office/drawing/2014/main" val="3575619360"/>
                    </a:ext>
                  </a:extLst>
                </a:gridCol>
                <a:gridCol w="296674">
                  <a:extLst>
                    <a:ext uri="{9D8B030D-6E8A-4147-A177-3AD203B41FA5}">
                      <a16:colId xmlns:a16="http://schemas.microsoft.com/office/drawing/2014/main" val="1118365668"/>
                    </a:ext>
                  </a:extLst>
                </a:gridCol>
                <a:gridCol w="296674">
                  <a:extLst>
                    <a:ext uri="{9D8B030D-6E8A-4147-A177-3AD203B41FA5}">
                      <a16:colId xmlns:a16="http://schemas.microsoft.com/office/drawing/2014/main" val="2756685496"/>
                    </a:ext>
                  </a:extLst>
                </a:gridCol>
                <a:gridCol w="296674">
                  <a:extLst>
                    <a:ext uri="{9D8B030D-6E8A-4147-A177-3AD203B41FA5}">
                      <a16:colId xmlns:a16="http://schemas.microsoft.com/office/drawing/2014/main" val="2868873842"/>
                    </a:ext>
                  </a:extLst>
                </a:gridCol>
                <a:gridCol w="296674">
                  <a:extLst>
                    <a:ext uri="{9D8B030D-6E8A-4147-A177-3AD203B41FA5}">
                      <a16:colId xmlns:a16="http://schemas.microsoft.com/office/drawing/2014/main" val="3701862504"/>
                    </a:ext>
                  </a:extLst>
                </a:gridCol>
                <a:gridCol w="296674">
                  <a:extLst>
                    <a:ext uri="{9D8B030D-6E8A-4147-A177-3AD203B41FA5}">
                      <a16:colId xmlns:a16="http://schemas.microsoft.com/office/drawing/2014/main" val="50310040"/>
                    </a:ext>
                  </a:extLst>
                </a:gridCol>
                <a:gridCol w="296674">
                  <a:extLst>
                    <a:ext uri="{9D8B030D-6E8A-4147-A177-3AD203B41FA5}">
                      <a16:colId xmlns:a16="http://schemas.microsoft.com/office/drawing/2014/main" val="2754823063"/>
                    </a:ext>
                  </a:extLst>
                </a:gridCol>
              </a:tblGrid>
              <a:tr h="229047">
                <a:tc>
                  <a:txBody>
                    <a:bodyPr/>
                    <a:lstStyle/>
                    <a:p>
                      <a:pPr rtl="0" fontAlgn="b"/>
                      <a:r>
                        <a:rPr lang="en-IN" sz="1200" b="1" u="sng">
                          <a:effectLst/>
                        </a:rPr>
                        <a:t>Scenario-1 </a:t>
                      </a:r>
                    </a:p>
                  </a:txBody>
                  <a:tcPr marL="9801" marR="9801" marT="0" marB="0" anchor="b">
                    <a:lnL w="7620" cap="flat" cmpd="sng" algn="ctr">
                      <a:solidFill>
                        <a:srgbClr val="F069F0"/>
                      </a:solidFill>
                      <a:prstDash val="solid"/>
                      <a:round/>
                      <a:headEnd type="none" w="med" len="med"/>
                      <a:tailEnd type="none" w="med" len="med"/>
                    </a:lnL>
                    <a:lnR w="7620" cap="flat" cmpd="sng" algn="ctr">
                      <a:solidFill>
                        <a:srgbClr val="F06CF0"/>
                      </a:solidFill>
                      <a:prstDash val="solid"/>
                      <a:round/>
                      <a:headEnd type="none" w="med" len="med"/>
                      <a:tailEnd type="none" w="med" len="med"/>
                    </a:lnR>
                    <a:lnT w="7620" cap="flat" cmpd="sng" algn="ctr">
                      <a:solidFill>
                        <a:srgbClr val="F069F0"/>
                      </a:solidFill>
                      <a:prstDash val="solid"/>
                      <a:round/>
                      <a:headEnd type="none" w="med" len="med"/>
                      <a:tailEnd type="none" w="med" len="med"/>
                    </a:lnT>
                    <a:lnB w="7620" cap="flat" cmpd="sng" algn="ctr">
                      <a:solidFill>
                        <a:srgbClr val="D046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F06CF0"/>
                      </a:solidFill>
                      <a:prstDash val="solid"/>
                      <a:round/>
                      <a:headEnd type="none" w="med" len="med"/>
                      <a:tailEnd type="none" w="med" len="med"/>
                    </a:lnL>
                    <a:lnR w="7620" cap="flat" cmpd="sng" algn="ctr">
                      <a:solidFill>
                        <a:srgbClr val="5069F0"/>
                      </a:solidFill>
                      <a:prstDash val="solid"/>
                      <a:round/>
                      <a:headEnd type="none" w="med" len="med"/>
                      <a:tailEnd type="none" w="med" len="med"/>
                    </a:lnR>
                    <a:lnT w="7620" cap="flat" cmpd="sng" algn="ctr">
                      <a:solidFill>
                        <a:srgbClr val="F06CF0"/>
                      </a:solidFill>
                      <a:prstDash val="solid"/>
                      <a:round/>
                      <a:headEnd type="none" w="med" len="med"/>
                      <a:tailEnd type="none" w="med" len="med"/>
                    </a:lnT>
                    <a:lnB w="7620" cap="flat" cmpd="sng" algn="ctr">
                      <a:solidFill>
                        <a:srgbClr val="D042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5069F0"/>
                      </a:solidFill>
                      <a:prstDash val="solid"/>
                      <a:round/>
                      <a:headEnd type="none" w="med" len="med"/>
                      <a:tailEnd type="none" w="med" len="med"/>
                    </a:lnL>
                    <a:lnR w="7620" cap="flat" cmpd="sng" algn="ctr">
                      <a:solidFill>
                        <a:srgbClr val="D075F0"/>
                      </a:solidFill>
                      <a:prstDash val="solid"/>
                      <a:round/>
                      <a:headEnd type="none" w="med" len="med"/>
                      <a:tailEnd type="none" w="med" len="med"/>
                    </a:lnR>
                    <a:lnT w="7620" cap="flat" cmpd="sng" algn="ctr">
                      <a:solidFill>
                        <a:srgbClr val="5069F0"/>
                      </a:solidFill>
                      <a:prstDash val="solid"/>
                      <a:round/>
                      <a:headEnd type="none" w="med" len="med"/>
                      <a:tailEnd type="none" w="med" len="med"/>
                    </a:lnT>
                    <a:lnB w="7620" cap="flat" cmpd="sng" algn="ctr">
                      <a:solidFill>
                        <a:srgbClr val="3076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D075F0"/>
                      </a:solidFill>
                      <a:prstDash val="solid"/>
                      <a:round/>
                      <a:headEnd type="none" w="med" len="med"/>
                      <a:tailEnd type="none" w="med" len="med"/>
                    </a:lnL>
                    <a:lnR w="7620" cap="flat" cmpd="sng" algn="ctr">
                      <a:solidFill>
                        <a:srgbClr val="B071F0"/>
                      </a:solidFill>
                      <a:prstDash val="solid"/>
                      <a:round/>
                      <a:headEnd type="none" w="med" len="med"/>
                      <a:tailEnd type="none" w="med" len="med"/>
                    </a:lnR>
                    <a:lnT w="7620" cap="flat" cmpd="sng" algn="ctr">
                      <a:solidFill>
                        <a:srgbClr val="D075F0"/>
                      </a:solidFill>
                      <a:prstDash val="solid"/>
                      <a:round/>
                      <a:headEnd type="none" w="med" len="med"/>
                      <a:tailEnd type="none" w="med" len="med"/>
                    </a:lnT>
                    <a:lnB w="7620" cap="flat" cmpd="sng" algn="ctr">
                      <a:solidFill>
                        <a:srgbClr val="F09B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B071F0"/>
                      </a:solidFill>
                      <a:prstDash val="solid"/>
                      <a:round/>
                      <a:headEnd type="none" w="med" len="med"/>
                      <a:tailEnd type="none" w="med" len="med"/>
                    </a:lnL>
                    <a:lnR w="7620" cap="flat" cmpd="sng" algn="ctr">
                      <a:solidFill>
                        <a:srgbClr val="9072F0"/>
                      </a:solidFill>
                      <a:prstDash val="solid"/>
                      <a:round/>
                      <a:headEnd type="none" w="med" len="med"/>
                      <a:tailEnd type="none" w="med" len="med"/>
                    </a:lnR>
                    <a:lnT w="7620" cap="flat" cmpd="sng" algn="ctr">
                      <a:solidFill>
                        <a:srgbClr val="B071F0"/>
                      </a:solidFill>
                      <a:prstDash val="solid"/>
                      <a:round/>
                      <a:headEnd type="none" w="med" len="med"/>
                      <a:tailEnd type="none" w="med" len="med"/>
                    </a:lnT>
                    <a:lnB w="7620" cap="flat" cmpd="sng" algn="ctr">
                      <a:solidFill>
                        <a:srgbClr val="D084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9072F0"/>
                      </a:solidFill>
                      <a:prstDash val="solid"/>
                      <a:round/>
                      <a:headEnd type="none" w="med" len="med"/>
                      <a:tailEnd type="none" w="med" len="med"/>
                    </a:lnL>
                    <a:lnR w="7620" cap="flat" cmpd="sng" algn="ctr">
                      <a:solidFill>
                        <a:srgbClr val="107AF0"/>
                      </a:solidFill>
                      <a:prstDash val="solid"/>
                      <a:round/>
                      <a:headEnd type="none" w="med" len="med"/>
                      <a:tailEnd type="none" w="med" len="med"/>
                    </a:lnR>
                    <a:lnT w="7620" cap="flat" cmpd="sng" algn="ctr">
                      <a:solidFill>
                        <a:srgbClr val="9072F0"/>
                      </a:solidFill>
                      <a:prstDash val="solid"/>
                      <a:round/>
                      <a:headEnd type="none" w="med" len="med"/>
                      <a:tailEnd type="none" w="med" len="med"/>
                    </a:lnT>
                    <a:lnB w="7620" cap="flat" cmpd="sng" algn="ctr">
                      <a:solidFill>
                        <a:srgbClr val="7080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107AF0"/>
                      </a:solidFill>
                      <a:prstDash val="solid"/>
                      <a:round/>
                      <a:headEnd type="none" w="med" len="med"/>
                      <a:tailEnd type="none" w="med" len="med"/>
                    </a:lnL>
                    <a:lnR w="7620" cap="flat" cmpd="sng" algn="ctr">
                      <a:solidFill>
                        <a:srgbClr val="107AF0"/>
                      </a:solidFill>
                      <a:prstDash val="solid"/>
                      <a:round/>
                      <a:headEnd type="none" w="med" len="med"/>
                      <a:tailEnd type="none" w="med" len="med"/>
                    </a:lnR>
                    <a:lnT w="7620" cap="flat" cmpd="sng" algn="ctr">
                      <a:solidFill>
                        <a:srgbClr val="107AF0"/>
                      </a:solidFill>
                      <a:prstDash val="solid"/>
                      <a:round/>
                      <a:headEnd type="none" w="med" len="med"/>
                      <a:tailEnd type="none" w="med" len="med"/>
                    </a:lnT>
                    <a:lnB w="7620" cap="flat" cmpd="sng" algn="ctr">
                      <a:solidFill>
                        <a:srgbClr val="3084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107AF0"/>
                      </a:solidFill>
                      <a:prstDash val="solid"/>
                      <a:round/>
                      <a:headEnd type="none" w="med" len="med"/>
                      <a:tailEnd type="none" w="med" len="med"/>
                    </a:lnL>
                    <a:lnR w="7620" cap="flat" cmpd="sng" algn="ctr">
                      <a:solidFill>
                        <a:srgbClr val="7099F0"/>
                      </a:solidFill>
                      <a:prstDash val="solid"/>
                      <a:round/>
                      <a:headEnd type="none" w="med" len="med"/>
                      <a:tailEnd type="none" w="med" len="med"/>
                    </a:lnR>
                    <a:lnT w="7620" cap="flat" cmpd="sng" algn="ctr">
                      <a:solidFill>
                        <a:srgbClr val="107AF0"/>
                      </a:solidFill>
                      <a:prstDash val="solid"/>
                      <a:round/>
                      <a:headEnd type="none" w="med" len="med"/>
                      <a:tailEnd type="none" w="med" len="med"/>
                    </a:lnT>
                    <a:lnB w="7620" cap="flat" cmpd="sng" algn="ctr">
                      <a:solidFill>
                        <a:srgbClr val="F08C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7099F0"/>
                      </a:solidFill>
                      <a:prstDash val="solid"/>
                      <a:round/>
                      <a:headEnd type="none" w="med" len="med"/>
                      <a:tailEnd type="none" w="med" len="med"/>
                    </a:lnL>
                    <a:lnR w="7620" cap="flat" cmpd="sng" algn="ctr">
                      <a:solidFill>
                        <a:srgbClr val="3099F0"/>
                      </a:solidFill>
                      <a:prstDash val="solid"/>
                      <a:round/>
                      <a:headEnd type="none" w="med" len="med"/>
                      <a:tailEnd type="none" w="med" len="med"/>
                    </a:lnR>
                    <a:lnT w="7620" cap="flat" cmpd="sng" algn="ctr">
                      <a:solidFill>
                        <a:srgbClr val="7099F0"/>
                      </a:solidFill>
                      <a:prstDash val="solid"/>
                      <a:round/>
                      <a:headEnd type="none" w="med" len="med"/>
                      <a:tailEnd type="none" w="med" len="med"/>
                    </a:lnT>
                    <a:lnB w="7620" cap="flat" cmpd="sng" algn="ctr">
                      <a:solidFill>
                        <a:srgbClr val="F088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3099F0"/>
                      </a:solidFill>
                      <a:prstDash val="solid"/>
                      <a:round/>
                      <a:headEnd type="none" w="med" len="med"/>
                      <a:tailEnd type="none" w="med" len="med"/>
                    </a:lnL>
                    <a:lnR w="7620" cap="flat" cmpd="sng" algn="ctr">
                      <a:solidFill>
                        <a:srgbClr val="3099F0"/>
                      </a:solidFill>
                      <a:prstDash val="solid"/>
                      <a:round/>
                      <a:headEnd type="none" w="med" len="med"/>
                      <a:tailEnd type="none" w="med" len="med"/>
                    </a:lnR>
                    <a:lnT w="7620" cap="flat" cmpd="sng" algn="ctr">
                      <a:solidFill>
                        <a:srgbClr val="3099F0"/>
                      </a:solidFill>
                      <a:prstDash val="solid"/>
                      <a:round/>
                      <a:headEnd type="none" w="med" len="med"/>
                      <a:tailEnd type="none" w="med" len="med"/>
                    </a:lnT>
                    <a:lnB w="7620" cap="flat" cmpd="sng" algn="ctr">
                      <a:solidFill>
                        <a:srgbClr val="308EF0"/>
                      </a:solidFill>
                      <a:prstDash val="solid"/>
                      <a:round/>
                      <a:headEnd type="none" w="med" len="med"/>
                      <a:tailEnd type="none" w="med" len="med"/>
                    </a:lnB>
                    <a:solidFill>
                      <a:srgbClr val="FFE598"/>
                    </a:solidFill>
                  </a:tcPr>
                </a:tc>
                <a:extLst>
                  <a:ext uri="{0D108BD9-81ED-4DB2-BD59-A6C34878D82A}">
                    <a16:rowId xmlns:a16="http://schemas.microsoft.com/office/drawing/2014/main" val="2281486164"/>
                  </a:ext>
                </a:extLst>
              </a:tr>
              <a:tr h="229047">
                <a:tc>
                  <a:txBody>
                    <a:bodyPr/>
                    <a:lstStyle/>
                    <a:p>
                      <a:pPr rtl="0" fontAlgn="b"/>
                      <a:r>
                        <a:rPr lang="en-US" sz="1200">
                          <a:effectLst/>
                        </a:rPr>
                        <a:t>Acquirer acquires target firm at Market price and pays through stock</a:t>
                      </a:r>
                    </a:p>
                  </a:txBody>
                  <a:tcPr marL="9801" marR="9801" marT="0" marB="0" anchor="b">
                    <a:lnL w="7620" cap="flat" cmpd="sng" algn="ctr">
                      <a:solidFill>
                        <a:srgbClr val="D046F0"/>
                      </a:solidFill>
                      <a:prstDash val="solid"/>
                      <a:round/>
                      <a:headEnd type="none" w="med" len="med"/>
                      <a:tailEnd type="none" w="med" len="med"/>
                    </a:lnL>
                    <a:lnR w="7620" cap="flat" cmpd="sng" algn="ctr">
                      <a:solidFill>
                        <a:srgbClr val="D042F0"/>
                      </a:solidFill>
                      <a:prstDash val="solid"/>
                      <a:round/>
                      <a:headEnd type="none" w="med" len="med"/>
                      <a:tailEnd type="none" w="med" len="med"/>
                    </a:lnR>
                    <a:lnT w="7620" cap="flat" cmpd="sng" algn="ctr">
                      <a:solidFill>
                        <a:srgbClr val="D046F0"/>
                      </a:solidFill>
                      <a:prstDash val="solid"/>
                      <a:round/>
                      <a:headEnd type="none" w="med" len="med"/>
                      <a:tailEnd type="none" w="med" len="med"/>
                    </a:lnT>
                    <a:lnB w="7620" cap="flat" cmpd="sng" algn="ctr">
                      <a:solidFill>
                        <a:srgbClr val="D06D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D042F0"/>
                      </a:solidFill>
                      <a:prstDash val="solid"/>
                      <a:round/>
                      <a:headEnd type="none" w="med" len="med"/>
                      <a:tailEnd type="none" w="med" len="med"/>
                    </a:lnL>
                    <a:lnR w="7620" cap="flat" cmpd="sng" algn="ctr">
                      <a:solidFill>
                        <a:srgbClr val="3076F0"/>
                      </a:solidFill>
                      <a:prstDash val="solid"/>
                      <a:round/>
                      <a:headEnd type="none" w="med" len="med"/>
                      <a:tailEnd type="none" w="med" len="med"/>
                    </a:lnR>
                    <a:lnT w="7620" cap="flat" cmpd="sng" algn="ctr">
                      <a:solidFill>
                        <a:srgbClr val="D042F0"/>
                      </a:solidFill>
                      <a:prstDash val="solid"/>
                      <a:round/>
                      <a:headEnd type="none" w="med" len="med"/>
                      <a:tailEnd type="none" w="med" len="med"/>
                    </a:lnT>
                    <a:lnB w="7620" cap="flat" cmpd="sng" algn="ctr">
                      <a:solidFill>
                        <a:srgbClr val="306A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3076F0"/>
                      </a:solidFill>
                      <a:prstDash val="solid"/>
                      <a:round/>
                      <a:headEnd type="none" w="med" len="med"/>
                      <a:tailEnd type="none" w="med" len="med"/>
                    </a:lnL>
                    <a:lnR w="7620" cap="flat" cmpd="sng" algn="ctr">
                      <a:solidFill>
                        <a:srgbClr val="F09BF0"/>
                      </a:solidFill>
                      <a:prstDash val="solid"/>
                      <a:round/>
                      <a:headEnd type="none" w="med" len="med"/>
                      <a:tailEnd type="none" w="med" len="med"/>
                    </a:lnR>
                    <a:lnT w="7620" cap="flat" cmpd="sng" algn="ctr">
                      <a:solidFill>
                        <a:srgbClr val="3076F0"/>
                      </a:solidFill>
                      <a:prstDash val="solid"/>
                      <a:round/>
                      <a:headEnd type="none" w="med" len="med"/>
                      <a:tailEnd type="none" w="med" len="med"/>
                    </a:lnT>
                    <a:lnB w="7620" cap="flat" cmpd="sng" algn="ctr">
                      <a:solidFill>
                        <a:srgbClr val="906C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F09BF0"/>
                      </a:solidFill>
                      <a:prstDash val="solid"/>
                      <a:round/>
                      <a:headEnd type="none" w="med" len="med"/>
                      <a:tailEnd type="none" w="med" len="med"/>
                    </a:lnL>
                    <a:lnR w="7620" cap="flat" cmpd="sng" algn="ctr">
                      <a:solidFill>
                        <a:srgbClr val="D084F0"/>
                      </a:solidFill>
                      <a:prstDash val="solid"/>
                      <a:round/>
                      <a:headEnd type="none" w="med" len="med"/>
                      <a:tailEnd type="none" w="med" len="med"/>
                    </a:lnR>
                    <a:lnT w="7620" cap="flat" cmpd="sng" algn="ctr">
                      <a:solidFill>
                        <a:srgbClr val="F09BF0"/>
                      </a:solidFill>
                      <a:prstDash val="solid"/>
                      <a:round/>
                      <a:headEnd type="none" w="med" len="med"/>
                      <a:tailEnd type="none" w="med" len="med"/>
                    </a:lnT>
                    <a:lnB w="7620" cap="flat" cmpd="sng" algn="ctr">
                      <a:solidFill>
                        <a:srgbClr val="7070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D084F0"/>
                      </a:solidFill>
                      <a:prstDash val="solid"/>
                      <a:round/>
                      <a:headEnd type="none" w="med" len="med"/>
                      <a:tailEnd type="none" w="med" len="med"/>
                    </a:lnL>
                    <a:lnR w="7620" cap="flat" cmpd="sng" algn="ctr">
                      <a:solidFill>
                        <a:srgbClr val="7080F0"/>
                      </a:solidFill>
                      <a:prstDash val="solid"/>
                      <a:round/>
                      <a:headEnd type="none" w="med" len="med"/>
                      <a:tailEnd type="none" w="med" len="med"/>
                    </a:lnR>
                    <a:lnT w="7620" cap="flat" cmpd="sng" algn="ctr">
                      <a:solidFill>
                        <a:srgbClr val="D084F0"/>
                      </a:solidFill>
                      <a:prstDash val="solid"/>
                      <a:round/>
                      <a:headEnd type="none" w="med" len="med"/>
                      <a:tailEnd type="none" w="med" len="med"/>
                    </a:lnT>
                    <a:lnB w="7620" cap="flat" cmpd="sng" algn="ctr">
                      <a:solidFill>
                        <a:srgbClr val="5070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7080F0"/>
                      </a:solidFill>
                      <a:prstDash val="solid"/>
                      <a:round/>
                      <a:headEnd type="none" w="med" len="med"/>
                      <a:tailEnd type="none" w="med" len="med"/>
                    </a:lnL>
                    <a:lnR w="7620" cap="flat" cmpd="sng" algn="ctr">
                      <a:solidFill>
                        <a:srgbClr val="3084F0"/>
                      </a:solidFill>
                      <a:prstDash val="solid"/>
                      <a:round/>
                      <a:headEnd type="none" w="med" len="med"/>
                      <a:tailEnd type="none" w="med" len="med"/>
                    </a:lnR>
                    <a:lnT w="7620" cap="flat" cmpd="sng" algn="ctr">
                      <a:solidFill>
                        <a:srgbClr val="7080F0"/>
                      </a:solidFill>
                      <a:prstDash val="solid"/>
                      <a:round/>
                      <a:headEnd type="none" w="med" len="med"/>
                      <a:tailEnd type="none" w="med" len="med"/>
                    </a:lnT>
                    <a:lnB w="7620" cap="flat" cmpd="sng" algn="ctr">
                      <a:solidFill>
                        <a:srgbClr val="B070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3084F0"/>
                      </a:solidFill>
                      <a:prstDash val="solid"/>
                      <a:round/>
                      <a:headEnd type="none" w="med" len="med"/>
                      <a:tailEnd type="none" w="med" len="med"/>
                    </a:lnL>
                    <a:lnR w="7620" cap="flat" cmpd="sng" algn="ctr">
                      <a:solidFill>
                        <a:srgbClr val="F08CF0"/>
                      </a:solidFill>
                      <a:prstDash val="solid"/>
                      <a:round/>
                      <a:headEnd type="none" w="med" len="med"/>
                      <a:tailEnd type="none" w="med" len="med"/>
                    </a:lnR>
                    <a:lnT w="7620" cap="flat" cmpd="sng" algn="ctr">
                      <a:solidFill>
                        <a:srgbClr val="3084F0"/>
                      </a:solidFill>
                      <a:prstDash val="solid"/>
                      <a:round/>
                      <a:headEnd type="none" w="med" len="med"/>
                      <a:tailEnd type="none" w="med" len="med"/>
                    </a:lnT>
                    <a:lnB w="7620" cap="flat" cmpd="sng" algn="ctr">
                      <a:solidFill>
                        <a:srgbClr val="307C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F08CF0"/>
                      </a:solidFill>
                      <a:prstDash val="solid"/>
                      <a:round/>
                      <a:headEnd type="none" w="med" len="med"/>
                      <a:tailEnd type="none" w="med" len="med"/>
                    </a:lnL>
                    <a:lnR w="7620" cap="flat" cmpd="sng" algn="ctr">
                      <a:solidFill>
                        <a:srgbClr val="F088F0"/>
                      </a:solidFill>
                      <a:prstDash val="solid"/>
                      <a:round/>
                      <a:headEnd type="none" w="med" len="med"/>
                      <a:tailEnd type="none" w="med" len="med"/>
                    </a:lnR>
                    <a:lnT w="7620" cap="flat" cmpd="sng" algn="ctr">
                      <a:solidFill>
                        <a:srgbClr val="F08CF0"/>
                      </a:solidFill>
                      <a:prstDash val="solid"/>
                      <a:round/>
                      <a:headEnd type="none" w="med" len="med"/>
                      <a:tailEnd type="none" w="med" len="med"/>
                    </a:lnT>
                    <a:lnB w="7620" cap="flat" cmpd="sng" algn="ctr">
                      <a:solidFill>
                        <a:srgbClr val="707C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F088F0"/>
                      </a:solidFill>
                      <a:prstDash val="solid"/>
                      <a:round/>
                      <a:headEnd type="none" w="med" len="med"/>
                      <a:tailEnd type="none" w="med" len="med"/>
                    </a:lnL>
                    <a:lnR w="7620" cap="flat" cmpd="sng" algn="ctr">
                      <a:solidFill>
                        <a:srgbClr val="308EF0"/>
                      </a:solidFill>
                      <a:prstDash val="solid"/>
                      <a:round/>
                      <a:headEnd type="none" w="med" len="med"/>
                      <a:tailEnd type="none" w="med" len="med"/>
                    </a:lnR>
                    <a:lnT w="7620" cap="flat" cmpd="sng" algn="ctr">
                      <a:solidFill>
                        <a:srgbClr val="F088F0"/>
                      </a:solidFill>
                      <a:prstDash val="solid"/>
                      <a:round/>
                      <a:headEnd type="none" w="med" len="med"/>
                      <a:tailEnd type="none" w="med" len="med"/>
                    </a:lnT>
                    <a:lnB w="7620" cap="flat" cmpd="sng" algn="ctr">
                      <a:solidFill>
                        <a:srgbClr val="1095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308EF0"/>
                      </a:solidFill>
                      <a:prstDash val="solid"/>
                      <a:round/>
                      <a:headEnd type="none" w="med" len="med"/>
                      <a:tailEnd type="none" w="med" len="med"/>
                    </a:lnL>
                    <a:lnR w="7620" cap="flat" cmpd="sng" algn="ctr">
                      <a:solidFill>
                        <a:srgbClr val="308EF0"/>
                      </a:solidFill>
                      <a:prstDash val="solid"/>
                      <a:round/>
                      <a:headEnd type="none" w="med" len="med"/>
                      <a:tailEnd type="none" w="med" len="med"/>
                    </a:lnR>
                    <a:lnT w="7620" cap="flat" cmpd="sng" algn="ctr">
                      <a:solidFill>
                        <a:srgbClr val="308EF0"/>
                      </a:solidFill>
                      <a:prstDash val="solid"/>
                      <a:round/>
                      <a:headEnd type="none" w="med" len="med"/>
                      <a:tailEnd type="none" w="med" len="med"/>
                    </a:lnT>
                    <a:lnB w="7620" cap="flat" cmpd="sng" algn="ctr">
                      <a:solidFill>
                        <a:srgbClr val="1095F0"/>
                      </a:solidFill>
                      <a:prstDash val="solid"/>
                      <a:round/>
                      <a:headEnd type="none" w="med" len="med"/>
                      <a:tailEnd type="none" w="med" len="med"/>
                    </a:lnB>
                    <a:solidFill>
                      <a:srgbClr val="FFE598"/>
                    </a:solidFill>
                  </a:tcPr>
                </a:tc>
                <a:extLst>
                  <a:ext uri="{0D108BD9-81ED-4DB2-BD59-A6C34878D82A}">
                    <a16:rowId xmlns:a16="http://schemas.microsoft.com/office/drawing/2014/main" val="4288059946"/>
                  </a:ext>
                </a:extLst>
              </a:tr>
              <a:tr h="229047">
                <a:tc>
                  <a:txBody>
                    <a:bodyPr/>
                    <a:lstStyle/>
                    <a:p>
                      <a:pPr rtl="0" fontAlgn="b"/>
                      <a:r>
                        <a:rPr lang="en-US" sz="1200">
                          <a:effectLst/>
                        </a:rPr>
                        <a:t>P/E ratio of Target &gt; P/E ratio of Acquirer</a:t>
                      </a:r>
                    </a:p>
                  </a:txBody>
                  <a:tcPr marL="9801" marR="9801" marT="0" marB="0" anchor="b">
                    <a:lnL w="7620" cap="flat" cmpd="sng" algn="ctr">
                      <a:solidFill>
                        <a:srgbClr val="D06DF0"/>
                      </a:solidFill>
                      <a:prstDash val="solid"/>
                      <a:round/>
                      <a:headEnd type="none" w="med" len="med"/>
                      <a:tailEnd type="none" w="med" len="med"/>
                    </a:lnL>
                    <a:lnR w="7620" cap="flat" cmpd="sng" algn="ctr">
                      <a:solidFill>
                        <a:srgbClr val="306AF0"/>
                      </a:solidFill>
                      <a:prstDash val="solid"/>
                      <a:round/>
                      <a:headEnd type="none" w="med" len="med"/>
                      <a:tailEnd type="none" w="med" len="med"/>
                    </a:lnR>
                    <a:lnT w="7620" cap="flat" cmpd="sng" algn="ctr">
                      <a:solidFill>
                        <a:srgbClr val="D06DF0"/>
                      </a:solidFill>
                      <a:prstDash val="solid"/>
                      <a:round/>
                      <a:headEnd type="none" w="med" len="med"/>
                      <a:tailEnd type="none" w="med" len="med"/>
                    </a:lnT>
                    <a:lnB w="7620" cap="flat" cmpd="sng" algn="ctr">
                      <a:solidFill>
                        <a:srgbClr val="F09B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306AF0"/>
                      </a:solidFill>
                      <a:prstDash val="solid"/>
                      <a:round/>
                      <a:headEnd type="none" w="med" len="med"/>
                      <a:tailEnd type="none" w="med" len="med"/>
                    </a:lnL>
                    <a:lnR w="7620" cap="flat" cmpd="sng" algn="ctr">
                      <a:solidFill>
                        <a:srgbClr val="906CF0"/>
                      </a:solidFill>
                      <a:prstDash val="solid"/>
                      <a:round/>
                      <a:headEnd type="none" w="med" len="med"/>
                      <a:tailEnd type="none" w="med" len="med"/>
                    </a:lnR>
                    <a:lnT w="7620" cap="flat" cmpd="sng" algn="ctr">
                      <a:solidFill>
                        <a:srgbClr val="306AF0"/>
                      </a:solidFill>
                      <a:prstDash val="solid"/>
                      <a:round/>
                      <a:headEnd type="none" w="med" len="med"/>
                      <a:tailEnd type="none" w="med" len="med"/>
                    </a:lnT>
                    <a:lnB w="7620" cap="flat" cmpd="sng" algn="ctr">
                      <a:solidFill>
                        <a:srgbClr val="70A4EF"/>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906CF0"/>
                      </a:solidFill>
                      <a:prstDash val="solid"/>
                      <a:round/>
                      <a:headEnd type="none" w="med" len="med"/>
                      <a:tailEnd type="none" w="med" len="med"/>
                    </a:lnL>
                    <a:lnR w="7620" cap="flat" cmpd="sng" algn="ctr">
                      <a:solidFill>
                        <a:srgbClr val="7070F0"/>
                      </a:solidFill>
                      <a:prstDash val="solid"/>
                      <a:round/>
                      <a:headEnd type="none" w="med" len="med"/>
                      <a:tailEnd type="none" w="med" len="med"/>
                    </a:lnR>
                    <a:lnT w="7620" cap="flat" cmpd="sng" algn="ctr">
                      <a:solidFill>
                        <a:srgbClr val="906CF0"/>
                      </a:solidFill>
                      <a:prstDash val="solid"/>
                      <a:round/>
                      <a:headEnd type="none" w="med" len="med"/>
                      <a:tailEnd type="none" w="med" len="med"/>
                    </a:lnT>
                    <a:lnB w="7620" cap="flat" cmpd="sng" algn="ctr">
                      <a:solidFill>
                        <a:srgbClr val="D086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7070F0"/>
                      </a:solidFill>
                      <a:prstDash val="solid"/>
                      <a:round/>
                      <a:headEnd type="none" w="med" len="med"/>
                      <a:tailEnd type="none" w="med" len="med"/>
                    </a:lnL>
                    <a:lnR w="7620" cap="flat" cmpd="sng" algn="ctr">
                      <a:solidFill>
                        <a:srgbClr val="5070F0"/>
                      </a:solidFill>
                      <a:prstDash val="solid"/>
                      <a:round/>
                      <a:headEnd type="none" w="med" len="med"/>
                      <a:tailEnd type="none" w="med" len="med"/>
                    </a:lnR>
                    <a:lnT w="7620" cap="flat" cmpd="sng" algn="ctr">
                      <a:solidFill>
                        <a:srgbClr val="7070F0"/>
                      </a:solidFill>
                      <a:prstDash val="solid"/>
                      <a:round/>
                      <a:headEnd type="none" w="med" len="med"/>
                      <a:tailEnd type="none" w="med" len="med"/>
                    </a:lnT>
                    <a:lnB w="7620" cap="flat" cmpd="sng" algn="ctr">
                      <a:solidFill>
                        <a:srgbClr val="F06A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5070F0"/>
                      </a:solidFill>
                      <a:prstDash val="solid"/>
                      <a:round/>
                      <a:headEnd type="none" w="med" len="med"/>
                      <a:tailEnd type="none" w="med" len="med"/>
                    </a:lnL>
                    <a:lnR w="7620" cap="flat" cmpd="sng" algn="ctr">
                      <a:solidFill>
                        <a:srgbClr val="B070F0"/>
                      </a:solidFill>
                      <a:prstDash val="solid"/>
                      <a:round/>
                      <a:headEnd type="none" w="med" len="med"/>
                      <a:tailEnd type="none" w="med" len="med"/>
                    </a:lnR>
                    <a:lnT w="7620" cap="flat" cmpd="sng" algn="ctr">
                      <a:solidFill>
                        <a:srgbClr val="5070F0"/>
                      </a:solidFill>
                      <a:prstDash val="solid"/>
                      <a:round/>
                      <a:headEnd type="none" w="med" len="med"/>
                      <a:tailEnd type="none" w="med" len="med"/>
                    </a:lnT>
                    <a:lnB w="7620" cap="flat" cmpd="sng" algn="ctr">
                      <a:solidFill>
                        <a:srgbClr val="F094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B070F0"/>
                      </a:solidFill>
                      <a:prstDash val="solid"/>
                      <a:round/>
                      <a:headEnd type="none" w="med" len="med"/>
                      <a:tailEnd type="none" w="med" len="med"/>
                    </a:lnL>
                    <a:lnR w="7620" cap="flat" cmpd="sng" algn="ctr">
                      <a:solidFill>
                        <a:srgbClr val="307CF0"/>
                      </a:solidFill>
                      <a:prstDash val="solid"/>
                      <a:round/>
                      <a:headEnd type="none" w="med" len="med"/>
                      <a:tailEnd type="none" w="med" len="med"/>
                    </a:lnR>
                    <a:lnT w="7620" cap="flat" cmpd="sng" algn="ctr">
                      <a:solidFill>
                        <a:srgbClr val="B070F0"/>
                      </a:solidFill>
                      <a:prstDash val="solid"/>
                      <a:round/>
                      <a:headEnd type="none" w="med" len="med"/>
                      <a:tailEnd type="none" w="med" len="med"/>
                    </a:lnT>
                    <a:lnB w="7620" cap="flat" cmpd="sng" algn="ctr">
                      <a:solidFill>
                        <a:srgbClr val="3087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307CF0"/>
                      </a:solidFill>
                      <a:prstDash val="solid"/>
                      <a:round/>
                      <a:headEnd type="none" w="med" len="med"/>
                      <a:tailEnd type="none" w="med" len="med"/>
                    </a:lnL>
                    <a:lnR w="7620" cap="flat" cmpd="sng" algn="ctr">
                      <a:solidFill>
                        <a:srgbClr val="707CF0"/>
                      </a:solidFill>
                      <a:prstDash val="solid"/>
                      <a:round/>
                      <a:headEnd type="none" w="med" len="med"/>
                      <a:tailEnd type="none" w="med" len="med"/>
                    </a:lnR>
                    <a:lnT w="7620" cap="flat" cmpd="sng" algn="ctr">
                      <a:solidFill>
                        <a:srgbClr val="307CF0"/>
                      </a:solidFill>
                      <a:prstDash val="solid"/>
                      <a:round/>
                      <a:headEnd type="none" w="med" len="med"/>
                      <a:tailEnd type="none" w="med" len="med"/>
                    </a:lnT>
                    <a:lnB w="7620" cap="flat" cmpd="sng" algn="ctr">
                      <a:solidFill>
                        <a:srgbClr val="1080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707CF0"/>
                      </a:solidFill>
                      <a:prstDash val="solid"/>
                      <a:round/>
                      <a:headEnd type="none" w="med" len="med"/>
                      <a:tailEnd type="none" w="med" len="med"/>
                    </a:lnL>
                    <a:lnR w="7620" cap="flat" cmpd="sng" algn="ctr">
                      <a:solidFill>
                        <a:srgbClr val="1095F0"/>
                      </a:solidFill>
                      <a:prstDash val="solid"/>
                      <a:round/>
                      <a:headEnd type="none" w="med" len="med"/>
                      <a:tailEnd type="none" w="med" len="med"/>
                    </a:lnR>
                    <a:lnT w="7620" cap="flat" cmpd="sng" algn="ctr">
                      <a:solidFill>
                        <a:srgbClr val="707CF0"/>
                      </a:solidFill>
                      <a:prstDash val="solid"/>
                      <a:round/>
                      <a:headEnd type="none" w="med" len="med"/>
                      <a:tailEnd type="none" w="med" len="med"/>
                    </a:lnT>
                    <a:lnB w="7620" cap="flat" cmpd="sng" algn="ctr">
                      <a:solidFill>
                        <a:srgbClr val="5084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1095F0"/>
                      </a:solidFill>
                      <a:prstDash val="solid"/>
                      <a:round/>
                      <a:headEnd type="none" w="med" len="med"/>
                      <a:tailEnd type="none" w="med" len="med"/>
                    </a:lnL>
                    <a:lnR w="7620" cap="flat" cmpd="sng" algn="ctr">
                      <a:solidFill>
                        <a:srgbClr val="1095F0"/>
                      </a:solidFill>
                      <a:prstDash val="solid"/>
                      <a:round/>
                      <a:headEnd type="none" w="med" len="med"/>
                      <a:tailEnd type="none" w="med" len="med"/>
                    </a:lnR>
                    <a:lnT w="7620" cap="flat" cmpd="sng" algn="ctr">
                      <a:solidFill>
                        <a:srgbClr val="1095F0"/>
                      </a:solidFill>
                      <a:prstDash val="solid"/>
                      <a:round/>
                      <a:headEnd type="none" w="med" len="med"/>
                      <a:tailEnd type="none" w="med" len="med"/>
                    </a:lnT>
                    <a:lnB w="7620" cap="flat" cmpd="sng" algn="ctr">
                      <a:solidFill>
                        <a:srgbClr val="D084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1095F0"/>
                      </a:solidFill>
                      <a:prstDash val="solid"/>
                      <a:round/>
                      <a:headEnd type="none" w="med" len="med"/>
                      <a:tailEnd type="none" w="med" len="med"/>
                    </a:lnL>
                    <a:lnR w="7620" cap="flat" cmpd="sng" algn="ctr">
                      <a:solidFill>
                        <a:srgbClr val="1095F0"/>
                      </a:solidFill>
                      <a:prstDash val="solid"/>
                      <a:round/>
                      <a:headEnd type="none" w="med" len="med"/>
                      <a:tailEnd type="none" w="med" len="med"/>
                    </a:lnR>
                    <a:lnT w="7620" cap="flat" cmpd="sng" algn="ctr">
                      <a:solidFill>
                        <a:srgbClr val="1095F0"/>
                      </a:solidFill>
                      <a:prstDash val="solid"/>
                      <a:round/>
                      <a:headEnd type="none" w="med" len="med"/>
                      <a:tailEnd type="none" w="med" len="med"/>
                    </a:lnT>
                    <a:lnB w="7620" cap="flat" cmpd="sng" algn="ctr">
                      <a:solidFill>
                        <a:srgbClr val="3089F0"/>
                      </a:solidFill>
                      <a:prstDash val="solid"/>
                      <a:round/>
                      <a:headEnd type="none" w="med" len="med"/>
                      <a:tailEnd type="none" w="med" len="med"/>
                    </a:lnB>
                    <a:solidFill>
                      <a:srgbClr val="FFE598"/>
                    </a:solidFill>
                  </a:tcPr>
                </a:tc>
                <a:extLst>
                  <a:ext uri="{0D108BD9-81ED-4DB2-BD59-A6C34878D82A}">
                    <a16:rowId xmlns:a16="http://schemas.microsoft.com/office/drawing/2014/main" val="1631032334"/>
                  </a:ext>
                </a:extLst>
              </a:tr>
              <a:tr h="229047">
                <a:tc>
                  <a:txBody>
                    <a:bodyPr/>
                    <a:lstStyle/>
                    <a:p>
                      <a:pPr rtl="0" fontAlgn="b"/>
                      <a:r>
                        <a:rPr lang="en-US" sz="1200">
                          <a:effectLst/>
                        </a:rPr>
                        <a:t>Exchange ratio more than one </a:t>
                      </a:r>
                    </a:p>
                  </a:txBody>
                  <a:tcPr marL="9801" marR="9801" marT="0" marB="0" anchor="b">
                    <a:lnL w="7620" cap="flat" cmpd="sng" algn="ctr">
                      <a:solidFill>
                        <a:srgbClr val="F09BF0"/>
                      </a:solidFill>
                      <a:prstDash val="solid"/>
                      <a:round/>
                      <a:headEnd type="none" w="med" len="med"/>
                      <a:tailEnd type="none" w="med" len="med"/>
                    </a:lnL>
                    <a:lnR w="7620" cap="flat" cmpd="sng" algn="ctr">
                      <a:solidFill>
                        <a:srgbClr val="70A4EF"/>
                      </a:solidFill>
                      <a:prstDash val="solid"/>
                      <a:round/>
                      <a:headEnd type="none" w="med" len="med"/>
                      <a:tailEnd type="none" w="med" len="med"/>
                    </a:lnR>
                    <a:lnT w="7620" cap="flat" cmpd="sng" algn="ctr">
                      <a:solidFill>
                        <a:srgbClr val="F09BF0"/>
                      </a:solidFill>
                      <a:prstDash val="solid"/>
                      <a:round/>
                      <a:headEnd type="none" w="med" len="med"/>
                      <a:tailEnd type="none" w="med" len="med"/>
                    </a:lnT>
                    <a:lnB w="7620" cap="flat" cmpd="sng" algn="ctr">
                      <a:solidFill>
                        <a:srgbClr val="5068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70A4EF"/>
                      </a:solidFill>
                      <a:prstDash val="solid"/>
                      <a:round/>
                      <a:headEnd type="none" w="med" len="med"/>
                      <a:tailEnd type="none" w="med" len="med"/>
                    </a:lnL>
                    <a:lnR w="7620" cap="flat" cmpd="sng" algn="ctr">
                      <a:solidFill>
                        <a:srgbClr val="D086F0"/>
                      </a:solidFill>
                      <a:prstDash val="solid"/>
                      <a:round/>
                      <a:headEnd type="none" w="med" len="med"/>
                      <a:tailEnd type="none" w="med" len="med"/>
                    </a:lnR>
                    <a:lnT w="7620" cap="flat" cmpd="sng" algn="ctr">
                      <a:solidFill>
                        <a:srgbClr val="70A4EF"/>
                      </a:solidFill>
                      <a:prstDash val="solid"/>
                      <a:round/>
                      <a:headEnd type="none" w="med" len="med"/>
                      <a:tailEnd type="none" w="med" len="med"/>
                    </a:lnT>
                    <a:lnB w="7620" cap="flat" cmpd="sng" algn="ctr">
                      <a:solidFill>
                        <a:srgbClr val="D06E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D086F0"/>
                      </a:solidFill>
                      <a:prstDash val="solid"/>
                      <a:round/>
                      <a:headEnd type="none" w="med" len="med"/>
                      <a:tailEnd type="none" w="med" len="med"/>
                    </a:lnL>
                    <a:lnR w="7620" cap="flat" cmpd="sng" algn="ctr">
                      <a:solidFill>
                        <a:srgbClr val="F06AF0"/>
                      </a:solidFill>
                      <a:prstDash val="solid"/>
                      <a:round/>
                      <a:headEnd type="none" w="med" len="med"/>
                      <a:tailEnd type="none" w="med" len="med"/>
                    </a:lnR>
                    <a:lnT w="7620" cap="flat" cmpd="sng" algn="ctr">
                      <a:solidFill>
                        <a:srgbClr val="D086F0"/>
                      </a:solidFill>
                      <a:prstDash val="solid"/>
                      <a:round/>
                      <a:headEnd type="none" w="med" len="med"/>
                      <a:tailEnd type="none" w="med" len="med"/>
                    </a:lnT>
                    <a:lnB w="7620" cap="flat" cmpd="sng" algn="ctr">
                      <a:solidFill>
                        <a:srgbClr val="D06E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F06AF0"/>
                      </a:solidFill>
                      <a:prstDash val="solid"/>
                      <a:round/>
                      <a:headEnd type="none" w="med" len="med"/>
                      <a:tailEnd type="none" w="med" len="med"/>
                    </a:lnL>
                    <a:lnR w="7620" cap="flat" cmpd="sng" algn="ctr">
                      <a:solidFill>
                        <a:srgbClr val="F094F0"/>
                      </a:solidFill>
                      <a:prstDash val="solid"/>
                      <a:round/>
                      <a:headEnd type="none" w="med" len="med"/>
                      <a:tailEnd type="none" w="med" len="med"/>
                    </a:lnR>
                    <a:lnT w="7620" cap="flat" cmpd="sng" algn="ctr">
                      <a:solidFill>
                        <a:srgbClr val="F06AF0"/>
                      </a:solidFill>
                      <a:prstDash val="solid"/>
                      <a:round/>
                      <a:headEnd type="none" w="med" len="med"/>
                      <a:tailEnd type="none" w="med" len="med"/>
                    </a:lnT>
                    <a:lnB w="7620" cap="flat" cmpd="sng" algn="ctr">
                      <a:solidFill>
                        <a:srgbClr val="306C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F094F0"/>
                      </a:solidFill>
                      <a:prstDash val="solid"/>
                      <a:round/>
                      <a:headEnd type="none" w="med" len="med"/>
                      <a:tailEnd type="none" w="med" len="med"/>
                    </a:lnL>
                    <a:lnR w="7620" cap="flat" cmpd="sng" algn="ctr">
                      <a:solidFill>
                        <a:srgbClr val="3087F0"/>
                      </a:solidFill>
                      <a:prstDash val="solid"/>
                      <a:round/>
                      <a:headEnd type="none" w="med" len="med"/>
                      <a:tailEnd type="none" w="med" len="med"/>
                    </a:lnR>
                    <a:lnT w="7620" cap="flat" cmpd="sng" algn="ctr">
                      <a:solidFill>
                        <a:srgbClr val="F094F0"/>
                      </a:solidFill>
                      <a:prstDash val="solid"/>
                      <a:round/>
                      <a:headEnd type="none" w="med" len="med"/>
                      <a:tailEnd type="none" w="med" len="med"/>
                    </a:lnT>
                    <a:lnB w="7620" cap="flat" cmpd="sng" algn="ctr">
                      <a:solidFill>
                        <a:srgbClr val="5077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3087F0"/>
                      </a:solidFill>
                      <a:prstDash val="solid"/>
                      <a:round/>
                      <a:headEnd type="none" w="med" len="med"/>
                      <a:tailEnd type="none" w="med" len="med"/>
                    </a:lnL>
                    <a:lnR w="7620" cap="flat" cmpd="sng" algn="ctr">
                      <a:solidFill>
                        <a:srgbClr val="1080F0"/>
                      </a:solidFill>
                      <a:prstDash val="solid"/>
                      <a:round/>
                      <a:headEnd type="none" w="med" len="med"/>
                      <a:tailEnd type="none" w="med" len="med"/>
                    </a:lnR>
                    <a:lnT w="7620" cap="flat" cmpd="sng" algn="ctr">
                      <a:solidFill>
                        <a:srgbClr val="3087F0"/>
                      </a:solidFill>
                      <a:prstDash val="solid"/>
                      <a:round/>
                      <a:headEnd type="none" w="med" len="med"/>
                      <a:tailEnd type="none" w="med" len="med"/>
                    </a:lnT>
                    <a:lnB w="7620" cap="flat" cmpd="sng" algn="ctr">
                      <a:solidFill>
                        <a:srgbClr val="9070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1080F0"/>
                      </a:solidFill>
                      <a:prstDash val="solid"/>
                      <a:round/>
                      <a:headEnd type="none" w="med" len="med"/>
                      <a:tailEnd type="none" w="med" len="med"/>
                    </a:lnL>
                    <a:lnR w="7620" cap="flat" cmpd="sng" algn="ctr">
                      <a:solidFill>
                        <a:srgbClr val="5084F0"/>
                      </a:solidFill>
                      <a:prstDash val="solid"/>
                      <a:round/>
                      <a:headEnd type="none" w="med" len="med"/>
                      <a:tailEnd type="none" w="med" len="med"/>
                    </a:lnR>
                    <a:lnT w="7620" cap="flat" cmpd="sng" algn="ctr">
                      <a:solidFill>
                        <a:srgbClr val="1080F0"/>
                      </a:solidFill>
                      <a:prstDash val="solid"/>
                      <a:round/>
                      <a:headEnd type="none" w="med" len="med"/>
                      <a:tailEnd type="none" w="med" len="med"/>
                    </a:lnT>
                    <a:lnB w="7620" cap="flat" cmpd="sng" algn="ctr">
                      <a:solidFill>
                        <a:srgbClr val="9070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5084F0"/>
                      </a:solidFill>
                      <a:prstDash val="solid"/>
                      <a:round/>
                      <a:headEnd type="none" w="med" len="med"/>
                      <a:tailEnd type="none" w="med" len="med"/>
                    </a:lnL>
                    <a:lnR w="7620" cap="flat" cmpd="sng" algn="ctr">
                      <a:solidFill>
                        <a:srgbClr val="D084F0"/>
                      </a:solidFill>
                      <a:prstDash val="solid"/>
                      <a:round/>
                      <a:headEnd type="none" w="med" len="med"/>
                      <a:tailEnd type="none" w="med" len="med"/>
                    </a:lnR>
                    <a:lnT w="7620" cap="flat" cmpd="sng" algn="ctr">
                      <a:solidFill>
                        <a:srgbClr val="5084F0"/>
                      </a:solidFill>
                      <a:prstDash val="solid"/>
                      <a:round/>
                      <a:headEnd type="none" w="med" len="med"/>
                      <a:tailEnd type="none" w="med" len="med"/>
                    </a:lnT>
                    <a:lnB w="7620" cap="flat" cmpd="sng" algn="ctr">
                      <a:solidFill>
                        <a:srgbClr val="507B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D084F0"/>
                      </a:solidFill>
                      <a:prstDash val="solid"/>
                      <a:round/>
                      <a:headEnd type="none" w="med" len="med"/>
                      <a:tailEnd type="none" w="med" len="med"/>
                    </a:lnL>
                    <a:lnR w="7620" cap="flat" cmpd="sng" algn="ctr">
                      <a:solidFill>
                        <a:srgbClr val="3089F0"/>
                      </a:solidFill>
                      <a:prstDash val="solid"/>
                      <a:round/>
                      <a:headEnd type="none" w="med" len="med"/>
                      <a:tailEnd type="none" w="med" len="med"/>
                    </a:lnR>
                    <a:lnT w="7620" cap="flat" cmpd="sng" algn="ctr">
                      <a:solidFill>
                        <a:srgbClr val="D084F0"/>
                      </a:solidFill>
                      <a:prstDash val="solid"/>
                      <a:round/>
                      <a:headEnd type="none" w="med" len="med"/>
                      <a:tailEnd type="none" w="med" len="med"/>
                    </a:lnT>
                    <a:lnB w="7620" cap="flat" cmpd="sng" algn="ctr">
                      <a:solidFill>
                        <a:srgbClr val="507B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3089F0"/>
                      </a:solidFill>
                      <a:prstDash val="solid"/>
                      <a:round/>
                      <a:headEnd type="none" w="med" len="med"/>
                      <a:tailEnd type="none" w="med" len="med"/>
                    </a:lnL>
                    <a:lnR w="7620" cap="flat" cmpd="sng" algn="ctr">
                      <a:solidFill>
                        <a:srgbClr val="3089F0"/>
                      </a:solidFill>
                      <a:prstDash val="solid"/>
                      <a:round/>
                      <a:headEnd type="none" w="med" len="med"/>
                      <a:tailEnd type="none" w="med" len="med"/>
                    </a:lnR>
                    <a:lnT w="7620" cap="flat" cmpd="sng" algn="ctr">
                      <a:solidFill>
                        <a:srgbClr val="3089F0"/>
                      </a:solidFill>
                      <a:prstDash val="solid"/>
                      <a:round/>
                      <a:headEnd type="none" w="med" len="med"/>
                      <a:tailEnd type="none" w="med" len="med"/>
                    </a:lnT>
                    <a:lnB w="7620" cap="flat" cmpd="sng" algn="ctr">
                      <a:solidFill>
                        <a:srgbClr val="5091F0"/>
                      </a:solidFill>
                      <a:prstDash val="solid"/>
                      <a:round/>
                      <a:headEnd type="none" w="med" len="med"/>
                      <a:tailEnd type="none" w="med" len="med"/>
                    </a:lnB>
                    <a:solidFill>
                      <a:srgbClr val="FFE598"/>
                    </a:solidFill>
                  </a:tcPr>
                </a:tc>
                <a:extLst>
                  <a:ext uri="{0D108BD9-81ED-4DB2-BD59-A6C34878D82A}">
                    <a16:rowId xmlns:a16="http://schemas.microsoft.com/office/drawing/2014/main" val="3876884738"/>
                  </a:ext>
                </a:extLst>
              </a:tr>
              <a:tr h="147772">
                <a:tc>
                  <a:txBody>
                    <a:bodyPr/>
                    <a:lstStyle/>
                    <a:p>
                      <a:pPr rtl="0" fontAlgn="b"/>
                      <a:endParaRPr lang="en-IN" sz="1200">
                        <a:effectLst/>
                      </a:endParaRPr>
                    </a:p>
                  </a:txBody>
                  <a:tcPr marL="9801" marR="9801" marT="0" marB="0" anchor="b">
                    <a:lnL w="7620" cap="flat" cmpd="sng" algn="ctr">
                      <a:solidFill>
                        <a:srgbClr val="5068F0"/>
                      </a:solidFill>
                      <a:prstDash val="solid"/>
                      <a:round/>
                      <a:headEnd type="none" w="med" len="med"/>
                      <a:tailEnd type="none" w="med" len="med"/>
                    </a:lnL>
                    <a:lnR w="7620" cap="flat" cmpd="sng" algn="ctr">
                      <a:solidFill>
                        <a:srgbClr val="D06EF0"/>
                      </a:solidFill>
                      <a:prstDash val="solid"/>
                      <a:round/>
                      <a:headEnd type="none" w="med" len="med"/>
                      <a:tailEnd type="none" w="med" len="med"/>
                    </a:lnR>
                    <a:lnT w="7620" cap="flat" cmpd="sng" algn="ctr">
                      <a:solidFill>
                        <a:srgbClr val="5068F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D06EF0"/>
                      </a:solidFill>
                      <a:prstDash val="solid"/>
                      <a:round/>
                      <a:headEnd type="none" w="med" len="med"/>
                      <a:tailEnd type="none" w="med" len="med"/>
                    </a:lnL>
                    <a:lnR w="7620" cap="flat" cmpd="sng" algn="ctr">
                      <a:solidFill>
                        <a:srgbClr val="D06EF0"/>
                      </a:solidFill>
                      <a:prstDash val="solid"/>
                      <a:round/>
                      <a:headEnd type="none" w="med" len="med"/>
                      <a:tailEnd type="none" w="med" len="med"/>
                    </a:lnR>
                    <a:lnT w="7620" cap="flat" cmpd="sng" algn="ctr">
                      <a:solidFill>
                        <a:srgbClr val="D06EF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D06EF0"/>
                      </a:solidFill>
                      <a:prstDash val="solid"/>
                      <a:round/>
                      <a:headEnd type="none" w="med" len="med"/>
                      <a:tailEnd type="none" w="med" len="med"/>
                    </a:lnL>
                    <a:lnR w="7620" cap="flat" cmpd="sng" algn="ctr">
                      <a:solidFill>
                        <a:srgbClr val="306CF0"/>
                      </a:solidFill>
                      <a:prstDash val="solid"/>
                      <a:round/>
                      <a:headEnd type="none" w="med" len="med"/>
                      <a:tailEnd type="none" w="med" len="med"/>
                    </a:lnR>
                    <a:lnT w="7620" cap="flat" cmpd="sng" algn="ctr">
                      <a:solidFill>
                        <a:srgbClr val="D06EF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306CF0"/>
                      </a:solidFill>
                      <a:prstDash val="solid"/>
                      <a:round/>
                      <a:headEnd type="none" w="med" len="med"/>
                      <a:tailEnd type="none" w="med" len="med"/>
                    </a:lnL>
                    <a:lnR w="7620" cap="flat" cmpd="sng" algn="ctr">
                      <a:solidFill>
                        <a:srgbClr val="5077F0"/>
                      </a:solidFill>
                      <a:prstDash val="solid"/>
                      <a:round/>
                      <a:headEnd type="none" w="med" len="med"/>
                      <a:tailEnd type="none" w="med" len="med"/>
                    </a:lnR>
                    <a:lnT w="7620" cap="flat" cmpd="sng" algn="ctr">
                      <a:solidFill>
                        <a:srgbClr val="306CF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5077F0"/>
                      </a:solidFill>
                      <a:prstDash val="solid"/>
                      <a:round/>
                      <a:headEnd type="none" w="med" len="med"/>
                      <a:tailEnd type="none" w="med" len="med"/>
                    </a:lnL>
                    <a:lnR w="7620" cap="flat" cmpd="sng" algn="ctr">
                      <a:solidFill>
                        <a:srgbClr val="9070F0"/>
                      </a:solidFill>
                      <a:prstDash val="solid"/>
                      <a:round/>
                      <a:headEnd type="none" w="med" len="med"/>
                      <a:tailEnd type="none" w="med" len="med"/>
                    </a:lnR>
                    <a:lnT w="7620" cap="flat" cmpd="sng" algn="ctr">
                      <a:solidFill>
                        <a:srgbClr val="5077F0"/>
                      </a:solidFill>
                      <a:prstDash val="solid"/>
                      <a:round/>
                      <a:headEnd type="none" w="med" len="med"/>
                      <a:tailEnd type="none" w="med" len="med"/>
                    </a:lnT>
                    <a:lnB w="7620" cap="flat" cmpd="sng" algn="ctr">
                      <a:solidFill>
                        <a:srgbClr val="1098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9070F0"/>
                      </a:solidFill>
                      <a:prstDash val="solid"/>
                      <a:round/>
                      <a:headEnd type="none" w="med" len="med"/>
                      <a:tailEnd type="none" w="med" len="med"/>
                    </a:lnL>
                    <a:lnR w="7620" cap="flat" cmpd="sng" algn="ctr">
                      <a:solidFill>
                        <a:srgbClr val="9070F0"/>
                      </a:solidFill>
                      <a:prstDash val="solid"/>
                      <a:round/>
                      <a:headEnd type="none" w="med" len="med"/>
                      <a:tailEnd type="none" w="med" len="med"/>
                    </a:lnR>
                    <a:lnT w="7620" cap="flat" cmpd="sng" algn="ctr">
                      <a:solidFill>
                        <a:srgbClr val="9070F0"/>
                      </a:solidFill>
                      <a:prstDash val="solid"/>
                      <a:round/>
                      <a:headEnd type="none" w="med" len="med"/>
                      <a:tailEnd type="none" w="med" len="med"/>
                    </a:lnT>
                    <a:lnB w="7620" cap="flat" cmpd="sng" algn="ctr">
                      <a:solidFill>
                        <a:srgbClr val="F09B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9070F0"/>
                      </a:solidFill>
                      <a:prstDash val="solid"/>
                      <a:round/>
                      <a:headEnd type="none" w="med" len="med"/>
                      <a:tailEnd type="none" w="med" len="med"/>
                    </a:lnL>
                    <a:lnR w="7620" cap="flat" cmpd="sng" algn="ctr">
                      <a:solidFill>
                        <a:srgbClr val="507BF0"/>
                      </a:solidFill>
                      <a:prstDash val="solid"/>
                      <a:round/>
                      <a:headEnd type="none" w="med" len="med"/>
                      <a:tailEnd type="none" w="med" len="med"/>
                    </a:lnR>
                    <a:lnT w="7620" cap="flat" cmpd="sng" algn="ctr">
                      <a:solidFill>
                        <a:srgbClr val="9070F0"/>
                      </a:solidFill>
                      <a:prstDash val="solid"/>
                      <a:round/>
                      <a:headEnd type="none" w="med" len="med"/>
                      <a:tailEnd type="none" w="med" len="med"/>
                    </a:lnT>
                    <a:lnB w="7620" cap="flat" cmpd="sng" algn="ctr">
                      <a:solidFill>
                        <a:srgbClr val="7099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507BF0"/>
                      </a:solidFill>
                      <a:prstDash val="solid"/>
                      <a:round/>
                      <a:headEnd type="none" w="med" len="med"/>
                      <a:tailEnd type="none" w="med" len="med"/>
                    </a:lnL>
                    <a:lnR w="7620" cap="flat" cmpd="sng" algn="ctr">
                      <a:solidFill>
                        <a:srgbClr val="507BF0"/>
                      </a:solidFill>
                      <a:prstDash val="solid"/>
                      <a:round/>
                      <a:headEnd type="none" w="med" len="med"/>
                      <a:tailEnd type="none" w="med" len="med"/>
                    </a:lnR>
                    <a:lnT w="7620" cap="flat" cmpd="sng" algn="ctr">
                      <a:solidFill>
                        <a:srgbClr val="507BF0"/>
                      </a:solidFill>
                      <a:prstDash val="solid"/>
                      <a:round/>
                      <a:headEnd type="none" w="med" len="med"/>
                      <a:tailEnd type="none" w="med" len="med"/>
                    </a:lnT>
                    <a:lnB w="7620" cap="flat" cmpd="sng" algn="ctr">
                      <a:solidFill>
                        <a:srgbClr val="F098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507BF0"/>
                      </a:solidFill>
                      <a:prstDash val="solid"/>
                      <a:round/>
                      <a:headEnd type="none" w="med" len="med"/>
                      <a:tailEnd type="none" w="med" len="med"/>
                    </a:lnL>
                    <a:lnR w="7620" cap="flat" cmpd="sng" algn="ctr">
                      <a:solidFill>
                        <a:srgbClr val="5091F0"/>
                      </a:solidFill>
                      <a:prstDash val="solid"/>
                      <a:round/>
                      <a:headEnd type="none" w="med" len="med"/>
                      <a:tailEnd type="none" w="med" len="med"/>
                    </a:lnR>
                    <a:lnT w="7620" cap="flat" cmpd="sng" algn="ctr">
                      <a:solidFill>
                        <a:srgbClr val="507BF0"/>
                      </a:solidFill>
                      <a:prstDash val="solid"/>
                      <a:round/>
                      <a:headEnd type="none" w="med" len="med"/>
                      <a:tailEnd type="none" w="med" len="med"/>
                    </a:lnT>
                    <a:lnB w="7620" cap="flat" cmpd="sng" algn="ctr">
                      <a:solidFill>
                        <a:srgbClr val="B0A0EF"/>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5091F0"/>
                      </a:solidFill>
                      <a:prstDash val="solid"/>
                      <a:round/>
                      <a:headEnd type="none" w="med" len="med"/>
                      <a:tailEnd type="none" w="med" len="med"/>
                    </a:lnL>
                    <a:lnR w="7620" cap="flat" cmpd="sng" algn="ctr">
                      <a:solidFill>
                        <a:srgbClr val="5091F0"/>
                      </a:solidFill>
                      <a:prstDash val="solid"/>
                      <a:round/>
                      <a:headEnd type="none" w="med" len="med"/>
                      <a:tailEnd type="none" w="med" len="med"/>
                    </a:lnR>
                    <a:lnT w="7620" cap="flat" cmpd="sng" algn="ctr">
                      <a:solidFill>
                        <a:srgbClr val="5091F0"/>
                      </a:solidFill>
                      <a:prstDash val="solid"/>
                      <a:round/>
                      <a:headEnd type="none" w="med" len="med"/>
                      <a:tailEnd type="none" w="med" len="med"/>
                    </a:lnT>
                    <a:lnB w="7620" cap="flat" cmpd="sng" algn="ctr">
                      <a:solidFill>
                        <a:srgbClr val="D09FEF"/>
                      </a:solidFill>
                      <a:prstDash val="solid"/>
                      <a:round/>
                      <a:headEnd type="none" w="med" len="med"/>
                      <a:tailEnd type="none" w="med" len="med"/>
                    </a:lnB>
                    <a:solidFill>
                      <a:srgbClr val="FFE598"/>
                    </a:solidFill>
                  </a:tcPr>
                </a:tc>
                <a:extLst>
                  <a:ext uri="{0D108BD9-81ED-4DB2-BD59-A6C34878D82A}">
                    <a16:rowId xmlns:a16="http://schemas.microsoft.com/office/drawing/2014/main" val="2081377065"/>
                  </a:ext>
                </a:extLst>
              </a:tr>
              <a:tr h="229047">
                <a:tc>
                  <a:txBody>
                    <a:bodyPr/>
                    <a:lstStyle/>
                    <a:p>
                      <a:pPr rtl="0" fontAlgn="b"/>
                      <a:endParaRPr lang="en-IN" sz="1200">
                        <a:effectLst/>
                      </a:endParaRPr>
                    </a:p>
                  </a:txBody>
                  <a:tcPr marL="9801" marR="9801"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200" b="1">
                          <a:effectLst/>
                          <a:latin typeface="Arial Narrow" panose="020B0606020202030204" pitchFamily="34" charset="0"/>
                        </a:rPr>
                        <a:t>Acquirer</a:t>
                      </a:r>
                    </a:p>
                  </a:txBody>
                  <a:tcPr marL="9801" marR="980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200" b="1">
                          <a:effectLst/>
                          <a:latin typeface="Arial Narrow" panose="020B0606020202030204" pitchFamily="34" charset="0"/>
                        </a:rPr>
                        <a:t>Target</a:t>
                      </a:r>
                    </a:p>
                  </a:txBody>
                  <a:tcPr marL="9801" marR="980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200" b="1">
                          <a:effectLst/>
                          <a:latin typeface="Arial Narrow" panose="020B0606020202030204" pitchFamily="34" charset="0"/>
                        </a:rPr>
                        <a:t>Post M&amp;A</a:t>
                      </a:r>
                    </a:p>
                  </a:txBody>
                  <a:tcPr marL="9801" marR="9801" marT="0" marB="0" anchor="b">
                    <a:lnL w="7620" cap="flat" cmpd="sng" algn="ctr">
                      <a:solidFill>
                        <a:srgbClr val="CCCCCC"/>
                      </a:solidFill>
                      <a:prstDash val="solid"/>
                      <a:round/>
                      <a:headEnd type="none" w="med" len="med"/>
                      <a:tailEnd type="none" w="med" len="med"/>
                    </a:lnL>
                    <a:lnR w="7620" cap="flat" cmpd="sng" algn="ctr">
                      <a:solidFill>
                        <a:srgbClr val="1098F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801" marR="9801" marT="0" marB="0" anchor="b">
                    <a:lnL w="7620" cap="flat" cmpd="sng" algn="ctr">
                      <a:solidFill>
                        <a:srgbClr val="1098F0"/>
                      </a:solidFill>
                      <a:prstDash val="solid"/>
                      <a:round/>
                      <a:headEnd type="none" w="med" len="med"/>
                      <a:tailEnd type="none" w="med" len="med"/>
                    </a:lnL>
                    <a:lnR w="7620" cap="flat" cmpd="sng" algn="ctr">
                      <a:solidFill>
                        <a:srgbClr val="F09BF0"/>
                      </a:solidFill>
                      <a:prstDash val="solid"/>
                      <a:round/>
                      <a:headEnd type="none" w="med" len="med"/>
                      <a:tailEnd type="none" w="med" len="med"/>
                    </a:lnR>
                    <a:lnT w="7620" cap="flat" cmpd="sng" algn="ctr">
                      <a:solidFill>
                        <a:srgbClr val="1098F0"/>
                      </a:solidFill>
                      <a:prstDash val="solid"/>
                      <a:round/>
                      <a:headEnd type="none" w="med" len="med"/>
                      <a:tailEnd type="none" w="med" len="med"/>
                    </a:lnT>
                    <a:lnB w="7620" cap="flat" cmpd="sng" algn="ctr">
                      <a:solidFill>
                        <a:srgbClr val="50AFEF"/>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F09BF0"/>
                      </a:solidFill>
                      <a:prstDash val="solid"/>
                      <a:round/>
                      <a:headEnd type="none" w="med" len="med"/>
                      <a:tailEnd type="none" w="med" len="med"/>
                    </a:lnL>
                    <a:lnR w="7620" cap="flat" cmpd="sng" algn="ctr">
                      <a:solidFill>
                        <a:srgbClr val="7099F0"/>
                      </a:solidFill>
                      <a:prstDash val="solid"/>
                      <a:round/>
                      <a:headEnd type="none" w="med" len="med"/>
                      <a:tailEnd type="none" w="med" len="med"/>
                    </a:lnR>
                    <a:lnT w="7620" cap="flat" cmpd="sng" algn="ctr">
                      <a:solidFill>
                        <a:srgbClr val="F09BF0"/>
                      </a:solidFill>
                      <a:prstDash val="solid"/>
                      <a:round/>
                      <a:headEnd type="none" w="med" len="med"/>
                      <a:tailEnd type="none" w="med" len="med"/>
                    </a:lnT>
                    <a:lnB w="7620" cap="flat" cmpd="sng" algn="ctr">
                      <a:solidFill>
                        <a:srgbClr val="70AAEF"/>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7099F0"/>
                      </a:solidFill>
                      <a:prstDash val="solid"/>
                      <a:round/>
                      <a:headEnd type="none" w="med" len="med"/>
                      <a:tailEnd type="none" w="med" len="med"/>
                    </a:lnL>
                    <a:lnR w="7620" cap="flat" cmpd="sng" algn="ctr">
                      <a:solidFill>
                        <a:srgbClr val="F098F0"/>
                      </a:solidFill>
                      <a:prstDash val="solid"/>
                      <a:round/>
                      <a:headEnd type="none" w="med" len="med"/>
                      <a:tailEnd type="none" w="med" len="med"/>
                    </a:lnR>
                    <a:lnT w="7620" cap="flat" cmpd="sng" algn="ctr">
                      <a:solidFill>
                        <a:srgbClr val="7099F0"/>
                      </a:solidFill>
                      <a:prstDash val="solid"/>
                      <a:round/>
                      <a:headEnd type="none" w="med" len="med"/>
                      <a:tailEnd type="none" w="med" len="med"/>
                    </a:lnT>
                    <a:lnB w="7620" cap="flat" cmpd="sng" algn="ctr">
                      <a:solidFill>
                        <a:srgbClr val="30A2EF"/>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F098F0"/>
                      </a:solidFill>
                      <a:prstDash val="solid"/>
                      <a:round/>
                      <a:headEnd type="none" w="med" len="med"/>
                      <a:tailEnd type="none" w="med" len="med"/>
                    </a:lnL>
                    <a:lnR w="7620" cap="flat" cmpd="sng" algn="ctr">
                      <a:solidFill>
                        <a:srgbClr val="B0A0EF"/>
                      </a:solidFill>
                      <a:prstDash val="solid"/>
                      <a:round/>
                      <a:headEnd type="none" w="med" len="med"/>
                      <a:tailEnd type="none" w="med" len="med"/>
                    </a:lnR>
                    <a:lnT w="7620" cap="flat" cmpd="sng" algn="ctr">
                      <a:solidFill>
                        <a:srgbClr val="F098F0"/>
                      </a:solidFill>
                      <a:prstDash val="solid"/>
                      <a:round/>
                      <a:headEnd type="none" w="med" len="med"/>
                      <a:tailEnd type="none" w="med" len="med"/>
                    </a:lnT>
                    <a:lnB w="7620" cap="flat" cmpd="sng" algn="ctr">
                      <a:solidFill>
                        <a:srgbClr val="B089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B0A0EF"/>
                      </a:solidFill>
                      <a:prstDash val="solid"/>
                      <a:round/>
                      <a:headEnd type="none" w="med" len="med"/>
                      <a:tailEnd type="none" w="med" len="med"/>
                    </a:lnL>
                    <a:lnR w="7620" cap="flat" cmpd="sng" algn="ctr">
                      <a:solidFill>
                        <a:srgbClr val="D09FEF"/>
                      </a:solidFill>
                      <a:prstDash val="solid"/>
                      <a:round/>
                      <a:headEnd type="none" w="med" len="med"/>
                      <a:tailEnd type="none" w="med" len="med"/>
                    </a:lnR>
                    <a:lnT w="7620" cap="flat" cmpd="sng" algn="ctr">
                      <a:solidFill>
                        <a:srgbClr val="B0A0EF"/>
                      </a:solidFill>
                      <a:prstDash val="solid"/>
                      <a:round/>
                      <a:headEnd type="none" w="med" len="med"/>
                      <a:tailEnd type="none" w="med" len="med"/>
                    </a:lnT>
                    <a:lnB w="7620" cap="flat" cmpd="sng" algn="ctr">
                      <a:solidFill>
                        <a:srgbClr val="D07D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D09FEF"/>
                      </a:solidFill>
                      <a:prstDash val="solid"/>
                      <a:round/>
                      <a:headEnd type="none" w="med" len="med"/>
                      <a:tailEnd type="none" w="med" len="med"/>
                    </a:lnL>
                    <a:lnR w="7620" cap="flat" cmpd="sng" algn="ctr">
                      <a:solidFill>
                        <a:srgbClr val="D09FEF"/>
                      </a:solidFill>
                      <a:prstDash val="solid"/>
                      <a:round/>
                      <a:headEnd type="none" w="med" len="med"/>
                      <a:tailEnd type="none" w="med" len="med"/>
                    </a:lnR>
                    <a:lnT w="7620" cap="flat" cmpd="sng" algn="ctr">
                      <a:solidFill>
                        <a:srgbClr val="D09FEF"/>
                      </a:solidFill>
                      <a:prstDash val="solid"/>
                      <a:round/>
                      <a:headEnd type="none" w="med" len="med"/>
                      <a:tailEnd type="none" w="med" len="med"/>
                    </a:lnT>
                    <a:lnB w="7620" cap="flat" cmpd="sng" algn="ctr">
                      <a:solidFill>
                        <a:srgbClr val="B09FEF"/>
                      </a:solidFill>
                      <a:prstDash val="solid"/>
                      <a:round/>
                      <a:headEnd type="none" w="med" len="med"/>
                      <a:tailEnd type="none" w="med" len="med"/>
                    </a:lnB>
                    <a:solidFill>
                      <a:srgbClr val="FFE598"/>
                    </a:solidFill>
                  </a:tcPr>
                </a:tc>
                <a:extLst>
                  <a:ext uri="{0D108BD9-81ED-4DB2-BD59-A6C34878D82A}">
                    <a16:rowId xmlns:a16="http://schemas.microsoft.com/office/drawing/2014/main" val="3602734131"/>
                  </a:ext>
                </a:extLst>
              </a:tr>
              <a:tr h="229047">
                <a:tc>
                  <a:txBody>
                    <a:bodyPr/>
                    <a:lstStyle/>
                    <a:p>
                      <a:pPr rtl="0" fontAlgn="b"/>
                      <a:r>
                        <a:rPr lang="en-IN" sz="1200" b="1">
                          <a:effectLst/>
                          <a:latin typeface="Arial Narrow" panose="020B0606020202030204" pitchFamily="34" charset="0"/>
                        </a:rPr>
                        <a:t>Share price before announcement</a:t>
                      </a:r>
                    </a:p>
                  </a:txBody>
                  <a:tcPr marL="9801" marR="9801"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8,158 </a:t>
                      </a:r>
                    </a:p>
                  </a:txBody>
                  <a:tcPr marL="9801" marR="980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262 </a:t>
                      </a:r>
                    </a:p>
                  </a:txBody>
                  <a:tcPr marL="9801" marR="980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332 </a:t>
                      </a:r>
                    </a:p>
                  </a:txBody>
                  <a:tcPr marL="9801" marR="9801" marT="0" marB="0" anchor="b">
                    <a:lnL w="7620" cap="flat" cmpd="sng" algn="ctr">
                      <a:solidFill>
                        <a:srgbClr val="CCCCCC"/>
                      </a:solidFill>
                      <a:prstDash val="solid"/>
                      <a:round/>
                      <a:headEnd type="none" w="med" len="med"/>
                      <a:tailEnd type="none" w="med" len="med"/>
                    </a:lnL>
                    <a:lnR w="7620" cap="flat" cmpd="sng" algn="ctr">
                      <a:solidFill>
                        <a:srgbClr val="50AFEF"/>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801" marR="9801" marT="0" marB="0" anchor="b">
                    <a:lnL w="7620" cap="flat" cmpd="sng" algn="ctr">
                      <a:solidFill>
                        <a:srgbClr val="50AFEF"/>
                      </a:solidFill>
                      <a:prstDash val="solid"/>
                      <a:round/>
                      <a:headEnd type="none" w="med" len="med"/>
                      <a:tailEnd type="none" w="med" len="med"/>
                    </a:lnL>
                    <a:lnR w="7620" cap="flat" cmpd="sng" algn="ctr">
                      <a:solidFill>
                        <a:srgbClr val="70AAEF"/>
                      </a:solidFill>
                      <a:prstDash val="solid"/>
                      <a:round/>
                      <a:headEnd type="none" w="med" len="med"/>
                      <a:tailEnd type="none" w="med" len="med"/>
                    </a:lnR>
                    <a:lnT w="7620" cap="flat" cmpd="sng" algn="ctr">
                      <a:solidFill>
                        <a:srgbClr val="50AFEF"/>
                      </a:solidFill>
                      <a:prstDash val="solid"/>
                      <a:round/>
                      <a:headEnd type="none" w="med" len="med"/>
                      <a:tailEnd type="none" w="med" len="med"/>
                    </a:lnT>
                    <a:lnB w="7620" cap="flat" cmpd="sng" algn="ctr">
                      <a:solidFill>
                        <a:srgbClr val="D0AF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70AAEF"/>
                      </a:solidFill>
                      <a:prstDash val="solid"/>
                      <a:round/>
                      <a:headEnd type="none" w="med" len="med"/>
                      <a:tailEnd type="none" w="med" len="med"/>
                    </a:lnL>
                    <a:lnR w="7620" cap="flat" cmpd="sng" algn="ctr">
                      <a:solidFill>
                        <a:srgbClr val="30A2EF"/>
                      </a:solidFill>
                      <a:prstDash val="solid"/>
                      <a:round/>
                      <a:headEnd type="none" w="med" len="med"/>
                      <a:tailEnd type="none" w="med" len="med"/>
                    </a:lnR>
                    <a:lnT w="7620" cap="flat" cmpd="sng" algn="ctr">
                      <a:solidFill>
                        <a:srgbClr val="70AAEF"/>
                      </a:solidFill>
                      <a:prstDash val="solid"/>
                      <a:round/>
                      <a:headEnd type="none" w="med" len="med"/>
                      <a:tailEnd type="none" w="med" len="med"/>
                    </a:lnT>
                    <a:lnB w="7620" cap="flat" cmpd="sng" algn="ctr">
                      <a:solidFill>
                        <a:srgbClr val="30AA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30A2EF"/>
                      </a:solidFill>
                      <a:prstDash val="solid"/>
                      <a:round/>
                      <a:headEnd type="none" w="med" len="med"/>
                      <a:tailEnd type="none" w="med" len="med"/>
                    </a:lnL>
                    <a:lnR w="7620" cap="flat" cmpd="sng" algn="ctr">
                      <a:solidFill>
                        <a:srgbClr val="B089F0"/>
                      </a:solidFill>
                      <a:prstDash val="solid"/>
                      <a:round/>
                      <a:headEnd type="none" w="med" len="med"/>
                      <a:tailEnd type="none" w="med" len="med"/>
                    </a:lnR>
                    <a:lnT w="7620" cap="flat" cmpd="sng" algn="ctr">
                      <a:solidFill>
                        <a:srgbClr val="30A2EF"/>
                      </a:solidFill>
                      <a:prstDash val="solid"/>
                      <a:round/>
                      <a:headEnd type="none" w="med" len="med"/>
                      <a:tailEnd type="none" w="med" len="med"/>
                    </a:lnT>
                    <a:lnB w="7620" cap="flat" cmpd="sng" algn="ctr">
                      <a:solidFill>
                        <a:srgbClr val="90AD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B089F0"/>
                      </a:solidFill>
                      <a:prstDash val="solid"/>
                      <a:round/>
                      <a:headEnd type="none" w="med" len="med"/>
                      <a:tailEnd type="none" w="med" len="med"/>
                    </a:lnL>
                    <a:lnR w="7620" cap="flat" cmpd="sng" algn="ctr">
                      <a:solidFill>
                        <a:srgbClr val="D07DF0"/>
                      </a:solidFill>
                      <a:prstDash val="solid"/>
                      <a:round/>
                      <a:headEnd type="none" w="med" len="med"/>
                      <a:tailEnd type="none" w="med" len="med"/>
                    </a:lnR>
                    <a:lnT w="7620" cap="flat" cmpd="sng" algn="ctr">
                      <a:solidFill>
                        <a:srgbClr val="B089F0"/>
                      </a:solidFill>
                      <a:prstDash val="solid"/>
                      <a:round/>
                      <a:headEnd type="none" w="med" len="med"/>
                      <a:tailEnd type="none" w="med" len="med"/>
                    </a:lnT>
                    <a:lnB w="7620" cap="flat" cmpd="sng" algn="ctr">
                      <a:solidFill>
                        <a:srgbClr val="D0B6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D07DF0"/>
                      </a:solidFill>
                      <a:prstDash val="solid"/>
                      <a:round/>
                      <a:headEnd type="none" w="med" len="med"/>
                      <a:tailEnd type="none" w="med" len="med"/>
                    </a:lnL>
                    <a:lnR w="7620" cap="flat" cmpd="sng" algn="ctr">
                      <a:solidFill>
                        <a:srgbClr val="B09FEF"/>
                      </a:solidFill>
                      <a:prstDash val="solid"/>
                      <a:round/>
                      <a:headEnd type="none" w="med" len="med"/>
                      <a:tailEnd type="none" w="med" len="med"/>
                    </a:lnR>
                    <a:lnT w="7620" cap="flat" cmpd="sng" algn="ctr">
                      <a:solidFill>
                        <a:srgbClr val="D07DF0"/>
                      </a:solidFill>
                      <a:prstDash val="solid"/>
                      <a:round/>
                      <a:headEnd type="none" w="med" len="med"/>
                      <a:tailEnd type="none" w="med" len="med"/>
                    </a:lnT>
                    <a:lnB w="7620" cap="flat" cmpd="sng" algn="ctr">
                      <a:solidFill>
                        <a:srgbClr val="70B7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B09FEF"/>
                      </a:solidFill>
                      <a:prstDash val="solid"/>
                      <a:round/>
                      <a:headEnd type="none" w="med" len="med"/>
                      <a:tailEnd type="none" w="med" len="med"/>
                    </a:lnL>
                    <a:lnR w="7620" cap="flat" cmpd="sng" algn="ctr">
                      <a:solidFill>
                        <a:srgbClr val="B09FEF"/>
                      </a:solidFill>
                      <a:prstDash val="solid"/>
                      <a:round/>
                      <a:headEnd type="none" w="med" len="med"/>
                      <a:tailEnd type="none" w="med" len="med"/>
                    </a:lnR>
                    <a:lnT w="7620" cap="flat" cmpd="sng" algn="ctr">
                      <a:solidFill>
                        <a:srgbClr val="B09FEF"/>
                      </a:solidFill>
                      <a:prstDash val="solid"/>
                      <a:round/>
                      <a:headEnd type="none" w="med" len="med"/>
                      <a:tailEnd type="none" w="med" len="med"/>
                    </a:lnT>
                    <a:lnB w="7620" cap="flat" cmpd="sng" algn="ctr">
                      <a:solidFill>
                        <a:srgbClr val="B0B272"/>
                      </a:solidFill>
                      <a:prstDash val="solid"/>
                      <a:round/>
                      <a:headEnd type="none" w="med" len="med"/>
                      <a:tailEnd type="none" w="med" len="med"/>
                    </a:lnB>
                    <a:solidFill>
                      <a:srgbClr val="FFE598"/>
                    </a:solidFill>
                  </a:tcPr>
                </a:tc>
                <a:extLst>
                  <a:ext uri="{0D108BD9-81ED-4DB2-BD59-A6C34878D82A}">
                    <a16:rowId xmlns:a16="http://schemas.microsoft.com/office/drawing/2014/main" val="1617189990"/>
                  </a:ext>
                </a:extLst>
              </a:tr>
              <a:tr h="229047">
                <a:tc>
                  <a:txBody>
                    <a:bodyPr/>
                    <a:lstStyle/>
                    <a:p>
                      <a:pPr rtl="0" fontAlgn="b"/>
                      <a:r>
                        <a:rPr lang="en-IN" sz="1200" b="1">
                          <a:effectLst/>
                          <a:latin typeface="Arial Narrow" panose="020B0606020202030204" pitchFamily="34" charset="0"/>
                        </a:rPr>
                        <a:t>P/E ratio</a:t>
                      </a:r>
                    </a:p>
                  </a:txBody>
                  <a:tcPr marL="9801" marR="9801"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16 </a:t>
                      </a:r>
                    </a:p>
                  </a:txBody>
                  <a:tcPr marL="9801" marR="980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16 </a:t>
                      </a:r>
                    </a:p>
                  </a:txBody>
                  <a:tcPr marL="9801" marR="980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23 </a:t>
                      </a:r>
                    </a:p>
                  </a:txBody>
                  <a:tcPr marL="9801" marR="9801" marT="0" marB="0" anchor="b">
                    <a:lnL w="7620" cap="flat" cmpd="sng" algn="ctr">
                      <a:solidFill>
                        <a:srgbClr val="CCCCCC"/>
                      </a:solidFill>
                      <a:prstDash val="solid"/>
                      <a:round/>
                      <a:headEnd type="none" w="med" len="med"/>
                      <a:tailEnd type="none" w="med" len="med"/>
                    </a:lnL>
                    <a:lnR w="7620" cap="flat" cmpd="sng" algn="ctr">
                      <a:solidFill>
                        <a:srgbClr val="D0AF72"/>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801" marR="9801" marT="0" marB="0" anchor="b">
                    <a:lnL w="7620" cap="flat" cmpd="sng" algn="ctr">
                      <a:solidFill>
                        <a:srgbClr val="D0AF72"/>
                      </a:solidFill>
                      <a:prstDash val="solid"/>
                      <a:round/>
                      <a:headEnd type="none" w="med" len="med"/>
                      <a:tailEnd type="none" w="med" len="med"/>
                    </a:lnL>
                    <a:lnR w="7620" cap="flat" cmpd="sng" algn="ctr">
                      <a:solidFill>
                        <a:srgbClr val="30AA72"/>
                      </a:solidFill>
                      <a:prstDash val="solid"/>
                      <a:round/>
                      <a:headEnd type="none" w="med" len="med"/>
                      <a:tailEnd type="none" w="med" len="med"/>
                    </a:lnR>
                    <a:lnT w="7620" cap="flat" cmpd="sng" algn="ctr">
                      <a:solidFill>
                        <a:srgbClr val="D0AF72"/>
                      </a:solidFill>
                      <a:prstDash val="solid"/>
                      <a:round/>
                      <a:headEnd type="none" w="med" len="med"/>
                      <a:tailEnd type="none" w="med" len="med"/>
                    </a:lnT>
                    <a:lnB w="7620" cap="flat" cmpd="sng" algn="ctr">
                      <a:solidFill>
                        <a:srgbClr val="D0C0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30AA72"/>
                      </a:solidFill>
                      <a:prstDash val="solid"/>
                      <a:round/>
                      <a:headEnd type="none" w="med" len="med"/>
                      <a:tailEnd type="none" w="med" len="med"/>
                    </a:lnL>
                    <a:lnR w="7620" cap="flat" cmpd="sng" algn="ctr">
                      <a:solidFill>
                        <a:srgbClr val="90AD72"/>
                      </a:solidFill>
                      <a:prstDash val="solid"/>
                      <a:round/>
                      <a:headEnd type="none" w="med" len="med"/>
                      <a:tailEnd type="none" w="med" len="med"/>
                    </a:lnR>
                    <a:lnT w="7620" cap="flat" cmpd="sng" algn="ctr">
                      <a:solidFill>
                        <a:srgbClr val="30AA72"/>
                      </a:solidFill>
                      <a:prstDash val="solid"/>
                      <a:round/>
                      <a:headEnd type="none" w="med" len="med"/>
                      <a:tailEnd type="none" w="med" len="med"/>
                    </a:lnT>
                    <a:lnB w="7620" cap="flat" cmpd="sng" algn="ctr">
                      <a:solidFill>
                        <a:srgbClr val="F0BC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90AD72"/>
                      </a:solidFill>
                      <a:prstDash val="solid"/>
                      <a:round/>
                      <a:headEnd type="none" w="med" len="med"/>
                      <a:tailEnd type="none" w="med" len="med"/>
                    </a:lnL>
                    <a:lnR w="7620" cap="flat" cmpd="sng" algn="ctr">
                      <a:solidFill>
                        <a:srgbClr val="D0B672"/>
                      </a:solidFill>
                      <a:prstDash val="solid"/>
                      <a:round/>
                      <a:headEnd type="none" w="med" len="med"/>
                      <a:tailEnd type="none" w="med" len="med"/>
                    </a:lnR>
                    <a:lnT w="7620" cap="flat" cmpd="sng" algn="ctr">
                      <a:solidFill>
                        <a:srgbClr val="90AD72"/>
                      </a:solidFill>
                      <a:prstDash val="solid"/>
                      <a:round/>
                      <a:headEnd type="none" w="med" len="med"/>
                      <a:tailEnd type="none" w="med" len="med"/>
                    </a:lnT>
                    <a:lnB w="7620" cap="flat" cmpd="sng" algn="ctr">
                      <a:solidFill>
                        <a:srgbClr val="D0BD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D0B672"/>
                      </a:solidFill>
                      <a:prstDash val="solid"/>
                      <a:round/>
                      <a:headEnd type="none" w="med" len="med"/>
                      <a:tailEnd type="none" w="med" len="med"/>
                    </a:lnL>
                    <a:lnR w="7620" cap="flat" cmpd="sng" algn="ctr">
                      <a:solidFill>
                        <a:srgbClr val="70B772"/>
                      </a:solidFill>
                      <a:prstDash val="solid"/>
                      <a:round/>
                      <a:headEnd type="none" w="med" len="med"/>
                      <a:tailEnd type="none" w="med" len="med"/>
                    </a:lnR>
                    <a:lnT w="7620" cap="flat" cmpd="sng" algn="ctr">
                      <a:solidFill>
                        <a:srgbClr val="D0B672"/>
                      </a:solidFill>
                      <a:prstDash val="solid"/>
                      <a:round/>
                      <a:headEnd type="none" w="med" len="med"/>
                      <a:tailEnd type="none" w="med" len="med"/>
                    </a:lnT>
                    <a:lnB w="7620" cap="flat" cmpd="sng" algn="ctr">
                      <a:solidFill>
                        <a:srgbClr val="30C8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70B772"/>
                      </a:solidFill>
                      <a:prstDash val="solid"/>
                      <a:round/>
                      <a:headEnd type="none" w="med" len="med"/>
                      <a:tailEnd type="none" w="med" len="med"/>
                    </a:lnL>
                    <a:lnR w="7620" cap="flat" cmpd="sng" algn="ctr">
                      <a:solidFill>
                        <a:srgbClr val="B0B272"/>
                      </a:solidFill>
                      <a:prstDash val="solid"/>
                      <a:round/>
                      <a:headEnd type="none" w="med" len="med"/>
                      <a:tailEnd type="none" w="med" len="med"/>
                    </a:lnR>
                    <a:lnT w="7620" cap="flat" cmpd="sng" algn="ctr">
                      <a:solidFill>
                        <a:srgbClr val="70B772"/>
                      </a:solidFill>
                      <a:prstDash val="solid"/>
                      <a:round/>
                      <a:headEnd type="none" w="med" len="med"/>
                      <a:tailEnd type="none" w="med" len="med"/>
                    </a:lnT>
                    <a:lnB w="7620" cap="flat" cmpd="sng" algn="ctr">
                      <a:solidFill>
                        <a:srgbClr val="50C9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B0B272"/>
                      </a:solidFill>
                      <a:prstDash val="solid"/>
                      <a:round/>
                      <a:headEnd type="none" w="med" len="med"/>
                      <a:tailEnd type="none" w="med" len="med"/>
                    </a:lnL>
                    <a:lnR w="7620" cap="flat" cmpd="sng" algn="ctr">
                      <a:solidFill>
                        <a:srgbClr val="B0B272"/>
                      </a:solidFill>
                      <a:prstDash val="solid"/>
                      <a:round/>
                      <a:headEnd type="none" w="med" len="med"/>
                      <a:tailEnd type="none" w="med" len="med"/>
                    </a:lnR>
                    <a:lnT w="7620" cap="flat" cmpd="sng" algn="ctr">
                      <a:solidFill>
                        <a:srgbClr val="B0B272"/>
                      </a:solidFill>
                      <a:prstDash val="solid"/>
                      <a:round/>
                      <a:headEnd type="none" w="med" len="med"/>
                      <a:tailEnd type="none" w="med" len="med"/>
                    </a:lnT>
                    <a:lnB w="7620" cap="flat" cmpd="sng" algn="ctr">
                      <a:solidFill>
                        <a:srgbClr val="90C172"/>
                      </a:solidFill>
                      <a:prstDash val="solid"/>
                      <a:round/>
                      <a:headEnd type="none" w="med" len="med"/>
                      <a:tailEnd type="none" w="med" len="med"/>
                    </a:lnB>
                    <a:solidFill>
                      <a:srgbClr val="FFE598"/>
                    </a:solidFill>
                  </a:tcPr>
                </a:tc>
                <a:extLst>
                  <a:ext uri="{0D108BD9-81ED-4DB2-BD59-A6C34878D82A}">
                    <a16:rowId xmlns:a16="http://schemas.microsoft.com/office/drawing/2014/main" val="937603796"/>
                  </a:ext>
                </a:extLst>
              </a:tr>
              <a:tr h="229047">
                <a:tc>
                  <a:txBody>
                    <a:bodyPr/>
                    <a:lstStyle/>
                    <a:p>
                      <a:pPr rtl="0" fontAlgn="b"/>
                      <a:r>
                        <a:rPr lang="en-IN" sz="1200" b="1">
                          <a:effectLst/>
                          <a:latin typeface="Arial Narrow" panose="020B0606020202030204" pitchFamily="34" charset="0"/>
                        </a:rPr>
                        <a:t>EPS Next year</a:t>
                      </a:r>
                    </a:p>
                  </a:txBody>
                  <a:tcPr marL="9801" marR="9801"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521 </a:t>
                      </a:r>
                    </a:p>
                  </a:txBody>
                  <a:tcPr marL="9801" marR="980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r" rtl="0" fontAlgn="b"/>
                      <a:r>
                        <a:rPr lang="en-IN" sz="1200" b="0">
                          <a:effectLst/>
                          <a:latin typeface="Arial Narrow" panose="020B0606020202030204" pitchFamily="34" charset="0"/>
                        </a:rPr>
                        <a:t>17 </a:t>
                      </a:r>
                    </a:p>
                  </a:txBody>
                  <a:tcPr marL="9801" marR="980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r" rtl="0" fontAlgn="b"/>
                      <a:r>
                        <a:rPr lang="en-IN" sz="1200" b="0">
                          <a:effectLst/>
                          <a:latin typeface="Arial Narrow" panose="020B0606020202030204" pitchFamily="34" charset="0"/>
                        </a:rPr>
                        <a:t>521 </a:t>
                      </a:r>
                    </a:p>
                  </a:txBody>
                  <a:tcPr marL="9801" marR="9801" marT="0" marB="0" anchor="b">
                    <a:lnL w="7620" cap="flat" cmpd="sng" algn="ctr">
                      <a:solidFill>
                        <a:srgbClr val="CCCCCC"/>
                      </a:solidFill>
                      <a:prstDash val="solid"/>
                      <a:round/>
                      <a:headEnd type="none" w="med" len="med"/>
                      <a:tailEnd type="none" w="med" len="med"/>
                    </a:lnL>
                    <a:lnR w="7620" cap="flat" cmpd="sng" algn="ctr">
                      <a:solidFill>
                        <a:srgbClr val="D0C072"/>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801" marR="9801" marT="0" marB="0" anchor="b">
                    <a:lnL w="7620" cap="flat" cmpd="sng" algn="ctr">
                      <a:solidFill>
                        <a:srgbClr val="D0C072"/>
                      </a:solidFill>
                      <a:prstDash val="solid"/>
                      <a:round/>
                      <a:headEnd type="none" w="med" len="med"/>
                      <a:tailEnd type="none" w="med" len="med"/>
                    </a:lnL>
                    <a:lnR w="7620" cap="flat" cmpd="sng" algn="ctr">
                      <a:solidFill>
                        <a:srgbClr val="F0BC72"/>
                      </a:solidFill>
                      <a:prstDash val="solid"/>
                      <a:round/>
                      <a:headEnd type="none" w="med" len="med"/>
                      <a:tailEnd type="none" w="med" len="med"/>
                    </a:lnR>
                    <a:lnT w="7620" cap="flat" cmpd="sng" algn="ctr">
                      <a:solidFill>
                        <a:srgbClr val="D0C072"/>
                      </a:solidFill>
                      <a:prstDash val="solid"/>
                      <a:round/>
                      <a:headEnd type="none" w="med" len="med"/>
                      <a:tailEnd type="none" w="med" len="med"/>
                    </a:lnT>
                    <a:lnB w="7620" cap="flat" cmpd="sng" algn="ctr">
                      <a:solidFill>
                        <a:srgbClr val="50CC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F0BC72"/>
                      </a:solidFill>
                      <a:prstDash val="solid"/>
                      <a:round/>
                      <a:headEnd type="none" w="med" len="med"/>
                      <a:tailEnd type="none" w="med" len="med"/>
                    </a:lnL>
                    <a:lnR w="7620" cap="flat" cmpd="sng" algn="ctr">
                      <a:solidFill>
                        <a:srgbClr val="D0BD72"/>
                      </a:solidFill>
                      <a:prstDash val="solid"/>
                      <a:round/>
                      <a:headEnd type="none" w="med" len="med"/>
                      <a:tailEnd type="none" w="med" len="med"/>
                    </a:lnR>
                    <a:lnT w="7620" cap="flat" cmpd="sng" algn="ctr">
                      <a:solidFill>
                        <a:srgbClr val="F0BC72"/>
                      </a:solidFill>
                      <a:prstDash val="solid"/>
                      <a:round/>
                      <a:headEnd type="none" w="med" len="med"/>
                      <a:tailEnd type="none" w="med" len="med"/>
                    </a:lnT>
                    <a:lnB w="7620" cap="flat" cmpd="sng" algn="ctr">
                      <a:solidFill>
                        <a:srgbClr val="D0CE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D0BD72"/>
                      </a:solidFill>
                      <a:prstDash val="solid"/>
                      <a:round/>
                      <a:headEnd type="none" w="med" len="med"/>
                      <a:tailEnd type="none" w="med" len="med"/>
                    </a:lnL>
                    <a:lnR w="7620" cap="flat" cmpd="sng" algn="ctr">
                      <a:solidFill>
                        <a:srgbClr val="30C872"/>
                      </a:solidFill>
                      <a:prstDash val="solid"/>
                      <a:round/>
                      <a:headEnd type="none" w="med" len="med"/>
                      <a:tailEnd type="none" w="med" len="med"/>
                    </a:lnR>
                    <a:lnT w="7620" cap="flat" cmpd="sng" algn="ctr">
                      <a:solidFill>
                        <a:srgbClr val="D0BD72"/>
                      </a:solidFill>
                      <a:prstDash val="solid"/>
                      <a:round/>
                      <a:headEnd type="none" w="med" len="med"/>
                      <a:tailEnd type="none" w="med" len="med"/>
                    </a:lnT>
                    <a:lnB w="7620" cap="flat" cmpd="sng" algn="ctr">
                      <a:solidFill>
                        <a:srgbClr val="70D1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30C872"/>
                      </a:solidFill>
                      <a:prstDash val="solid"/>
                      <a:round/>
                      <a:headEnd type="none" w="med" len="med"/>
                      <a:tailEnd type="none" w="med" len="med"/>
                    </a:lnL>
                    <a:lnR w="7620" cap="flat" cmpd="sng" algn="ctr">
                      <a:solidFill>
                        <a:srgbClr val="50C972"/>
                      </a:solidFill>
                      <a:prstDash val="solid"/>
                      <a:round/>
                      <a:headEnd type="none" w="med" len="med"/>
                      <a:tailEnd type="none" w="med" len="med"/>
                    </a:lnR>
                    <a:lnT w="7620" cap="flat" cmpd="sng" algn="ctr">
                      <a:solidFill>
                        <a:srgbClr val="30C872"/>
                      </a:solidFill>
                      <a:prstDash val="solid"/>
                      <a:round/>
                      <a:headEnd type="none" w="med" len="med"/>
                      <a:tailEnd type="none" w="med" len="med"/>
                    </a:lnT>
                    <a:lnB w="7620" cap="flat" cmpd="sng" algn="ctr">
                      <a:solidFill>
                        <a:srgbClr val="50D1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50C972"/>
                      </a:solidFill>
                      <a:prstDash val="solid"/>
                      <a:round/>
                      <a:headEnd type="none" w="med" len="med"/>
                      <a:tailEnd type="none" w="med" len="med"/>
                    </a:lnL>
                    <a:lnR w="7620" cap="flat" cmpd="sng" algn="ctr">
                      <a:solidFill>
                        <a:srgbClr val="90C172"/>
                      </a:solidFill>
                      <a:prstDash val="solid"/>
                      <a:round/>
                      <a:headEnd type="none" w="med" len="med"/>
                      <a:tailEnd type="none" w="med" len="med"/>
                    </a:lnR>
                    <a:lnT w="7620" cap="flat" cmpd="sng" algn="ctr">
                      <a:solidFill>
                        <a:srgbClr val="50C972"/>
                      </a:solidFill>
                      <a:prstDash val="solid"/>
                      <a:round/>
                      <a:headEnd type="none" w="med" len="med"/>
                      <a:tailEnd type="none" w="med" len="med"/>
                    </a:lnT>
                    <a:lnB w="7620" cap="flat" cmpd="sng" algn="ctr">
                      <a:solidFill>
                        <a:srgbClr val="30CB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90C172"/>
                      </a:solidFill>
                      <a:prstDash val="solid"/>
                      <a:round/>
                      <a:headEnd type="none" w="med" len="med"/>
                      <a:tailEnd type="none" w="med" len="med"/>
                    </a:lnL>
                    <a:lnR w="7620" cap="flat" cmpd="sng" algn="ctr">
                      <a:solidFill>
                        <a:srgbClr val="90C172"/>
                      </a:solidFill>
                      <a:prstDash val="solid"/>
                      <a:round/>
                      <a:headEnd type="none" w="med" len="med"/>
                      <a:tailEnd type="none" w="med" len="med"/>
                    </a:lnR>
                    <a:lnT w="7620" cap="flat" cmpd="sng" algn="ctr">
                      <a:solidFill>
                        <a:srgbClr val="90C172"/>
                      </a:solidFill>
                      <a:prstDash val="solid"/>
                      <a:round/>
                      <a:headEnd type="none" w="med" len="med"/>
                      <a:tailEnd type="none" w="med" len="med"/>
                    </a:lnT>
                    <a:lnB w="7620" cap="flat" cmpd="sng" algn="ctr">
                      <a:solidFill>
                        <a:srgbClr val="D0D172"/>
                      </a:solidFill>
                      <a:prstDash val="solid"/>
                      <a:round/>
                      <a:headEnd type="none" w="med" len="med"/>
                      <a:tailEnd type="none" w="med" len="med"/>
                    </a:lnB>
                    <a:solidFill>
                      <a:srgbClr val="FFE598"/>
                    </a:solidFill>
                  </a:tcPr>
                </a:tc>
                <a:extLst>
                  <a:ext uri="{0D108BD9-81ED-4DB2-BD59-A6C34878D82A}">
                    <a16:rowId xmlns:a16="http://schemas.microsoft.com/office/drawing/2014/main" val="4097125750"/>
                  </a:ext>
                </a:extLst>
              </a:tr>
              <a:tr h="229047">
                <a:tc>
                  <a:txBody>
                    <a:bodyPr/>
                    <a:lstStyle/>
                    <a:p>
                      <a:pPr rtl="0" fontAlgn="b"/>
                      <a:r>
                        <a:rPr lang="en-IN" sz="1200" b="1">
                          <a:effectLst/>
                          <a:latin typeface="Arial Narrow" panose="020B0606020202030204" pitchFamily="34" charset="0"/>
                        </a:rPr>
                        <a:t>Shares outstanding</a:t>
                      </a:r>
                    </a:p>
                  </a:txBody>
                  <a:tcPr marL="9801" marR="9801"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1,240,000,000 </a:t>
                      </a:r>
                    </a:p>
                  </a:txBody>
                  <a:tcPr marL="9801" marR="980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960,520,000 </a:t>
                      </a:r>
                    </a:p>
                  </a:txBody>
                  <a:tcPr marL="9801" marR="980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1,270,795,332 </a:t>
                      </a:r>
                    </a:p>
                  </a:txBody>
                  <a:tcPr marL="9801" marR="9801" marT="0" marB="0" anchor="b">
                    <a:lnL w="7620" cap="flat" cmpd="sng" algn="ctr">
                      <a:solidFill>
                        <a:srgbClr val="CCCCCC"/>
                      </a:solidFill>
                      <a:prstDash val="solid"/>
                      <a:round/>
                      <a:headEnd type="none" w="med" len="med"/>
                      <a:tailEnd type="none" w="med" len="med"/>
                    </a:lnL>
                    <a:lnR w="7620" cap="flat" cmpd="sng" algn="ctr">
                      <a:solidFill>
                        <a:srgbClr val="50CC72"/>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801" marR="9801" marT="0" marB="0" anchor="b">
                    <a:lnL w="7620" cap="flat" cmpd="sng" algn="ctr">
                      <a:solidFill>
                        <a:srgbClr val="50CC72"/>
                      </a:solidFill>
                      <a:prstDash val="solid"/>
                      <a:round/>
                      <a:headEnd type="none" w="med" len="med"/>
                      <a:tailEnd type="none" w="med" len="med"/>
                    </a:lnL>
                    <a:lnR w="7620" cap="flat" cmpd="sng" algn="ctr">
                      <a:solidFill>
                        <a:srgbClr val="D0CE72"/>
                      </a:solidFill>
                      <a:prstDash val="solid"/>
                      <a:round/>
                      <a:headEnd type="none" w="med" len="med"/>
                      <a:tailEnd type="none" w="med" len="med"/>
                    </a:lnR>
                    <a:lnT w="7620" cap="flat" cmpd="sng" algn="ctr">
                      <a:solidFill>
                        <a:srgbClr val="50CC72"/>
                      </a:solidFill>
                      <a:prstDash val="solid"/>
                      <a:round/>
                      <a:headEnd type="none" w="med" len="med"/>
                      <a:tailEnd type="none" w="med" len="med"/>
                    </a:lnT>
                    <a:lnB w="7620" cap="flat" cmpd="sng" algn="ctr">
                      <a:solidFill>
                        <a:srgbClr val="70D9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D0CE72"/>
                      </a:solidFill>
                      <a:prstDash val="solid"/>
                      <a:round/>
                      <a:headEnd type="none" w="med" len="med"/>
                      <a:tailEnd type="none" w="med" len="med"/>
                    </a:lnL>
                    <a:lnR w="7620" cap="flat" cmpd="sng" algn="ctr">
                      <a:solidFill>
                        <a:srgbClr val="70D172"/>
                      </a:solidFill>
                      <a:prstDash val="solid"/>
                      <a:round/>
                      <a:headEnd type="none" w="med" len="med"/>
                      <a:tailEnd type="none" w="med" len="med"/>
                    </a:lnR>
                    <a:lnT w="7620" cap="flat" cmpd="sng" algn="ctr">
                      <a:solidFill>
                        <a:srgbClr val="D0CE72"/>
                      </a:solidFill>
                      <a:prstDash val="solid"/>
                      <a:round/>
                      <a:headEnd type="none" w="med" len="med"/>
                      <a:tailEnd type="none" w="med" len="med"/>
                    </a:lnT>
                    <a:lnB w="7620" cap="flat" cmpd="sng" algn="ctr">
                      <a:solidFill>
                        <a:srgbClr val="30D2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70D172"/>
                      </a:solidFill>
                      <a:prstDash val="solid"/>
                      <a:round/>
                      <a:headEnd type="none" w="med" len="med"/>
                      <a:tailEnd type="none" w="med" len="med"/>
                    </a:lnL>
                    <a:lnR w="7620" cap="flat" cmpd="sng" algn="ctr">
                      <a:solidFill>
                        <a:srgbClr val="50D172"/>
                      </a:solidFill>
                      <a:prstDash val="solid"/>
                      <a:round/>
                      <a:headEnd type="none" w="med" len="med"/>
                      <a:tailEnd type="none" w="med" len="med"/>
                    </a:lnR>
                    <a:lnT w="7620" cap="flat" cmpd="sng" algn="ctr">
                      <a:solidFill>
                        <a:srgbClr val="70D172"/>
                      </a:solidFill>
                      <a:prstDash val="solid"/>
                      <a:round/>
                      <a:headEnd type="none" w="med" len="med"/>
                      <a:tailEnd type="none" w="med" len="med"/>
                    </a:lnT>
                    <a:lnB w="7620" cap="flat" cmpd="sng" algn="ctr">
                      <a:solidFill>
                        <a:srgbClr val="B0DC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50D172"/>
                      </a:solidFill>
                      <a:prstDash val="solid"/>
                      <a:round/>
                      <a:headEnd type="none" w="med" len="med"/>
                      <a:tailEnd type="none" w="med" len="med"/>
                    </a:lnL>
                    <a:lnR w="7620" cap="flat" cmpd="sng" algn="ctr">
                      <a:solidFill>
                        <a:srgbClr val="30CB72"/>
                      </a:solidFill>
                      <a:prstDash val="solid"/>
                      <a:round/>
                      <a:headEnd type="none" w="med" len="med"/>
                      <a:tailEnd type="none" w="med" len="med"/>
                    </a:lnR>
                    <a:lnT w="7620" cap="flat" cmpd="sng" algn="ctr">
                      <a:solidFill>
                        <a:srgbClr val="50D172"/>
                      </a:solidFill>
                      <a:prstDash val="solid"/>
                      <a:round/>
                      <a:headEnd type="none" w="med" len="med"/>
                      <a:tailEnd type="none" w="med" len="med"/>
                    </a:lnT>
                    <a:lnB w="7620" cap="flat" cmpd="sng" algn="ctr">
                      <a:solidFill>
                        <a:srgbClr val="10DC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30CB72"/>
                      </a:solidFill>
                      <a:prstDash val="solid"/>
                      <a:round/>
                      <a:headEnd type="none" w="med" len="med"/>
                      <a:tailEnd type="none" w="med" len="med"/>
                    </a:lnL>
                    <a:lnR w="7620" cap="flat" cmpd="sng" algn="ctr">
                      <a:solidFill>
                        <a:srgbClr val="D0D172"/>
                      </a:solidFill>
                      <a:prstDash val="solid"/>
                      <a:round/>
                      <a:headEnd type="none" w="med" len="med"/>
                      <a:tailEnd type="none" w="med" len="med"/>
                    </a:lnR>
                    <a:lnT w="7620" cap="flat" cmpd="sng" algn="ctr">
                      <a:solidFill>
                        <a:srgbClr val="30CB72"/>
                      </a:solidFill>
                      <a:prstDash val="solid"/>
                      <a:round/>
                      <a:headEnd type="none" w="med" len="med"/>
                      <a:tailEnd type="none" w="med" len="med"/>
                    </a:lnT>
                    <a:lnB w="7620" cap="flat" cmpd="sng" algn="ctr">
                      <a:solidFill>
                        <a:srgbClr val="B0DB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D0D172"/>
                      </a:solidFill>
                      <a:prstDash val="solid"/>
                      <a:round/>
                      <a:headEnd type="none" w="med" len="med"/>
                      <a:tailEnd type="none" w="med" len="med"/>
                    </a:lnL>
                    <a:lnR w="7620" cap="flat" cmpd="sng" algn="ctr">
                      <a:solidFill>
                        <a:srgbClr val="D0D172"/>
                      </a:solidFill>
                      <a:prstDash val="solid"/>
                      <a:round/>
                      <a:headEnd type="none" w="med" len="med"/>
                      <a:tailEnd type="none" w="med" len="med"/>
                    </a:lnR>
                    <a:lnT w="7620" cap="flat" cmpd="sng" algn="ctr">
                      <a:solidFill>
                        <a:srgbClr val="D0D172"/>
                      </a:solidFill>
                      <a:prstDash val="solid"/>
                      <a:round/>
                      <a:headEnd type="none" w="med" len="med"/>
                      <a:tailEnd type="none" w="med" len="med"/>
                    </a:lnT>
                    <a:lnB w="7620" cap="flat" cmpd="sng" algn="ctr">
                      <a:solidFill>
                        <a:srgbClr val="D0B772"/>
                      </a:solidFill>
                      <a:prstDash val="solid"/>
                      <a:round/>
                      <a:headEnd type="none" w="med" len="med"/>
                      <a:tailEnd type="none" w="med" len="med"/>
                    </a:lnB>
                    <a:solidFill>
                      <a:srgbClr val="FFE598"/>
                    </a:solidFill>
                  </a:tcPr>
                </a:tc>
                <a:extLst>
                  <a:ext uri="{0D108BD9-81ED-4DB2-BD59-A6C34878D82A}">
                    <a16:rowId xmlns:a16="http://schemas.microsoft.com/office/drawing/2014/main" val="2289957737"/>
                  </a:ext>
                </a:extLst>
              </a:tr>
              <a:tr h="229047">
                <a:tc>
                  <a:txBody>
                    <a:bodyPr/>
                    <a:lstStyle/>
                    <a:p>
                      <a:pPr rtl="0" fontAlgn="b"/>
                      <a:r>
                        <a:rPr lang="en-IN" sz="1200" b="1">
                          <a:effectLst/>
                          <a:latin typeface="Arial Narrow" panose="020B0606020202030204" pitchFamily="34" charset="0"/>
                        </a:rPr>
                        <a:t>Net Income next years</a:t>
                      </a:r>
                    </a:p>
                  </a:txBody>
                  <a:tcPr marL="9801" marR="9801"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645,628,520,000 </a:t>
                      </a:r>
                    </a:p>
                  </a:txBody>
                  <a:tcPr marL="9801" marR="980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16,024,000,000 </a:t>
                      </a:r>
                    </a:p>
                  </a:txBody>
                  <a:tcPr marL="9801" marR="980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661,652,520,000 </a:t>
                      </a:r>
                    </a:p>
                  </a:txBody>
                  <a:tcPr marL="9801" marR="9801" marT="0" marB="0" anchor="b">
                    <a:lnL w="7620" cap="flat" cmpd="sng" algn="ctr">
                      <a:solidFill>
                        <a:srgbClr val="CCCCCC"/>
                      </a:solidFill>
                      <a:prstDash val="solid"/>
                      <a:round/>
                      <a:headEnd type="none" w="med" len="med"/>
                      <a:tailEnd type="none" w="med" len="med"/>
                    </a:lnL>
                    <a:lnR w="7620" cap="flat" cmpd="sng" algn="ctr">
                      <a:solidFill>
                        <a:srgbClr val="70D972"/>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801" marR="9801" marT="0" marB="0" anchor="b">
                    <a:lnL w="7620" cap="flat" cmpd="sng" algn="ctr">
                      <a:solidFill>
                        <a:srgbClr val="70D972"/>
                      </a:solidFill>
                      <a:prstDash val="solid"/>
                      <a:round/>
                      <a:headEnd type="none" w="med" len="med"/>
                      <a:tailEnd type="none" w="med" len="med"/>
                    </a:lnL>
                    <a:lnR w="7620" cap="flat" cmpd="sng" algn="ctr">
                      <a:solidFill>
                        <a:srgbClr val="30D272"/>
                      </a:solidFill>
                      <a:prstDash val="solid"/>
                      <a:round/>
                      <a:headEnd type="none" w="med" len="med"/>
                      <a:tailEnd type="none" w="med" len="med"/>
                    </a:lnR>
                    <a:lnT w="7620" cap="flat" cmpd="sng" algn="ctr">
                      <a:solidFill>
                        <a:srgbClr val="70D972"/>
                      </a:solidFill>
                      <a:prstDash val="solid"/>
                      <a:round/>
                      <a:headEnd type="none" w="med" len="med"/>
                      <a:tailEnd type="none" w="med" len="med"/>
                    </a:lnT>
                    <a:lnB w="7620" cap="flat" cmpd="sng" algn="ctr">
                      <a:solidFill>
                        <a:srgbClr val="10AE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30D272"/>
                      </a:solidFill>
                      <a:prstDash val="solid"/>
                      <a:round/>
                      <a:headEnd type="none" w="med" len="med"/>
                      <a:tailEnd type="none" w="med" len="med"/>
                    </a:lnL>
                    <a:lnR w="7620" cap="flat" cmpd="sng" algn="ctr">
                      <a:solidFill>
                        <a:srgbClr val="B0DC72"/>
                      </a:solidFill>
                      <a:prstDash val="solid"/>
                      <a:round/>
                      <a:headEnd type="none" w="med" len="med"/>
                      <a:tailEnd type="none" w="med" len="med"/>
                    </a:lnR>
                    <a:lnT w="7620" cap="flat" cmpd="sng" algn="ctr">
                      <a:solidFill>
                        <a:srgbClr val="30D272"/>
                      </a:solidFill>
                      <a:prstDash val="solid"/>
                      <a:round/>
                      <a:headEnd type="none" w="med" len="med"/>
                      <a:tailEnd type="none" w="med" len="med"/>
                    </a:lnT>
                    <a:lnB w="7620" cap="flat" cmpd="sng" algn="ctr">
                      <a:solidFill>
                        <a:srgbClr val="90AC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B0DC72"/>
                      </a:solidFill>
                      <a:prstDash val="solid"/>
                      <a:round/>
                      <a:headEnd type="none" w="med" len="med"/>
                      <a:tailEnd type="none" w="med" len="med"/>
                    </a:lnL>
                    <a:lnR w="7620" cap="flat" cmpd="sng" algn="ctr">
                      <a:solidFill>
                        <a:srgbClr val="10DC72"/>
                      </a:solidFill>
                      <a:prstDash val="solid"/>
                      <a:round/>
                      <a:headEnd type="none" w="med" len="med"/>
                      <a:tailEnd type="none" w="med" len="med"/>
                    </a:lnR>
                    <a:lnT w="7620" cap="flat" cmpd="sng" algn="ctr">
                      <a:solidFill>
                        <a:srgbClr val="B0DC72"/>
                      </a:solidFill>
                      <a:prstDash val="solid"/>
                      <a:round/>
                      <a:headEnd type="none" w="med" len="med"/>
                      <a:tailEnd type="none" w="med" len="med"/>
                    </a:lnT>
                    <a:lnB w="7620" cap="flat" cmpd="sng" algn="ctr">
                      <a:solidFill>
                        <a:srgbClr val="70B8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10DC72"/>
                      </a:solidFill>
                      <a:prstDash val="solid"/>
                      <a:round/>
                      <a:headEnd type="none" w="med" len="med"/>
                      <a:tailEnd type="none" w="med" len="med"/>
                    </a:lnL>
                    <a:lnR w="7620" cap="flat" cmpd="sng" algn="ctr">
                      <a:solidFill>
                        <a:srgbClr val="B0DB72"/>
                      </a:solidFill>
                      <a:prstDash val="solid"/>
                      <a:round/>
                      <a:headEnd type="none" w="med" len="med"/>
                      <a:tailEnd type="none" w="med" len="med"/>
                    </a:lnR>
                    <a:lnT w="7620" cap="flat" cmpd="sng" algn="ctr">
                      <a:solidFill>
                        <a:srgbClr val="10DC72"/>
                      </a:solidFill>
                      <a:prstDash val="solid"/>
                      <a:round/>
                      <a:headEnd type="none" w="med" len="med"/>
                      <a:tailEnd type="none" w="med" len="med"/>
                    </a:lnT>
                    <a:lnB w="7620" cap="flat" cmpd="sng" algn="ctr">
                      <a:solidFill>
                        <a:srgbClr val="50B9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B0DB72"/>
                      </a:solidFill>
                      <a:prstDash val="solid"/>
                      <a:round/>
                      <a:headEnd type="none" w="med" len="med"/>
                      <a:tailEnd type="none" w="med" len="med"/>
                    </a:lnL>
                    <a:lnR w="7620" cap="flat" cmpd="sng" algn="ctr">
                      <a:solidFill>
                        <a:srgbClr val="D0B772"/>
                      </a:solidFill>
                      <a:prstDash val="solid"/>
                      <a:round/>
                      <a:headEnd type="none" w="med" len="med"/>
                      <a:tailEnd type="none" w="med" len="med"/>
                    </a:lnR>
                    <a:lnT w="7620" cap="flat" cmpd="sng" algn="ctr">
                      <a:solidFill>
                        <a:srgbClr val="B0DB72"/>
                      </a:solidFill>
                      <a:prstDash val="solid"/>
                      <a:round/>
                      <a:headEnd type="none" w="med" len="med"/>
                      <a:tailEnd type="none" w="med" len="med"/>
                    </a:lnT>
                    <a:lnB w="7620" cap="flat" cmpd="sng" algn="ctr">
                      <a:solidFill>
                        <a:srgbClr val="10BE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D0B772"/>
                      </a:solidFill>
                      <a:prstDash val="solid"/>
                      <a:round/>
                      <a:headEnd type="none" w="med" len="med"/>
                      <a:tailEnd type="none" w="med" len="med"/>
                    </a:lnL>
                    <a:lnR w="7620" cap="flat" cmpd="sng" algn="ctr">
                      <a:solidFill>
                        <a:srgbClr val="D0B772"/>
                      </a:solidFill>
                      <a:prstDash val="solid"/>
                      <a:round/>
                      <a:headEnd type="none" w="med" len="med"/>
                      <a:tailEnd type="none" w="med" len="med"/>
                    </a:lnR>
                    <a:lnT w="7620" cap="flat" cmpd="sng" algn="ctr">
                      <a:solidFill>
                        <a:srgbClr val="D0B772"/>
                      </a:solidFill>
                      <a:prstDash val="solid"/>
                      <a:round/>
                      <a:headEnd type="none" w="med" len="med"/>
                      <a:tailEnd type="none" w="med" len="med"/>
                    </a:lnT>
                    <a:lnB w="7620" cap="flat" cmpd="sng" algn="ctr">
                      <a:solidFill>
                        <a:srgbClr val="10BF72"/>
                      </a:solidFill>
                      <a:prstDash val="solid"/>
                      <a:round/>
                      <a:headEnd type="none" w="med" len="med"/>
                      <a:tailEnd type="none" w="med" len="med"/>
                    </a:lnB>
                    <a:solidFill>
                      <a:srgbClr val="FFE598"/>
                    </a:solidFill>
                  </a:tcPr>
                </a:tc>
                <a:extLst>
                  <a:ext uri="{0D108BD9-81ED-4DB2-BD59-A6C34878D82A}">
                    <a16:rowId xmlns:a16="http://schemas.microsoft.com/office/drawing/2014/main" val="3636554495"/>
                  </a:ext>
                </a:extLst>
              </a:tr>
              <a:tr h="229047">
                <a:tc>
                  <a:txBody>
                    <a:bodyPr/>
                    <a:lstStyle/>
                    <a:p>
                      <a:pPr rtl="0" fontAlgn="b"/>
                      <a:r>
                        <a:rPr lang="en-US" sz="1200" b="1">
                          <a:effectLst/>
                          <a:latin typeface="Arial Narrow" panose="020B0606020202030204" pitchFamily="34" charset="0"/>
                        </a:rPr>
                        <a:t>Equity Offer value(No. of shares X Offer price)</a:t>
                      </a:r>
                    </a:p>
                  </a:txBody>
                  <a:tcPr marL="9801" marR="9801"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801" marR="980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801" marR="980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251,224,006,000 </a:t>
                      </a:r>
                    </a:p>
                  </a:txBody>
                  <a:tcPr marL="9801" marR="9801" marT="0" marB="0" anchor="b">
                    <a:lnL w="7620" cap="flat" cmpd="sng" algn="ctr">
                      <a:solidFill>
                        <a:srgbClr val="CCCCCC"/>
                      </a:solidFill>
                      <a:prstDash val="solid"/>
                      <a:round/>
                      <a:headEnd type="none" w="med" len="med"/>
                      <a:tailEnd type="none" w="med" len="med"/>
                    </a:lnL>
                    <a:lnR w="7620" cap="flat" cmpd="sng" algn="ctr">
                      <a:solidFill>
                        <a:srgbClr val="10AE72"/>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801" marR="9801" marT="0" marB="0" anchor="b">
                    <a:lnL w="7620" cap="flat" cmpd="sng" algn="ctr">
                      <a:solidFill>
                        <a:srgbClr val="10AE72"/>
                      </a:solidFill>
                      <a:prstDash val="solid"/>
                      <a:round/>
                      <a:headEnd type="none" w="med" len="med"/>
                      <a:tailEnd type="none" w="med" len="med"/>
                    </a:lnL>
                    <a:lnR w="7620" cap="flat" cmpd="sng" algn="ctr">
                      <a:solidFill>
                        <a:srgbClr val="90AC72"/>
                      </a:solidFill>
                      <a:prstDash val="solid"/>
                      <a:round/>
                      <a:headEnd type="none" w="med" len="med"/>
                      <a:tailEnd type="none" w="med" len="med"/>
                    </a:lnR>
                    <a:lnT w="7620" cap="flat" cmpd="sng" algn="ctr">
                      <a:solidFill>
                        <a:srgbClr val="10AE72"/>
                      </a:solidFill>
                      <a:prstDash val="solid"/>
                      <a:round/>
                      <a:headEnd type="none" w="med" len="med"/>
                      <a:tailEnd type="none" w="med" len="med"/>
                    </a:lnT>
                    <a:lnB w="7620" cap="flat" cmpd="sng" algn="ctr">
                      <a:solidFill>
                        <a:srgbClr val="70C8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90AC72"/>
                      </a:solidFill>
                      <a:prstDash val="solid"/>
                      <a:round/>
                      <a:headEnd type="none" w="med" len="med"/>
                      <a:tailEnd type="none" w="med" len="med"/>
                    </a:lnL>
                    <a:lnR w="7620" cap="flat" cmpd="sng" algn="ctr">
                      <a:solidFill>
                        <a:srgbClr val="70B872"/>
                      </a:solidFill>
                      <a:prstDash val="solid"/>
                      <a:round/>
                      <a:headEnd type="none" w="med" len="med"/>
                      <a:tailEnd type="none" w="med" len="med"/>
                    </a:lnR>
                    <a:lnT w="7620" cap="flat" cmpd="sng" algn="ctr">
                      <a:solidFill>
                        <a:srgbClr val="90AC72"/>
                      </a:solidFill>
                      <a:prstDash val="solid"/>
                      <a:round/>
                      <a:headEnd type="none" w="med" len="med"/>
                      <a:tailEnd type="none" w="med" len="med"/>
                    </a:lnT>
                    <a:lnB w="7620" cap="flat" cmpd="sng" algn="ctr">
                      <a:solidFill>
                        <a:srgbClr val="F0C1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70B872"/>
                      </a:solidFill>
                      <a:prstDash val="solid"/>
                      <a:round/>
                      <a:headEnd type="none" w="med" len="med"/>
                      <a:tailEnd type="none" w="med" len="med"/>
                    </a:lnL>
                    <a:lnR w="7620" cap="flat" cmpd="sng" algn="ctr">
                      <a:solidFill>
                        <a:srgbClr val="50B972"/>
                      </a:solidFill>
                      <a:prstDash val="solid"/>
                      <a:round/>
                      <a:headEnd type="none" w="med" len="med"/>
                      <a:tailEnd type="none" w="med" len="med"/>
                    </a:lnR>
                    <a:lnT w="7620" cap="flat" cmpd="sng" algn="ctr">
                      <a:solidFill>
                        <a:srgbClr val="70B872"/>
                      </a:solidFill>
                      <a:prstDash val="solid"/>
                      <a:round/>
                      <a:headEnd type="none" w="med" len="med"/>
                      <a:tailEnd type="none" w="med" len="med"/>
                    </a:lnT>
                    <a:lnB w="7620" cap="flat" cmpd="sng" algn="ctr">
                      <a:solidFill>
                        <a:srgbClr val="10C4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50B972"/>
                      </a:solidFill>
                      <a:prstDash val="solid"/>
                      <a:round/>
                      <a:headEnd type="none" w="med" len="med"/>
                      <a:tailEnd type="none" w="med" len="med"/>
                    </a:lnL>
                    <a:lnR w="7620" cap="flat" cmpd="sng" algn="ctr">
                      <a:solidFill>
                        <a:srgbClr val="10BE72"/>
                      </a:solidFill>
                      <a:prstDash val="solid"/>
                      <a:round/>
                      <a:headEnd type="none" w="med" len="med"/>
                      <a:tailEnd type="none" w="med" len="med"/>
                    </a:lnR>
                    <a:lnT w="7620" cap="flat" cmpd="sng" algn="ctr">
                      <a:solidFill>
                        <a:srgbClr val="50B972"/>
                      </a:solidFill>
                      <a:prstDash val="solid"/>
                      <a:round/>
                      <a:headEnd type="none" w="med" len="med"/>
                      <a:tailEnd type="none" w="med" len="med"/>
                    </a:lnT>
                    <a:lnB w="7620" cap="flat" cmpd="sng" algn="ctr">
                      <a:solidFill>
                        <a:srgbClr val="10D0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10BE72"/>
                      </a:solidFill>
                      <a:prstDash val="solid"/>
                      <a:round/>
                      <a:headEnd type="none" w="med" len="med"/>
                      <a:tailEnd type="none" w="med" len="med"/>
                    </a:lnL>
                    <a:lnR w="7620" cap="flat" cmpd="sng" algn="ctr">
                      <a:solidFill>
                        <a:srgbClr val="10BF72"/>
                      </a:solidFill>
                      <a:prstDash val="solid"/>
                      <a:round/>
                      <a:headEnd type="none" w="med" len="med"/>
                      <a:tailEnd type="none" w="med" len="med"/>
                    </a:lnR>
                    <a:lnT w="7620" cap="flat" cmpd="sng" algn="ctr">
                      <a:solidFill>
                        <a:srgbClr val="10BE72"/>
                      </a:solidFill>
                      <a:prstDash val="solid"/>
                      <a:round/>
                      <a:headEnd type="none" w="med" len="med"/>
                      <a:tailEnd type="none" w="med" len="med"/>
                    </a:lnT>
                    <a:lnB w="7620" cap="flat" cmpd="sng" algn="ctr">
                      <a:solidFill>
                        <a:srgbClr val="10D0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10BF72"/>
                      </a:solidFill>
                      <a:prstDash val="solid"/>
                      <a:round/>
                      <a:headEnd type="none" w="med" len="med"/>
                      <a:tailEnd type="none" w="med" len="med"/>
                    </a:lnL>
                    <a:lnR w="7620" cap="flat" cmpd="sng" algn="ctr">
                      <a:solidFill>
                        <a:srgbClr val="10BF72"/>
                      </a:solidFill>
                      <a:prstDash val="solid"/>
                      <a:round/>
                      <a:headEnd type="none" w="med" len="med"/>
                      <a:tailEnd type="none" w="med" len="med"/>
                    </a:lnR>
                    <a:lnT w="7620" cap="flat" cmpd="sng" algn="ctr">
                      <a:solidFill>
                        <a:srgbClr val="10BF72"/>
                      </a:solidFill>
                      <a:prstDash val="solid"/>
                      <a:round/>
                      <a:headEnd type="none" w="med" len="med"/>
                      <a:tailEnd type="none" w="med" len="med"/>
                    </a:lnT>
                    <a:lnB w="7620" cap="flat" cmpd="sng" algn="ctr">
                      <a:solidFill>
                        <a:srgbClr val="10D072"/>
                      </a:solidFill>
                      <a:prstDash val="solid"/>
                      <a:round/>
                      <a:headEnd type="none" w="med" len="med"/>
                      <a:tailEnd type="none" w="med" len="med"/>
                    </a:lnB>
                    <a:solidFill>
                      <a:srgbClr val="FFE598"/>
                    </a:solidFill>
                  </a:tcPr>
                </a:tc>
                <a:extLst>
                  <a:ext uri="{0D108BD9-81ED-4DB2-BD59-A6C34878D82A}">
                    <a16:rowId xmlns:a16="http://schemas.microsoft.com/office/drawing/2014/main" val="2646033132"/>
                  </a:ext>
                </a:extLst>
              </a:tr>
              <a:tr h="229047">
                <a:tc>
                  <a:txBody>
                    <a:bodyPr/>
                    <a:lstStyle/>
                    <a:p>
                      <a:pPr rtl="0" fontAlgn="b"/>
                      <a:r>
                        <a:rPr lang="en-US" sz="1200" b="1">
                          <a:effectLst/>
                          <a:latin typeface="Arial Narrow" panose="020B0606020202030204" pitchFamily="34" charset="0"/>
                        </a:rPr>
                        <a:t>Exchange ratio (Price of Target/Price of Acquirer)</a:t>
                      </a:r>
                    </a:p>
                  </a:txBody>
                  <a:tcPr marL="9801" marR="9801"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0.03 </a:t>
                      </a:r>
                    </a:p>
                  </a:txBody>
                  <a:tcPr marL="9801" marR="980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801" marR="9801" marT="0" marB="0" anchor="b">
                    <a:lnL w="7620" cap="flat" cmpd="sng" algn="ctr">
                      <a:solidFill>
                        <a:srgbClr val="CCCCCC"/>
                      </a:solidFill>
                      <a:prstDash val="solid"/>
                      <a:round/>
                      <a:headEnd type="none" w="med" len="med"/>
                      <a:tailEnd type="none" w="med" len="med"/>
                    </a:lnL>
                    <a:lnR w="7620" cap="flat" cmpd="sng" algn="ctr">
                      <a:solidFill>
                        <a:srgbClr val="70C872"/>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801" marR="9801" marT="0" marB="0" anchor="b">
                    <a:lnL w="7620" cap="flat" cmpd="sng" algn="ctr">
                      <a:solidFill>
                        <a:srgbClr val="70C872"/>
                      </a:solidFill>
                      <a:prstDash val="solid"/>
                      <a:round/>
                      <a:headEnd type="none" w="med" len="med"/>
                      <a:tailEnd type="none" w="med" len="med"/>
                    </a:lnL>
                    <a:lnR w="7620" cap="flat" cmpd="sng" algn="ctr">
                      <a:solidFill>
                        <a:srgbClr val="F0C172"/>
                      </a:solidFill>
                      <a:prstDash val="solid"/>
                      <a:round/>
                      <a:headEnd type="none" w="med" len="med"/>
                      <a:tailEnd type="none" w="med" len="med"/>
                    </a:lnR>
                    <a:lnT w="7620" cap="flat" cmpd="sng" algn="ctr">
                      <a:solidFill>
                        <a:srgbClr val="70C872"/>
                      </a:solidFill>
                      <a:prstDash val="solid"/>
                      <a:round/>
                      <a:headEnd type="none" w="med" len="med"/>
                      <a:tailEnd type="none" w="med" len="med"/>
                    </a:lnT>
                    <a:lnB w="7620" cap="flat" cmpd="sng" algn="ctr">
                      <a:solidFill>
                        <a:srgbClr val="B0D5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F0C172"/>
                      </a:solidFill>
                      <a:prstDash val="solid"/>
                      <a:round/>
                      <a:headEnd type="none" w="med" len="med"/>
                      <a:tailEnd type="none" w="med" len="med"/>
                    </a:lnL>
                    <a:lnR w="7620" cap="flat" cmpd="sng" algn="ctr">
                      <a:solidFill>
                        <a:srgbClr val="10C472"/>
                      </a:solidFill>
                      <a:prstDash val="solid"/>
                      <a:round/>
                      <a:headEnd type="none" w="med" len="med"/>
                      <a:tailEnd type="none" w="med" len="med"/>
                    </a:lnR>
                    <a:lnT w="7620" cap="flat" cmpd="sng" algn="ctr">
                      <a:solidFill>
                        <a:srgbClr val="F0C172"/>
                      </a:solidFill>
                      <a:prstDash val="solid"/>
                      <a:round/>
                      <a:headEnd type="none" w="med" len="med"/>
                      <a:tailEnd type="none" w="med" len="med"/>
                    </a:lnT>
                    <a:lnB w="7620" cap="flat" cmpd="sng" algn="ctr">
                      <a:solidFill>
                        <a:srgbClr val="30D7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10C472"/>
                      </a:solidFill>
                      <a:prstDash val="solid"/>
                      <a:round/>
                      <a:headEnd type="none" w="med" len="med"/>
                      <a:tailEnd type="none" w="med" len="med"/>
                    </a:lnL>
                    <a:lnR w="7620" cap="flat" cmpd="sng" algn="ctr">
                      <a:solidFill>
                        <a:srgbClr val="10D072"/>
                      </a:solidFill>
                      <a:prstDash val="solid"/>
                      <a:round/>
                      <a:headEnd type="none" w="med" len="med"/>
                      <a:tailEnd type="none" w="med" len="med"/>
                    </a:lnR>
                    <a:lnT w="7620" cap="flat" cmpd="sng" algn="ctr">
                      <a:solidFill>
                        <a:srgbClr val="10C472"/>
                      </a:solidFill>
                      <a:prstDash val="solid"/>
                      <a:round/>
                      <a:headEnd type="none" w="med" len="med"/>
                      <a:tailEnd type="none" w="med" len="med"/>
                    </a:lnT>
                    <a:lnB w="7620" cap="flat" cmpd="sng" algn="ctr">
                      <a:solidFill>
                        <a:srgbClr val="10DC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10D072"/>
                      </a:solidFill>
                      <a:prstDash val="solid"/>
                      <a:round/>
                      <a:headEnd type="none" w="med" len="med"/>
                      <a:tailEnd type="none" w="med" len="med"/>
                    </a:lnL>
                    <a:lnR w="7620" cap="flat" cmpd="sng" algn="ctr">
                      <a:solidFill>
                        <a:srgbClr val="10D072"/>
                      </a:solidFill>
                      <a:prstDash val="solid"/>
                      <a:round/>
                      <a:headEnd type="none" w="med" len="med"/>
                      <a:tailEnd type="none" w="med" len="med"/>
                    </a:lnR>
                    <a:lnT w="7620" cap="flat" cmpd="sng" algn="ctr">
                      <a:solidFill>
                        <a:srgbClr val="10D072"/>
                      </a:solidFill>
                      <a:prstDash val="solid"/>
                      <a:round/>
                      <a:headEnd type="none" w="med" len="med"/>
                      <a:tailEnd type="none" w="med" len="med"/>
                    </a:lnT>
                    <a:lnB w="7620" cap="flat" cmpd="sng" algn="ctr">
                      <a:solidFill>
                        <a:srgbClr val="D0E0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10D072"/>
                      </a:solidFill>
                      <a:prstDash val="solid"/>
                      <a:round/>
                      <a:headEnd type="none" w="med" len="med"/>
                      <a:tailEnd type="none" w="med" len="med"/>
                    </a:lnL>
                    <a:lnR w="7620" cap="flat" cmpd="sng" algn="ctr">
                      <a:solidFill>
                        <a:srgbClr val="10D072"/>
                      </a:solidFill>
                      <a:prstDash val="solid"/>
                      <a:round/>
                      <a:headEnd type="none" w="med" len="med"/>
                      <a:tailEnd type="none" w="med" len="med"/>
                    </a:lnR>
                    <a:lnT w="7620" cap="flat" cmpd="sng" algn="ctr">
                      <a:solidFill>
                        <a:srgbClr val="10D072"/>
                      </a:solidFill>
                      <a:prstDash val="solid"/>
                      <a:round/>
                      <a:headEnd type="none" w="med" len="med"/>
                      <a:tailEnd type="none" w="med" len="med"/>
                    </a:lnT>
                    <a:lnB w="7620" cap="flat" cmpd="sng" algn="ctr">
                      <a:solidFill>
                        <a:srgbClr val="B0DB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10D072"/>
                      </a:solidFill>
                      <a:prstDash val="solid"/>
                      <a:round/>
                      <a:headEnd type="none" w="med" len="med"/>
                      <a:tailEnd type="none" w="med" len="med"/>
                    </a:lnL>
                    <a:lnR w="7620" cap="flat" cmpd="sng" algn="ctr">
                      <a:solidFill>
                        <a:srgbClr val="10D072"/>
                      </a:solidFill>
                      <a:prstDash val="solid"/>
                      <a:round/>
                      <a:headEnd type="none" w="med" len="med"/>
                      <a:tailEnd type="none" w="med" len="med"/>
                    </a:lnR>
                    <a:lnT w="7620" cap="flat" cmpd="sng" algn="ctr">
                      <a:solidFill>
                        <a:srgbClr val="10D072"/>
                      </a:solidFill>
                      <a:prstDash val="solid"/>
                      <a:round/>
                      <a:headEnd type="none" w="med" len="med"/>
                      <a:tailEnd type="none" w="med" len="med"/>
                    </a:lnT>
                    <a:lnB w="7620" cap="flat" cmpd="sng" algn="ctr">
                      <a:solidFill>
                        <a:srgbClr val="90E272"/>
                      </a:solidFill>
                      <a:prstDash val="solid"/>
                      <a:round/>
                      <a:headEnd type="none" w="med" len="med"/>
                      <a:tailEnd type="none" w="med" len="med"/>
                    </a:lnB>
                    <a:solidFill>
                      <a:srgbClr val="FFE598"/>
                    </a:solidFill>
                  </a:tcPr>
                </a:tc>
                <a:extLst>
                  <a:ext uri="{0D108BD9-81ED-4DB2-BD59-A6C34878D82A}">
                    <a16:rowId xmlns:a16="http://schemas.microsoft.com/office/drawing/2014/main" val="2935307935"/>
                  </a:ext>
                </a:extLst>
              </a:tr>
              <a:tr h="229047">
                <a:tc>
                  <a:txBody>
                    <a:bodyPr/>
                    <a:lstStyle/>
                    <a:p>
                      <a:pPr rtl="0" fontAlgn="b"/>
                      <a:r>
                        <a:rPr lang="en-US" sz="1200" b="1">
                          <a:effectLst/>
                          <a:latin typeface="Arial Narrow" panose="020B0606020202030204" pitchFamily="34" charset="0"/>
                        </a:rPr>
                        <a:t>New shares issued to Target Firm SHs</a:t>
                      </a:r>
                    </a:p>
                  </a:txBody>
                  <a:tcPr marL="9801" marR="9801"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30,795,332 </a:t>
                      </a:r>
                    </a:p>
                  </a:txBody>
                  <a:tcPr marL="9801" marR="980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801" marR="980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801" marR="9801" marT="0" marB="0" anchor="b">
                    <a:lnL w="7620" cap="flat" cmpd="sng" algn="ctr">
                      <a:solidFill>
                        <a:srgbClr val="CCCCCC"/>
                      </a:solidFill>
                      <a:prstDash val="solid"/>
                      <a:round/>
                      <a:headEnd type="none" w="med" len="med"/>
                      <a:tailEnd type="none" w="med" len="med"/>
                    </a:lnL>
                    <a:lnR w="7620" cap="flat" cmpd="sng" algn="ctr">
                      <a:solidFill>
                        <a:srgbClr val="B0D572"/>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801" marR="9801" marT="0" marB="0" anchor="b">
                    <a:lnL w="7620" cap="flat" cmpd="sng" algn="ctr">
                      <a:solidFill>
                        <a:srgbClr val="B0D572"/>
                      </a:solidFill>
                      <a:prstDash val="solid"/>
                      <a:round/>
                      <a:headEnd type="none" w="med" len="med"/>
                      <a:tailEnd type="none" w="med" len="med"/>
                    </a:lnL>
                    <a:lnR w="7620" cap="flat" cmpd="sng" algn="ctr">
                      <a:solidFill>
                        <a:srgbClr val="30D772"/>
                      </a:solidFill>
                      <a:prstDash val="solid"/>
                      <a:round/>
                      <a:headEnd type="none" w="med" len="med"/>
                      <a:tailEnd type="none" w="med" len="med"/>
                    </a:lnR>
                    <a:lnT w="7620" cap="flat" cmpd="sng" algn="ctr">
                      <a:solidFill>
                        <a:srgbClr val="B0D572"/>
                      </a:solidFill>
                      <a:prstDash val="solid"/>
                      <a:round/>
                      <a:headEnd type="none" w="med" len="med"/>
                      <a:tailEnd type="none" w="med" len="med"/>
                    </a:lnT>
                    <a:lnB w="7620" cap="flat" cmpd="sng" algn="ctr">
                      <a:solidFill>
                        <a:srgbClr val="30E2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30D772"/>
                      </a:solidFill>
                      <a:prstDash val="solid"/>
                      <a:round/>
                      <a:headEnd type="none" w="med" len="med"/>
                      <a:tailEnd type="none" w="med" len="med"/>
                    </a:lnL>
                    <a:lnR w="7620" cap="flat" cmpd="sng" algn="ctr">
                      <a:solidFill>
                        <a:srgbClr val="10DC72"/>
                      </a:solidFill>
                      <a:prstDash val="solid"/>
                      <a:round/>
                      <a:headEnd type="none" w="med" len="med"/>
                      <a:tailEnd type="none" w="med" len="med"/>
                    </a:lnR>
                    <a:lnT w="7620" cap="flat" cmpd="sng" algn="ctr">
                      <a:solidFill>
                        <a:srgbClr val="30D772"/>
                      </a:solidFill>
                      <a:prstDash val="solid"/>
                      <a:round/>
                      <a:headEnd type="none" w="med" len="med"/>
                      <a:tailEnd type="none" w="med" len="med"/>
                    </a:lnT>
                    <a:lnB w="7620" cap="flat" cmpd="sng" algn="ctr">
                      <a:solidFill>
                        <a:srgbClr val="50E2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10DC72"/>
                      </a:solidFill>
                      <a:prstDash val="solid"/>
                      <a:round/>
                      <a:headEnd type="none" w="med" len="med"/>
                      <a:tailEnd type="none" w="med" len="med"/>
                    </a:lnL>
                    <a:lnR w="7620" cap="flat" cmpd="sng" algn="ctr">
                      <a:solidFill>
                        <a:srgbClr val="D0E072"/>
                      </a:solidFill>
                      <a:prstDash val="solid"/>
                      <a:round/>
                      <a:headEnd type="none" w="med" len="med"/>
                      <a:tailEnd type="none" w="med" len="med"/>
                    </a:lnR>
                    <a:lnT w="7620" cap="flat" cmpd="sng" algn="ctr">
                      <a:solidFill>
                        <a:srgbClr val="10DC72"/>
                      </a:solidFill>
                      <a:prstDash val="solid"/>
                      <a:round/>
                      <a:headEnd type="none" w="med" len="med"/>
                      <a:tailEnd type="none" w="med" len="med"/>
                    </a:lnT>
                    <a:lnB w="7620" cap="flat" cmpd="sng" algn="ctr">
                      <a:solidFill>
                        <a:srgbClr val="90F0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D0E072"/>
                      </a:solidFill>
                      <a:prstDash val="solid"/>
                      <a:round/>
                      <a:headEnd type="none" w="med" len="med"/>
                      <a:tailEnd type="none" w="med" len="med"/>
                    </a:lnL>
                    <a:lnR w="7620" cap="flat" cmpd="sng" algn="ctr">
                      <a:solidFill>
                        <a:srgbClr val="B0DB72"/>
                      </a:solidFill>
                      <a:prstDash val="solid"/>
                      <a:round/>
                      <a:headEnd type="none" w="med" len="med"/>
                      <a:tailEnd type="none" w="med" len="med"/>
                    </a:lnR>
                    <a:lnT w="7620" cap="flat" cmpd="sng" algn="ctr">
                      <a:solidFill>
                        <a:srgbClr val="D0E072"/>
                      </a:solidFill>
                      <a:prstDash val="solid"/>
                      <a:round/>
                      <a:headEnd type="none" w="med" len="med"/>
                      <a:tailEnd type="none" w="med" len="med"/>
                    </a:lnT>
                    <a:lnB w="7620" cap="flat" cmpd="sng" algn="ctr">
                      <a:solidFill>
                        <a:srgbClr val="90EE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B0DB72"/>
                      </a:solidFill>
                      <a:prstDash val="solid"/>
                      <a:round/>
                      <a:headEnd type="none" w="med" len="med"/>
                      <a:tailEnd type="none" w="med" len="med"/>
                    </a:lnL>
                    <a:lnR w="7620" cap="flat" cmpd="sng" algn="ctr">
                      <a:solidFill>
                        <a:srgbClr val="90E272"/>
                      </a:solidFill>
                      <a:prstDash val="solid"/>
                      <a:round/>
                      <a:headEnd type="none" w="med" len="med"/>
                      <a:tailEnd type="none" w="med" len="med"/>
                    </a:lnR>
                    <a:lnT w="7620" cap="flat" cmpd="sng" algn="ctr">
                      <a:solidFill>
                        <a:srgbClr val="B0DB72"/>
                      </a:solidFill>
                      <a:prstDash val="solid"/>
                      <a:round/>
                      <a:headEnd type="none" w="med" len="med"/>
                      <a:tailEnd type="none" w="med" len="med"/>
                    </a:lnT>
                    <a:lnB w="7620" cap="flat" cmpd="sng" algn="ctr">
                      <a:solidFill>
                        <a:srgbClr val="90EE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90E272"/>
                      </a:solidFill>
                      <a:prstDash val="solid"/>
                      <a:round/>
                      <a:headEnd type="none" w="med" len="med"/>
                      <a:tailEnd type="none" w="med" len="med"/>
                    </a:lnL>
                    <a:lnR w="7620" cap="flat" cmpd="sng" algn="ctr">
                      <a:solidFill>
                        <a:srgbClr val="90E272"/>
                      </a:solidFill>
                      <a:prstDash val="solid"/>
                      <a:round/>
                      <a:headEnd type="none" w="med" len="med"/>
                      <a:tailEnd type="none" w="med" len="med"/>
                    </a:lnR>
                    <a:lnT w="7620" cap="flat" cmpd="sng" algn="ctr">
                      <a:solidFill>
                        <a:srgbClr val="90E272"/>
                      </a:solidFill>
                      <a:prstDash val="solid"/>
                      <a:round/>
                      <a:headEnd type="none" w="med" len="med"/>
                      <a:tailEnd type="none" w="med" len="med"/>
                    </a:lnT>
                    <a:lnB w="7620" cap="flat" cmpd="sng" algn="ctr">
                      <a:solidFill>
                        <a:srgbClr val="D0EA72"/>
                      </a:solidFill>
                      <a:prstDash val="solid"/>
                      <a:round/>
                      <a:headEnd type="none" w="med" len="med"/>
                      <a:tailEnd type="none" w="med" len="med"/>
                    </a:lnB>
                    <a:solidFill>
                      <a:srgbClr val="FFE598"/>
                    </a:solidFill>
                  </a:tcPr>
                </a:tc>
                <a:extLst>
                  <a:ext uri="{0D108BD9-81ED-4DB2-BD59-A6C34878D82A}">
                    <a16:rowId xmlns:a16="http://schemas.microsoft.com/office/drawing/2014/main" val="622549034"/>
                  </a:ext>
                </a:extLst>
              </a:tr>
              <a:tr h="229047">
                <a:tc>
                  <a:txBody>
                    <a:bodyPr/>
                    <a:lstStyle/>
                    <a:p>
                      <a:pPr rtl="0" fontAlgn="b"/>
                      <a:r>
                        <a:rPr lang="en-US" sz="1200" b="1">
                          <a:effectLst/>
                          <a:latin typeface="Arial Narrow" panose="020B0606020202030204" pitchFamily="34" charset="0"/>
                        </a:rPr>
                        <a:t>Total shares Of combined firm, Post M&amp;A</a:t>
                      </a:r>
                    </a:p>
                  </a:txBody>
                  <a:tcPr marL="9801" marR="9801"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801" marR="980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801" marR="980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1,270,795,332 </a:t>
                      </a:r>
                    </a:p>
                  </a:txBody>
                  <a:tcPr marL="9801" marR="9801" marT="0" marB="0" anchor="b">
                    <a:lnL w="7620" cap="flat" cmpd="sng" algn="ctr">
                      <a:solidFill>
                        <a:srgbClr val="CCCCCC"/>
                      </a:solidFill>
                      <a:prstDash val="solid"/>
                      <a:round/>
                      <a:headEnd type="none" w="med" len="med"/>
                      <a:tailEnd type="none" w="med" len="med"/>
                    </a:lnL>
                    <a:lnR w="7620" cap="flat" cmpd="sng" algn="ctr">
                      <a:solidFill>
                        <a:srgbClr val="30E272"/>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801" marR="9801" marT="0" marB="0" anchor="b">
                    <a:lnL w="7620" cap="flat" cmpd="sng" algn="ctr">
                      <a:solidFill>
                        <a:srgbClr val="30E272"/>
                      </a:solidFill>
                      <a:prstDash val="solid"/>
                      <a:round/>
                      <a:headEnd type="none" w="med" len="med"/>
                      <a:tailEnd type="none" w="med" len="med"/>
                    </a:lnL>
                    <a:lnR w="7620" cap="flat" cmpd="sng" algn="ctr">
                      <a:solidFill>
                        <a:srgbClr val="50E272"/>
                      </a:solidFill>
                      <a:prstDash val="solid"/>
                      <a:round/>
                      <a:headEnd type="none" w="med" len="med"/>
                      <a:tailEnd type="none" w="med" len="med"/>
                    </a:lnR>
                    <a:lnT w="7620" cap="flat" cmpd="sng" algn="ctr">
                      <a:solidFill>
                        <a:srgbClr val="30E272"/>
                      </a:solidFill>
                      <a:prstDash val="solid"/>
                      <a:round/>
                      <a:headEnd type="none" w="med" len="med"/>
                      <a:tailEnd type="none" w="med" len="med"/>
                    </a:lnT>
                    <a:lnB w="7620" cap="flat" cmpd="sng" algn="ctr">
                      <a:solidFill>
                        <a:srgbClr val="D0F2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50E272"/>
                      </a:solidFill>
                      <a:prstDash val="solid"/>
                      <a:round/>
                      <a:headEnd type="none" w="med" len="med"/>
                      <a:tailEnd type="none" w="med" len="med"/>
                    </a:lnL>
                    <a:lnR w="7620" cap="flat" cmpd="sng" algn="ctr">
                      <a:solidFill>
                        <a:srgbClr val="90F072"/>
                      </a:solidFill>
                      <a:prstDash val="solid"/>
                      <a:round/>
                      <a:headEnd type="none" w="med" len="med"/>
                      <a:tailEnd type="none" w="med" len="med"/>
                    </a:lnR>
                    <a:lnT w="7620" cap="flat" cmpd="sng" algn="ctr">
                      <a:solidFill>
                        <a:srgbClr val="50E272"/>
                      </a:solidFill>
                      <a:prstDash val="solid"/>
                      <a:round/>
                      <a:headEnd type="none" w="med" len="med"/>
                      <a:tailEnd type="none" w="med" len="med"/>
                    </a:lnT>
                    <a:lnB w="7620" cap="flat" cmpd="sng" algn="ctr">
                      <a:solidFill>
                        <a:srgbClr val="70EE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90F072"/>
                      </a:solidFill>
                      <a:prstDash val="solid"/>
                      <a:round/>
                      <a:headEnd type="none" w="med" len="med"/>
                      <a:tailEnd type="none" w="med" len="med"/>
                    </a:lnL>
                    <a:lnR w="7620" cap="flat" cmpd="sng" algn="ctr">
                      <a:solidFill>
                        <a:srgbClr val="90EE72"/>
                      </a:solidFill>
                      <a:prstDash val="solid"/>
                      <a:round/>
                      <a:headEnd type="none" w="med" len="med"/>
                      <a:tailEnd type="none" w="med" len="med"/>
                    </a:lnR>
                    <a:lnT w="7620" cap="flat" cmpd="sng" algn="ctr">
                      <a:solidFill>
                        <a:srgbClr val="90F072"/>
                      </a:solidFill>
                      <a:prstDash val="solid"/>
                      <a:round/>
                      <a:headEnd type="none" w="med" len="med"/>
                      <a:tailEnd type="none" w="med" len="med"/>
                    </a:lnT>
                    <a:lnB w="7620" cap="flat" cmpd="sng" algn="ctr">
                      <a:solidFill>
                        <a:srgbClr val="B0ED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90EE72"/>
                      </a:solidFill>
                      <a:prstDash val="solid"/>
                      <a:round/>
                      <a:headEnd type="none" w="med" len="med"/>
                      <a:tailEnd type="none" w="med" len="med"/>
                    </a:lnL>
                    <a:lnR w="7620" cap="flat" cmpd="sng" algn="ctr">
                      <a:solidFill>
                        <a:srgbClr val="90EE72"/>
                      </a:solidFill>
                      <a:prstDash val="solid"/>
                      <a:round/>
                      <a:headEnd type="none" w="med" len="med"/>
                      <a:tailEnd type="none" w="med" len="med"/>
                    </a:lnR>
                    <a:lnT w="7620" cap="flat" cmpd="sng" algn="ctr">
                      <a:solidFill>
                        <a:srgbClr val="90EE72"/>
                      </a:solidFill>
                      <a:prstDash val="solid"/>
                      <a:round/>
                      <a:headEnd type="none" w="med" len="med"/>
                      <a:tailEnd type="none" w="med" len="med"/>
                    </a:lnT>
                    <a:lnB w="7620" cap="flat" cmpd="sng" algn="ctr">
                      <a:solidFill>
                        <a:srgbClr val="50F1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90EE72"/>
                      </a:solidFill>
                      <a:prstDash val="solid"/>
                      <a:round/>
                      <a:headEnd type="none" w="med" len="med"/>
                      <a:tailEnd type="none" w="med" len="med"/>
                    </a:lnL>
                    <a:lnR w="7620" cap="flat" cmpd="sng" algn="ctr">
                      <a:solidFill>
                        <a:srgbClr val="D0EA72"/>
                      </a:solidFill>
                      <a:prstDash val="solid"/>
                      <a:round/>
                      <a:headEnd type="none" w="med" len="med"/>
                      <a:tailEnd type="none" w="med" len="med"/>
                    </a:lnR>
                    <a:lnT w="7620" cap="flat" cmpd="sng" algn="ctr">
                      <a:solidFill>
                        <a:srgbClr val="90EE72"/>
                      </a:solidFill>
                      <a:prstDash val="solid"/>
                      <a:round/>
                      <a:headEnd type="none" w="med" len="med"/>
                      <a:tailEnd type="none" w="med" len="med"/>
                    </a:lnT>
                    <a:lnB w="7620" cap="flat" cmpd="sng" algn="ctr">
                      <a:solidFill>
                        <a:srgbClr val="B0EF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D0EA72"/>
                      </a:solidFill>
                      <a:prstDash val="solid"/>
                      <a:round/>
                      <a:headEnd type="none" w="med" len="med"/>
                      <a:tailEnd type="none" w="med" len="med"/>
                    </a:lnL>
                    <a:lnR w="7620" cap="flat" cmpd="sng" algn="ctr">
                      <a:solidFill>
                        <a:srgbClr val="D0EA72"/>
                      </a:solidFill>
                      <a:prstDash val="solid"/>
                      <a:round/>
                      <a:headEnd type="none" w="med" len="med"/>
                      <a:tailEnd type="none" w="med" len="med"/>
                    </a:lnR>
                    <a:lnT w="7620" cap="flat" cmpd="sng" algn="ctr">
                      <a:solidFill>
                        <a:srgbClr val="D0EA72"/>
                      </a:solidFill>
                      <a:prstDash val="solid"/>
                      <a:round/>
                      <a:headEnd type="none" w="med" len="med"/>
                      <a:tailEnd type="none" w="med" len="med"/>
                    </a:lnT>
                    <a:lnB w="7620" cap="flat" cmpd="sng" algn="ctr">
                      <a:solidFill>
                        <a:srgbClr val="B0F372"/>
                      </a:solidFill>
                      <a:prstDash val="solid"/>
                      <a:round/>
                      <a:headEnd type="none" w="med" len="med"/>
                      <a:tailEnd type="none" w="med" len="med"/>
                    </a:lnB>
                    <a:solidFill>
                      <a:srgbClr val="FFE598"/>
                    </a:solidFill>
                  </a:tcPr>
                </a:tc>
                <a:extLst>
                  <a:ext uri="{0D108BD9-81ED-4DB2-BD59-A6C34878D82A}">
                    <a16:rowId xmlns:a16="http://schemas.microsoft.com/office/drawing/2014/main" val="3014343169"/>
                  </a:ext>
                </a:extLst>
              </a:tr>
              <a:tr h="229047">
                <a:tc>
                  <a:txBody>
                    <a:bodyPr/>
                    <a:lstStyle/>
                    <a:p>
                      <a:pPr rtl="0" fontAlgn="b"/>
                      <a:r>
                        <a:rPr lang="en-US" sz="1200" b="1">
                          <a:effectLst/>
                          <a:latin typeface="Arial Narrow" panose="020B0606020202030204" pitchFamily="34" charset="0"/>
                        </a:rPr>
                        <a:t>Net Income of combined firm post M&amp;A</a:t>
                      </a:r>
                    </a:p>
                  </a:txBody>
                  <a:tcPr marL="9801" marR="9801"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801" marR="980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801" marR="980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661,652,520,000 </a:t>
                      </a:r>
                    </a:p>
                  </a:txBody>
                  <a:tcPr marL="9801" marR="9801" marT="0" marB="0" anchor="b">
                    <a:lnL w="7620" cap="flat" cmpd="sng" algn="ctr">
                      <a:solidFill>
                        <a:srgbClr val="CCCCCC"/>
                      </a:solidFill>
                      <a:prstDash val="solid"/>
                      <a:round/>
                      <a:headEnd type="none" w="med" len="med"/>
                      <a:tailEnd type="none" w="med" len="med"/>
                    </a:lnL>
                    <a:lnR w="7620" cap="flat" cmpd="sng" algn="ctr">
                      <a:solidFill>
                        <a:srgbClr val="D0F272"/>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801" marR="9801" marT="0" marB="0" anchor="b">
                    <a:lnL w="7620" cap="flat" cmpd="sng" algn="ctr">
                      <a:solidFill>
                        <a:srgbClr val="D0F272"/>
                      </a:solidFill>
                      <a:prstDash val="solid"/>
                      <a:round/>
                      <a:headEnd type="none" w="med" len="med"/>
                      <a:tailEnd type="none" w="med" len="med"/>
                    </a:lnL>
                    <a:lnR w="7620" cap="flat" cmpd="sng" algn="ctr">
                      <a:solidFill>
                        <a:srgbClr val="70EE72"/>
                      </a:solidFill>
                      <a:prstDash val="solid"/>
                      <a:round/>
                      <a:headEnd type="none" w="med" len="med"/>
                      <a:tailEnd type="none" w="med" len="med"/>
                    </a:lnR>
                    <a:lnT w="7620" cap="flat" cmpd="sng" algn="ctr">
                      <a:solidFill>
                        <a:srgbClr val="D0F272"/>
                      </a:solidFill>
                      <a:prstDash val="solid"/>
                      <a:round/>
                      <a:headEnd type="none" w="med" len="med"/>
                      <a:tailEnd type="none" w="med" len="med"/>
                    </a:lnT>
                    <a:lnB w="7620" cap="flat" cmpd="sng" algn="ctr">
                      <a:solidFill>
                        <a:srgbClr val="30DA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70EE72"/>
                      </a:solidFill>
                      <a:prstDash val="solid"/>
                      <a:round/>
                      <a:headEnd type="none" w="med" len="med"/>
                      <a:tailEnd type="none" w="med" len="med"/>
                    </a:lnL>
                    <a:lnR w="7620" cap="flat" cmpd="sng" algn="ctr">
                      <a:solidFill>
                        <a:srgbClr val="B0ED72"/>
                      </a:solidFill>
                      <a:prstDash val="solid"/>
                      <a:round/>
                      <a:headEnd type="none" w="med" len="med"/>
                      <a:tailEnd type="none" w="med" len="med"/>
                    </a:lnR>
                    <a:lnT w="7620" cap="flat" cmpd="sng" algn="ctr">
                      <a:solidFill>
                        <a:srgbClr val="70EE72"/>
                      </a:solidFill>
                      <a:prstDash val="solid"/>
                      <a:round/>
                      <a:headEnd type="none" w="med" len="med"/>
                      <a:tailEnd type="none" w="med" len="med"/>
                    </a:lnT>
                    <a:lnB w="7620" cap="flat" cmpd="sng" algn="ctr">
                      <a:solidFill>
                        <a:srgbClr val="50DA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B0ED72"/>
                      </a:solidFill>
                      <a:prstDash val="solid"/>
                      <a:round/>
                      <a:headEnd type="none" w="med" len="med"/>
                      <a:tailEnd type="none" w="med" len="med"/>
                    </a:lnL>
                    <a:lnR w="7620" cap="flat" cmpd="sng" algn="ctr">
                      <a:solidFill>
                        <a:srgbClr val="50F172"/>
                      </a:solidFill>
                      <a:prstDash val="solid"/>
                      <a:round/>
                      <a:headEnd type="none" w="med" len="med"/>
                      <a:tailEnd type="none" w="med" len="med"/>
                    </a:lnR>
                    <a:lnT w="7620" cap="flat" cmpd="sng" algn="ctr">
                      <a:solidFill>
                        <a:srgbClr val="B0ED72"/>
                      </a:solidFill>
                      <a:prstDash val="solid"/>
                      <a:round/>
                      <a:headEnd type="none" w="med" len="med"/>
                      <a:tailEnd type="none" w="med" len="med"/>
                    </a:lnT>
                    <a:lnB w="7620" cap="flat" cmpd="sng" algn="ctr">
                      <a:solidFill>
                        <a:srgbClr val="10E5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50F172"/>
                      </a:solidFill>
                      <a:prstDash val="solid"/>
                      <a:round/>
                      <a:headEnd type="none" w="med" len="med"/>
                      <a:tailEnd type="none" w="med" len="med"/>
                    </a:lnL>
                    <a:lnR w="7620" cap="flat" cmpd="sng" algn="ctr">
                      <a:solidFill>
                        <a:srgbClr val="B0EF72"/>
                      </a:solidFill>
                      <a:prstDash val="solid"/>
                      <a:round/>
                      <a:headEnd type="none" w="med" len="med"/>
                      <a:tailEnd type="none" w="med" len="med"/>
                    </a:lnR>
                    <a:lnT w="7620" cap="flat" cmpd="sng" algn="ctr">
                      <a:solidFill>
                        <a:srgbClr val="50F172"/>
                      </a:solidFill>
                      <a:prstDash val="solid"/>
                      <a:round/>
                      <a:headEnd type="none" w="med" len="med"/>
                      <a:tailEnd type="none" w="med" len="med"/>
                    </a:lnT>
                    <a:lnB w="7620" cap="flat" cmpd="sng" algn="ctr">
                      <a:solidFill>
                        <a:srgbClr val="90E1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B0EF72"/>
                      </a:solidFill>
                      <a:prstDash val="solid"/>
                      <a:round/>
                      <a:headEnd type="none" w="med" len="med"/>
                      <a:tailEnd type="none" w="med" len="med"/>
                    </a:lnL>
                    <a:lnR w="7620" cap="flat" cmpd="sng" algn="ctr">
                      <a:solidFill>
                        <a:srgbClr val="B0F372"/>
                      </a:solidFill>
                      <a:prstDash val="solid"/>
                      <a:round/>
                      <a:headEnd type="none" w="med" len="med"/>
                      <a:tailEnd type="none" w="med" len="med"/>
                    </a:lnR>
                    <a:lnT w="7620" cap="flat" cmpd="sng" algn="ctr">
                      <a:solidFill>
                        <a:srgbClr val="B0EF72"/>
                      </a:solidFill>
                      <a:prstDash val="solid"/>
                      <a:round/>
                      <a:headEnd type="none" w="med" len="med"/>
                      <a:tailEnd type="none" w="med" len="med"/>
                    </a:lnT>
                    <a:lnB w="7620" cap="flat" cmpd="sng" algn="ctr">
                      <a:solidFill>
                        <a:srgbClr val="30E3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B0F372"/>
                      </a:solidFill>
                      <a:prstDash val="solid"/>
                      <a:round/>
                      <a:headEnd type="none" w="med" len="med"/>
                      <a:tailEnd type="none" w="med" len="med"/>
                    </a:lnL>
                    <a:lnR w="7620" cap="flat" cmpd="sng" algn="ctr">
                      <a:solidFill>
                        <a:srgbClr val="B0F372"/>
                      </a:solidFill>
                      <a:prstDash val="solid"/>
                      <a:round/>
                      <a:headEnd type="none" w="med" len="med"/>
                      <a:tailEnd type="none" w="med" len="med"/>
                    </a:lnR>
                    <a:lnT w="7620" cap="flat" cmpd="sng" algn="ctr">
                      <a:solidFill>
                        <a:srgbClr val="B0F372"/>
                      </a:solidFill>
                      <a:prstDash val="solid"/>
                      <a:round/>
                      <a:headEnd type="none" w="med" len="med"/>
                      <a:tailEnd type="none" w="med" len="med"/>
                    </a:lnT>
                    <a:lnB w="7620" cap="flat" cmpd="sng" algn="ctr">
                      <a:solidFill>
                        <a:srgbClr val="F0EC72"/>
                      </a:solidFill>
                      <a:prstDash val="solid"/>
                      <a:round/>
                      <a:headEnd type="none" w="med" len="med"/>
                      <a:tailEnd type="none" w="med" len="med"/>
                    </a:lnB>
                    <a:solidFill>
                      <a:srgbClr val="FFE598"/>
                    </a:solidFill>
                  </a:tcPr>
                </a:tc>
                <a:extLst>
                  <a:ext uri="{0D108BD9-81ED-4DB2-BD59-A6C34878D82A}">
                    <a16:rowId xmlns:a16="http://schemas.microsoft.com/office/drawing/2014/main" val="4270329007"/>
                  </a:ext>
                </a:extLst>
              </a:tr>
              <a:tr h="229047">
                <a:tc>
                  <a:txBody>
                    <a:bodyPr/>
                    <a:lstStyle/>
                    <a:p>
                      <a:pPr rtl="0" fontAlgn="b"/>
                      <a:r>
                        <a:rPr lang="en-US" sz="1200" b="1">
                          <a:effectLst/>
                          <a:latin typeface="Arial Narrow" panose="020B0606020202030204" pitchFamily="34" charset="0"/>
                        </a:rPr>
                        <a:t>EPS of combine firm post M&amp;A</a:t>
                      </a:r>
                    </a:p>
                  </a:txBody>
                  <a:tcPr marL="9801" marR="9801"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801" marR="980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801" marR="980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521 </a:t>
                      </a:r>
                    </a:p>
                  </a:txBody>
                  <a:tcPr marL="9801" marR="9801" marT="0" marB="0" anchor="b">
                    <a:lnL w="7620" cap="flat" cmpd="sng" algn="ctr">
                      <a:solidFill>
                        <a:srgbClr val="CCCCCC"/>
                      </a:solidFill>
                      <a:prstDash val="solid"/>
                      <a:round/>
                      <a:headEnd type="none" w="med" len="med"/>
                      <a:tailEnd type="none" w="med" len="med"/>
                    </a:lnL>
                    <a:lnR w="7620" cap="flat" cmpd="sng" algn="ctr">
                      <a:solidFill>
                        <a:srgbClr val="30DA72"/>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801" marR="9801" marT="0" marB="0" anchor="b">
                    <a:lnL w="7620" cap="flat" cmpd="sng" algn="ctr">
                      <a:solidFill>
                        <a:srgbClr val="30DA72"/>
                      </a:solidFill>
                      <a:prstDash val="solid"/>
                      <a:round/>
                      <a:headEnd type="none" w="med" len="med"/>
                      <a:tailEnd type="none" w="med" len="med"/>
                    </a:lnL>
                    <a:lnR w="7620" cap="flat" cmpd="sng" algn="ctr">
                      <a:solidFill>
                        <a:srgbClr val="50DA72"/>
                      </a:solidFill>
                      <a:prstDash val="solid"/>
                      <a:round/>
                      <a:headEnd type="none" w="med" len="med"/>
                      <a:tailEnd type="none" w="med" len="med"/>
                    </a:lnR>
                    <a:lnT w="7620" cap="flat" cmpd="sng" algn="ctr">
                      <a:solidFill>
                        <a:srgbClr val="30DA72"/>
                      </a:solidFill>
                      <a:prstDash val="solid"/>
                      <a:round/>
                      <a:headEnd type="none" w="med" len="med"/>
                      <a:tailEnd type="none" w="med" len="med"/>
                    </a:lnT>
                    <a:lnB w="7620" cap="flat" cmpd="sng" algn="ctr">
                      <a:solidFill>
                        <a:srgbClr val="B0FF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50DA72"/>
                      </a:solidFill>
                      <a:prstDash val="solid"/>
                      <a:round/>
                      <a:headEnd type="none" w="med" len="med"/>
                      <a:tailEnd type="none" w="med" len="med"/>
                    </a:lnL>
                    <a:lnR w="7620" cap="flat" cmpd="sng" algn="ctr">
                      <a:solidFill>
                        <a:srgbClr val="10E572"/>
                      </a:solidFill>
                      <a:prstDash val="solid"/>
                      <a:round/>
                      <a:headEnd type="none" w="med" len="med"/>
                      <a:tailEnd type="none" w="med" len="med"/>
                    </a:lnR>
                    <a:lnT w="7620" cap="flat" cmpd="sng" algn="ctr">
                      <a:solidFill>
                        <a:srgbClr val="50DA72"/>
                      </a:solidFill>
                      <a:prstDash val="solid"/>
                      <a:round/>
                      <a:headEnd type="none" w="med" len="med"/>
                      <a:tailEnd type="none" w="med" len="med"/>
                    </a:lnT>
                    <a:lnB w="7620" cap="flat" cmpd="sng" algn="ctr">
                      <a:solidFill>
                        <a:srgbClr val="30FE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10E572"/>
                      </a:solidFill>
                      <a:prstDash val="solid"/>
                      <a:round/>
                      <a:headEnd type="none" w="med" len="med"/>
                      <a:tailEnd type="none" w="med" len="med"/>
                    </a:lnL>
                    <a:lnR w="7620" cap="flat" cmpd="sng" algn="ctr">
                      <a:solidFill>
                        <a:srgbClr val="90E172"/>
                      </a:solidFill>
                      <a:prstDash val="solid"/>
                      <a:round/>
                      <a:headEnd type="none" w="med" len="med"/>
                      <a:tailEnd type="none" w="med" len="med"/>
                    </a:lnR>
                    <a:lnT w="7620" cap="flat" cmpd="sng" algn="ctr">
                      <a:solidFill>
                        <a:srgbClr val="10E572"/>
                      </a:solidFill>
                      <a:prstDash val="solid"/>
                      <a:round/>
                      <a:headEnd type="none" w="med" len="med"/>
                      <a:tailEnd type="none" w="med" len="med"/>
                    </a:lnT>
                    <a:lnB w="7620" cap="flat" cmpd="sng" algn="ctr">
                      <a:solidFill>
                        <a:srgbClr val="F0FF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90E172"/>
                      </a:solidFill>
                      <a:prstDash val="solid"/>
                      <a:round/>
                      <a:headEnd type="none" w="med" len="med"/>
                      <a:tailEnd type="none" w="med" len="med"/>
                    </a:lnL>
                    <a:lnR w="7620" cap="flat" cmpd="sng" algn="ctr">
                      <a:solidFill>
                        <a:srgbClr val="30E372"/>
                      </a:solidFill>
                      <a:prstDash val="solid"/>
                      <a:round/>
                      <a:headEnd type="none" w="med" len="med"/>
                      <a:tailEnd type="none" w="med" len="med"/>
                    </a:lnR>
                    <a:lnT w="7620" cap="flat" cmpd="sng" algn="ctr">
                      <a:solidFill>
                        <a:srgbClr val="90E172"/>
                      </a:solidFill>
                      <a:prstDash val="solid"/>
                      <a:round/>
                      <a:headEnd type="none" w="med" len="med"/>
                      <a:tailEnd type="none" w="med" len="med"/>
                    </a:lnT>
                    <a:lnB w="7620" cap="flat" cmpd="sng" algn="ctr">
                      <a:solidFill>
                        <a:srgbClr val="70FE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30E372"/>
                      </a:solidFill>
                      <a:prstDash val="solid"/>
                      <a:round/>
                      <a:headEnd type="none" w="med" len="med"/>
                      <a:tailEnd type="none" w="med" len="med"/>
                    </a:lnL>
                    <a:lnR w="7620" cap="flat" cmpd="sng" algn="ctr">
                      <a:solidFill>
                        <a:srgbClr val="F0EC72"/>
                      </a:solidFill>
                      <a:prstDash val="solid"/>
                      <a:round/>
                      <a:headEnd type="none" w="med" len="med"/>
                      <a:tailEnd type="none" w="med" len="med"/>
                    </a:lnR>
                    <a:lnT w="7620" cap="flat" cmpd="sng" algn="ctr">
                      <a:solidFill>
                        <a:srgbClr val="30E372"/>
                      </a:solidFill>
                      <a:prstDash val="solid"/>
                      <a:round/>
                      <a:headEnd type="none" w="med" len="med"/>
                      <a:tailEnd type="none" w="med" len="med"/>
                    </a:lnT>
                    <a:lnB w="7620" cap="flat" cmpd="sng" algn="ctr">
                      <a:solidFill>
                        <a:srgbClr val="10FB72"/>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F0EC72"/>
                      </a:solidFill>
                      <a:prstDash val="solid"/>
                      <a:round/>
                      <a:headEnd type="none" w="med" len="med"/>
                      <a:tailEnd type="none" w="med" len="med"/>
                    </a:lnL>
                    <a:lnR w="7620" cap="flat" cmpd="sng" algn="ctr">
                      <a:solidFill>
                        <a:srgbClr val="F0EC72"/>
                      </a:solidFill>
                      <a:prstDash val="solid"/>
                      <a:round/>
                      <a:headEnd type="none" w="med" len="med"/>
                      <a:tailEnd type="none" w="med" len="med"/>
                    </a:lnR>
                    <a:lnT w="7620" cap="flat" cmpd="sng" algn="ctr">
                      <a:solidFill>
                        <a:srgbClr val="F0EC72"/>
                      </a:solidFill>
                      <a:prstDash val="solid"/>
                      <a:round/>
                      <a:headEnd type="none" w="med" len="med"/>
                      <a:tailEnd type="none" w="med" len="med"/>
                    </a:lnT>
                    <a:lnB w="7620" cap="flat" cmpd="sng" algn="ctr">
                      <a:solidFill>
                        <a:srgbClr val="700673"/>
                      </a:solidFill>
                      <a:prstDash val="solid"/>
                      <a:round/>
                      <a:headEnd type="none" w="med" len="med"/>
                      <a:tailEnd type="none" w="med" len="med"/>
                    </a:lnB>
                    <a:solidFill>
                      <a:srgbClr val="FFE598"/>
                    </a:solidFill>
                  </a:tcPr>
                </a:tc>
                <a:extLst>
                  <a:ext uri="{0D108BD9-81ED-4DB2-BD59-A6C34878D82A}">
                    <a16:rowId xmlns:a16="http://schemas.microsoft.com/office/drawing/2014/main" val="1571296426"/>
                  </a:ext>
                </a:extLst>
              </a:tr>
              <a:tr h="229047">
                <a:tc>
                  <a:txBody>
                    <a:bodyPr/>
                    <a:lstStyle/>
                    <a:p>
                      <a:pPr rtl="0" fontAlgn="b"/>
                      <a:r>
                        <a:rPr lang="en-US" sz="1200" b="1">
                          <a:effectLst/>
                          <a:latin typeface="Arial Narrow" panose="020B0606020202030204" pitchFamily="34" charset="0"/>
                        </a:rPr>
                        <a:t>EPS of Acquirer firm Before M&amp;A</a:t>
                      </a:r>
                    </a:p>
                  </a:txBody>
                  <a:tcPr marL="9801" marR="9801"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801" marR="980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801" marR="980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521 </a:t>
                      </a:r>
                    </a:p>
                  </a:txBody>
                  <a:tcPr marL="9801" marR="9801" marT="0" marB="0" anchor="b">
                    <a:lnL w="7620" cap="flat" cmpd="sng" algn="ctr">
                      <a:solidFill>
                        <a:srgbClr val="CCCCCC"/>
                      </a:solidFill>
                      <a:prstDash val="solid"/>
                      <a:round/>
                      <a:headEnd type="none" w="med" len="med"/>
                      <a:tailEnd type="none" w="med" len="med"/>
                    </a:lnL>
                    <a:lnR w="7620" cap="flat" cmpd="sng" algn="ctr">
                      <a:solidFill>
                        <a:srgbClr val="B0FF72"/>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801" marR="9801" marT="0" marB="0" anchor="b">
                    <a:lnL w="7620" cap="flat" cmpd="sng" algn="ctr">
                      <a:solidFill>
                        <a:srgbClr val="B0FF72"/>
                      </a:solidFill>
                      <a:prstDash val="solid"/>
                      <a:round/>
                      <a:headEnd type="none" w="med" len="med"/>
                      <a:tailEnd type="none" w="med" len="med"/>
                    </a:lnL>
                    <a:lnR w="7620" cap="flat" cmpd="sng" algn="ctr">
                      <a:solidFill>
                        <a:srgbClr val="30FE72"/>
                      </a:solidFill>
                      <a:prstDash val="solid"/>
                      <a:round/>
                      <a:headEnd type="none" w="med" len="med"/>
                      <a:tailEnd type="none" w="med" len="med"/>
                    </a:lnR>
                    <a:lnT w="7620" cap="flat" cmpd="sng" algn="ctr">
                      <a:solidFill>
                        <a:srgbClr val="B0FF72"/>
                      </a:solidFill>
                      <a:prstDash val="solid"/>
                      <a:round/>
                      <a:headEnd type="none" w="med" len="med"/>
                      <a:tailEnd type="none" w="med" len="med"/>
                    </a:lnT>
                    <a:lnB w="7620" cap="flat" cmpd="sng" algn="ctr">
                      <a:solidFill>
                        <a:srgbClr val="F00173"/>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30FE72"/>
                      </a:solidFill>
                      <a:prstDash val="solid"/>
                      <a:round/>
                      <a:headEnd type="none" w="med" len="med"/>
                      <a:tailEnd type="none" w="med" len="med"/>
                    </a:lnL>
                    <a:lnR w="7620" cap="flat" cmpd="sng" algn="ctr">
                      <a:solidFill>
                        <a:srgbClr val="F0FF72"/>
                      </a:solidFill>
                      <a:prstDash val="solid"/>
                      <a:round/>
                      <a:headEnd type="none" w="med" len="med"/>
                      <a:tailEnd type="none" w="med" len="med"/>
                    </a:lnR>
                    <a:lnT w="7620" cap="flat" cmpd="sng" algn="ctr">
                      <a:solidFill>
                        <a:srgbClr val="30FE72"/>
                      </a:solidFill>
                      <a:prstDash val="solid"/>
                      <a:round/>
                      <a:headEnd type="none" w="med" len="med"/>
                      <a:tailEnd type="none" w="med" len="med"/>
                    </a:lnT>
                    <a:lnB w="7620" cap="flat" cmpd="sng" algn="ctr">
                      <a:solidFill>
                        <a:srgbClr val="700473"/>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F0FF72"/>
                      </a:solidFill>
                      <a:prstDash val="solid"/>
                      <a:round/>
                      <a:headEnd type="none" w="med" len="med"/>
                      <a:tailEnd type="none" w="med" len="med"/>
                    </a:lnL>
                    <a:lnR w="7620" cap="flat" cmpd="sng" algn="ctr">
                      <a:solidFill>
                        <a:srgbClr val="70FE72"/>
                      </a:solidFill>
                      <a:prstDash val="solid"/>
                      <a:round/>
                      <a:headEnd type="none" w="med" len="med"/>
                      <a:tailEnd type="none" w="med" len="med"/>
                    </a:lnR>
                    <a:lnT w="7620" cap="flat" cmpd="sng" algn="ctr">
                      <a:solidFill>
                        <a:srgbClr val="F0FF72"/>
                      </a:solidFill>
                      <a:prstDash val="solid"/>
                      <a:round/>
                      <a:headEnd type="none" w="med" len="med"/>
                      <a:tailEnd type="none" w="med" len="med"/>
                    </a:lnT>
                    <a:lnB w="7620" cap="flat" cmpd="sng" algn="ctr">
                      <a:solidFill>
                        <a:srgbClr val="D00C73"/>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70FE72"/>
                      </a:solidFill>
                      <a:prstDash val="solid"/>
                      <a:round/>
                      <a:headEnd type="none" w="med" len="med"/>
                      <a:tailEnd type="none" w="med" len="med"/>
                    </a:lnL>
                    <a:lnR w="7620" cap="flat" cmpd="sng" algn="ctr">
                      <a:solidFill>
                        <a:srgbClr val="10FB72"/>
                      </a:solidFill>
                      <a:prstDash val="solid"/>
                      <a:round/>
                      <a:headEnd type="none" w="med" len="med"/>
                      <a:tailEnd type="none" w="med" len="med"/>
                    </a:lnR>
                    <a:lnT w="7620" cap="flat" cmpd="sng" algn="ctr">
                      <a:solidFill>
                        <a:srgbClr val="70FE72"/>
                      </a:solidFill>
                      <a:prstDash val="solid"/>
                      <a:round/>
                      <a:headEnd type="none" w="med" len="med"/>
                      <a:tailEnd type="none" w="med" len="med"/>
                    </a:lnT>
                    <a:lnB w="7620" cap="flat" cmpd="sng" algn="ctr">
                      <a:solidFill>
                        <a:srgbClr val="700D73"/>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10FB72"/>
                      </a:solidFill>
                      <a:prstDash val="solid"/>
                      <a:round/>
                      <a:headEnd type="none" w="med" len="med"/>
                      <a:tailEnd type="none" w="med" len="med"/>
                    </a:lnL>
                    <a:lnR w="7620" cap="flat" cmpd="sng" algn="ctr">
                      <a:solidFill>
                        <a:srgbClr val="700673"/>
                      </a:solidFill>
                      <a:prstDash val="solid"/>
                      <a:round/>
                      <a:headEnd type="none" w="med" len="med"/>
                      <a:tailEnd type="none" w="med" len="med"/>
                    </a:lnR>
                    <a:lnT w="7620" cap="flat" cmpd="sng" algn="ctr">
                      <a:solidFill>
                        <a:srgbClr val="10FB72"/>
                      </a:solidFill>
                      <a:prstDash val="solid"/>
                      <a:round/>
                      <a:headEnd type="none" w="med" len="med"/>
                      <a:tailEnd type="none" w="med" len="med"/>
                    </a:lnT>
                    <a:lnB w="7620" cap="flat" cmpd="sng" algn="ctr">
                      <a:solidFill>
                        <a:srgbClr val="301073"/>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700673"/>
                      </a:solidFill>
                      <a:prstDash val="solid"/>
                      <a:round/>
                      <a:headEnd type="none" w="med" len="med"/>
                      <a:tailEnd type="none" w="med" len="med"/>
                    </a:lnL>
                    <a:lnR w="7620" cap="flat" cmpd="sng" algn="ctr">
                      <a:solidFill>
                        <a:srgbClr val="700673"/>
                      </a:solidFill>
                      <a:prstDash val="solid"/>
                      <a:round/>
                      <a:headEnd type="none" w="med" len="med"/>
                      <a:tailEnd type="none" w="med" len="med"/>
                    </a:lnR>
                    <a:lnT w="7620" cap="flat" cmpd="sng" algn="ctr">
                      <a:solidFill>
                        <a:srgbClr val="700673"/>
                      </a:solidFill>
                      <a:prstDash val="solid"/>
                      <a:round/>
                      <a:headEnd type="none" w="med" len="med"/>
                      <a:tailEnd type="none" w="med" len="med"/>
                    </a:lnT>
                    <a:lnB w="7620" cap="flat" cmpd="sng" algn="ctr">
                      <a:solidFill>
                        <a:srgbClr val="301073"/>
                      </a:solidFill>
                      <a:prstDash val="solid"/>
                      <a:round/>
                      <a:headEnd type="none" w="med" len="med"/>
                      <a:tailEnd type="none" w="med" len="med"/>
                    </a:lnB>
                    <a:solidFill>
                      <a:srgbClr val="FFE598"/>
                    </a:solidFill>
                  </a:tcPr>
                </a:tc>
                <a:extLst>
                  <a:ext uri="{0D108BD9-81ED-4DB2-BD59-A6C34878D82A}">
                    <a16:rowId xmlns:a16="http://schemas.microsoft.com/office/drawing/2014/main" val="1228910029"/>
                  </a:ext>
                </a:extLst>
              </a:tr>
              <a:tr h="229047">
                <a:tc>
                  <a:txBody>
                    <a:bodyPr/>
                    <a:lstStyle/>
                    <a:p>
                      <a:pPr rtl="0" fontAlgn="b"/>
                      <a:r>
                        <a:rPr lang="en-IN" sz="1200" b="1">
                          <a:effectLst/>
                          <a:latin typeface="Arial Narrow" panose="020B0606020202030204" pitchFamily="34" charset="0"/>
                        </a:rPr>
                        <a:t>Accretion(dilution) % to Acquirer post M&amp;A</a:t>
                      </a:r>
                    </a:p>
                  </a:txBody>
                  <a:tcPr marL="9801" marR="9801"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D9E2F3"/>
                    </a:solidFill>
                  </a:tcPr>
                </a:tc>
                <a:tc>
                  <a:txBody>
                    <a:bodyPr/>
                    <a:lstStyle/>
                    <a:p>
                      <a:pPr rtl="0" fontAlgn="b"/>
                      <a:endParaRPr lang="en-IN" sz="1200">
                        <a:effectLst/>
                      </a:endParaRPr>
                    </a:p>
                  </a:txBody>
                  <a:tcPr marL="9801" marR="980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D9E2F3"/>
                    </a:solidFill>
                  </a:tcPr>
                </a:tc>
                <a:tc>
                  <a:txBody>
                    <a:bodyPr/>
                    <a:lstStyle/>
                    <a:p>
                      <a:pPr rtl="0" fontAlgn="b"/>
                      <a:endParaRPr lang="en-IN" sz="1200">
                        <a:effectLst/>
                      </a:endParaRPr>
                    </a:p>
                  </a:txBody>
                  <a:tcPr marL="9801" marR="980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D9E2F3"/>
                    </a:solidFill>
                  </a:tcPr>
                </a:tc>
                <a:tc>
                  <a:txBody>
                    <a:bodyPr/>
                    <a:lstStyle/>
                    <a:p>
                      <a:pPr algn="r" rtl="0" fontAlgn="b"/>
                      <a:r>
                        <a:rPr lang="en-IN" sz="1200" b="0">
                          <a:effectLst/>
                          <a:latin typeface="Arial Narrow" panose="020B0606020202030204" pitchFamily="34" charset="0"/>
                        </a:rPr>
                        <a:t>(0.00)</a:t>
                      </a:r>
                    </a:p>
                  </a:txBody>
                  <a:tcPr marL="9801" marR="9801" marT="0" marB="0" anchor="b">
                    <a:lnL w="7620" cap="flat" cmpd="sng" algn="ctr">
                      <a:solidFill>
                        <a:srgbClr val="CCCCCC"/>
                      </a:solidFill>
                      <a:prstDash val="solid"/>
                      <a:round/>
                      <a:headEnd type="none" w="med" len="med"/>
                      <a:tailEnd type="none" w="med" len="med"/>
                    </a:lnL>
                    <a:lnR w="7620" cap="flat" cmpd="sng" algn="ctr">
                      <a:solidFill>
                        <a:srgbClr val="F00173"/>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endParaRPr lang="en-IN" sz="1200">
                        <a:effectLst/>
                      </a:endParaRPr>
                    </a:p>
                  </a:txBody>
                  <a:tcPr marL="9801" marR="9801" marT="0" marB="0" anchor="b">
                    <a:lnL w="7620" cap="flat" cmpd="sng" algn="ctr">
                      <a:solidFill>
                        <a:srgbClr val="F00173"/>
                      </a:solidFill>
                      <a:prstDash val="solid"/>
                      <a:round/>
                      <a:headEnd type="none" w="med" len="med"/>
                      <a:tailEnd type="none" w="med" len="med"/>
                    </a:lnL>
                    <a:lnR w="7620" cap="flat" cmpd="sng" algn="ctr">
                      <a:solidFill>
                        <a:srgbClr val="700473"/>
                      </a:solidFill>
                      <a:prstDash val="solid"/>
                      <a:round/>
                      <a:headEnd type="none" w="med" len="med"/>
                      <a:tailEnd type="none" w="med" len="med"/>
                    </a:lnR>
                    <a:lnT w="7620" cap="flat" cmpd="sng" algn="ctr">
                      <a:solidFill>
                        <a:srgbClr val="F00173"/>
                      </a:solidFill>
                      <a:prstDash val="solid"/>
                      <a:round/>
                      <a:headEnd type="none" w="med" len="med"/>
                      <a:tailEnd type="none" w="med" len="med"/>
                    </a:lnT>
                    <a:lnB w="7620" cap="flat" cmpd="sng" algn="ctr">
                      <a:solidFill>
                        <a:srgbClr val="F00173"/>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700473"/>
                      </a:solidFill>
                      <a:prstDash val="solid"/>
                      <a:round/>
                      <a:headEnd type="none" w="med" len="med"/>
                      <a:tailEnd type="none" w="med" len="med"/>
                    </a:lnL>
                    <a:lnR w="7620" cap="flat" cmpd="sng" algn="ctr">
                      <a:solidFill>
                        <a:srgbClr val="D00C73"/>
                      </a:solidFill>
                      <a:prstDash val="solid"/>
                      <a:round/>
                      <a:headEnd type="none" w="med" len="med"/>
                      <a:tailEnd type="none" w="med" len="med"/>
                    </a:lnR>
                    <a:lnT w="7620" cap="flat" cmpd="sng" algn="ctr">
                      <a:solidFill>
                        <a:srgbClr val="700473"/>
                      </a:solidFill>
                      <a:prstDash val="solid"/>
                      <a:round/>
                      <a:headEnd type="none" w="med" len="med"/>
                      <a:tailEnd type="none" w="med" len="med"/>
                    </a:lnT>
                    <a:lnB w="7620" cap="flat" cmpd="sng" algn="ctr">
                      <a:solidFill>
                        <a:srgbClr val="700473"/>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D00C73"/>
                      </a:solidFill>
                      <a:prstDash val="solid"/>
                      <a:round/>
                      <a:headEnd type="none" w="med" len="med"/>
                      <a:tailEnd type="none" w="med" len="med"/>
                    </a:lnL>
                    <a:lnR w="7620" cap="flat" cmpd="sng" algn="ctr">
                      <a:solidFill>
                        <a:srgbClr val="700D73"/>
                      </a:solidFill>
                      <a:prstDash val="solid"/>
                      <a:round/>
                      <a:headEnd type="none" w="med" len="med"/>
                      <a:tailEnd type="none" w="med" len="med"/>
                    </a:lnR>
                    <a:lnT w="7620" cap="flat" cmpd="sng" algn="ctr">
                      <a:solidFill>
                        <a:srgbClr val="D00C73"/>
                      </a:solidFill>
                      <a:prstDash val="solid"/>
                      <a:round/>
                      <a:headEnd type="none" w="med" len="med"/>
                      <a:tailEnd type="none" w="med" len="med"/>
                    </a:lnT>
                    <a:lnB w="7620" cap="flat" cmpd="sng" algn="ctr">
                      <a:solidFill>
                        <a:srgbClr val="D00C73"/>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700D73"/>
                      </a:solidFill>
                      <a:prstDash val="solid"/>
                      <a:round/>
                      <a:headEnd type="none" w="med" len="med"/>
                      <a:tailEnd type="none" w="med" len="med"/>
                    </a:lnL>
                    <a:lnR w="7620" cap="flat" cmpd="sng" algn="ctr">
                      <a:solidFill>
                        <a:srgbClr val="301073"/>
                      </a:solidFill>
                      <a:prstDash val="solid"/>
                      <a:round/>
                      <a:headEnd type="none" w="med" len="med"/>
                      <a:tailEnd type="none" w="med" len="med"/>
                    </a:lnR>
                    <a:lnT w="7620" cap="flat" cmpd="sng" algn="ctr">
                      <a:solidFill>
                        <a:srgbClr val="700D73"/>
                      </a:solidFill>
                      <a:prstDash val="solid"/>
                      <a:round/>
                      <a:headEnd type="none" w="med" len="med"/>
                      <a:tailEnd type="none" w="med" len="med"/>
                    </a:lnT>
                    <a:lnB w="7620" cap="flat" cmpd="sng" algn="ctr">
                      <a:solidFill>
                        <a:srgbClr val="700D73"/>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301073"/>
                      </a:solidFill>
                      <a:prstDash val="solid"/>
                      <a:round/>
                      <a:headEnd type="none" w="med" len="med"/>
                      <a:tailEnd type="none" w="med" len="med"/>
                    </a:lnL>
                    <a:lnR w="7620" cap="flat" cmpd="sng" algn="ctr">
                      <a:solidFill>
                        <a:srgbClr val="301073"/>
                      </a:solidFill>
                      <a:prstDash val="solid"/>
                      <a:round/>
                      <a:headEnd type="none" w="med" len="med"/>
                      <a:tailEnd type="none" w="med" len="med"/>
                    </a:lnR>
                    <a:lnT w="7620" cap="flat" cmpd="sng" algn="ctr">
                      <a:solidFill>
                        <a:srgbClr val="301073"/>
                      </a:solidFill>
                      <a:prstDash val="solid"/>
                      <a:round/>
                      <a:headEnd type="none" w="med" len="med"/>
                      <a:tailEnd type="none" w="med" len="med"/>
                    </a:lnT>
                    <a:lnB w="7620" cap="flat" cmpd="sng" algn="ctr">
                      <a:solidFill>
                        <a:srgbClr val="301073"/>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801" marR="9801" marT="0" marB="0" anchor="b">
                    <a:lnL w="7620" cap="flat" cmpd="sng" algn="ctr">
                      <a:solidFill>
                        <a:srgbClr val="301073"/>
                      </a:solidFill>
                      <a:prstDash val="solid"/>
                      <a:round/>
                      <a:headEnd type="none" w="med" len="med"/>
                      <a:tailEnd type="none" w="med" len="med"/>
                    </a:lnL>
                    <a:lnR w="7620" cap="flat" cmpd="sng" algn="ctr">
                      <a:solidFill>
                        <a:srgbClr val="301073"/>
                      </a:solidFill>
                      <a:prstDash val="solid"/>
                      <a:round/>
                      <a:headEnd type="none" w="med" len="med"/>
                      <a:tailEnd type="none" w="med" len="med"/>
                    </a:lnR>
                    <a:lnT w="7620" cap="flat" cmpd="sng" algn="ctr">
                      <a:solidFill>
                        <a:srgbClr val="301073"/>
                      </a:solidFill>
                      <a:prstDash val="solid"/>
                      <a:round/>
                      <a:headEnd type="none" w="med" len="med"/>
                      <a:tailEnd type="none" w="med" len="med"/>
                    </a:lnT>
                    <a:lnB w="7620" cap="flat" cmpd="sng" algn="ctr">
                      <a:solidFill>
                        <a:srgbClr val="301073"/>
                      </a:solidFill>
                      <a:prstDash val="solid"/>
                      <a:round/>
                      <a:headEnd type="none" w="med" len="med"/>
                      <a:tailEnd type="none" w="med" len="med"/>
                    </a:lnB>
                    <a:solidFill>
                      <a:srgbClr val="FFE598"/>
                    </a:solidFill>
                  </a:tcPr>
                </a:tc>
                <a:extLst>
                  <a:ext uri="{0D108BD9-81ED-4DB2-BD59-A6C34878D82A}">
                    <a16:rowId xmlns:a16="http://schemas.microsoft.com/office/drawing/2014/main" val="2248763586"/>
                  </a:ext>
                </a:extLst>
              </a:tr>
            </a:tbl>
          </a:graphicData>
        </a:graphic>
      </p:graphicFrame>
    </p:spTree>
    <p:extLst>
      <p:ext uri="{BB962C8B-B14F-4D97-AF65-F5344CB8AC3E}">
        <p14:creationId xmlns:p14="http://schemas.microsoft.com/office/powerpoint/2010/main" val="519639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DE6D5C0C-0D56-F1E8-E374-BDC9F0136940}"/>
              </a:ext>
            </a:extLst>
          </p:cNvPr>
          <p:cNvGraphicFramePr>
            <a:graphicFrameLocks noGrp="1"/>
          </p:cNvGraphicFramePr>
          <p:nvPr>
            <p:extLst>
              <p:ext uri="{D42A27DB-BD31-4B8C-83A1-F6EECF244321}">
                <p14:modId xmlns:p14="http://schemas.microsoft.com/office/powerpoint/2010/main" val="831653650"/>
              </p:ext>
            </p:extLst>
          </p:nvPr>
        </p:nvGraphicFramePr>
        <p:xfrm>
          <a:off x="1126309" y="1254028"/>
          <a:ext cx="9941261" cy="4378806"/>
        </p:xfrm>
        <a:graphic>
          <a:graphicData uri="http://schemas.openxmlformats.org/drawingml/2006/table">
            <a:tbl>
              <a:tblPr/>
              <a:tblGrid>
                <a:gridCol w="4996188">
                  <a:extLst>
                    <a:ext uri="{9D8B030D-6E8A-4147-A177-3AD203B41FA5}">
                      <a16:colId xmlns:a16="http://schemas.microsoft.com/office/drawing/2014/main" val="1733523054"/>
                    </a:ext>
                  </a:extLst>
                </a:gridCol>
                <a:gridCol w="1126737">
                  <a:extLst>
                    <a:ext uri="{9D8B030D-6E8A-4147-A177-3AD203B41FA5}">
                      <a16:colId xmlns:a16="http://schemas.microsoft.com/office/drawing/2014/main" val="830575264"/>
                    </a:ext>
                  </a:extLst>
                </a:gridCol>
                <a:gridCol w="880001">
                  <a:extLst>
                    <a:ext uri="{9D8B030D-6E8A-4147-A177-3AD203B41FA5}">
                      <a16:colId xmlns:a16="http://schemas.microsoft.com/office/drawing/2014/main" val="531239721"/>
                    </a:ext>
                  </a:extLst>
                </a:gridCol>
                <a:gridCol w="1126737">
                  <a:extLst>
                    <a:ext uri="{9D8B030D-6E8A-4147-A177-3AD203B41FA5}">
                      <a16:colId xmlns:a16="http://schemas.microsoft.com/office/drawing/2014/main" val="1041667990"/>
                    </a:ext>
                  </a:extLst>
                </a:gridCol>
                <a:gridCol w="301933">
                  <a:extLst>
                    <a:ext uri="{9D8B030D-6E8A-4147-A177-3AD203B41FA5}">
                      <a16:colId xmlns:a16="http://schemas.microsoft.com/office/drawing/2014/main" val="4063238017"/>
                    </a:ext>
                  </a:extLst>
                </a:gridCol>
                <a:gridCol w="301933">
                  <a:extLst>
                    <a:ext uri="{9D8B030D-6E8A-4147-A177-3AD203B41FA5}">
                      <a16:colId xmlns:a16="http://schemas.microsoft.com/office/drawing/2014/main" val="470082209"/>
                    </a:ext>
                  </a:extLst>
                </a:gridCol>
                <a:gridCol w="301933">
                  <a:extLst>
                    <a:ext uri="{9D8B030D-6E8A-4147-A177-3AD203B41FA5}">
                      <a16:colId xmlns:a16="http://schemas.microsoft.com/office/drawing/2014/main" val="1059000728"/>
                    </a:ext>
                  </a:extLst>
                </a:gridCol>
                <a:gridCol w="301933">
                  <a:extLst>
                    <a:ext uri="{9D8B030D-6E8A-4147-A177-3AD203B41FA5}">
                      <a16:colId xmlns:a16="http://schemas.microsoft.com/office/drawing/2014/main" val="3542539864"/>
                    </a:ext>
                  </a:extLst>
                </a:gridCol>
                <a:gridCol w="301933">
                  <a:extLst>
                    <a:ext uri="{9D8B030D-6E8A-4147-A177-3AD203B41FA5}">
                      <a16:colId xmlns:a16="http://schemas.microsoft.com/office/drawing/2014/main" val="3115052037"/>
                    </a:ext>
                  </a:extLst>
                </a:gridCol>
                <a:gridCol w="301933">
                  <a:extLst>
                    <a:ext uri="{9D8B030D-6E8A-4147-A177-3AD203B41FA5}">
                      <a16:colId xmlns:a16="http://schemas.microsoft.com/office/drawing/2014/main" val="4122372026"/>
                    </a:ext>
                  </a:extLst>
                </a:gridCol>
              </a:tblGrid>
              <a:tr h="233107">
                <a:tc>
                  <a:txBody>
                    <a:bodyPr/>
                    <a:lstStyle/>
                    <a:p>
                      <a:pPr rtl="0" fontAlgn="b"/>
                      <a:r>
                        <a:rPr lang="en-IN" sz="1200" b="1" u="sng">
                          <a:effectLst/>
                        </a:rPr>
                        <a:t>Scenario-2 </a:t>
                      </a:r>
                    </a:p>
                  </a:txBody>
                  <a:tcPr marL="9974" marR="9974" marT="0" marB="0" anchor="b">
                    <a:lnL w="7620" cap="flat" cmpd="sng" algn="ctr">
                      <a:solidFill>
                        <a:srgbClr val="7033E8"/>
                      </a:solidFill>
                      <a:prstDash val="solid"/>
                      <a:round/>
                      <a:headEnd type="none" w="med" len="med"/>
                      <a:tailEnd type="none" w="med" len="med"/>
                    </a:lnL>
                    <a:lnR w="7620" cap="flat" cmpd="sng" algn="ctr">
                      <a:solidFill>
                        <a:srgbClr val="702BE8"/>
                      </a:solidFill>
                      <a:prstDash val="solid"/>
                      <a:round/>
                      <a:headEnd type="none" w="med" len="med"/>
                      <a:tailEnd type="none" w="med" len="med"/>
                    </a:lnR>
                    <a:lnT w="7620" cap="flat" cmpd="sng" algn="ctr">
                      <a:solidFill>
                        <a:srgbClr val="7033E8"/>
                      </a:solidFill>
                      <a:prstDash val="solid"/>
                      <a:round/>
                      <a:headEnd type="none" w="med" len="med"/>
                      <a:tailEnd type="none" w="med" len="med"/>
                    </a:lnT>
                    <a:lnB w="7620" cap="flat" cmpd="sng" algn="ctr">
                      <a:solidFill>
                        <a:srgbClr val="904EE8"/>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702BE8"/>
                      </a:solidFill>
                      <a:prstDash val="solid"/>
                      <a:round/>
                      <a:headEnd type="none" w="med" len="med"/>
                      <a:tailEnd type="none" w="med" len="med"/>
                    </a:lnL>
                    <a:lnR w="7620" cap="flat" cmpd="sng" algn="ctr">
                      <a:solidFill>
                        <a:srgbClr val="9031E8"/>
                      </a:solidFill>
                      <a:prstDash val="solid"/>
                      <a:round/>
                      <a:headEnd type="none" w="med" len="med"/>
                      <a:tailEnd type="none" w="med" len="med"/>
                    </a:lnR>
                    <a:lnT w="7620" cap="flat" cmpd="sng" algn="ctr">
                      <a:solidFill>
                        <a:srgbClr val="702BE8"/>
                      </a:solidFill>
                      <a:prstDash val="solid"/>
                      <a:round/>
                      <a:headEnd type="none" w="med" len="med"/>
                      <a:tailEnd type="none" w="med" len="med"/>
                    </a:lnT>
                    <a:lnB w="7620" cap="flat" cmpd="sng" algn="ctr">
                      <a:solidFill>
                        <a:srgbClr val="F04CE8"/>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9031E8"/>
                      </a:solidFill>
                      <a:prstDash val="solid"/>
                      <a:round/>
                      <a:headEnd type="none" w="med" len="med"/>
                      <a:tailEnd type="none" w="med" len="med"/>
                    </a:lnL>
                    <a:lnR w="7620" cap="flat" cmpd="sng" algn="ctr">
                      <a:solidFill>
                        <a:srgbClr val="7032E8"/>
                      </a:solidFill>
                      <a:prstDash val="solid"/>
                      <a:round/>
                      <a:headEnd type="none" w="med" len="med"/>
                      <a:tailEnd type="none" w="med" len="med"/>
                    </a:lnR>
                    <a:lnT w="7620" cap="flat" cmpd="sng" algn="ctr">
                      <a:solidFill>
                        <a:srgbClr val="9031E8"/>
                      </a:solidFill>
                      <a:prstDash val="solid"/>
                      <a:round/>
                      <a:headEnd type="none" w="med" len="med"/>
                      <a:tailEnd type="none" w="med" len="med"/>
                    </a:lnT>
                    <a:lnB w="7620" cap="flat" cmpd="sng" algn="ctr">
                      <a:solidFill>
                        <a:srgbClr val="1053E8"/>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7032E8"/>
                      </a:solidFill>
                      <a:prstDash val="solid"/>
                      <a:round/>
                      <a:headEnd type="none" w="med" len="med"/>
                      <a:tailEnd type="none" w="med" len="med"/>
                    </a:lnL>
                    <a:lnR w="7620" cap="flat" cmpd="sng" algn="ctr">
                      <a:solidFill>
                        <a:srgbClr val="103EE8"/>
                      </a:solidFill>
                      <a:prstDash val="solid"/>
                      <a:round/>
                      <a:headEnd type="none" w="med" len="med"/>
                      <a:tailEnd type="none" w="med" len="med"/>
                    </a:lnR>
                    <a:lnT w="7620" cap="flat" cmpd="sng" algn="ctr">
                      <a:solidFill>
                        <a:srgbClr val="7032E8"/>
                      </a:solidFill>
                      <a:prstDash val="solid"/>
                      <a:round/>
                      <a:headEnd type="none" w="med" len="med"/>
                      <a:tailEnd type="none" w="med" len="med"/>
                    </a:lnT>
                    <a:lnB w="7620" cap="flat" cmpd="sng" algn="ctr">
                      <a:solidFill>
                        <a:srgbClr val="F054E8"/>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103EE8"/>
                      </a:solidFill>
                      <a:prstDash val="solid"/>
                      <a:round/>
                      <a:headEnd type="none" w="med" len="med"/>
                      <a:tailEnd type="none" w="med" len="med"/>
                    </a:lnL>
                    <a:lnR w="7620" cap="flat" cmpd="sng" algn="ctr">
                      <a:solidFill>
                        <a:srgbClr val="903EE8"/>
                      </a:solidFill>
                      <a:prstDash val="solid"/>
                      <a:round/>
                      <a:headEnd type="none" w="med" len="med"/>
                      <a:tailEnd type="none" w="med" len="med"/>
                    </a:lnR>
                    <a:lnT w="7620" cap="flat" cmpd="sng" algn="ctr">
                      <a:solidFill>
                        <a:srgbClr val="103EE8"/>
                      </a:solidFill>
                      <a:prstDash val="solid"/>
                      <a:round/>
                      <a:headEnd type="none" w="med" len="med"/>
                      <a:tailEnd type="none" w="med" len="med"/>
                    </a:lnT>
                    <a:lnB w="7620" cap="flat" cmpd="sng" algn="ctr">
                      <a:solidFill>
                        <a:srgbClr val="B05FE8"/>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903EE8"/>
                      </a:solidFill>
                      <a:prstDash val="solid"/>
                      <a:round/>
                      <a:headEnd type="none" w="med" len="med"/>
                      <a:tailEnd type="none" w="med" len="med"/>
                    </a:lnL>
                    <a:lnR w="7620" cap="flat" cmpd="sng" algn="ctr">
                      <a:solidFill>
                        <a:srgbClr val="B046E8"/>
                      </a:solidFill>
                      <a:prstDash val="solid"/>
                      <a:round/>
                      <a:headEnd type="none" w="med" len="med"/>
                      <a:tailEnd type="none" w="med" len="med"/>
                    </a:lnR>
                    <a:lnT w="7620" cap="flat" cmpd="sng" algn="ctr">
                      <a:solidFill>
                        <a:srgbClr val="903EE8"/>
                      </a:solidFill>
                      <a:prstDash val="solid"/>
                      <a:round/>
                      <a:headEnd type="none" w="med" len="med"/>
                      <a:tailEnd type="none" w="med" len="med"/>
                    </a:lnT>
                    <a:lnB w="7620" cap="flat" cmpd="sng" algn="ctr">
                      <a:solidFill>
                        <a:srgbClr val="B059E8"/>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B046E8"/>
                      </a:solidFill>
                      <a:prstDash val="solid"/>
                      <a:round/>
                      <a:headEnd type="none" w="med" len="med"/>
                      <a:tailEnd type="none" w="med" len="med"/>
                    </a:lnL>
                    <a:lnR w="7620" cap="flat" cmpd="sng" algn="ctr">
                      <a:solidFill>
                        <a:srgbClr val="5044E8"/>
                      </a:solidFill>
                      <a:prstDash val="solid"/>
                      <a:round/>
                      <a:headEnd type="none" w="med" len="med"/>
                      <a:tailEnd type="none" w="med" len="med"/>
                    </a:lnR>
                    <a:lnT w="7620" cap="flat" cmpd="sng" algn="ctr">
                      <a:solidFill>
                        <a:srgbClr val="B046E8"/>
                      </a:solidFill>
                      <a:prstDash val="solid"/>
                      <a:round/>
                      <a:headEnd type="none" w="med" len="med"/>
                      <a:tailEnd type="none" w="med" len="med"/>
                    </a:lnT>
                    <a:lnB w="7620" cap="flat" cmpd="sng" algn="ctr">
                      <a:solidFill>
                        <a:srgbClr val="D05CE8"/>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5044E8"/>
                      </a:solidFill>
                      <a:prstDash val="solid"/>
                      <a:round/>
                      <a:headEnd type="none" w="med" len="med"/>
                      <a:tailEnd type="none" w="med" len="med"/>
                    </a:lnL>
                    <a:lnR w="7620" cap="flat" cmpd="sng" algn="ctr">
                      <a:solidFill>
                        <a:srgbClr val="5051E8"/>
                      </a:solidFill>
                      <a:prstDash val="solid"/>
                      <a:round/>
                      <a:headEnd type="none" w="med" len="med"/>
                      <a:tailEnd type="none" w="med" len="med"/>
                    </a:lnR>
                    <a:lnT w="7620" cap="flat" cmpd="sng" algn="ctr">
                      <a:solidFill>
                        <a:srgbClr val="5044E8"/>
                      </a:solidFill>
                      <a:prstDash val="solid"/>
                      <a:round/>
                      <a:headEnd type="none" w="med" len="med"/>
                      <a:tailEnd type="none" w="med" len="med"/>
                    </a:lnT>
                    <a:lnB w="7620" cap="flat" cmpd="sng" algn="ctr">
                      <a:solidFill>
                        <a:srgbClr val="505BE8"/>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5051E8"/>
                      </a:solidFill>
                      <a:prstDash val="solid"/>
                      <a:round/>
                      <a:headEnd type="none" w="med" len="med"/>
                      <a:tailEnd type="none" w="med" len="med"/>
                    </a:lnL>
                    <a:lnR w="7620" cap="flat" cmpd="sng" algn="ctr">
                      <a:solidFill>
                        <a:srgbClr val="504CE8"/>
                      </a:solidFill>
                      <a:prstDash val="solid"/>
                      <a:round/>
                      <a:headEnd type="none" w="med" len="med"/>
                      <a:tailEnd type="none" w="med" len="med"/>
                    </a:lnR>
                    <a:lnT w="7620" cap="flat" cmpd="sng" algn="ctr">
                      <a:solidFill>
                        <a:srgbClr val="5051E8"/>
                      </a:solidFill>
                      <a:prstDash val="solid"/>
                      <a:round/>
                      <a:headEnd type="none" w="med" len="med"/>
                      <a:tailEnd type="none" w="med" len="med"/>
                    </a:lnT>
                    <a:lnB w="7620" cap="flat" cmpd="sng" algn="ctr">
                      <a:solidFill>
                        <a:srgbClr val="B066E8"/>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504CE8"/>
                      </a:solidFill>
                      <a:prstDash val="solid"/>
                      <a:round/>
                      <a:headEnd type="none" w="med" len="med"/>
                      <a:tailEnd type="none" w="med" len="med"/>
                    </a:lnL>
                    <a:lnR w="7620" cap="flat" cmpd="sng" algn="ctr">
                      <a:solidFill>
                        <a:srgbClr val="504CE8"/>
                      </a:solidFill>
                      <a:prstDash val="solid"/>
                      <a:round/>
                      <a:headEnd type="none" w="med" len="med"/>
                      <a:tailEnd type="none" w="med" len="med"/>
                    </a:lnR>
                    <a:lnT w="7620" cap="flat" cmpd="sng" algn="ctr">
                      <a:solidFill>
                        <a:srgbClr val="504CE8"/>
                      </a:solidFill>
                      <a:prstDash val="solid"/>
                      <a:round/>
                      <a:headEnd type="none" w="med" len="med"/>
                      <a:tailEnd type="none" w="med" len="med"/>
                    </a:lnT>
                    <a:lnB w="7620" cap="flat" cmpd="sng" algn="ctr">
                      <a:solidFill>
                        <a:srgbClr val="D061E8"/>
                      </a:solidFill>
                      <a:prstDash val="solid"/>
                      <a:round/>
                      <a:headEnd type="none" w="med" len="med"/>
                      <a:tailEnd type="none" w="med" len="med"/>
                    </a:lnB>
                    <a:solidFill>
                      <a:srgbClr val="FFE598"/>
                    </a:solidFill>
                  </a:tcPr>
                </a:tc>
                <a:extLst>
                  <a:ext uri="{0D108BD9-81ED-4DB2-BD59-A6C34878D82A}">
                    <a16:rowId xmlns:a16="http://schemas.microsoft.com/office/drawing/2014/main" val="357354972"/>
                  </a:ext>
                </a:extLst>
              </a:tr>
              <a:tr h="233107">
                <a:tc>
                  <a:txBody>
                    <a:bodyPr/>
                    <a:lstStyle/>
                    <a:p>
                      <a:pPr rtl="0" fontAlgn="b"/>
                      <a:r>
                        <a:rPr lang="en-US" sz="1200">
                          <a:effectLst/>
                        </a:rPr>
                        <a:t>Acquirer acquires target firm at Market price and pays through stock</a:t>
                      </a:r>
                    </a:p>
                  </a:txBody>
                  <a:tcPr marL="9974" marR="9974" marT="0" marB="0" anchor="b">
                    <a:lnL w="7620" cap="flat" cmpd="sng" algn="ctr">
                      <a:solidFill>
                        <a:srgbClr val="904EE8"/>
                      </a:solidFill>
                      <a:prstDash val="solid"/>
                      <a:round/>
                      <a:headEnd type="none" w="med" len="med"/>
                      <a:tailEnd type="none" w="med" len="med"/>
                    </a:lnL>
                    <a:lnR w="7620" cap="flat" cmpd="sng" algn="ctr">
                      <a:solidFill>
                        <a:srgbClr val="F04CE8"/>
                      </a:solidFill>
                      <a:prstDash val="solid"/>
                      <a:round/>
                      <a:headEnd type="none" w="med" len="med"/>
                      <a:tailEnd type="none" w="med" len="med"/>
                    </a:lnR>
                    <a:lnT w="7620" cap="flat" cmpd="sng" algn="ctr">
                      <a:solidFill>
                        <a:srgbClr val="904EE8"/>
                      </a:solidFill>
                      <a:prstDash val="solid"/>
                      <a:round/>
                      <a:headEnd type="none" w="med" len="med"/>
                      <a:tailEnd type="none" w="med" len="med"/>
                    </a:lnT>
                    <a:lnB w="7620" cap="flat" cmpd="sng" algn="ctr">
                      <a:solidFill>
                        <a:srgbClr val="D061E8"/>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F04CE8"/>
                      </a:solidFill>
                      <a:prstDash val="solid"/>
                      <a:round/>
                      <a:headEnd type="none" w="med" len="med"/>
                      <a:tailEnd type="none" w="med" len="med"/>
                    </a:lnL>
                    <a:lnR w="7620" cap="flat" cmpd="sng" algn="ctr">
                      <a:solidFill>
                        <a:srgbClr val="1053E8"/>
                      </a:solidFill>
                      <a:prstDash val="solid"/>
                      <a:round/>
                      <a:headEnd type="none" w="med" len="med"/>
                      <a:tailEnd type="none" w="med" len="med"/>
                    </a:lnR>
                    <a:lnT w="7620" cap="flat" cmpd="sng" algn="ctr">
                      <a:solidFill>
                        <a:srgbClr val="F04CE8"/>
                      </a:solidFill>
                      <a:prstDash val="solid"/>
                      <a:round/>
                      <a:headEnd type="none" w="med" len="med"/>
                      <a:tailEnd type="none" w="med" len="med"/>
                    </a:lnT>
                    <a:lnB w="7620" cap="flat" cmpd="sng" algn="ctr">
                      <a:solidFill>
                        <a:srgbClr val="B037E8"/>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1053E8"/>
                      </a:solidFill>
                      <a:prstDash val="solid"/>
                      <a:round/>
                      <a:headEnd type="none" w="med" len="med"/>
                      <a:tailEnd type="none" w="med" len="med"/>
                    </a:lnL>
                    <a:lnR w="7620" cap="flat" cmpd="sng" algn="ctr">
                      <a:solidFill>
                        <a:srgbClr val="F054E8"/>
                      </a:solidFill>
                      <a:prstDash val="solid"/>
                      <a:round/>
                      <a:headEnd type="none" w="med" len="med"/>
                      <a:tailEnd type="none" w="med" len="med"/>
                    </a:lnR>
                    <a:lnT w="7620" cap="flat" cmpd="sng" algn="ctr">
                      <a:solidFill>
                        <a:srgbClr val="1053E8"/>
                      </a:solidFill>
                      <a:prstDash val="solid"/>
                      <a:round/>
                      <a:headEnd type="none" w="med" len="med"/>
                      <a:tailEnd type="none" w="med" len="med"/>
                    </a:lnT>
                    <a:lnB w="7620" cap="flat" cmpd="sng" algn="ctr">
                      <a:solidFill>
                        <a:srgbClr val="9045E8"/>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F054E8"/>
                      </a:solidFill>
                      <a:prstDash val="solid"/>
                      <a:round/>
                      <a:headEnd type="none" w="med" len="med"/>
                      <a:tailEnd type="none" w="med" len="med"/>
                    </a:lnL>
                    <a:lnR w="7620" cap="flat" cmpd="sng" algn="ctr">
                      <a:solidFill>
                        <a:srgbClr val="B05FE8"/>
                      </a:solidFill>
                      <a:prstDash val="solid"/>
                      <a:round/>
                      <a:headEnd type="none" w="med" len="med"/>
                      <a:tailEnd type="none" w="med" len="med"/>
                    </a:lnR>
                    <a:lnT w="7620" cap="flat" cmpd="sng" algn="ctr">
                      <a:solidFill>
                        <a:srgbClr val="F054E8"/>
                      </a:solidFill>
                      <a:prstDash val="solid"/>
                      <a:round/>
                      <a:headEnd type="none" w="med" len="med"/>
                      <a:tailEnd type="none" w="med" len="med"/>
                    </a:lnT>
                    <a:lnB w="7620" cap="flat" cmpd="sng" algn="ctr">
                      <a:solidFill>
                        <a:srgbClr val="F056E8"/>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B05FE8"/>
                      </a:solidFill>
                      <a:prstDash val="solid"/>
                      <a:round/>
                      <a:headEnd type="none" w="med" len="med"/>
                      <a:tailEnd type="none" w="med" len="med"/>
                    </a:lnL>
                    <a:lnR w="7620" cap="flat" cmpd="sng" algn="ctr">
                      <a:solidFill>
                        <a:srgbClr val="B059E8"/>
                      </a:solidFill>
                      <a:prstDash val="solid"/>
                      <a:round/>
                      <a:headEnd type="none" w="med" len="med"/>
                      <a:tailEnd type="none" w="med" len="med"/>
                    </a:lnR>
                    <a:lnT w="7620" cap="flat" cmpd="sng" algn="ctr">
                      <a:solidFill>
                        <a:srgbClr val="B05FE8"/>
                      </a:solidFill>
                      <a:prstDash val="solid"/>
                      <a:round/>
                      <a:headEnd type="none" w="med" len="med"/>
                      <a:tailEnd type="none" w="med" len="med"/>
                    </a:lnT>
                    <a:lnB w="7620" cap="flat" cmpd="sng" algn="ctr">
                      <a:solidFill>
                        <a:srgbClr val="1062E8"/>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B059E8"/>
                      </a:solidFill>
                      <a:prstDash val="solid"/>
                      <a:round/>
                      <a:headEnd type="none" w="med" len="med"/>
                      <a:tailEnd type="none" w="med" len="med"/>
                    </a:lnL>
                    <a:lnR w="7620" cap="flat" cmpd="sng" algn="ctr">
                      <a:solidFill>
                        <a:srgbClr val="D05CE8"/>
                      </a:solidFill>
                      <a:prstDash val="solid"/>
                      <a:round/>
                      <a:headEnd type="none" w="med" len="med"/>
                      <a:tailEnd type="none" w="med" len="med"/>
                    </a:lnR>
                    <a:lnT w="7620" cap="flat" cmpd="sng" algn="ctr">
                      <a:solidFill>
                        <a:srgbClr val="B059E8"/>
                      </a:solidFill>
                      <a:prstDash val="solid"/>
                      <a:round/>
                      <a:headEnd type="none" w="med" len="med"/>
                      <a:tailEnd type="none" w="med" len="med"/>
                    </a:lnT>
                    <a:lnB w="7620" cap="flat" cmpd="sng" algn="ctr">
                      <a:solidFill>
                        <a:srgbClr val="C079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D05CE8"/>
                      </a:solidFill>
                      <a:prstDash val="solid"/>
                      <a:round/>
                      <a:headEnd type="none" w="med" len="med"/>
                      <a:tailEnd type="none" w="med" len="med"/>
                    </a:lnL>
                    <a:lnR w="7620" cap="flat" cmpd="sng" algn="ctr">
                      <a:solidFill>
                        <a:srgbClr val="505BE8"/>
                      </a:solidFill>
                      <a:prstDash val="solid"/>
                      <a:round/>
                      <a:headEnd type="none" w="med" len="med"/>
                      <a:tailEnd type="none" w="med" len="med"/>
                    </a:lnR>
                    <a:lnT w="7620" cap="flat" cmpd="sng" algn="ctr">
                      <a:solidFill>
                        <a:srgbClr val="D05CE8"/>
                      </a:solidFill>
                      <a:prstDash val="solid"/>
                      <a:round/>
                      <a:headEnd type="none" w="med" len="med"/>
                      <a:tailEnd type="none" w="med" len="med"/>
                    </a:lnT>
                    <a:lnB w="7620" cap="flat" cmpd="sng" algn="ctr">
                      <a:solidFill>
                        <a:srgbClr val="E079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505BE8"/>
                      </a:solidFill>
                      <a:prstDash val="solid"/>
                      <a:round/>
                      <a:headEnd type="none" w="med" len="med"/>
                      <a:tailEnd type="none" w="med" len="med"/>
                    </a:lnL>
                    <a:lnR w="7620" cap="flat" cmpd="sng" algn="ctr">
                      <a:solidFill>
                        <a:srgbClr val="B066E8"/>
                      </a:solidFill>
                      <a:prstDash val="solid"/>
                      <a:round/>
                      <a:headEnd type="none" w="med" len="med"/>
                      <a:tailEnd type="none" w="med" len="med"/>
                    </a:lnR>
                    <a:lnT w="7620" cap="flat" cmpd="sng" algn="ctr">
                      <a:solidFill>
                        <a:srgbClr val="505BE8"/>
                      </a:solidFill>
                      <a:prstDash val="solid"/>
                      <a:round/>
                      <a:headEnd type="none" w="med" len="med"/>
                      <a:tailEnd type="none" w="med" len="med"/>
                    </a:lnT>
                    <a:lnB w="7620" cap="flat" cmpd="sng" algn="ctr">
                      <a:solidFill>
                        <a:srgbClr val="E079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B066E8"/>
                      </a:solidFill>
                      <a:prstDash val="solid"/>
                      <a:round/>
                      <a:headEnd type="none" w="med" len="med"/>
                      <a:tailEnd type="none" w="med" len="med"/>
                    </a:lnL>
                    <a:lnR w="7620" cap="flat" cmpd="sng" algn="ctr">
                      <a:solidFill>
                        <a:srgbClr val="D061E8"/>
                      </a:solidFill>
                      <a:prstDash val="solid"/>
                      <a:round/>
                      <a:headEnd type="none" w="med" len="med"/>
                      <a:tailEnd type="none" w="med" len="med"/>
                    </a:lnR>
                    <a:lnT w="7620" cap="flat" cmpd="sng" algn="ctr">
                      <a:solidFill>
                        <a:srgbClr val="B066E8"/>
                      </a:solidFill>
                      <a:prstDash val="solid"/>
                      <a:round/>
                      <a:headEnd type="none" w="med" len="med"/>
                      <a:tailEnd type="none" w="med" len="med"/>
                    </a:lnT>
                    <a:lnB w="7620" cap="flat" cmpd="sng" algn="ctr">
                      <a:solidFill>
                        <a:srgbClr val="807A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D061E8"/>
                      </a:solidFill>
                      <a:prstDash val="solid"/>
                      <a:round/>
                      <a:headEnd type="none" w="med" len="med"/>
                      <a:tailEnd type="none" w="med" len="med"/>
                    </a:lnL>
                    <a:lnR w="7620" cap="flat" cmpd="sng" algn="ctr">
                      <a:solidFill>
                        <a:srgbClr val="D061E8"/>
                      </a:solidFill>
                      <a:prstDash val="solid"/>
                      <a:round/>
                      <a:headEnd type="none" w="med" len="med"/>
                      <a:tailEnd type="none" w="med" len="med"/>
                    </a:lnR>
                    <a:lnT w="7620" cap="flat" cmpd="sng" algn="ctr">
                      <a:solidFill>
                        <a:srgbClr val="D061E8"/>
                      </a:solidFill>
                      <a:prstDash val="solid"/>
                      <a:round/>
                      <a:headEnd type="none" w="med" len="med"/>
                      <a:tailEnd type="none" w="med" len="med"/>
                    </a:lnT>
                    <a:lnB w="7620" cap="flat" cmpd="sng" algn="ctr">
                      <a:solidFill>
                        <a:srgbClr val="408814"/>
                      </a:solidFill>
                      <a:prstDash val="solid"/>
                      <a:round/>
                      <a:headEnd type="none" w="med" len="med"/>
                      <a:tailEnd type="none" w="med" len="med"/>
                    </a:lnB>
                    <a:solidFill>
                      <a:srgbClr val="FFE598"/>
                    </a:solidFill>
                  </a:tcPr>
                </a:tc>
                <a:extLst>
                  <a:ext uri="{0D108BD9-81ED-4DB2-BD59-A6C34878D82A}">
                    <a16:rowId xmlns:a16="http://schemas.microsoft.com/office/drawing/2014/main" val="1606792013"/>
                  </a:ext>
                </a:extLst>
              </a:tr>
              <a:tr h="233107">
                <a:tc>
                  <a:txBody>
                    <a:bodyPr/>
                    <a:lstStyle/>
                    <a:p>
                      <a:pPr rtl="0" fontAlgn="b"/>
                      <a:r>
                        <a:rPr lang="en-US" sz="1200">
                          <a:effectLst/>
                        </a:rPr>
                        <a:t>P/E ratio of Target &lt; P/E ratio of Acquirer</a:t>
                      </a:r>
                    </a:p>
                  </a:txBody>
                  <a:tcPr marL="9974" marR="9974" marT="0" marB="0" anchor="b">
                    <a:lnL w="7620" cap="flat" cmpd="sng" algn="ctr">
                      <a:solidFill>
                        <a:srgbClr val="D061E8"/>
                      </a:solidFill>
                      <a:prstDash val="solid"/>
                      <a:round/>
                      <a:headEnd type="none" w="med" len="med"/>
                      <a:tailEnd type="none" w="med" len="med"/>
                    </a:lnL>
                    <a:lnR w="7620" cap="flat" cmpd="sng" algn="ctr">
                      <a:solidFill>
                        <a:srgbClr val="B037E8"/>
                      </a:solidFill>
                      <a:prstDash val="solid"/>
                      <a:round/>
                      <a:headEnd type="none" w="med" len="med"/>
                      <a:tailEnd type="none" w="med" len="med"/>
                    </a:lnR>
                    <a:lnT w="7620" cap="flat" cmpd="sng" algn="ctr">
                      <a:solidFill>
                        <a:srgbClr val="D061E8"/>
                      </a:solidFill>
                      <a:prstDash val="solid"/>
                      <a:round/>
                      <a:headEnd type="none" w="med" len="med"/>
                      <a:tailEnd type="none" w="med" len="med"/>
                    </a:lnT>
                    <a:lnB w="7620" cap="flat" cmpd="sng" algn="ctr">
                      <a:solidFill>
                        <a:srgbClr val="A085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B037E8"/>
                      </a:solidFill>
                      <a:prstDash val="solid"/>
                      <a:round/>
                      <a:headEnd type="none" w="med" len="med"/>
                      <a:tailEnd type="none" w="med" len="med"/>
                    </a:lnL>
                    <a:lnR w="7620" cap="flat" cmpd="sng" algn="ctr">
                      <a:solidFill>
                        <a:srgbClr val="9045E8"/>
                      </a:solidFill>
                      <a:prstDash val="solid"/>
                      <a:round/>
                      <a:headEnd type="none" w="med" len="med"/>
                      <a:tailEnd type="none" w="med" len="med"/>
                    </a:lnR>
                    <a:lnT w="7620" cap="flat" cmpd="sng" algn="ctr">
                      <a:solidFill>
                        <a:srgbClr val="B037E8"/>
                      </a:solidFill>
                      <a:prstDash val="solid"/>
                      <a:round/>
                      <a:headEnd type="none" w="med" len="med"/>
                      <a:tailEnd type="none" w="med" len="med"/>
                    </a:lnT>
                    <a:lnB w="7620" cap="flat" cmpd="sng" algn="ctr">
                      <a:solidFill>
                        <a:srgbClr val="8085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9045E8"/>
                      </a:solidFill>
                      <a:prstDash val="solid"/>
                      <a:round/>
                      <a:headEnd type="none" w="med" len="med"/>
                      <a:tailEnd type="none" w="med" len="med"/>
                    </a:lnL>
                    <a:lnR w="7620" cap="flat" cmpd="sng" algn="ctr">
                      <a:solidFill>
                        <a:srgbClr val="F056E8"/>
                      </a:solidFill>
                      <a:prstDash val="solid"/>
                      <a:round/>
                      <a:headEnd type="none" w="med" len="med"/>
                      <a:tailEnd type="none" w="med" len="med"/>
                    </a:lnR>
                    <a:lnT w="7620" cap="flat" cmpd="sng" algn="ctr">
                      <a:solidFill>
                        <a:srgbClr val="9045E8"/>
                      </a:solidFill>
                      <a:prstDash val="solid"/>
                      <a:round/>
                      <a:headEnd type="none" w="med" len="med"/>
                      <a:tailEnd type="none" w="med" len="med"/>
                    </a:lnT>
                    <a:lnB w="7620" cap="flat" cmpd="sng" algn="ctr">
                      <a:solidFill>
                        <a:srgbClr val="A08C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F056E8"/>
                      </a:solidFill>
                      <a:prstDash val="solid"/>
                      <a:round/>
                      <a:headEnd type="none" w="med" len="med"/>
                      <a:tailEnd type="none" w="med" len="med"/>
                    </a:lnL>
                    <a:lnR w="7620" cap="flat" cmpd="sng" algn="ctr">
                      <a:solidFill>
                        <a:srgbClr val="1062E8"/>
                      </a:solidFill>
                      <a:prstDash val="solid"/>
                      <a:round/>
                      <a:headEnd type="none" w="med" len="med"/>
                      <a:tailEnd type="none" w="med" len="med"/>
                    </a:lnR>
                    <a:lnT w="7620" cap="flat" cmpd="sng" algn="ctr">
                      <a:solidFill>
                        <a:srgbClr val="F056E8"/>
                      </a:solidFill>
                      <a:prstDash val="solid"/>
                      <a:round/>
                      <a:headEnd type="none" w="med" len="med"/>
                      <a:tailEnd type="none" w="med" len="med"/>
                    </a:lnT>
                    <a:lnB w="7620" cap="flat" cmpd="sng" algn="ctr">
                      <a:solidFill>
                        <a:srgbClr val="808D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1062E8"/>
                      </a:solidFill>
                      <a:prstDash val="solid"/>
                      <a:round/>
                      <a:headEnd type="none" w="med" len="med"/>
                      <a:tailEnd type="none" w="med" len="med"/>
                    </a:lnL>
                    <a:lnR w="7620" cap="flat" cmpd="sng" algn="ctr">
                      <a:solidFill>
                        <a:srgbClr val="C07914"/>
                      </a:solidFill>
                      <a:prstDash val="solid"/>
                      <a:round/>
                      <a:headEnd type="none" w="med" len="med"/>
                      <a:tailEnd type="none" w="med" len="med"/>
                    </a:lnR>
                    <a:lnT w="7620" cap="flat" cmpd="sng" algn="ctr">
                      <a:solidFill>
                        <a:srgbClr val="1062E8"/>
                      </a:solidFill>
                      <a:prstDash val="solid"/>
                      <a:round/>
                      <a:headEnd type="none" w="med" len="med"/>
                      <a:tailEnd type="none" w="med" len="med"/>
                    </a:lnT>
                    <a:lnB w="7620" cap="flat" cmpd="sng" algn="ctr">
                      <a:solidFill>
                        <a:srgbClr val="0090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C07914"/>
                      </a:solidFill>
                      <a:prstDash val="solid"/>
                      <a:round/>
                      <a:headEnd type="none" w="med" len="med"/>
                      <a:tailEnd type="none" w="med" len="med"/>
                    </a:lnL>
                    <a:lnR w="7620" cap="flat" cmpd="sng" algn="ctr">
                      <a:solidFill>
                        <a:srgbClr val="E07914"/>
                      </a:solidFill>
                      <a:prstDash val="solid"/>
                      <a:round/>
                      <a:headEnd type="none" w="med" len="med"/>
                      <a:tailEnd type="none" w="med" len="med"/>
                    </a:lnR>
                    <a:lnT w="7620" cap="flat" cmpd="sng" algn="ctr">
                      <a:solidFill>
                        <a:srgbClr val="C07914"/>
                      </a:solidFill>
                      <a:prstDash val="solid"/>
                      <a:round/>
                      <a:headEnd type="none" w="med" len="med"/>
                      <a:tailEnd type="none" w="med" len="med"/>
                    </a:lnT>
                    <a:lnB w="7620" cap="flat" cmpd="sng" algn="ctr">
                      <a:solidFill>
                        <a:srgbClr val="808D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E07914"/>
                      </a:solidFill>
                      <a:prstDash val="solid"/>
                      <a:round/>
                      <a:headEnd type="none" w="med" len="med"/>
                      <a:tailEnd type="none" w="med" len="med"/>
                    </a:lnL>
                    <a:lnR w="7620" cap="flat" cmpd="sng" algn="ctr">
                      <a:solidFill>
                        <a:srgbClr val="E07914"/>
                      </a:solidFill>
                      <a:prstDash val="solid"/>
                      <a:round/>
                      <a:headEnd type="none" w="med" len="med"/>
                      <a:tailEnd type="none" w="med" len="med"/>
                    </a:lnR>
                    <a:lnT w="7620" cap="flat" cmpd="sng" algn="ctr">
                      <a:solidFill>
                        <a:srgbClr val="E07914"/>
                      </a:solidFill>
                      <a:prstDash val="solid"/>
                      <a:round/>
                      <a:headEnd type="none" w="med" len="med"/>
                      <a:tailEnd type="none" w="med" len="med"/>
                    </a:lnT>
                    <a:lnB w="7620" cap="flat" cmpd="sng" algn="ctr">
                      <a:solidFill>
                        <a:srgbClr val="C095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E07914"/>
                      </a:solidFill>
                      <a:prstDash val="solid"/>
                      <a:round/>
                      <a:headEnd type="none" w="med" len="med"/>
                      <a:tailEnd type="none" w="med" len="med"/>
                    </a:lnL>
                    <a:lnR w="7620" cap="flat" cmpd="sng" algn="ctr">
                      <a:solidFill>
                        <a:srgbClr val="807A14"/>
                      </a:solidFill>
                      <a:prstDash val="solid"/>
                      <a:round/>
                      <a:headEnd type="none" w="med" len="med"/>
                      <a:tailEnd type="none" w="med" len="med"/>
                    </a:lnR>
                    <a:lnT w="7620" cap="flat" cmpd="sng" algn="ctr">
                      <a:solidFill>
                        <a:srgbClr val="E07914"/>
                      </a:solidFill>
                      <a:prstDash val="solid"/>
                      <a:round/>
                      <a:headEnd type="none" w="med" len="med"/>
                      <a:tailEnd type="none" w="med" len="med"/>
                    </a:lnT>
                    <a:lnB w="7620" cap="flat" cmpd="sng" algn="ctr">
                      <a:solidFill>
                        <a:srgbClr val="E092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807A14"/>
                      </a:solidFill>
                      <a:prstDash val="solid"/>
                      <a:round/>
                      <a:headEnd type="none" w="med" len="med"/>
                      <a:tailEnd type="none" w="med" len="med"/>
                    </a:lnL>
                    <a:lnR w="7620" cap="flat" cmpd="sng" algn="ctr">
                      <a:solidFill>
                        <a:srgbClr val="408814"/>
                      </a:solidFill>
                      <a:prstDash val="solid"/>
                      <a:round/>
                      <a:headEnd type="none" w="med" len="med"/>
                      <a:tailEnd type="none" w="med" len="med"/>
                    </a:lnR>
                    <a:lnT w="7620" cap="flat" cmpd="sng" algn="ctr">
                      <a:solidFill>
                        <a:srgbClr val="807A14"/>
                      </a:solidFill>
                      <a:prstDash val="solid"/>
                      <a:round/>
                      <a:headEnd type="none" w="med" len="med"/>
                      <a:tailEnd type="none" w="med" len="med"/>
                    </a:lnT>
                    <a:lnB w="7620" cap="flat" cmpd="sng" algn="ctr">
                      <a:solidFill>
                        <a:srgbClr val="A096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408814"/>
                      </a:solidFill>
                      <a:prstDash val="solid"/>
                      <a:round/>
                      <a:headEnd type="none" w="med" len="med"/>
                      <a:tailEnd type="none" w="med" len="med"/>
                    </a:lnL>
                    <a:lnR w="7620" cap="flat" cmpd="sng" algn="ctr">
                      <a:solidFill>
                        <a:srgbClr val="408814"/>
                      </a:solidFill>
                      <a:prstDash val="solid"/>
                      <a:round/>
                      <a:headEnd type="none" w="med" len="med"/>
                      <a:tailEnd type="none" w="med" len="med"/>
                    </a:lnR>
                    <a:lnT w="7620" cap="flat" cmpd="sng" algn="ctr">
                      <a:solidFill>
                        <a:srgbClr val="408814"/>
                      </a:solidFill>
                      <a:prstDash val="solid"/>
                      <a:round/>
                      <a:headEnd type="none" w="med" len="med"/>
                      <a:tailEnd type="none" w="med" len="med"/>
                    </a:lnT>
                    <a:lnB w="7620" cap="flat" cmpd="sng" algn="ctr">
                      <a:solidFill>
                        <a:srgbClr val="A09614"/>
                      </a:solidFill>
                      <a:prstDash val="solid"/>
                      <a:round/>
                      <a:headEnd type="none" w="med" len="med"/>
                      <a:tailEnd type="none" w="med" len="med"/>
                    </a:lnB>
                    <a:solidFill>
                      <a:srgbClr val="FFE598"/>
                    </a:solidFill>
                  </a:tcPr>
                </a:tc>
                <a:extLst>
                  <a:ext uri="{0D108BD9-81ED-4DB2-BD59-A6C34878D82A}">
                    <a16:rowId xmlns:a16="http://schemas.microsoft.com/office/drawing/2014/main" val="3566667219"/>
                  </a:ext>
                </a:extLst>
              </a:tr>
              <a:tr h="233107">
                <a:tc>
                  <a:txBody>
                    <a:bodyPr/>
                    <a:lstStyle/>
                    <a:p>
                      <a:pPr rtl="0" fontAlgn="b"/>
                      <a:r>
                        <a:rPr lang="en-US" sz="1200">
                          <a:effectLst/>
                        </a:rPr>
                        <a:t>Exchange ratio more than one </a:t>
                      </a:r>
                    </a:p>
                  </a:txBody>
                  <a:tcPr marL="9974" marR="9974" marT="0" marB="0" anchor="b">
                    <a:lnL w="7620" cap="flat" cmpd="sng" algn="ctr">
                      <a:solidFill>
                        <a:srgbClr val="A08514"/>
                      </a:solidFill>
                      <a:prstDash val="solid"/>
                      <a:round/>
                      <a:headEnd type="none" w="med" len="med"/>
                      <a:tailEnd type="none" w="med" len="med"/>
                    </a:lnL>
                    <a:lnR w="7620" cap="flat" cmpd="sng" algn="ctr">
                      <a:solidFill>
                        <a:srgbClr val="808514"/>
                      </a:solidFill>
                      <a:prstDash val="solid"/>
                      <a:round/>
                      <a:headEnd type="none" w="med" len="med"/>
                      <a:tailEnd type="none" w="med" len="med"/>
                    </a:lnR>
                    <a:lnT w="7620" cap="flat" cmpd="sng" algn="ctr">
                      <a:solidFill>
                        <a:srgbClr val="A08514"/>
                      </a:solidFill>
                      <a:prstDash val="solid"/>
                      <a:round/>
                      <a:headEnd type="none" w="med" len="med"/>
                      <a:tailEnd type="none" w="med" len="med"/>
                    </a:lnT>
                    <a:lnB w="7620" cap="flat" cmpd="sng" algn="ctr">
                      <a:solidFill>
                        <a:srgbClr val="20A0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808514"/>
                      </a:solidFill>
                      <a:prstDash val="solid"/>
                      <a:round/>
                      <a:headEnd type="none" w="med" len="med"/>
                      <a:tailEnd type="none" w="med" len="med"/>
                    </a:lnL>
                    <a:lnR w="7620" cap="flat" cmpd="sng" algn="ctr">
                      <a:solidFill>
                        <a:srgbClr val="A08C14"/>
                      </a:solidFill>
                      <a:prstDash val="solid"/>
                      <a:round/>
                      <a:headEnd type="none" w="med" len="med"/>
                      <a:tailEnd type="none" w="med" len="med"/>
                    </a:lnR>
                    <a:lnT w="7620" cap="flat" cmpd="sng" algn="ctr">
                      <a:solidFill>
                        <a:srgbClr val="808514"/>
                      </a:solidFill>
                      <a:prstDash val="solid"/>
                      <a:round/>
                      <a:headEnd type="none" w="med" len="med"/>
                      <a:tailEnd type="none" w="med" len="med"/>
                    </a:lnT>
                    <a:lnB w="7620" cap="flat" cmpd="sng" algn="ctr">
                      <a:solidFill>
                        <a:srgbClr val="A088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A08C14"/>
                      </a:solidFill>
                      <a:prstDash val="solid"/>
                      <a:round/>
                      <a:headEnd type="none" w="med" len="med"/>
                      <a:tailEnd type="none" w="med" len="med"/>
                    </a:lnL>
                    <a:lnR w="7620" cap="flat" cmpd="sng" algn="ctr">
                      <a:solidFill>
                        <a:srgbClr val="808D14"/>
                      </a:solidFill>
                      <a:prstDash val="solid"/>
                      <a:round/>
                      <a:headEnd type="none" w="med" len="med"/>
                      <a:tailEnd type="none" w="med" len="med"/>
                    </a:lnR>
                    <a:lnT w="7620" cap="flat" cmpd="sng" algn="ctr">
                      <a:solidFill>
                        <a:srgbClr val="A08C14"/>
                      </a:solidFill>
                      <a:prstDash val="solid"/>
                      <a:round/>
                      <a:headEnd type="none" w="med" len="med"/>
                      <a:tailEnd type="none" w="med" len="med"/>
                    </a:lnT>
                    <a:lnB w="7620" cap="flat" cmpd="sng" algn="ctr">
                      <a:solidFill>
                        <a:srgbClr val="409D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808D14"/>
                      </a:solidFill>
                      <a:prstDash val="solid"/>
                      <a:round/>
                      <a:headEnd type="none" w="med" len="med"/>
                      <a:tailEnd type="none" w="med" len="med"/>
                    </a:lnL>
                    <a:lnR w="7620" cap="flat" cmpd="sng" algn="ctr">
                      <a:solidFill>
                        <a:srgbClr val="009014"/>
                      </a:solidFill>
                      <a:prstDash val="solid"/>
                      <a:round/>
                      <a:headEnd type="none" w="med" len="med"/>
                      <a:tailEnd type="none" w="med" len="med"/>
                    </a:lnR>
                    <a:lnT w="7620" cap="flat" cmpd="sng" algn="ctr">
                      <a:solidFill>
                        <a:srgbClr val="808D14"/>
                      </a:solidFill>
                      <a:prstDash val="solid"/>
                      <a:round/>
                      <a:headEnd type="none" w="med" len="med"/>
                      <a:tailEnd type="none" w="med" len="med"/>
                    </a:lnT>
                    <a:lnB w="7620" cap="flat" cmpd="sng" algn="ctr">
                      <a:solidFill>
                        <a:srgbClr val="E099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009014"/>
                      </a:solidFill>
                      <a:prstDash val="solid"/>
                      <a:round/>
                      <a:headEnd type="none" w="med" len="med"/>
                      <a:tailEnd type="none" w="med" len="med"/>
                    </a:lnL>
                    <a:lnR w="7620" cap="flat" cmpd="sng" algn="ctr">
                      <a:solidFill>
                        <a:srgbClr val="808D14"/>
                      </a:solidFill>
                      <a:prstDash val="solid"/>
                      <a:round/>
                      <a:headEnd type="none" w="med" len="med"/>
                      <a:tailEnd type="none" w="med" len="med"/>
                    </a:lnR>
                    <a:lnT w="7620" cap="flat" cmpd="sng" algn="ctr">
                      <a:solidFill>
                        <a:srgbClr val="009014"/>
                      </a:solidFill>
                      <a:prstDash val="solid"/>
                      <a:round/>
                      <a:headEnd type="none" w="med" len="med"/>
                      <a:tailEnd type="none" w="med" len="med"/>
                    </a:lnT>
                    <a:lnB w="7620" cap="flat" cmpd="sng" algn="ctr">
                      <a:solidFill>
                        <a:srgbClr val="20A7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808D14"/>
                      </a:solidFill>
                      <a:prstDash val="solid"/>
                      <a:round/>
                      <a:headEnd type="none" w="med" len="med"/>
                      <a:tailEnd type="none" w="med" len="med"/>
                    </a:lnL>
                    <a:lnR w="7620" cap="flat" cmpd="sng" algn="ctr">
                      <a:solidFill>
                        <a:srgbClr val="C09514"/>
                      </a:solidFill>
                      <a:prstDash val="solid"/>
                      <a:round/>
                      <a:headEnd type="none" w="med" len="med"/>
                      <a:tailEnd type="none" w="med" len="med"/>
                    </a:lnR>
                    <a:lnT w="7620" cap="flat" cmpd="sng" algn="ctr">
                      <a:solidFill>
                        <a:srgbClr val="808D14"/>
                      </a:solidFill>
                      <a:prstDash val="solid"/>
                      <a:round/>
                      <a:headEnd type="none" w="med" len="med"/>
                      <a:tailEnd type="none" w="med" len="med"/>
                    </a:lnT>
                    <a:lnB w="7620" cap="flat" cmpd="sng" algn="ctr">
                      <a:solidFill>
                        <a:srgbClr val="20A8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C09514"/>
                      </a:solidFill>
                      <a:prstDash val="solid"/>
                      <a:round/>
                      <a:headEnd type="none" w="med" len="med"/>
                      <a:tailEnd type="none" w="med" len="med"/>
                    </a:lnL>
                    <a:lnR w="7620" cap="flat" cmpd="sng" algn="ctr">
                      <a:solidFill>
                        <a:srgbClr val="E09214"/>
                      </a:solidFill>
                      <a:prstDash val="solid"/>
                      <a:round/>
                      <a:headEnd type="none" w="med" len="med"/>
                      <a:tailEnd type="none" w="med" len="med"/>
                    </a:lnR>
                    <a:lnT w="7620" cap="flat" cmpd="sng" algn="ctr">
                      <a:solidFill>
                        <a:srgbClr val="C09514"/>
                      </a:solidFill>
                      <a:prstDash val="solid"/>
                      <a:round/>
                      <a:headEnd type="none" w="med" len="med"/>
                      <a:tailEnd type="none" w="med" len="med"/>
                    </a:lnT>
                    <a:lnB w="7620" cap="flat" cmpd="sng" algn="ctr">
                      <a:solidFill>
                        <a:srgbClr val="E0A8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E09214"/>
                      </a:solidFill>
                      <a:prstDash val="solid"/>
                      <a:round/>
                      <a:headEnd type="none" w="med" len="med"/>
                      <a:tailEnd type="none" w="med" len="med"/>
                    </a:lnL>
                    <a:lnR w="7620" cap="flat" cmpd="sng" algn="ctr">
                      <a:solidFill>
                        <a:srgbClr val="A09614"/>
                      </a:solidFill>
                      <a:prstDash val="solid"/>
                      <a:round/>
                      <a:headEnd type="none" w="med" len="med"/>
                      <a:tailEnd type="none" w="med" len="med"/>
                    </a:lnR>
                    <a:lnT w="7620" cap="flat" cmpd="sng" algn="ctr">
                      <a:solidFill>
                        <a:srgbClr val="E09214"/>
                      </a:solidFill>
                      <a:prstDash val="solid"/>
                      <a:round/>
                      <a:headEnd type="none" w="med" len="med"/>
                      <a:tailEnd type="none" w="med" len="med"/>
                    </a:lnT>
                    <a:lnB w="7620" cap="flat" cmpd="sng" algn="ctr">
                      <a:solidFill>
                        <a:srgbClr val="80A7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A09614"/>
                      </a:solidFill>
                      <a:prstDash val="solid"/>
                      <a:round/>
                      <a:headEnd type="none" w="med" len="med"/>
                      <a:tailEnd type="none" w="med" len="med"/>
                    </a:lnL>
                    <a:lnR w="7620" cap="flat" cmpd="sng" algn="ctr">
                      <a:solidFill>
                        <a:srgbClr val="A09614"/>
                      </a:solidFill>
                      <a:prstDash val="solid"/>
                      <a:round/>
                      <a:headEnd type="none" w="med" len="med"/>
                      <a:tailEnd type="none" w="med" len="med"/>
                    </a:lnR>
                    <a:lnT w="7620" cap="flat" cmpd="sng" algn="ctr">
                      <a:solidFill>
                        <a:srgbClr val="A09614"/>
                      </a:solidFill>
                      <a:prstDash val="solid"/>
                      <a:round/>
                      <a:headEnd type="none" w="med" len="med"/>
                      <a:tailEnd type="none" w="med" len="med"/>
                    </a:lnT>
                    <a:lnB w="7620" cap="flat" cmpd="sng" algn="ctr">
                      <a:solidFill>
                        <a:srgbClr val="0081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A09614"/>
                      </a:solidFill>
                      <a:prstDash val="solid"/>
                      <a:round/>
                      <a:headEnd type="none" w="med" len="med"/>
                      <a:tailEnd type="none" w="med" len="med"/>
                    </a:lnL>
                    <a:lnR w="7620" cap="flat" cmpd="sng" algn="ctr">
                      <a:solidFill>
                        <a:srgbClr val="A09614"/>
                      </a:solidFill>
                      <a:prstDash val="solid"/>
                      <a:round/>
                      <a:headEnd type="none" w="med" len="med"/>
                      <a:tailEnd type="none" w="med" len="med"/>
                    </a:lnR>
                    <a:lnT w="7620" cap="flat" cmpd="sng" algn="ctr">
                      <a:solidFill>
                        <a:srgbClr val="A09614"/>
                      </a:solidFill>
                      <a:prstDash val="solid"/>
                      <a:round/>
                      <a:headEnd type="none" w="med" len="med"/>
                      <a:tailEnd type="none" w="med" len="med"/>
                    </a:lnT>
                    <a:lnB w="7620" cap="flat" cmpd="sng" algn="ctr">
                      <a:solidFill>
                        <a:srgbClr val="008914"/>
                      </a:solidFill>
                      <a:prstDash val="solid"/>
                      <a:round/>
                      <a:headEnd type="none" w="med" len="med"/>
                      <a:tailEnd type="none" w="med" len="med"/>
                    </a:lnB>
                    <a:solidFill>
                      <a:srgbClr val="FFE598"/>
                    </a:solidFill>
                  </a:tcPr>
                </a:tc>
                <a:extLst>
                  <a:ext uri="{0D108BD9-81ED-4DB2-BD59-A6C34878D82A}">
                    <a16:rowId xmlns:a16="http://schemas.microsoft.com/office/drawing/2014/main" val="3406789890"/>
                  </a:ext>
                </a:extLst>
              </a:tr>
              <a:tr h="150392">
                <a:tc>
                  <a:txBody>
                    <a:bodyPr/>
                    <a:lstStyle/>
                    <a:p>
                      <a:pPr rtl="0" fontAlgn="b"/>
                      <a:endParaRPr lang="en-IN" sz="1200">
                        <a:effectLst/>
                      </a:endParaRPr>
                    </a:p>
                  </a:txBody>
                  <a:tcPr marL="9974" marR="9974" marT="0" marB="0" anchor="b">
                    <a:lnL w="7620" cap="flat" cmpd="sng" algn="ctr">
                      <a:solidFill>
                        <a:srgbClr val="20A014"/>
                      </a:solidFill>
                      <a:prstDash val="solid"/>
                      <a:round/>
                      <a:headEnd type="none" w="med" len="med"/>
                      <a:tailEnd type="none" w="med" len="med"/>
                    </a:lnL>
                    <a:lnR w="7620" cap="flat" cmpd="sng" algn="ctr">
                      <a:solidFill>
                        <a:srgbClr val="A08814"/>
                      </a:solidFill>
                      <a:prstDash val="solid"/>
                      <a:round/>
                      <a:headEnd type="none" w="med" len="med"/>
                      <a:tailEnd type="none" w="med" len="med"/>
                    </a:lnR>
                    <a:lnT w="7620" cap="flat" cmpd="sng" algn="ctr">
                      <a:solidFill>
                        <a:srgbClr val="20A014"/>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A08814"/>
                      </a:solidFill>
                      <a:prstDash val="solid"/>
                      <a:round/>
                      <a:headEnd type="none" w="med" len="med"/>
                      <a:tailEnd type="none" w="med" len="med"/>
                    </a:lnL>
                    <a:lnR w="7620" cap="flat" cmpd="sng" algn="ctr">
                      <a:solidFill>
                        <a:srgbClr val="409D14"/>
                      </a:solidFill>
                      <a:prstDash val="solid"/>
                      <a:round/>
                      <a:headEnd type="none" w="med" len="med"/>
                      <a:tailEnd type="none" w="med" len="med"/>
                    </a:lnR>
                    <a:lnT w="7620" cap="flat" cmpd="sng" algn="ctr">
                      <a:solidFill>
                        <a:srgbClr val="A08814"/>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409D14"/>
                      </a:solidFill>
                      <a:prstDash val="solid"/>
                      <a:round/>
                      <a:headEnd type="none" w="med" len="med"/>
                      <a:tailEnd type="none" w="med" len="med"/>
                    </a:lnL>
                    <a:lnR w="7620" cap="flat" cmpd="sng" algn="ctr">
                      <a:solidFill>
                        <a:srgbClr val="E09914"/>
                      </a:solidFill>
                      <a:prstDash val="solid"/>
                      <a:round/>
                      <a:headEnd type="none" w="med" len="med"/>
                      <a:tailEnd type="none" w="med" len="med"/>
                    </a:lnR>
                    <a:lnT w="7620" cap="flat" cmpd="sng" algn="ctr">
                      <a:solidFill>
                        <a:srgbClr val="409D14"/>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E09914"/>
                      </a:solidFill>
                      <a:prstDash val="solid"/>
                      <a:round/>
                      <a:headEnd type="none" w="med" len="med"/>
                      <a:tailEnd type="none" w="med" len="med"/>
                    </a:lnL>
                    <a:lnR w="7620" cap="flat" cmpd="sng" algn="ctr">
                      <a:solidFill>
                        <a:srgbClr val="20A714"/>
                      </a:solidFill>
                      <a:prstDash val="solid"/>
                      <a:round/>
                      <a:headEnd type="none" w="med" len="med"/>
                      <a:tailEnd type="none" w="med" len="med"/>
                    </a:lnR>
                    <a:lnT w="7620" cap="flat" cmpd="sng" algn="ctr">
                      <a:solidFill>
                        <a:srgbClr val="E09914"/>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20A714"/>
                      </a:solidFill>
                      <a:prstDash val="solid"/>
                      <a:round/>
                      <a:headEnd type="none" w="med" len="med"/>
                      <a:tailEnd type="none" w="med" len="med"/>
                    </a:lnL>
                    <a:lnR w="7620" cap="flat" cmpd="sng" algn="ctr">
                      <a:solidFill>
                        <a:srgbClr val="20A814"/>
                      </a:solidFill>
                      <a:prstDash val="solid"/>
                      <a:round/>
                      <a:headEnd type="none" w="med" len="med"/>
                      <a:tailEnd type="none" w="med" len="med"/>
                    </a:lnR>
                    <a:lnT w="7620" cap="flat" cmpd="sng" algn="ctr">
                      <a:solidFill>
                        <a:srgbClr val="20A714"/>
                      </a:solidFill>
                      <a:prstDash val="solid"/>
                      <a:round/>
                      <a:headEnd type="none" w="med" len="med"/>
                      <a:tailEnd type="none" w="med" len="med"/>
                    </a:lnT>
                    <a:lnB w="7620" cap="flat" cmpd="sng" algn="ctr">
                      <a:solidFill>
                        <a:srgbClr val="C0A8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20A814"/>
                      </a:solidFill>
                      <a:prstDash val="solid"/>
                      <a:round/>
                      <a:headEnd type="none" w="med" len="med"/>
                      <a:tailEnd type="none" w="med" len="med"/>
                    </a:lnL>
                    <a:lnR w="7620" cap="flat" cmpd="sng" algn="ctr">
                      <a:solidFill>
                        <a:srgbClr val="E0A814"/>
                      </a:solidFill>
                      <a:prstDash val="solid"/>
                      <a:round/>
                      <a:headEnd type="none" w="med" len="med"/>
                      <a:tailEnd type="none" w="med" len="med"/>
                    </a:lnR>
                    <a:lnT w="7620" cap="flat" cmpd="sng" algn="ctr">
                      <a:solidFill>
                        <a:srgbClr val="20A814"/>
                      </a:solidFill>
                      <a:prstDash val="solid"/>
                      <a:round/>
                      <a:headEnd type="none" w="med" len="med"/>
                      <a:tailEnd type="none" w="med" len="med"/>
                    </a:lnT>
                    <a:lnB w="7620" cap="flat" cmpd="sng" algn="ctr">
                      <a:solidFill>
                        <a:srgbClr val="60A6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E0A814"/>
                      </a:solidFill>
                      <a:prstDash val="solid"/>
                      <a:round/>
                      <a:headEnd type="none" w="med" len="med"/>
                      <a:tailEnd type="none" w="med" len="med"/>
                    </a:lnL>
                    <a:lnR w="7620" cap="flat" cmpd="sng" algn="ctr">
                      <a:solidFill>
                        <a:srgbClr val="80A714"/>
                      </a:solidFill>
                      <a:prstDash val="solid"/>
                      <a:round/>
                      <a:headEnd type="none" w="med" len="med"/>
                      <a:tailEnd type="none" w="med" len="med"/>
                    </a:lnR>
                    <a:lnT w="7620" cap="flat" cmpd="sng" algn="ctr">
                      <a:solidFill>
                        <a:srgbClr val="E0A814"/>
                      </a:solidFill>
                      <a:prstDash val="solid"/>
                      <a:round/>
                      <a:headEnd type="none" w="med" len="med"/>
                      <a:tailEnd type="none" w="med" len="med"/>
                    </a:lnT>
                    <a:lnB w="7620" cap="flat" cmpd="sng" algn="ctr">
                      <a:solidFill>
                        <a:srgbClr val="60A6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80A714"/>
                      </a:solidFill>
                      <a:prstDash val="solid"/>
                      <a:round/>
                      <a:headEnd type="none" w="med" len="med"/>
                      <a:tailEnd type="none" w="med" len="med"/>
                    </a:lnL>
                    <a:lnR w="7620" cap="flat" cmpd="sng" algn="ctr">
                      <a:solidFill>
                        <a:srgbClr val="008114"/>
                      </a:solidFill>
                      <a:prstDash val="solid"/>
                      <a:round/>
                      <a:headEnd type="none" w="med" len="med"/>
                      <a:tailEnd type="none" w="med" len="med"/>
                    </a:lnR>
                    <a:lnT w="7620" cap="flat" cmpd="sng" algn="ctr">
                      <a:solidFill>
                        <a:srgbClr val="80A714"/>
                      </a:solidFill>
                      <a:prstDash val="solid"/>
                      <a:round/>
                      <a:headEnd type="none" w="med" len="med"/>
                      <a:tailEnd type="none" w="med" len="med"/>
                    </a:lnT>
                    <a:lnB w="7620" cap="flat" cmpd="sng" algn="ctr">
                      <a:solidFill>
                        <a:srgbClr val="A0AF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008114"/>
                      </a:solidFill>
                      <a:prstDash val="solid"/>
                      <a:round/>
                      <a:headEnd type="none" w="med" len="med"/>
                      <a:tailEnd type="none" w="med" len="med"/>
                    </a:lnL>
                    <a:lnR w="7620" cap="flat" cmpd="sng" algn="ctr">
                      <a:solidFill>
                        <a:srgbClr val="008914"/>
                      </a:solidFill>
                      <a:prstDash val="solid"/>
                      <a:round/>
                      <a:headEnd type="none" w="med" len="med"/>
                      <a:tailEnd type="none" w="med" len="med"/>
                    </a:lnR>
                    <a:lnT w="7620" cap="flat" cmpd="sng" algn="ctr">
                      <a:solidFill>
                        <a:srgbClr val="008114"/>
                      </a:solidFill>
                      <a:prstDash val="solid"/>
                      <a:round/>
                      <a:headEnd type="none" w="med" len="med"/>
                      <a:tailEnd type="none" w="med" len="med"/>
                    </a:lnT>
                    <a:lnB w="7620" cap="flat" cmpd="sng" algn="ctr">
                      <a:solidFill>
                        <a:srgbClr val="20AA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008914"/>
                      </a:solidFill>
                      <a:prstDash val="solid"/>
                      <a:round/>
                      <a:headEnd type="none" w="med" len="med"/>
                      <a:tailEnd type="none" w="med" len="med"/>
                    </a:lnL>
                    <a:lnR w="7620" cap="flat" cmpd="sng" algn="ctr">
                      <a:solidFill>
                        <a:srgbClr val="008914"/>
                      </a:solidFill>
                      <a:prstDash val="solid"/>
                      <a:round/>
                      <a:headEnd type="none" w="med" len="med"/>
                      <a:tailEnd type="none" w="med" len="med"/>
                    </a:lnR>
                    <a:lnT w="7620" cap="flat" cmpd="sng" algn="ctr">
                      <a:solidFill>
                        <a:srgbClr val="008914"/>
                      </a:solidFill>
                      <a:prstDash val="solid"/>
                      <a:round/>
                      <a:headEnd type="none" w="med" len="med"/>
                      <a:tailEnd type="none" w="med" len="med"/>
                    </a:lnT>
                    <a:lnB w="7620" cap="flat" cmpd="sng" algn="ctr">
                      <a:solidFill>
                        <a:srgbClr val="60AA14"/>
                      </a:solidFill>
                      <a:prstDash val="solid"/>
                      <a:round/>
                      <a:headEnd type="none" w="med" len="med"/>
                      <a:tailEnd type="none" w="med" len="med"/>
                    </a:lnB>
                    <a:solidFill>
                      <a:srgbClr val="FFE598"/>
                    </a:solidFill>
                  </a:tcPr>
                </a:tc>
                <a:extLst>
                  <a:ext uri="{0D108BD9-81ED-4DB2-BD59-A6C34878D82A}">
                    <a16:rowId xmlns:a16="http://schemas.microsoft.com/office/drawing/2014/main" val="879488487"/>
                  </a:ext>
                </a:extLst>
              </a:tr>
              <a:tr h="233107">
                <a:tc>
                  <a:txBody>
                    <a:bodyPr/>
                    <a:lstStyle/>
                    <a:p>
                      <a:pPr rtl="0" fontAlgn="b"/>
                      <a:endParaRPr lang="en-IN" sz="1200">
                        <a:effectLst/>
                      </a:endParaRPr>
                    </a:p>
                  </a:txBody>
                  <a:tcPr marL="9974" marR="9974"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200" b="1">
                          <a:effectLst/>
                          <a:latin typeface="Arial Narrow" panose="020B0606020202030204" pitchFamily="34" charset="0"/>
                        </a:rPr>
                        <a:t>Acquirer</a:t>
                      </a:r>
                    </a:p>
                  </a:txBody>
                  <a:tcPr marL="9974" marR="997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200" b="1">
                          <a:effectLst/>
                          <a:latin typeface="Arial Narrow" panose="020B0606020202030204" pitchFamily="34" charset="0"/>
                        </a:rPr>
                        <a:t>Target</a:t>
                      </a:r>
                    </a:p>
                  </a:txBody>
                  <a:tcPr marL="9974" marR="997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200" b="1">
                          <a:effectLst/>
                          <a:latin typeface="Arial Narrow" panose="020B0606020202030204" pitchFamily="34" charset="0"/>
                        </a:rPr>
                        <a:t>Combined </a:t>
                      </a:r>
                    </a:p>
                  </a:txBody>
                  <a:tcPr marL="9974" marR="9974" marT="0" marB="0" anchor="b">
                    <a:lnL w="7620" cap="flat" cmpd="sng" algn="ctr">
                      <a:solidFill>
                        <a:srgbClr val="CCCCCC"/>
                      </a:solidFill>
                      <a:prstDash val="solid"/>
                      <a:round/>
                      <a:headEnd type="none" w="med" len="med"/>
                      <a:tailEnd type="none" w="med" len="med"/>
                    </a:lnL>
                    <a:lnR w="7620" cap="flat" cmpd="sng" algn="ctr">
                      <a:solidFill>
                        <a:srgbClr val="C0A814"/>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974" marR="9974" marT="0" marB="0" anchor="b">
                    <a:lnL w="7620" cap="flat" cmpd="sng" algn="ctr">
                      <a:solidFill>
                        <a:srgbClr val="C0A814"/>
                      </a:solidFill>
                      <a:prstDash val="solid"/>
                      <a:round/>
                      <a:headEnd type="none" w="med" len="med"/>
                      <a:tailEnd type="none" w="med" len="med"/>
                    </a:lnL>
                    <a:lnR w="7620" cap="flat" cmpd="sng" algn="ctr">
                      <a:solidFill>
                        <a:srgbClr val="60A614"/>
                      </a:solidFill>
                      <a:prstDash val="solid"/>
                      <a:round/>
                      <a:headEnd type="none" w="med" len="med"/>
                      <a:tailEnd type="none" w="med" len="med"/>
                    </a:lnR>
                    <a:lnT w="7620" cap="flat" cmpd="sng" algn="ctr">
                      <a:solidFill>
                        <a:srgbClr val="C0A814"/>
                      </a:solidFill>
                      <a:prstDash val="solid"/>
                      <a:round/>
                      <a:headEnd type="none" w="med" len="med"/>
                      <a:tailEnd type="none" w="med" len="med"/>
                    </a:lnT>
                    <a:lnB w="7620" cap="flat" cmpd="sng" algn="ctr">
                      <a:solidFill>
                        <a:srgbClr val="008F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60A614"/>
                      </a:solidFill>
                      <a:prstDash val="solid"/>
                      <a:round/>
                      <a:headEnd type="none" w="med" len="med"/>
                      <a:tailEnd type="none" w="med" len="med"/>
                    </a:lnL>
                    <a:lnR w="7620" cap="flat" cmpd="sng" algn="ctr">
                      <a:solidFill>
                        <a:srgbClr val="60A614"/>
                      </a:solidFill>
                      <a:prstDash val="solid"/>
                      <a:round/>
                      <a:headEnd type="none" w="med" len="med"/>
                      <a:tailEnd type="none" w="med" len="med"/>
                    </a:lnR>
                    <a:lnT w="7620" cap="flat" cmpd="sng" algn="ctr">
                      <a:solidFill>
                        <a:srgbClr val="60A614"/>
                      </a:solidFill>
                      <a:prstDash val="solid"/>
                      <a:round/>
                      <a:headEnd type="none" w="med" len="med"/>
                      <a:tailEnd type="none" w="med" len="med"/>
                    </a:lnT>
                    <a:lnB w="7620" cap="flat" cmpd="sng" algn="ctr">
                      <a:solidFill>
                        <a:srgbClr val="A08E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60A614"/>
                      </a:solidFill>
                      <a:prstDash val="solid"/>
                      <a:round/>
                      <a:headEnd type="none" w="med" len="med"/>
                      <a:tailEnd type="none" w="med" len="med"/>
                    </a:lnL>
                    <a:lnR w="7620" cap="flat" cmpd="sng" algn="ctr">
                      <a:solidFill>
                        <a:srgbClr val="A0AF14"/>
                      </a:solidFill>
                      <a:prstDash val="solid"/>
                      <a:round/>
                      <a:headEnd type="none" w="med" len="med"/>
                      <a:tailEnd type="none" w="med" len="med"/>
                    </a:lnR>
                    <a:lnT w="7620" cap="flat" cmpd="sng" algn="ctr">
                      <a:solidFill>
                        <a:srgbClr val="60A614"/>
                      </a:solidFill>
                      <a:prstDash val="solid"/>
                      <a:round/>
                      <a:headEnd type="none" w="med" len="med"/>
                      <a:tailEnd type="none" w="med" len="med"/>
                    </a:lnT>
                    <a:lnB w="7620" cap="flat" cmpd="sng" algn="ctr">
                      <a:solidFill>
                        <a:srgbClr val="8090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A0AF14"/>
                      </a:solidFill>
                      <a:prstDash val="solid"/>
                      <a:round/>
                      <a:headEnd type="none" w="med" len="med"/>
                      <a:tailEnd type="none" w="med" len="med"/>
                    </a:lnL>
                    <a:lnR w="7620" cap="flat" cmpd="sng" algn="ctr">
                      <a:solidFill>
                        <a:srgbClr val="20AA14"/>
                      </a:solidFill>
                      <a:prstDash val="solid"/>
                      <a:round/>
                      <a:headEnd type="none" w="med" len="med"/>
                      <a:tailEnd type="none" w="med" len="med"/>
                    </a:lnR>
                    <a:lnT w="7620" cap="flat" cmpd="sng" algn="ctr">
                      <a:solidFill>
                        <a:srgbClr val="A0AF14"/>
                      </a:solidFill>
                      <a:prstDash val="solid"/>
                      <a:round/>
                      <a:headEnd type="none" w="med" len="med"/>
                      <a:tailEnd type="none" w="med" len="med"/>
                    </a:lnT>
                    <a:lnB w="7620" cap="flat" cmpd="sng" algn="ctr">
                      <a:solidFill>
                        <a:srgbClr val="8093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20AA14"/>
                      </a:solidFill>
                      <a:prstDash val="solid"/>
                      <a:round/>
                      <a:headEnd type="none" w="med" len="med"/>
                      <a:tailEnd type="none" w="med" len="med"/>
                    </a:lnL>
                    <a:lnR w="7620" cap="flat" cmpd="sng" algn="ctr">
                      <a:solidFill>
                        <a:srgbClr val="60AA14"/>
                      </a:solidFill>
                      <a:prstDash val="solid"/>
                      <a:round/>
                      <a:headEnd type="none" w="med" len="med"/>
                      <a:tailEnd type="none" w="med" len="med"/>
                    </a:lnR>
                    <a:lnT w="7620" cap="flat" cmpd="sng" algn="ctr">
                      <a:solidFill>
                        <a:srgbClr val="20AA14"/>
                      </a:solidFill>
                      <a:prstDash val="solid"/>
                      <a:round/>
                      <a:headEnd type="none" w="med" len="med"/>
                      <a:tailEnd type="none" w="med" len="med"/>
                    </a:lnT>
                    <a:lnB w="7620" cap="flat" cmpd="sng" algn="ctr">
                      <a:solidFill>
                        <a:srgbClr val="0097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60AA14"/>
                      </a:solidFill>
                      <a:prstDash val="solid"/>
                      <a:round/>
                      <a:headEnd type="none" w="med" len="med"/>
                      <a:tailEnd type="none" w="med" len="med"/>
                    </a:lnL>
                    <a:lnR w="7620" cap="flat" cmpd="sng" algn="ctr">
                      <a:solidFill>
                        <a:srgbClr val="60AA14"/>
                      </a:solidFill>
                      <a:prstDash val="solid"/>
                      <a:round/>
                      <a:headEnd type="none" w="med" len="med"/>
                      <a:tailEnd type="none" w="med" len="med"/>
                    </a:lnR>
                    <a:lnT w="7620" cap="flat" cmpd="sng" algn="ctr">
                      <a:solidFill>
                        <a:srgbClr val="60AA14"/>
                      </a:solidFill>
                      <a:prstDash val="solid"/>
                      <a:round/>
                      <a:headEnd type="none" w="med" len="med"/>
                      <a:tailEnd type="none" w="med" len="med"/>
                    </a:lnT>
                    <a:lnB w="7620" cap="flat" cmpd="sng" algn="ctr">
                      <a:solidFill>
                        <a:srgbClr val="009714"/>
                      </a:solidFill>
                      <a:prstDash val="solid"/>
                      <a:round/>
                      <a:headEnd type="none" w="med" len="med"/>
                      <a:tailEnd type="none" w="med" len="med"/>
                    </a:lnB>
                    <a:solidFill>
                      <a:srgbClr val="FFE598"/>
                    </a:solidFill>
                  </a:tcPr>
                </a:tc>
                <a:extLst>
                  <a:ext uri="{0D108BD9-81ED-4DB2-BD59-A6C34878D82A}">
                    <a16:rowId xmlns:a16="http://schemas.microsoft.com/office/drawing/2014/main" val="4167725998"/>
                  </a:ext>
                </a:extLst>
              </a:tr>
              <a:tr h="233107">
                <a:tc>
                  <a:txBody>
                    <a:bodyPr/>
                    <a:lstStyle/>
                    <a:p>
                      <a:pPr rtl="0" fontAlgn="b"/>
                      <a:r>
                        <a:rPr lang="en-IN" sz="1200" b="1">
                          <a:effectLst/>
                          <a:latin typeface="Arial Narrow" panose="020B0606020202030204" pitchFamily="34" charset="0"/>
                        </a:rPr>
                        <a:t>Share price before announcement</a:t>
                      </a:r>
                    </a:p>
                  </a:txBody>
                  <a:tcPr marL="9974" marR="9974"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8,158 </a:t>
                      </a:r>
                    </a:p>
                  </a:txBody>
                  <a:tcPr marL="9974" marR="997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262 </a:t>
                      </a:r>
                    </a:p>
                  </a:txBody>
                  <a:tcPr marL="9974" marR="997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974" marR="9974" marT="0" marB="0" anchor="b">
                    <a:lnL w="7620" cap="flat" cmpd="sng" algn="ctr">
                      <a:solidFill>
                        <a:srgbClr val="CCCCCC"/>
                      </a:solidFill>
                      <a:prstDash val="solid"/>
                      <a:round/>
                      <a:headEnd type="none" w="med" len="med"/>
                      <a:tailEnd type="none" w="med" len="med"/>
                    </a:lnL>
                    <a:lnR w="7620" cap="flat" cmpd="sng" algn="ctr">
                      <a:solidFill>
                        <a:srgbClr val="008F14"/>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974" marR="9974" marT="0" marB="0" anchor="b">
                    <a:lnL w="7620" cap="flat" cmpd="sng" algn="ctr">
                      <a:solidFill>
                        <a:srgbClr val="008F14"/>
                      </a:solidFill>
                      <a:prstDash val="solid"/>
                      <a:round/>
                      <a:headEnd type="none" w="med" len="med"/>
                      <a:tailEnd type="none" w="med" len="med"/>
                    </a:lnL>
                    <a:lnR w="7620" cap="flat" cmpd="sng" algn="ctr">
                      <a:solidFill>
                        <a:srgbClr val="A08E14"/>
                      </a:solidFill>
                      <a:prstDash val="solid"/>
                      <a:round/>
                      <a:headEnd type="none" w="med" len="med"/>
                      <a:tailEnd type="none" w="med" len="med"/>
                    </a:lnR>
                    <a:lnT w="7620" cap="flat" cmpd="sng" algn="ctr">
                      <a:solidFill>
                        <a:srgbClr val="008F14"/>
                      </a:solidFill>
                      <a:prstDash val="solid"/>
                      <a:round/>
                      <a:headEnd type="none" w="med" len="med"/>
                      <a:tailEnd type="none" w="med" len="med"/>
                    </a:lnT>
                    <a:lnB w="7620" cap="flat" cmpd="sng" algn="ctr">
                      <a:solidFill>
                        <a:srgbClr val="A099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A08E14"/>
                      </a:solidFill>
                      <a:prstDash val="solid"/>
                      <a:round/>
                      <a:headEnd type="none" w="med" len="med"/>
                      <a:tailEnd type="none" w="med" len="med"/>
                    </a:lnL>
                    <a:lnR w="7620" cap="flat" cmpd="sng" algn="ctr">
                      <a:solidFill>
                        <a:srgbClr val="809014"/>
                      </a:solidFill>
                      <a:prstDash val="solid"/>
                      <a:round/>
                      <a:headEnd type="none" w="med" len="med"/>
                      <a:tailEnd type="none" w="med" len="med"/>
                    </a:lnR>
                    <a:lnT w="7620" cap="flat" cmpd="sng" algn="ctr">
                      <a:solidFill>
                        <a:srgbClr val="A08E14"/>
                      </a:solidFill>
                      <a:prstDash val="solid"/>
                      <a:round/>
                      <a:headEnd type="none" w="med" len="med"/>
                      <a:tailEnd type="none" w="med" len="med"/>
                    </a:lnT>
                    <a:lnB w="7620" cap="flat" cmpd="sng" algn="ctr">
                      <a:solidFill>
                        <a:srgbClr val="209A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809014"/>
                      </a:solidFill>
                      <a:prstDash val="solid"/>
                      <a:round/>
                      <a:headEnd type="none" w="med" len="med"/>
                      <a:tailEnd type="none" w="med" len="med"/>
                    </a:lnL>
                    <a:lnR w="7620" cap="flat" cmpd="sng" algn="ctr">
                      <a:solidFill>
                        <a:srgbClr val="809314"/>
                      </a:solidFill>
                      <a:prstDash val="solid"/>
                      <a:round/>
                      <a:headEnd type="none" w="med" len="med"/>
                      <a:tailEnd type="none" w="med" len="med"/>
                    </a:lnR>
                    <a:lnT w="7620" cap="flat" cmpd="sng" algn="ctr">
                      <a:solidFill>
                        <a:srgbClr val="809014"/>
                      </a:solidFill>
                      <a:prstDash val="solid"/>
                      <a:round/>
                      <a:headEnd type="none" w="med" len="med"/>
                      <a:tailEnd type="none" w="med" len="med"/>
                    </a:lnT>
                    <a:lnB w="7620" cap="flat" cmpd="sng" algn="ctr">
                      <a:solidFill>
                        <a:srgbClr val="A099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809314"/>
                      </a:solidFill>
                      <a:prstDash val="solid"/>
                      <a:round/>
                      <a:headEnd type="none" w="med" len="med"/>
                      <a:tailEnd type="none" w="med" len="med"/>
                    </a:lnL>
                    <a:lnR w="7620" cap="flat" cmpd="sng" algn="ctr">
                      <a:solidFill>
                        <a:srgbClr val="009714"/>
                      </a:solidFill>
                      <a:prstDash val="solid"/>
                      <a:round/>
                      <a:headEnd type="none" w="med" len="med"/>
                      <a:tailEnd type="none" w="med" len="med"/>
                    </a:lnR>
                    <a:lnT w="7620" cap="flat" cmpd="sng" algn="ctr">
                      <a:solidFill>
                        <a:srgbClr val="809314"/>
                      </a:solidFill>
                      <a:prstDash val="solid"/>
                      <a:round/>
                      <a:headEnd type="none" w="med" len="med"/>
                      <a:tailEnd type="none" w="med" len="med"/>
                    </a:lnT>
                    <a:lnB w="7620" cap="flat" cmpd="sng" algn="ctr">
                      <a:solidFill>
                        <a:srgbClr val="00B8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009714"/>
                      </a:solidFill>
                      <a:prstDash val="solid"/>
                      <a:round/>
                      <a:headEnd type="none" w="med" len="med"/>
                      <a:tailEnd type="none" w="med" len="med"/>
                    </a:lnL>
                    <a:lnR w="7620" cap="flat" cmpd="sng" algn="ctr">
                      <a:solidFill>
                        <a:srgbClr val="009714"/>
                      </a:solidFill>
                      <a:prstDash val="solid"/>
                      <a:round/>
                      <a:headEnd type="none" w="med" len="med"/>
                      <a:tailEnd type="none" w="med" len="med"/>
                    </a:lnR>
                    <a:lnT w="7620" cap="flat" cmpd="sng" algn="ctr">
                      <a:solidFill>
                        <a:srgbClr val="009714"/>
                      </a:solidFill>
                      <a:prstDash val="solid"/>
                      <a:round/>
                      <a:headEnd type="none" w="med" len="med"/>
                      <a:tailEnd type="none" w="med" len="med"/>
                    </a:lnT>
                    <a:lnB w="7620" cap="flat" cmpd="sng" algn="ctr">
                      <a:solidFill>
                        <a:srgbClr val="20B5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009714"/>
                      </a:solidFill>
                      <a:prstDash val="solid"/>
                      <a:round/>
                      <a:headEnd type="none" w="med" len="med"/>
                      <a:tailEnd type="none" w="med" len="med"/>
                    </a:lnL>
                    <a:lnR w="7620" cap="flat" cmpd="sng" algn="ctr">
                      <a:solidFill>
                        <a:srgbClr val="009714"/>
                      </a:solidFill>
                      <a:prstDash val="solid"/>
                      <a:round/>
                      <a:headEnd type="none" w="med" len="med"/>
                      <a:tailEnd type="none" w="med" len="med"/>
                    </a:lnR>
                    <a:lnT w="7620" cap="flat" cmpd="sng" algn="ctr">
                      <a:solidFill>
                        <a:srgbClr val="009714"/>
                      </a:solidFill>
                      <a:prstDash val="solid"/>
                      <a:round/>
                      <a:headEnd type="none" w="med" len="med"/>
                      <a:tailEnd type="none" w="med" len="med"/>
                    </a:lnT>
                    <a:lnB w="7620" cap="flat" cmpd="sng" algn="ctr">
                      <a:solidFill>
                        <a:srgbClr val="E0C014"/>
                      </a:solidFill>
                      <a:prstDash val="solid"/>
                      <a:round/>
                      <a:headEnd type="none" w="med" len="med"/>
                      <a:tailEnd type="none" w="med" len="med"/>
                    </a:lnB>
                    <a:solidFill>
                      <a:srgbClr val="FFE598"/>
                    </a:solidFill>
                  </a:tcPr>
                </a:tc>
                <a:extLst>
                  <a:ext uri="{0D108BD9-81ED-4DB2-BD59-A6C34878D82A}">
                    <a16:rowId xmlns:a16="http://schemas.microsoft.com/office/drawing/2014/main" val="310122993"/>
                  </a:ext>
                </a:extLst>
              </a:tr>
              <a:tr h="233107">
                <a:tc>
                  <a:txBody>
                    <a:bodyPr/>
                    <a:lstStyle/>
                    <a:p>
                      <a:pPr rtl="0" fontAlgn="b"/>
                      <a:r>
                        <a:rPr lang="en-IN" sz="1200" b="1">
                          <a:effectLst/>
                          <a:latin typeface="Arial Narrow" panose="020B0606020202030204" pitchFamily="34" charset="0"/>
                        </a:rPr>
                        <a:t>P/E ratio</a:t>
                      </a:r>
                    </a:p>
                  </a:txBody>
                  <a:tcPr marL="9974" marR="9974"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16 </a:t>
                      </a:r>
                    </a:p>
                  </a:txBody>
                  <a:tcPr marL="9974" marR="997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D965"/>
                    </a:solidFill>
                  </a:tcPr>
                </a:tc>
                <a:tc>
                  <a:txBody>
                    <a:bodyPr/>
                    <a:lstStyle/>
                    <a:p>
                      <a:pPr algn="r" rtl="0" fontAlgn="b"/>
                      <a:r>
                        <a:rPr lang="en-IN" sz="1200" b="0">
                          <a:effectLst/>
                          <a:latin typeface="Arial Narrow" panose="020B0606020202030204" pitchFamily="34" charset="0"/>
                        </a:rPr>
                        <a:t>- </a:t>
                      </a:r>
                    </a:p>
                  </a:txBody>
                  <a:tcPr marL="9974" marR="997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D965"/>
                    </a:solidFill>
                  </a:tcPr>
                </a:tc>
                <a:tc>
                  <a:txBody>
                    <a:bodyPr/>
                    <a:lstStyle/>
                    <a:p>
                      <a:pPr rtl="0" fontAlgn="b"/>
                      <a:endParaRPr lang="en-IN" sz="1200">
                        <a:effectLst/>
                      </a:endParaRPr>
                    </a:p>
                  </a:txBody>
                  <a:tcPr marL="9974" marR="9974" marT="0" marB="0" anchor="b">
                    <a:lnL w="7620" cap="flat" cmpd="sng" algn="ctr">
                      <a:solidFill>
                        <a:srgbClr val="CCCCCC"/>
                      </a:solidFill>
                      <a:prstDash val="solid"/>
                      <a:round/>
                      <a:headEnd type="none" w="med" len="med"/>
                      <a:tailEnd type="none" w="med" len="med"/>
                    </a:lnL>
                    <a:lnR w="7620" cap="flat" cmpd="sng" algn="ctr">
                      <a:solidFill>
                        <a:srgbClr val="A09914"/>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974" marR="9974" marT="0" marB="0" anchor="b">
                    <a:lnL w="7620" cap="flat" cmpd="sng" algn="ctr">
                      <a:solidFill>
                        <a:srgbClr val="A09914"/>
                      </a:solidFill>
                      <a:prstDash val="solid"/>
                      <a:round/>
                      <a:headEnd type="none" w="med" len="med"/>
                      <a:tailEnd type="none" w="med" len="med"/>
                    </a:lnL>
                    <a:lnR w="7620" cap="flat" cmpd="sng" algn="ctr">
                      <a:solidFill>
                        <a:srgbClr val="209A14"/>
                      </a:solidFill>
                      <a:prstDash val="solid"/>
                      <a:round/>
                      <a:headEnd type="none" w="med" len="med"/>
                      <a:tailEnd type="none" w="med" len="med"/>
                    </a:lnR>
                    <a:lnT w="7620" cap="flat" cmpd="sng" algn="ctr">
                      <a:solidFill>
                        <a:srgbClr val="A09914"/>
                      </a:solidFill>
                      <a:prstDash val="solid"/>
                      <a:round/>
                      <a:headEnd type="none" w="med" len="med"/>
                      <a:tailEnd type="none" w="med" len="med"/>
                    </a:lnT>
                    <a:lnB w="7620" cap="flat" cmpd="sng" algn="ctr">
                      <a:solidFill>
                        <a:srgbClr val="60BA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209A14"/>
                      </a:solidFill>
                      <a:prstDash val="solid"/>
                      <a:round/>
                      <a:headEnd type="none" w="med" len="med"/>
                      <a:tailEnd type="none" w="med" len="med"/>
                    </a:lnL>
                    <a:lnR w="7620" cap="flat" cmpd="sng" algn="ctr">
                      <a:solidFill>
                        <a:srgbClr val="A09914"/>
                      </a:solidFill>
                      <a:prstDash val="solid"/>
                      <a:round/>
                      <a:headEnd type="none" w="med" len="med"/>
                      <a:tailEnd type="none" w="med" len="med"/>
                    </a:lnR>
                    <a:lnT w="7620" cap="flat" cmpd="sng" algn="ctr">
                      <a:solidFill>
                        <a:srgbClr val="209A14"/>
                      </a:solidFill>
                      <a:prstDash val="solid"/>
                      <a:round/>
                      <a:headEnd type="none" w="med" len="med"/>
                      <a:tailEnd type="none" w="med" len="med"/>
                    </a:lnT>
                    <a:lnB w="7620" cap="flat" cmpd="sng" algn="ctr">
                      <a:solidFill>
                        <a:srgbClr val="E0C6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A09914"/>
                      </a:solidFill>
                      <a:prstDash val="solid"/>
                      <a:round/>
                      <a:headEnd type="none" w="med" len="med"/>
                      <a:tailEnd type="none" w="med" len="med"/>
                    </a:lnL>
                    <a:lnR w="7620" cap="flat" cmpd="sng" algn="ctr">
                      <a:solidFill>
                        <a:srgbClr val="00B814"/>
                      </a:solidFill>
                      <a:prstDash val="solid"/>
                      <a:round/>
                      <a:headEnd type="none" w="med" len="med"/>
                      <a:tailEnd type="none" w="med" len="med"/>
                    </a:lnR>
                    <a:lnT w="7620" cap="flat" cmpd="sng" algn="ctr">
                      <a:solidFill>
                        <a:srgbClr val="A09914"/>
                      </a:solidFill>
                      <a:prstDash val="solid"/>
                      <a:round/>
                      <a:headEnd type="none" w="med" len="med"/>
                      <a:tailEnd type="none" w="med" len="med"/>
                    </a:lnT>
                    <a:lnB w="7620" cap="flat" cmpd="sng" algn="ctr">
                      <a:solidFill>
                        <a:srgbClr val="40C4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00B814"/>
                      </a:solidFill>
                      <a:prstDash val="solid"/>
                      <a:round/>
                      <a:headEnd type="none" w="med" len="med"/>
                      <a:tailEnd type="none" w="med" len="med"/>
                    </a:lnL>
                    <a:lnR w="7620" cap="flat" cmpd="sng" algn="ctr">
                      <a:solidFill>
                        <a:srgbClr val="20B514"/>
                      </a:solidFill>
                      <a:prstDash val="solid"/>
                      <a:round/>
                      <a:headEnd type="none" w="med" len="med"/>
                      <a:tailEnd type="none" w="med" len="med"/>
                    </a:lnR>
                    <a:lnT w="7620" cap="flat" cmpd="sng" algn="ctr">
                      <a:solidFill>
                        <a:srgbClr val="00B814"/>
                      </a:solidFill>
                      <a:prstDash val="solid"/>
                      <a:round/>
                      <a:headEnd type="none" w="med" len="med"/>
                      <a:tailEnd type="none" w="med" len="med"/>
                    </a:lnT>
                    <a:lnB w="7620" cap="flat" cmpd="sng" algn="ctr">
                      <a:solidFill>
                        <a:srgbClr val="40C4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20B514"/>
                      </a:solidFill>
                      <a:prstDash val="solid"/>
                      <a:round/>
                      <a:headEnd type="none" w="med" len="med"/>
                      <a:tailEnd type="none" w="med" len="med"/>
                    </a:lnL>
                    <a:lnR w="7620" cap="flat" cmpd="sng" algn="ctr">
                      <a:solidFill>
                        <a:srgbClr val="E0C014"/>
                      </a:solidFill>
                      <a:prstDash val="solid"/>
                      <a:round/>
                      <a:headEnd type="none" w="med" len="med"/>
                      <a:tailEnd type="none" w="med" len="med"/>
                    </a:lnR>
                    <a:lnT w="7620" cap="flat" cmpd="sng" algn="ctr">
                      <a:solidFill>
                        <a:srgbClr val="20B514"/>
                      </a:solidFill>
                      <a:prstDash val="solid"/>
                      <a:round/>
                      <a:headEnd type="none" w="med" len="med"/>
                      <a:tailEnd type="none" w="med" len="med"/>
                    </a:lnT>
                    <a:lnB w="7620" cap="flat" cmpd="sng" algn="ctr">
                      <a:solidFill>
                        <a:srgbClr val="A0A8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E0C014"/>
                      </a:solidFill>
                      <a:prstDash val="solid"/>
                      <a:round/>
                      <a:headEnd type="none" w="med" len="med"/>
                      <a:tailEnd type="none" w="med" len="med"/>
                    </a:lnL>
                    <a:lnR w="7620" cap="flat" cmpd="sng" algn="ctr">
                      <a:solidFill>
                        <a:srgbClr val="E0C014"/>
                      </a:solidFill>
                      <a:prstDash val="solid"/>
                      <a:round/>
                      <a:headEnd type="none" w="med" len="med"/>
                      <a:tailEnd type="none" w="med" len="med"/>
                    </a:lnR>
                    <a:lnT w="7620" cap="flat" cmpd="sng" algn="ctr">
                      <a:solidFill>
                        <a:srgbClr val="E0C014"/>
                      </a:solidFill>
                      <a:prstDash val="solid"/>
                      <a:round/>
                      <a:headEnd type="none" w="med" len="med"/>
                      <a:tailEnd type="none" w="med" len="med"/>
                    </a:lnT>
                    <a:lnB w="7620" cap="flat" cmpd="sng" algn="ctr">
                      <a:solidFill>
                        <a:srgbClr val="808714"/>
                      </a:solidFill>
                      <a:prstDash val="solid"/>
                      <a:round/>
                      <a:headEnd type="none" w="med" len="med"/>
                      <a:tailEnd type="none" w="med" len="med"/>
                    </a:lnB>
                    <a:solidFill>
                      <a:srgbClr val="FFE598"/>
                    </a:solidFill>
                  </a:tcPr>
                </a:tc>
                <a:extLst>
                  <a:ext uri="{0D108BD9-81ED-4DB2-BD59-A6C34878D82A}">
                    <a16:rowId xmlns:a16="http://schemas.microsoft.com/office/drawing/2014/main" val="475104806"/>
                  </a:ext>
                </a:extLst>
              </a:tr>
              <a:tr h="233107">
                <a:tc>
                  <a:txBody>
                    <a:bodyPr/>
                    <a:lstStyle/>
                    <a:p>
                      <a:pPr rtl="0" fontAlgn="b"/>
                      <a:r>
                        <a:rPr lang="en-IN" sz="1200" b="1">
                          <a:effectLst/>
                          <a:latin typeface="Arial Narrow" panose="020B0606020202030204" pitchFamily="34" charset="0"/>
                        </a:rPr>
                        <a:t>EPS Next year</a:t>
                      </a:r>
                    </a:p>
                  </a:txBody>
                  <a:tcPr marL="9974" marR="9974"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521 </a:t>
                      </a:r>
                    </a:p>
                  </a:txBody>
                  <a:tcPr marL="9974" marR="997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 </a:t>
                      </a:r>
                    </a:p>
                  </a:txBody>
                  <a:tcPr marL="9974" marR="997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508 </a:t>
                      </a:r>
                    </a:p>
                  </a:txBody>
                  <a:tcPr marL="9974" marR="9974" marT="0" marB="0" anchor="b">
                    <a:lnL w="7620" cap="flat" cmpd="sng" algn="ctr">
                      <a:solidFill>
                        <a:srgbClr val="CCCCCC"/>
                      </a:solidFill>
                      <a:prstDash val="solid"/>
                      <a:round/>
                      <a:headEnd type="none" w="med" len="med"/>
                      <a:tailEnd type="none" w="med" len="med"/>
                    </a:lnL>
                    <a:lnR w="7620" cap="flat" cmpd="sng" algn="ctr">
                      <a:solidFill>
                        <a:srgbClr val="60BA14"/>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974" marR="9974" marT="0" marB="0" anchor="b">
                    <a:lnL w="7620" cap="flat" cmpd="sng" algn="ctr">
                      <a:solidFill>
                        <a:srgbClr val="60BA14"/>
                      </a:solidFill>
                      <a:prstDash val="solid"/>
                      <a:round/>
                      <a:headEnd type="none" w="med" len="med"/>
                      <a:tailEnd type="none" w="med" len="med"/>
                    </a:lnL>
                    <a:lnR w="7620" cap="flat" cmpd="sng" algn="ctr">
                      <a:solidFill>
                        <a:srgbClr val="E0C614"/>
                      </a:solidFill>
                      <a:prstDash val="solid"/>
                      <a:round/>
                      <a:headEnd type="none" w="med" len="med"/>
                      <a:tailEnd type="none" w="med" len="med"/>
                    </a:lnR>
                    <a:lnT w="7620" cap="flat" cmpd="sng" algn="ctr">
                      <a:solidFill>
                        <a:srgbClr val="60BA14"/>
                      </a:solidFill>
                      <a:prstDash val="solid"/>
                      <a:round/>
                      <a:headEnd type="none" w="med" len="med"/>
                      <a:tailEnd type="none" w="med" len="med"/>
                    </a:lnT>
                    <a:lnB w="7620" cap="flat" cmpd="sng" algn="ctr">
                      <a:solidFill>
                        <a:srgbClr val="A0BA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E0C614"/>
                      </a:solidFill>
                      <a:prstDash val="solid"/>
                      <a:round/>
                      <a:headEnd type="none" w="med" len="med"/>
                      <a:tailEnd type="none" w="med" len="med"/>
                    </a:lnL>
                    <a:lnR w="7620" cap="flat" cmpd="sng" algn="ctr">
                      <a:solidFill>
                        <a:srgbClr val="40C414"/>
                      </a:solidFill>
                      <a:prstDash val="solid"/>
                      <a:round/>
                      <a:headEnd type="none" w="med" len="med"/>
                      <a:tailEnd type="none" w="med" len="med"/>
                    </a:lnR>
                    <a:lnT w="7620" cap="flat" cmpd="sng" algn="ctr">
                      <a:solidFill>
                        <a:srgbClr val="E0C614"/>
                      </a:solidFill>
                      <a:prstDash val="solid"/>
                      <a:round/>
                      <a:headEnd type="none" w="med" len="med"/>
                      <a:tailEnd type="none" w="med" len="med"/>
                    </a:lnT>
                    <a:lnB w="7620" cap="flat" cmpd="sng" algn="ctr">
                      <a:solidFill>
                        <a:srgbClr val="80C0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40C414"/>
                      </a:solidFill>
                      <a:prstDash val="solid"/>
                      <a:round/>
                      <a:headEnd type="none" w="med" len="med"/>
                      <a:tailEnd type="none" w="med" len="med"/>
                    </a:lnL>
                    <a:lnR w="7620" cap="flat" cmpd="sng" algn="ctr">
                      <a:solidFill>
                        <a:srgbClr val="40C414"/>
                      </a:solidFill>
                      <a:prstDash val="solid"/>
                      <a:round/>
                      <a:headEnd type="none" w="med" len="med"/>
                      <a:tailEnd type="none" w="med" len="med"/>
                    </a:lnR>
                    <a:lnT w="7620" cap="flat" cmpd="sng" algn="ctr">
                      <a:solidFill>
                        <a:srgbClr val="40C414"/>
                      </a:solidFill>
                      <a:prstDash val="solid"/>
                      <a:round/>
                      <a:headEnd type="none" w="med" len="med"/>
                      <a:tailEnd type="none" w="med" len="med"/>
                    </a:lnT>
                    <a:lnB w="7620" cap="flat" cmpd="sng" algn="ctr">
                      <a:solidFill>
                        <a:srgbClr val="C0BB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40C414"/>
                      </a:solidFill>
                      <a:prstDash val="solid"/>
                      <a:round/>
                      <a:headEnd type="none" w="med" len="med"/>
                      <a:tailEnd type="none" w="med" len="med"/>
                    </a:lnL>
                    <a:lnR w="7620" cap="flat" cmpd="sng" algn="ctr">
                      <a:solidFill>
                        <a:srgbClr val="A0A814"/>
                      </a:solidFill>
                      <a:prstDash val="solid"/>
                      <a:round/>
                      <a:headEnd type="none" w="med" len="med"/>
                      <a:tailEnd type="none" w="med" len="med"/>
                    </a:lnR>
                    <a:lnT w="7620" cap="flat" cmpd="sng" algn="ctr">
                      <a:solidFill>
                        <a:srgbClr val="40C414"/>
                      </a:solidFill>
                      <a:prstDash val="solid"/>
                      <a:round/>
                      <a:headEnd type="none" w="med" len="med"/>
                      <a:tailEnd type="none" w="med" len="med"/>
                    </a:lnT>
                    <a:lnB w="7620" cap="flat" cmpd="sng" algn="ctr">
                      <a:solidFill>
                        <a:srgbClr val="60BC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A0A814"/>
                      </a:solidFill>
                      <a:prstDash val="solid"/>
                      <a:round/>
                      <a:headEnd type="none" w="med" len="med"/>
                      <a:tailEnd type="none" w="med" len="med"/>
                    </a:lnL>
                    <a:lnR w="7620" cap="flat" cmpd="sng" algn="ctr">
                      <a:solidFill>
                        <a:srgbClr val="808714"/>
                      </a:solidFill>
                      <a:prstDash val="solid"/>
                      <a:round/>
                      <a:headEnd type="none" w="med" len="med"/>
                      <a:tailEnd type="none" w="med" len="med"/>
                    </a:lnR>
                    <a:lnT w="7620" cap="flat" cmpd="sng" algn="ctr">
                      <a:solidFill>
                        <a:srgbClr val="A0A814"/>
                      </a:solidFill>
                      <a:prstDash val="solid"/>
                      <a:round/>
                      <a:headEnd type="none" w="med" len="med"/>
                      <a:tailEnd type="none" w="med" len="med"/>
                    </a:lnT>
                    <a:lnB w="7620" cap="flat" cmpd="sng" algn="ctr">
                      <a:solidFill>
                        <a:srgbClr val="20C5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808714"/>
                      </a:solidFill>
                      <a:prstDash val="solid"/>
                      <a:round/>
                      <a:headEnd type="none" w="med" len="med"/>
                      <a:tailEnd type="none" w="med" len="med"/>
                    </a:lnL>
                    <a:lnR w="7620" cap="flat" cmpd="sng" algn="ctr">
                      <a:solidFill>
                        <a:srgbClr val="808714"/>
                      </a:solidFill>
                      <a:prstDash val="solid"/>
                      <a:round/>
                      <a:headEnd type="none" w="med" len="med"/>
                      <a:tailEnd type="none" w="med" len="med"/>
                    </a:lnR>
                    <a:lnT w="7620" cap="flat" cmpd="sng" algn="ctr">
                      <a:solidFill>
                        <a:srgbClr val="808714"/>
                      </a:solidFill>
                      <a:prstDash val="solid"/>
                      <a:round/>
                      <a:headEnd type="none" w="med" len="med"/>
                      <a:tailEnd type="none" w="med" len="med"/>
                    </a:lnT>
                    <a:lnB w="7620" cap="flat" cmpd="sng" algn="ctr">
                      <a:solidFill>
                        <a:srgbClr val="A0C214"/>
                      </a:solidFill>
                      <a:prstDash val="solid"/>
                      <a:round/>
                      <a:headEnd type="none" w="med" len="med"/>
                      <a:tailEnd type="none" w="med" len="med"/>
                    </a:lnB>
                    <a:solidFill>
                      <a:srgbClr val="FFE598"/>
                    </a:solidFill>
                  </a:tcPr>
                </a:tc>
                <a:extLst>
                  <a:ext uri="{0D108BD9-81ED-4DB2-BD59-A6C34878D82A}">
                    <a16:rowId xmlns:a16="http://schemas.microsoft.com/office/drawing/2014/main" val="2746718233"/>
                  </a:ext>
                </a:extLst>
              </a:tr>
              <a:tr h="233107">
                <a:tc>
                  <a:txBody>
                    <a:bodyPr/>
                    <a:lstStyle/>
                    <a:p>
                      <a:pPr rtl="0" fontAlgn="b"/>
                      <a:r>
                        <a:rPr lang="en-IN" sz="1200" b="1">
                          <a:effectLst/>
                          <a:latin typeface="Arial Narrow" panose="020B0606020202030204" pitchFamily="34" charset="0"/>
                        </a:rPr>
                        <a:t>Shares outstanding</a:t>
                      </a:r>
                    </a:p>
                  </a:txBody>
                  <a:tcPr marL="9974" marR="9974"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1,240,000,000 </a:t>
                      </a:r>
                    </a:p>
                  </a:txBody>
                  <a:tcPr marL="9974" marR="997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960,520,000 </a:t>
                      </a:r>
                    </a:p>
                  </a:txBody>
                  <a:tcPr marL="9974" marR="997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1,270,795,332 </a:t>
                      </a:r>
                    </a:p>
                  </a:txBody>
                  <a:tcPr marL="9974" marR="9974" marT="0" marB="0" anchor="b">
                    <a:lnL w="7620" cap="flat" cmpd="sng" algn="ctr">
                      <a:solidFill>
                        <a:srgbClr val="CCCCCC"/>
                      </a:solidFill>
                      <a:prstDash val="solid"/>
                      <a:round/>
                      <a:headEnd type="none" w="med" len="med"/>
                      <a:tailEnd type="none" w="med" len="med"/>
                    </a:lnL>
                    <a:lnR w="7620" cap="flat" cmpd="sng" algn="ctr">
                      <a:solidFill>
                        <a:srgbClr val="A0BA14"/>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974" marR="9974" marT="0" marB="0" anchor="b">
                    <a:lnL w="7620" cap="flat" cmpd="sng" algn="ctr">
                      <a:solidFill>
                        <a:srgbClr val="A0BA14"/>
                      </a:solidFill>
                      <a:prstDash val="solid"/>
                      <a:round/>
                      <a:headEnd type="none" w="med" len="med"/>
                      <a:tailEnd type="none" w="med" len="med"/>
                    </a:lnL>
                    <a:lnR w="7620" cap="flat" cmpd="sng" algn="ctr">
                      <a:solidFill>
                        <a:srgbClr val="80C014"/>
                      </a:solidFill>
                      <a:prstDash val="solid"/>
                      <a:round/>
                      <a:headEnd type="none" w="med" len="med"/>
                      <a:tailEnd type="none" w="med" len="med"/>
                    </a:lnR>
                    <a:lnT w="7620" cap="flat" cmpd="sng" algn="ctr">
                      <a:solidFill>
                        <a:srgbClr val="A0BA14"/>
                      </a:solidFill>
                      <a:prstDash val="solid"/>
                      <a:round/>
                      <a:headEnd type="none" w="med" len="med"/>
                      <a:tailEnd type="none" w="med" len="med"/>
                    </a:lnT>
                    <a:lnB w="7620" cap="flat" cmpd="sng" algn="ctr">
                      <a:solidFill>
                        <a:srgbClr val="60B0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80C014"/>
                      </a:solidFill>
                      <a:prstDash val="solid"/>
                      <a:round/>
                      <a:headEnd type="none" w="med" len="med"/>
                      <a:tailEnd type="none" w="med" len="med"/>
                    </a:lnL>
                    <a:lnR w="7620" cap="flat" cmpd="sng" algn="ctr">
                      <a:solidFill>
                        <a:srgbClr val="C0BB14"/>
                      </a:solidFill>
                      <a:prstDash val="solid"/>
                      <a:round/>
                      <a:headEnd type="none" w="med" len="med"/>
                      <a:tailEnd type="none" w="med" len="med"/>
                    </a:lnR>
                    <a:lnT w="7620" cap="flat" cmpd="sng" algn="ctr">
                      <a:solidFill>
                        <a:srgbClr val="80C014"/>
                      </a:solidFill>
                      <a:prstDash val="solid"/>
                      <a:round/>
                      <a:headEnd type="none" w="med" len="med"/>
                      <a:tailEnd type="none" w="med" len="med"/>
                    </a:lnT>
                    <a:lnB w="7620" cap="flat" cmpd="sng" algn="ctr">
                      <a:solidFill>
                        <a:srgbClr val="C0AA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C0BB14"/>
                      </a:solidFill>
                      <a:prstDash val="solid"/>
                      <a:round/>
                      <a:headEnd type="none" w="med" len="med"/>
                      <a:tailEnd type="none" w="med" len="med"/>
                    </a:lnL>
                    <a:lnR w="7620" cap="flat" cmpd="sng" algn="ctr">
                      <a:solidFill>
                        <a:srgbClr val="60BC14"/>
                      </a:solidFill>
                      <a:prstDash val="solid"/>
                      <a:round/>
                      <a:headEnd type="none" w="med" len="med"/>
                      <a:tailEnd type="none" w="med" len="med"/>
                    </a:lnR>
                    <a:lnT w="7620" cap="flat" cmpd="sng" algn="ctr">
                      <a:solidFill>
                        <a:srgbClr val="C0BB14"/>
                      </a:solidFill>
                      <a:prstDash val="solid"/>
                      <a:round/>
                      <a:headEnd type="none" w="med" len="med"/>
                      <a:tailEnd type="none" w="med" len="med"/>
                    </a:lnT>
                    <a:lnB w="7620" cap="flat" cmpd="sng" algn="ctr">
                      <a:solidFill>
                        <a:srgbClr val="E0B0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60BC14"/>
                      </a:solidFill>
                      <a:prstDash val="solid"/>
                      <a:round/>
                      <a:headEnd type="none" w="med" len="med"/>
                      <a:tailEnd type="none" w="med" len="med"/>
                    </a:lnL>
                    <a:lnR w="7620" cap="flat" cmpd="sng" algn="ctr">
                      <a:solidFill>
                        <a:srgbClr val="20C514"/>
                      </a:solidFill>
                      <a:prstDash val="solid"/>
                      <a:round/>
                      <a:headEnd type="none" w="med" len="med"/>
                      <a:tailEnd type="none" w="med" len="med"/>
                    </a:lnR>
                    <a:lnT w="7620" cap="flat" cmpd="sng" algn="ctr">
                      <a:solidFill>
                        <a:srgbClr val="60BC14"/>
                      </a:solidFill>
                      <a:prstDash val="solid"/>
                      <a:round/>
                      <a:headEnd type="none" w="med" len="med"/>
                      <a:tailEnd type="none" w="med" len="med"/>
                    </a:lnT>
                    <a:lnB w="7620" cap="flat" cmpd="sng" algn="ctr">
                      <a:solidFill>
                        <a:srgbClr val="C0B8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20C514"/>
                      </a:solidFill>
                      <a:prstDash val="solid"/>
                      <a:round/>
                      <a:headEnd type="none" w="med" len="med"/>
                      <a:tailEnd type="none" w="med" len="med"/>
                    </a:lnL>
                    <a:lnR w="7620" cap="flat" cmpd="sng" algn="ctr">
                      <a:solidFill>
                        <a:srgbClr val="A0C214"/>
                      </a:solidFill>
                      <a:prstDash val="solid"/>
                      <a:round/>
                      <a:headEnd type="none" w="med" len="med"/>
                      <a:tailEnd type="none" w="med" len="med"/>
                    </a:lnR>
                    <a:lnT w="7620" cap="flat" cmpd="sng" algn="ctr">
                      <a:solidFill>
                        <a:srgbClr val="20C514"/>
                      </a:solidFill>
                      <a:prstDash val="solid"/>
                      <a:round/>
                      <a:headEnd type="none" w="med" len="med"/>
                      <a:tailEnd type="none" w="med" len="med"/>
                    </a:lnT>
                    <a:lnB w="7620" cap="flat" cmpd="sng" algn="ctr">
                      <a:solidFill>
                        <a:srgbClr val="C0B8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A0C214"/>
                      </a:solidFill>
                      <a:prstDash val="solid"/>
                      <a:round/>
                      <a:headEnd type="none" w="med" len="med"/>
                      <a:tailEnd type="none" w="med" len="med"/>
                    </a:lnL>
                    <a:lnR w="7620" cap="flat" cmpd="sng" algn="ctr">
                      <a:solidFill>
                        <a:srgbClr val="A0C214"/>
                      </a:solidFill>
                      <a:prstDash val="solid"/>
                      <a:round/>
                      <a:headEnd type="none" w="med" len="med"/>
                      <a:tailEnd type="none" w="med" len="med"/>
                    </a:lnR>
                    <a:lnT w="7620" cap="flat" cmpd="sng" algn="ctr">
                      <a:solidFill>
                        <a:srgbClr val="A0C214"/>
                      </a:solidFill>
                      <a:prstDash val="solid"/>
                      <a:round/>
                      <a:headEnd type="none" w="med" len="med"/>
                      <a:tailEnd type="none" w="med" len="med"/>
                    </a:lnT>
                    <a:lnB w="7620" cap="flat" cmpd="sng" algn="ctr">
                      <a:solidFill>
                        <a:srgbClr val="40B914"/>
                      </a:solidFill>
                      <a:prstDash val="solid"/>
                      <a:round/>
                      <a:headEnd type="none" w="med" len="med"/>
                      <a:tailEnd type="none" w="med" len="med"/>
                    </a:lnB>
                    <a:solidFill>
                      <a:srgbClr val="FFE598"/>
                    </a:solidFill>
                  </a:tcPr>
                </a:tc>
                <a:extLst>
                  <a:ext uri="{0D108BD9-81ED-4DB2-BD59-A6C34878D82A}">
                    <a16:rowId xmlns:a16="http://schemas.microsoft.com/office/drawing/2014/main" val="1699118769"/>
                  </a:ext>
                </a:extLst>
              </a:tr>
              <a:tr h="233107">
                <a:tc>
                  <a:txBody>
                    <a:bodyPr/>
                    <a:lstStyle/>
                    <a:p>
                      <a:pPr rtl="0" fontAlgn="b"/>
                      <a:r>
                        <a:rPr lang="en-IN" sz="1200" b="1">
                          <a:effectLst/>
                          <a:latin typeface="Arial Narrow" panose="020B0606020202030204" pitchFamily="34" charset="0"/>
                        </a:rPr>
                        <a:t>Net Income </a:t>
                      </a:r>
                    </a:p>
                  </a:txBody>
                  <a:tcPr marL="9974" marR="9974"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645,628,520,000 </a:t>
                      </a:r>
                    </a:p>
                  </a:txBody>
                  <a:tcPr marL="9974" marR="997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974" marR="997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r" rtl="0" fontAlgn="b"/>
                      <a:r>
                        <a:rPr lang="en-IN" sz="1200" b="0">
                          <a:effectLst/>
                          <a:latin typeface="Arial Narrow" panose="020B0606020202030204" pitchFamily="34" charset="0"/>
                        </a:rPr>
                        <a:t>645,628,520,000 </a:t>
                      </a:r>
                    </a:p>
                  </a:txBody>
                  <a:tcPr marL="9974" marR="9974" marT="0" marB="0" anchor="b">
                    <a:lnL w="7620" cap="flat" cmpd="sng" algn="ctr">
                      <a:solidFill>
                        <a:srgbClr val="CCCCCC"/>
                      </a:solidFill>
                      <a:prstDash val="solid"/>
                      <a:round/>
                      <a:headEnd type="none" w="med" len="med"/>
                      <a:tailEnd type="none" w="med" len="med"/>
                    </a:lnL>
                    <a:lnR w="7620" cap="flat" cmpd="sng" algn="ctr">
                      <a:solidFill>
                        <a:srgbClr val="60B014"/>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974" marR="9974" marT="0" marB="0" anchor="b">
                    <a:lnL w="7620" cap="flat" cmpd="sng" algn="ctr">
                      <a:solidFill>
                        <a:srgbClr val="60B014"/>
                      </a:solidFill>
                      <a:prstDash val="solid"/>
                      <a:round/>
                      <a:headEnd type="none" w="med" len="med"/>
                      <a:tailEnd type="none" w="med" len="med"/>
                    </a:lnL>
                    <a:lnR w="7620" cap="flat" cmpd="sng" algn="ctr">
                      <a:solidFill>
                        <a:srgbClr val="C0AA14"/>
                      </a:solidFill>
                      <a:prstDash val="solid"/>
                      <a:round/>
                      <a:headEnd type="none" w="med" len="med"/>
                      <a:tailEnd type="none" w="med" len="med"/>
                    </a:lnR>
                    <a:lnT w="7620" cap="flat" cmpd="sng" algn="ctr">
                      <a:solidFill>
                        <a:srgbClr val="60B014"/>
                      </a:solidFill>
                      <a:prstDash val="solid"/>
                      <a:round/>
                      <a:headEnd type="none" w="med" len="med"/>
                      <a:tailEnd type="none" w="med" len="med"/>
                    </a:lnT>
                    <a:lnB w="7620" cap="flat" cmpd="sng" algn="ctr">
                      <a:solidFill>
                        <a:srgbClr val="40CF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C0AA14"/>
                      </a:solidFill>
                      <a:prstDash val="solid"/>
                      <a:round/>
                      <a:headEnd type="none" w="med" len="med"/>
                      <a:tailEnd type="none" w="med" len="med"/>
                    </a:lnL>
                    <a:lnR w="7620" cap="flat" cmpd="sng" algn="ctr">
                      <a:solidFill>
                        <a:srgbClr val="E0B014"/>
                      </a:solidFill>
                      <a:prstDash val="solid"/>
                      <a:round/>
                      <a:headEnd type="none" w="med" len="med"/>
                      <a:tailEnd type="none" w="med" len="med"/>
                    </a:lnR>
                    <a:lnT w="7620" cap="flat" cmpd="sng" algn="ctr">
                      <a:solidFill>
                        <a:srgbClr val="C0AA14"/>
                      </a:solidFill>
                      <a:prstDash val="solid"/>
                      <a:round/>
                      <a:headEnd type="none" w="med" len="med"/>
                      <a:tailEnd type="none" w="med" len="med"/>
                    </a:lnT>
                    <a:lnB w="7620" cap="flat" cmpd="sng" algn="ctr">
                      <a:solidFill>
                        <a:srgbClr val="C0CA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E0B014"/>
                      </a:solidFill>
                      <a:prstDash val="solid"/>
                      <a:round/>
                      <a:headEnd type="none" w="med" len="med"/>
                      <a:tailEnd type="none" w="med" len="med"/>
                    </a:lnL>
                    <a:lnR w="7620" cap="flat" cmpd="sng" algn="ctr">
                      <a:solidFill>
                        <a:srgbClr val="C0B814"/>
                      </a:solidFill>
                      <a:prstDash val="solid"/>
                      <a:round/>
                      <a:headEnd type="none" w="med" len="med"/>
                      <a:tailEnd type="none" w="med" len="med"/>
                    </a:lnR>
                    <a:lnT w="7620" cap="flat" cmpd="sng" algn="ctr">
                      <a:solidFill>
                        <a:srgbClr val="E0B014"/>
                      </a:solidFill>
                      <a:prstDash val="solid"/>
                      <a:round/>
                      <a:headEnd type="none" w="med" len="med"/>
                      <a:tailEnd type="none" w="med" len="med"/>
                    </a:lnT>
                    <a:lnB w="7620" cap="flat" cmpd="sng" algn="ctr">
                      <a:solidFill>
                        <a:srgbClr val="C0CA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C0B814"/>
                      </a:solidFill>
                      <a:prstDash val="solid"/>
                      <a:round/>
                      <a:headEnd type="none" w="med" len="med"/>
                      <a:tailEnd type="none" w="med" len="med"/>
                    </a:lnL>
                    <a:lnR w="7620" cap="flat" cmpd="sng" algn="ctr">
                      <a:solidFill>
                        <a:srgbClr val="C0B814"/>
                      </a:solidFill>
                      <a:prstDash val="solid"/>
                      <a:round/>
                      <a:headEnd type="none" w="med" len="med"/>
                      <a:tailEnd type="none" w="med" len="med"/>
                    </a:lnR>
                    <a:lnT w="7620" cap="flat" cmpd="sng" algn="ctr">
                      <a:solidFill>
                        <a:srgbClr val="C0B814"/>
                      </a:solidFill>
                      <a:prstDash val="solid"/>
                      <a:round/>
                      <a:headEnd type="none" w="med" len="med"/>
                      <a:tailEnd type="none" w="med" len="med"/>
                    </a:lnT>
                    <a:lnB w="7620" cap="flat" cmpd="sng" algn="ctr">
                      <a:solidFill>
                        <a:srgbClr val="20D3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C0B814"/>
                      </a:solidFill>
                      <a:prstDash val="solid"/>
                      <a:round/>
                      <a:headEnd type="none" w="med" len="med"/>
                      <a:tailEnd type="none" w="med" len="med"/>
                    </a:lnL>
                    <a:lnR w="7620" cap="flat" cmpd="sng" algn="ctr">
                      <a:solidFill>
                        <a:srgbClr val="40B914"/>
                      </a:solidFill>
                      <a:prstDash val="solid"/>
                      <a:round/>
                      <a:headEnd type="none" w="med" len="med"/>
                      <a:tailEnd type="none" w="med" len="med"/>
                    </a:lnR>
                    <a:lnT w="7620" cap="flat" cmpd="sng" algn="ctr">
                      <a:solidFill>
                        <a:srgbClr val="C0B814"/>
                      </a:solidFill>
                      <a:prstDash val="solid"/>
                      <a:round/>
                      <a:headEnd type="none" w="med" len="med"/>
                      <a:tailEnd type="none" w="med" len="med"/>
                    </a:lnT>
                    <a:lnB w="7620" cap="flat" cmpd="sng" algn="ctr">
                      <a:solidFill>
                        <a:srgbClr val="A0D4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40B914"/>
                      </a:solidFill>
                      <a:prstDash val="solid"/>
                      <a:round/>
                      <a:headEnd type="none" w="med" len="med"/>
                      <a:tailEnd type="none" w="med" len="med"/>
                    </a:lnL>
                    <a:lnR w="7620" cap="flat" cmpd="sng" algn="ctr">
                      <a:solidFill>
                        <a:srgbClr val="40B914"/>
                      </a:solidFill>
                      <a:prstDash val="solid"/>
                      <a:round/>
                      <a:headEnd type="none" w="med" len="med"/>
                      <a:tailEnd type="none" w="med" len="med"/>
                    </a:lnR>
                    <a:lnT w="7620" cap="flat" cmpd="sng" algn="ctr">
                      <a:solidFill>
                        <a:srgbClr val="40B914"/>
                      </a:solidFill>
                      <a:prstDash val="solid"/>
                      <a:round/>
                      <a:headEnd type="none" w="med" len="med"/>
                      <a:tailEnd type="none" w="med" len="med"/>
                    </a:lnT>
                    <a:lnB w="7620" cap="flat" cmpd="sng" algn="ctr">
                      <a:solidFill>
                        <a:srgbClr val="A0D714"/>
                      </a:solidFill>
                      <a:prstDash val="solid"/>
                      <a:round/>
                      <a:headEnd type="none" w="med" len="med"/>
                      <a:tailEnd type="none" w="med" len="med"/>
                    </a:lnB>
                    <a:solidFill>
                      <a:srgbClr val="FFE598"/>
                    </a:solidFill>
                  </a:tcPr>
                </a:tc>
                <a:extLst>
                  <a:ext uri="{0D108BD9-81ED-4DB2-BD59-A6C34878D82A}">
                    <a16:rowId xmlns:a16="http://schemas.microsoft.com/office/drawing/2014/main" val="3412955604"/>
                  </a:ext>
                </a:extLst>
              </a:tr>
              <a:tr h="233107">
                <a:tc>
                  <a:txBody>
                    <a:bodyPr/>
                    <a:lstStyle/>
                    <a:p>
                      <a:pPr rtl="0" fontAlgn="b"/>
                      <a:r>
                        <a:rPr lang="en-US" sz="1200" b="1">
                          <a:effectLst/>
                          <a:latin typeface="Arial Narrow" panose="020B0606020202030204" pitchFamily="34" charset="0"/>
                        </a:rPr>
                        <a:t>Equity Offer value(No. of shares X Offer price)</a:t>
                      </a:r>
                    </a:p>
                  </a:txBody>
                  <a:tcPr marL="9974" marR="9974"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974" marR="997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974" marR="997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251,224,006,000 </a:t>
                      </a:r>
                    </a:p>
                  </a:txBody>
                  <a:tcPr marL="9974" marR="9974" marT="0" marB="0" anchor="b">
                    <a:lnL w="7620" cap="flat" cmpd="sng" algn="ctr">
                      <a:solidFill>
                        <a:srgbClr val="CCCCCC"/>
                      </a:solidFill>
                      <a:prstDash val="solid"/>
                      <a:round/>
                      <a:headEnd type="none" w="med" len="med"/>
                      <a:tailEnd type="none" w="med" len="med"/>
                    </a:lnL>
                    <a:lnR w="7620" cap="flat" cmpd="sng" algn="ctr">
                      <a:solidFill>
                        <a:srgbClr val="40CF14"/>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974" marR="9974" marT="0" marB="0" anchor="b">
                    <a:lnL w="7620" cap="flat" cmpd="sng" algn="ctr">
                      <a:solidFill>
                        <a:srgbClr val="40CF14"/>
                      </a:solidFill>
                      <a:prstDash val="solid"/>
                      <a:round/>
                      <a:headEnd type="none" w="med" len="med"/>
                      <a:tailEnd type="none" w="med" len="med"/>
                    </a:lnL>
                    <a:lnR w="7620" cap="flat" cmpd="sng" algn="ctr">
                      <a:solidFill>
                        <a:srgbClr val="C0CA14"/>
                      </a:solidFill>
                      <a:prstDash val="solid"/>
                      <a:round/>
                      <a:headEnd type="none" w="med" len="med"/>
                      <a:tailEnd type="none" w="med" len="med"/>
                    </a:lnR>
                    <a:lnT w="7620" cap="flat" cmpd="sng" algn="ctr">
                      <a:solidFill>
                        <a:srgbClr val="40CF14"/>
                      </a:solidFill>
                      <a:prstDash val="solid"/>
                      <a:round/>
                      <a:headEnd type="none" w="med" len="med"/>
                      <a:tailEnd type="none" w="med" len="med"/>
                    </a:lnT>
                    <a:lnB w="7620" cap="flat" cmpd="sng" algn="ctr">
                      <a:solidFill>
                        <a:srgbClr val="80DF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C0CA14"/>
                      </a:solidFill>
                      <a:prstDash val="solid"/>
                      <a:round/>
                      <a:headEnd type="none" w="med" len="med"/>
                      <a:tailEnd type="none" w="med" len="med"/>
                    </a:lnL>
                    <a:lnR w="7620" cap="flat" cmpd="sng" algn="ctr">
                      <a:solidFill>
                        <a:srgbClr val="C0CA14"/>
                      </a:solidFill>
                      <a:prstDash val="solid"/>
                      <a:round/>
                      <a:headEnd type="none" w="med" len="med"/>
                      <a:tailEnd type="none" w="med" len="med"/>
                    </a:lnR>
                    <a:lnT w="7620" cap="flat" cmpd="sng" algn="ctr">
                      <a:solidFill>
                        <a:srgbClr val="C0CA14"/>
                      </a:solidFill>
                      <a:prstDash val="solid"/>
                      <a:round/>
                      <a:headEnd type="none" w="med" len="med"/>
                      <a:tailEnd type="none" w="med" len="med"/>
                    </a:lnT>
                    <a:lnB w="7620" cap="flat" cmpd="sng" algn="ctr">
                      <a:solidFill>
                        <a:srgbClr val="00DA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C0CA14"/>
                      </a:solidFill>
                      <a:prstDash val="solid"/>
                      <a:round/>
                      <a:headEnd type="none" w="med" len="med"/>
                      <a:tailEnd type="none" w="med" len="med"/>
                    </a:lnL>
                    <a:lnR w="7620" cap="flat" cmpd="sng" algn="ctr">
                      <a:solidFill>
                        <a:srgbClr val="20D314"/>
                      </a:solidFill>
                      <a:prstDash val="solid"/>
                      <a:round/>
                      <a:headEnd type="none" w="med" len="med"/>
                      <a:tailEnd type="none" w="med" len="med"/>
                    </a:lnR>
                    <a:lnT w="7620" cap="flat" cmpd="sng" algn="ctr">
                      <a:solidFill>
                        <a:srgbClr val="C0CA14"/>
                      </a:solidFill>
                      <a:prstDash val="solid"/>
                      <a:round/>
                      <a:headEnd type="none" w="med" len="med"/>
                      <a:tailEnd type="none" w="med" len="med"/>
                    </a:lnT>
                    <a:lnB w="7620" cap="flat" cmpd="sng" algn="ctr">
                      <a:solidFill>
                        <a:srgbClr val="E0DF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20D314"/>
                      </a:solidFill>
                      <a:prstDash val="solid"/>
                      <a:round/>
                      <a:headEnd type="none" w="med" len="med"/>
                      <a:tailEnd type="none" w="med" len="med"/>
                    </a:lnL>
                    <a:lnR w="7620" cap="flat" cmpd="sng" algn="ctr">
                      <a:solidFill>
                        <a:srgbClr val="A0D414"/>
                      </a:solidFill>
                      <a:prstDash val="solid"/>
                      <a:round/>
                      <a:headEnd type="none" w="med" len="med"/>
                      <a:tailEnd type="none" w="med" len="med"/>
                    </a:lnR>
                    <a:lnT w="7620" cap="flat" cmpd="sng" algn="ctr">
                      <a:solidFill>
                        <a:srgbClr val="20D314"/>
                      </a:solidFill>
                      <a:prstDash val="solid"/>
                      <a:round/>
                      <a:headEnd type="none" w="med" len="med"/>
                      <a:tailEnd type="none" w="med" len="med"/>
                    </a:lnT>
                    <a:lnB w="7620" cap="flat" cmpd="sng" algn="ctr">
                      <a:solidFill>
                        <a:srgbClr val="20DA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A0D414"/>
                      </a:solidFill>
                      <a:prstDash val="solid"/>
                      <a:round/>
                      <a:headEnd type="none" w="med" len="med"/>
                      <a:tailEnd type="none" w="med" len="med"/>
                    </a:lnL>
                    <a:lnR w="7620" cap="flat" cmpd="sng" algn="ctr">
                      <a:solidFill>
                        <a:srgbClr val="A0D714"/>
                      </a:solidFill>
                      <a:prstDash val="solid"/>
                      <a:round/>
                      <a:headEnd type="none" w="med" len="med"/>
                      <a:tailEnd type="none" w="med" len="med"/>
                    </a:lnR>
                    <a:lnT w="7620" cap="flat" cmpd="sng" algn="ctr">
                      <a:solidFill>
                        <a:srgbClr val="A0D414"/>
                      </a:solidFill>
                      <a:prstDash val="solid"/>
                      <a:round/>
                      <a:headEnd type="none" w="med" len="med"/>
                      <a:tailEnd type="none" w="med" len="med"/>
                    </a:lnT>
                    <a:lnB w="7620" cap="flat" cmpd="sng" algn="ctr">
                      <a:solidFill>
                        <a:srgbClr val="20E6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A0D714"/>
                      </a:solidFill>
                      <a:prstDash val="solid"/>
                      <a:round/>
                      <a:headEnd type="none" w="med" len="med"/>
                      <a:tailEnd type="none" w="med" len="med"/>
                    </a:lnL>
                    <a:lnR w="7620" cap="flat" cmpd="sng" algn="ctr">
                      <a:solidFill>
                        <a:srgbClr val="A0D714"/>
                      </a:solidFill>
                      <a:prstDash val="solid"/>
                      <a:round/>
                      <a:headEnd type="none" w="med" len="med"/>
                      <a:tailEnd type="none" w="med" len="med"/>
                    </a:lnR>
                    <a:lnT w="7620" cap="flat" cmpd="sng" algn="ctr">
                      <a:solidFill>
                        <a:srgbClr val="A0D714"/>
                      </a:solidFill>
                      <a:prstDash val="solid"/>
                      <a:round/>
                      <a:headEnd type="none" w="med" len="med"/>
                      <a:tailEnd type="none" w="med" len="med"/>
                    </a:lnT>
                    <a:lnB w="7620" cap="flat" cmpd="sng" algn="ctr">
                      <a:solidFill>
                        <a:srgbClr val="E0E814"/>
                      </a:solidFill>
                      <a:prstDash val="solid"/>
                      <a:round/>
                      <a:headEnd type="none" w="med" len="med"/>
                      <a:tailEnd type="none" w="med" len="med"/>
                    </a:lnB>
                    <a:solidFill>
                      <a:srgbClr val="FFE598"/>
                    </a:solidFill>
                  </a:tcPr>
                </a:tc>
                <a:extLst>
                  <a:ext uri="{0D108BD9-81ED-4DB2-BD59-A6C34878D82A}">
                    <a16:rowId xmlns:a16="http://schemas.microsoft.com/office/drawing/2014/main" val="2336762817"/>
                  </a:ext>
                </a:extLst>
              </a:tr>
              <a:tr h="233107">
                <a:tc>
                  <a:txBody>
                    <a:bodyPr/>
                    <a:lstStyle/>
                    <a:p>
                      <a:pPr rtl="0" fontAlgn="b"/>
                      <a:r>
                        <a:rPr lang="en-US" sz="1200" b="1">
                          <a:effectLst/>
                          <a:latin typeface="Arial Narrow" panose="020B0606020202030204" pitchFamily="34" charset="0"/>
                        </a:rPr>
                        <a:t>Exchange ratio (Price of Target/Price of Acquirer)</a:t>
                      </a:r>
                    </a:p>
                  </a:txBody>
                  <a:tcPr marL="9974" marR="9974"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0 </a:t>
                      </a:r>
                    </a:p>
                  </a:txBody>
                  <a:tcPr marL="9974" marR="997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974" marR="997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974" marR="9974" marT="0" marB="0" anchor="b">
                    <a:lnL w="7620" cap="flat" cmpd="sng" algn="ctr">
                      <a:solidFill>
                        <a:srgbClr val="CCCCCC"/>
                      </a:solidFill>
                      <a:prstDash val="solid"/>
                      <a:round/>
                      <a:headEnd type="none" w="med" len="med"/>
                      <a:tailEnd type="none" w="med" len="med"/>
                    </a:lnL>
                    <a:lnR w="7620" cap="flat" cmpd="sng" algn="ctr">
                      <a:solidFill>
                        <a:srgbClr val="80DF14"/>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974" marR="9974" marT="0" marB="0" anchor="b">
                    <a:lnL w="7620" cap="flat" cmpd="sng" algn="ctr">
                      <a:solidFill>
                        <a:srgbClr val="80DF14"/>
                      </a:solidFill>
                      <a:prstDash val="solid"/>
                      <a:round/>
                      <a:headEnd type="none" w="med" len="med"/>
                      <a:tailEnd type="none" w="med" len="med"/>
                    </a:lnL>
                    <a:lnR w="7620" cap="flat" cmpd="sng" algn="ctr">
                      <a:solidFill>
                        <a:srgbClr val="00DA14"/>
                      </a:solidFill>
                      <a:prstDash val="solid"/>
                      <a:round/>
                      <a:headEnd type="none" w="med" len="med"/>
                      <a:tailEnd type="none" w="med" len="med"/>
                    </a:lnR>
                    <a:lnT w="7620" cap="flat" cmpd="sng" algn="ctr">
                      <a:solidFill>
                        <a:srgbClr val="80DF14"/>
                      </a:solidFill>
                      <a:prstDash val="solid"/>
                      <a:round/>
                      <a:headEnd type="none" w="med" len="med"/>
                      <a:tailEnd type="none" w="med" len="med"/>
                    </a:lnT>
                    <a:lnB w="7620" cap="flat" cmpd="sng" algn="ctr">
                      <a:solidFill>
                        <a:srgbClr val="40E0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00DA14"/>
                      </a:solidFill>
                      <a:prstDash val="solid"/>
                      <a:round/>
                      <a:headEnd type="none" w="med" len="med"/>
                      <a:tailEnd type="none" w="med" len="med"/>
                    </a:lnL>
                    <a:lnR w="7620" cap="flat" cmpd="sng" algn="ctr">
                      <a:solidFill>
                        <a:srgbClr val="E0DF14"/>
                      </a:solidFill>
                      <a:prstDash val="solid"/>
                      <a:round/>
                      <a:headEnd type="none" w="med" len="med"/>
                      <a:tailEnd type="none" w="med" len="med"/>
                    </a:lnR>
                    <a:lnT w="7620" cap="flat" cmpd="sng" algn="ctr">
                      <a:solidFill>
                        <a:srgbClr val="00DA14"/>
                      </a:solidFill>
                      <a:prstDash val="solid"/>
                      <a:round/>
                      <a:headEnd type="none" w="med" len="med"/>
                      <a:tailEnd type="none" w="med" len="med"/>
                    </a:lnT>
                    <a:lnB w="7620" cap="flat" cmpd="sng" algn="ctr">
                      <a:solidFill>
                        <a:srgbClr val="A0DF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E0DF14"/>
                      </a:solidFill>
                      <a:prstDash val="solid"/>
                      <a:round/>
                      <a:headEnd type="none" w="med" len="med"/>
                      <a:tailEnd type="none" w="med" len="med"/>
                    </a:lnL>
                    <a:lnR w="7620" cap="flat" cmpd="sng" algn="ctr">
                      <a:solidFill>
                        <a:srgbClr val="20DA14"/>
                      </a:solidFill>
                      <a:prstDash val="solid"/>
                      <a:round/>
                      <a:headEnd type="none" w="med" len="med"/>
                      <a:tailEnd type="none" w="med" len="med"/>
                    </a:lnR>
                    <a:lnT w="7620" cap="flat" cmpd="sng" algn="ctr">
                      <a:solidFill>
                        <a:srgbClr val="E0DF14"/>
                      </a:solidFill>
                      <a:prstDash val="solid"/>
                      <a:round/>
                      <a:headEnd type="none" w="med" len="med"/>
                      <a:tailEnd type="none" w="med" len="med"/>
                    </a:lnT>
                    <a:lnB w="7620" cap="flat" cmpd="sng" algn="ctr">
                      <a:solidFill>
                        <a:srgbClr val="A0DC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20DA14"/>
                      </a:solidFill>
                      <a:prstDash val="solid"/>
                      <a:round/>
                      <a:headEnd type="none" w="med" len="med"/>
                      <a:tailEnd type="none" w="med" len="med"/>
                    </a:lnL>
                    <a:lnR w="7620" cap="flat" cmpd="sng" algn="ctr">
                      <a:solidFill>
                        <a:srgbClr val="20E614"/>
                      </a:solidFill>
                      <a:prstDash val="solid"/>
                      <a:round/>
                      <a:headEnd type="none" w="med" len="med"/>
                      <a:tailEnd type="none" w="med" len="med"/>
                    </a:lnR>
                    <a:lnT w="7620" cap="flat" cmpd="sng" algn="ctr">
                      <a:solidFill>
                        <a:srgbClr val="20DA14"/>
                      </a:solidFill>
                      <a:prstDash val="solid"/>
                      <a:round/>
                      <a:headEnd type="none" w="med" len="med"/>
                      <a:tailEnd type="none" w="med" len="med"/>
                    </a:lnT>
                    <a:lnB w="7620" cap="flat" cmpd="sng" algn="ctr">
                      <a:solidFill>
                        <a:srgbClr val="A0E0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20E614"/>
                      </a:solidFill>
                      <a:prstDash val="solid"/>
                      <a:round/>
                      <a:headEnd type="none" w="med" len="med"/>
                      <a:tailEnd type="none" w="med" len="med"/>
                    </a:lnL>
                    <a:lnR w="7620" cap="flat" cmpd="sng" algn="ctr">
                      <a:solidFill>
                        <a:srgbClr val="E0E814"/>
                      </a:solidFill>
                      <a:prstDash val="solid"/>
                      <a:round/>
                      <a:headEnd type="none" w="med" len="med"/>
                      <a:tailEnd type="none" w="med" len="med"/>
                    </a:lnR>
                    <a:lnT w="7620" cap="flat" cmpd="sng" algn="ctr">
                      <a:solidFill>
                        <a:srgbClr val="20E614"/>
                      </a:solidFill>
                      <a:prstDash val="solid"/>
                      <a:round/>
                      <a:headEnd type="none" w="med" len="med"/>
                      <a:tailEnd type="none" w="med" len="med"/>
                    </a:lnT>
                    <a:lnB w="7620" cap="flat" cmpd="sng" algn="ctr">
                      <a:solidFill>
                        <a:srgbClr val="C0DE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E0E814"/>
                      </a:solidFill>
                      <a:prstDash val="solid"/>
                      <a:round/>
                      <a:headEnd type="none" w="med" len="med"/>
                      <a:tailEnd type="none" w="med" len="med"/>
                    </a:lnL>
                    <a:lnR w="7620" cap="flat" cmpd="sng" algn="ctr">
                      <a:solidFill>
                        <a:srgbClr val="E0E814"/>
                      </a:solidFill>
                      <a:prstDash val="solid"/>
                      <a:round/>
                      <a:headEnd type="none" w="med" len="med"/>
                      <a:tailEnd type="none" w="med" len="med"/>
                    </a:lnR>
                    <a:lnT w="7620" cap="flat" cmpd="sng" algn="ctr">
                      <a:solidFill>
                        <a:srgbClr val="E0E814"/>
                      </a:solidFill>
                      <a:prstDash val="solid"/>
                      <a:round/>
                      <a:headEnd type="none" w="med" len="med"/>
                      <a:tailEnd type="none" w="med" len="med"/>
                    </a:lnT>
                    <a:lnB w="7620" cap="flat" cmpd="sng" algn="ctr">
                      <a:solidFill>
                        <a:srgbClr val="80E614"/>
                      </a:solidFill>
                      <a:prstDash val="solid"/>
                      <a:round/>
                      <a:headEnd type="none" w="med" len="med"/>
                      <a:tailEnd type="none" w="med" len="med"/>
                    </a:lnB>
                    <a:solidFill>
                      <a:srgbClr val="FFE598"/>
                    </a:solidFill>
                  </a:tcPr>
                </a:tc>
                <a:extLst>
                  <a:ext uri="{0D108BD9-81ED-4DB2-BD59-A6C34878D82A}">
                    <a16:rowId xmlns:a16="http://schemas.microsoft.com/office/drawing/2014/main" val="2241497320"/>
                  </a:ext>
                </a:extLst>
              </a:tr>
              <a:tr h="233107">
                <a:tc>
                  <a:txBody>
                    <a:bodyPr/>
                    <a:lstStyle/>
                    <a:p>
                      <a:pPr rtl="0" fontAlgn="b"/>
                      <a:r>
                        <a:rPr lang="en-US" sz="1200" b="1">
                          <a:effectLst/>
                          <a:latin typeface="Arial Narrow" panose="020B0606020202030204" pitchFamily="34" charset="0"/>
                        </a:rPr>
                        <a:t>New shares issued to Target Firm SHs</a:t>
                      </a:r>
                    </a:p>
                  </a:txBody>
                  <a:tcPr marL="9974" marR="9974"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30,795,332 </a:t>
                      </a:r>
                    </a:p>
                  </a:txBody>
                  <a:tcPr marL="9974" marR="997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974" marR="997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974" marR="9974" marT="0" marB="0" anchor="b">
                    <a:lnL w="7620" cap="flat" cmpd="sng" algn="ctr">
                      <a:solidFill>
                        <a:srgbClr val="CCCCCC"/>
                      </a:solidFill>
                      <a:prstDash val="solid"/>
                      <a:round/>
                      <a:headEnd type="none" w="med" len="med"/>
                      <a:tailEnd type="none" w="med" len="med"/>
                    </a:lnL>
                    <a:lnR w="7620" cap="flat" cmpd="sng" algn="ctr">
                      <a:solidFill>
                        <a:srgbClr val="40E014"/>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974" marR="9974" marT="0" marB="0" anchor="b">
                    <a:lnL w="7620" cap="flat" cmpd="sng" algn="ctr">
                      <a:solidFill>
                        <a:srgbClr val="40E014"/>
                      </a:solidFill>
                      <a:prstDash val="solid"/>
                      <a:round/>
                      <a:headEnd type="none" w="med" len="med"/>
                      <a:tailEnd type="none" w="med" len="med"/>
                    </a:lnL>
                    <a:lnR w="7620" cap="flat" cmpd="sng" algn="ctr">
                      <a:solidFill>
                        <a:srgbClr val="A0DF14"/>
                      </a:solidFill>
                      <a:prstDash val="solid"/>
                      <a:round/>
                      <a:headEnd type="none" w="med" len="med"/>
                      <a:tailEnd type="none" w="med" len="med"/>
                    </a:lnR>
                    <a:lnT w="7620" cap="flat" cmpd="sng" algn="ctr">
                      <a:solidFill>
                        <a:srgbClr val="40E014"/>
                      </a:solidFill>
                      <a:prstDash val="solid"/>
                      <a:round/>
                      <a:headEnd type="none" w="med" len="med"/>
                      <a:tailEnd type="none" w="med" len="med"/>
                    </a:lnT>
                    <a:lnB w="7620" cap="flat" cmpd="sng" algn="ctr">
                      <a:solidFill>
                        <a:srgbClr val="E0AE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A0DF14"/>
                      </a:solidFill>
                      <a:prstDash val="solid"/>
                      <a:round/>
                      <a:headEnd type="none" w="med" len="med"/>
                      <a:tailEnd type="none" w="med" len="med"/>
                    </a:lnL>
                    <a:lnR w="7620" cap="flat" cmpd="sng" algn="ctr">
                      <a:solidFill>
                        <a:srgbClr val="A0DC14"/>
                      </a:solidFill>
                      <a:prstDash val="solid"/>
                      <a:round/>
                      <a:headEnd type="none" w="med" len="med"/>
                      <a:tailEnd type="none" w="med" len="med"/>
                    </a:lnR>
                    <a:lnT w="7620" cap="flat" cmpd="sng" algn="ctr">
                      <a:solidFill>
                        <a:srgbClr val="A0DF14"/>
                      </a:solidFill>
                      <a:prstDash val="solid"/>
                      <a:round/>
                      <a:headEnd type="none" w="med" len="med"/>
                      <a:tailEnd type="none" w="med" len="med"/>
                    </a:lnT>
                    <a:lnB w="7620" cap="flat" cmpd="sng" algn="ctr">
                      <a:solidFill>
                        <a:srgbClr val="00AE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A0DC14"/>
                      </a:solidFill>
                      <a:prstDash val="solid"/>
                      <a:round/>
                      <a:headEnd type="none" w="med" len="med"/>
                      <a:tailEnd type="none" w="med" len="med"/>
                    </a:lnL>
                    <a:lnR w="7620" cap="flat" cmpd="sng" algn="ctr">
                      <a:solidFill>
                        <a:srgbClr val="A0E014"/>
                      </a:solidFill>
                      <a:prstDash val="solid"/>
                      <a:round/>
                      <a:headEnd type="none" w="med" len="med"/>
                      <a:tailEnd type="none" w="med" len="med"/>
                    </a:lnR>
                    <a:lnT w="7620" cap="flat" cmpd="sng" algn="ctr">
                      <a:solidFill>
                        <a:srgbClr val="A0DC14"/>
                      </a:solidFill>
                      <a:prstDash val="solid"/>
                      <a:round/>
                      <a:headEnd type="none" w="med" len="med"/>
                      <a:tailEnd type="none" w="med" len="med"/>
                    </a:lnT>
                    <a:lnB w="7620" cap="flat" cmpd="sng" algn="ctr">
                      <a:solidFill>
                        <a:srgbClr val="00B4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A0E014"/>
                      </a:solidFill>
                      <a:prstDash val="solid"/>
                      <a:round/>
                      <a:headEnd type="none" w="med" len="med"/>
                      <a:tailEnd type="none" w="med" len="med"/>
                    </a:lnL>
                    <a:lnR w="7620" cap="flat" cmpd="sng" algn="ctr">
                      <a:solidFill>
                        <a:srgbClr val="C0DE14"/>
                      </a:solidFill>
                      <a:prstDash val="solid"/>
                      <a:round/>
                      <a:headEnd type="none" w="med" len="med"/>
                      <a:tailEnd type="none" w="med" len="med"/>
                    </a:lnR>
                    <a:lnT w="7620" cap="flat" cmpd="sng" algn="ctr">
                      <a:solidFill>
                        <a:srgbClr val="A0E014"/>
                      </a:solidFill>
                      <a:prstDash val="solid"/>
                      <a:round/>
                      <a:headEnd type="none" w="med" len="med"/>
                      <a:tailEnd type="none" w="med" len="med"/>
                    </a:lnT>
                    <a:lnB w="7620" cap="flat" cmpd="sng" algn="ctr">
                      <a:solidFill>
                        <a:srgbClr val="20B8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C0DE14"/>
                      </a:solidFill>
                      <a:prstDash val="solid"/>
                      <a:round/>
                      <a:headEnd type="none" w="med" len="med"/>
                      <a:tailEnd type="none" w="med" len="med"/>
                    </a:lnL>
                    <a:lnR w="7620" cap="flat" cmpd="sng" algn="ctr">
                      <a:solidFill>
                        <a:srgbClr val="80E614"/>
                      </a:solidFill>
                      <a:prstDash val="solid"/>
                      <a:round/>
                      <a:headEnd type="none" w="med" len="med"/>
                      <a:tailEnd type="none" w="med" len="med"/>
                    </a:lnR>
                    <a:lnT w="7620" cap="flat" cmpd="sng" algn="ctr">
                      <a:solidFill>
                        <a:srgbClr val="C0DE14"/>
                      </a:solidFill>
                      <a:prstDash val="solid"/>
                      <a:round/>
                      <a:headEnd type="none" w="med" len="med"/>
                      <a:tailEnd type="none" w="med" len="med"/>
                    </a:lnT>
                    <a:lnB w="7620" cap="flat" cmpd="sng" algn="ctr">
                      <a:solidFill>
                        <a:srgbClr val="40B4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80E614"/>
                      </a:solidFill>
                      <a:prstDash val="solid"/>
                      <a:round/>
                      <a:headEnd type="none" w="med" len="med"/>
                      <a:tailEnd type="none" w="med" len="med"/>
                    </a:lnL>
                    <a:lnR w="7620" cap="flat" cmpd="sng" algn="ctr">
                      <a:solidFill>
                        <a:srgbClr val="80E614"/>
                      </a:solidFill>
                      <a:prstDash val="solid"/>
                      <a:round/>
                      <a:headEnd type="none" w="med" len="med"/>
                      <a:tailEnd type="none" w="med" len="med"/>
                    </a:lnR>
                    <a:lnT w="7620" cap="flat" cmpd="sng" algn="ctr">
                      <a:solidFill>
                        <a:srgbClr val="80E614"/>
                      </a:solidFill>
                      <a:prstDash val="solid"/>
                      <a:round/>
                      <a:headEnd type="none" w="med" len="med"/>
                      <a:tailEnd type="none" w="med" len="med"/>
                    </a:lnT>
                    <a:lnB w="7620" cap="flat" cmpd="sng" algn="ctr">
                      <a:solidFill>
                        <a:srgbClr val="40BE14"/>
                      </a:solidFill>
                      <a:prstDash val="solid"/>
                      <a:round/>
                      <a:headEnd type="none" w="med" len="med"/>
                      <a:tailEnd type="none" w="med" len="med"/>
                    </a:lnB>
                    <a:solidFill>
                      <a:srgbClr val="FFE598"/>
                    </a:solidFill>
                  </a:tcPr>
                </a:tc>
                <a:extLst>
                  <a:ext uri="{0D108BD9-81ED-4DB2-BD59-A6C34878D82A}">
                    <a16:rowId xmlns:a16="http://schemas.microsoft.com/office/drawing/2014/main" val="707722088"/>
                  </a:ext>
                </a:extLst>
              </a:tr>
              <a:tr h="233107">
                <a:tc>
                  <a:txBody>
                    <a:bodyPr/>
                    <a:lstStyle/>
                    <a:p>
                      <a:pPr rtl="0" fontAlgn="b"/>
                      <a:r>
                        <a:rPr lang="en-US" sz="1200" b="1">
                          <a:effectLst/>
                          <a:latin typeface="Arial Narrow" panose="020B0606020202030204" pitchFamily="34" charset="0"/>
                        </a:rPr>
                        <a:t>Total shares Of combined firm, Post M&amp;A</a:t>
                      </a:r>
                    </a:p>
                  </a:txBody>
                  <a:tcPr marL="9974" marR="9974"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974" marR="997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974" marR="997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1,270,795,332 </a:t>
                      </a:r>
                    </a:p>
                  </a:txBody>
                  <a:tcPr marL="9974" marR="9974" marT="0" marB="0" anchor="b">
                    <a:lnL w="7620" cap="flat" cmpd="sng" algn="ctr">
                      <a:solidFill>
                        <a:srgbClr val="CCCCCC"/>
                      </a:solidFill>
                      <a:prstDash val="solid"/>
                      <a:round/>
                      <a:headEnd type="none" w="med" len="med"/>
                      <a:tailEnd type="none" w="med" len="med"/>
                    </a:lnL>
                    <a:lnR w="7620" cap="flat" cmpd="sng" algn="ctr">
                      <a:solidFill>
                        <a:srgbClr val="E0AE14"/>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974" marR="9974" marT="0" marB="0" anchor="b">
                    <a:lnL w="7620" cap="flat" cmpd="sng" algn="ctr">
                      <a:solidFill>
                        <a:srgbClr val="E0AE14"/>
                      </a:solidFill>
                      <a:prstDash val="solid"/>
                      <a:round/>
                      <a:headEnd type="none" w="med" len="med"/>
                      <a:tailEnd type="none" w="med" len="med"/>
                    </a:lnL>
                    <a:lnR w="7620" cap="flat" cmpd="sng" algn="ctr">
                      <a:solidFill>
                        <a:srgbClr val="00AE14"/>
                      </a:solidFill>
                      <a:prstDash val="solid"/>
                      <a:round/>
                      <a:headEnd type="none" w="med" len="med"/>
                      <a:tailEnd type="none" w="med" len="med"/>
                    </a:lnR>
                    <a:lnT w="7620" cap="flat" cmpd="sng" algn="ctr">
                      <a:solidFill>
                        <a:srgbClr val="E0AE14"/>
                      </a:solidFill>
                      <a:prstDash val="solid"/>
                      <a:round/>
                      <a:headEnd type="none" w="med" len="med"/>
                      <a:tailEnd type="none" w="med" len="med"/>
                    </a:lnT>
                    <a:lnB w="7620" cap="flat" cmpd="sng" algn="ctr">
                      <a:solidFill>
                        <a:srgbClr val="20C8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00AE14"/>
                      </a:solidFill>
                      <a:prstDash val="solid"/>
                      <a:round/>
                      <a:headEnd type="none" w="med" len="med"/>
                      <a:tailEnd type="none" w="med" len="med"/>
                    </a:lnL>
                    <a:lnR w="7620" cap="flat" cmpd="sng" algn="ctr">
                      <a:solidFill>
                        <a:srgbClr val="00B414"/>
                      </a:solidFill>
                      <a:prstDash val="solid"/>
                      <a:round/>
                      <a:headEnd type="none" w="med" len="med"/>
                      <a:tailEnd type="none" w="med" len="med"/>
                    </a:lnR>
                    <a:lnT w="7620" cap="flat" cmpd="sng" algn="ctr">
                      <a:solidFill>
                        <a:srgbClr val="00AE14"/>
                      </a:solidFill>
                      <a:prstDash val="solid"/>
                      <a:round/>
                      <a:headEnd type="none" w="med" len="med"/>
                      <a:tailEnd type="none" w="med" len="med"/>
                    </a:lnT>
                    <a:lnB w="7620" cap="flat" cmpd="sng" algn="ctr">
                      <a:solidFill>
                        <a:srgbClr val="00C7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00B414"/>
                      </a:solidFill>
                      <a:prstDash val="solid"/>
                      <a:round/>
                      <a:headEnd type="none" w="med" len="med"/>
                      <a:tailEnd type="none" w="med" len="med"/>
                    </a:lnL>
                    <a:lnR w="7620" cap="flat" cmpd="sng" algn="ctr">
                      <a:solidFill>
                        <a:srgbClr val="20B814"/>
                      </a:solidFill>
                      <a:prstDash val="solid"/>
                      <a:round/>
                      <a:headEnd type="none" w="med" len="med"/>
                      <a:tailEnd type="none" w="med" len="med"/>
                    </a:lnR>
                    <a:lnT w="7620" cap="flat" cmpd="sng" algn="ctr">
                      <a:solidFill>
                        <a:srgbClr val="00B414"/>
                      </a:solidFill>
                      <a:prstDash val="solid"/>
                      <a:round/>
                      <a:headEnd type="none" w="med" len="med"/>
                      <a:tailEnd type="none" w="med" len="med"/>
                    </a:lnT>
                    <a:lnB w="7620" cap="flat" cmpd="sng" algn="ctr">
                      <a:solidFill>
                        <a:srgbClr val="E0C2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20B814"/>
                      </a:solidFill>
                      <a:prstDash val="solid"/>
                      <a:round/>
                      <a:headEnd type="none" w="med" len="med"/>
                      <a:tailEnd type="none" w="med" len="med"/>
                    </a:lnL>
                    <a:lnR w="7620" cap="flat" cmpd="sng" algn="ctr">
                      <a:solidFill>
                        <a:srgbClr val="40B414"/>
                      </a:solidFill>
                      <a:prstDash val="solid"/>
                      <a:round/>
                      <a:headEnd type="none" w="med" len="med"/>
                      <a:tailEnd type="none" w="med" len="med"/>
                    </a:lnR>
                    <a:lnT w="7620" cap="flat" cmpd="sng" algn="ctr">
                      <a:solidFill>
                        <a:srgbClr val="20B814"/>
                      </a:solidFill>
                      <a:prstDash val="solid"/>
                      <a:round/>
                      <a:headEnd type="none" w="med" len="med"/>
                      <a:tailEnd type="none" w="med" len="med"/>
                    </a:lnT>
                    <a:lnB w="7620" cap="flat" cmpd="sng" algn="ctr">
                      <a:solidFill>
                        <a:srgbClr val="E0C2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40B414"/>
                      </a:solidFill>
                      <a:prstDash val="solid"/>
                      <a:round/>
                      <a:headEnd type="none" w="med" len="med"/>
                      <a:tailEnd type="none" w="med" len="med"/>
                    </a:lnL>
                    <a:lnR w="7620" cap="flat" cmpd="sng" algn="ctr">
                      <a:solidFill>
                        <a:srgbClr val="40BE14"/>
                      </a:solidFill>
                      <a:prstDash val="solid"/>
                      <a:round/>
                      <a:headEnd type="none" w="med" len="med"/>
                      <a:tailEnd type="none" w="med" len="med"/>
                    </a:lnR>
                    <a:lnT w="7620" cap="flat" cmpd="sng" algn="ctr">
                      <a:solidFill>
                        <a:srgbClr val="40B414"/>
                      </a:solidFill>
                      <a:prstDash val="solid"/>
                      <a:round/>
                      <a:headEnd type="none" w="med" len="med"/>
                      <a:tailEnd type="none" w="med" len="med"/>
                    </a:lnT>
                    <a:lnB w="7620" cap="flat" cmpd="sng" algn="ctr">
                      <a:solidFill>
                        <a:srgbClr val="20CE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40BE14"/>
                      </a:solidFill>
                      <a:prstDash val="solid"/>
                      <a:round/>
                      <a:headEnd type="none" w="med" len="med"/>
                      <a:tailEnd type="none" w="med" len="med"/>
                    </a:lnL>
                    <a:lnR w="7620" cap="flat" cmpd="sng" algn="ctr">
                      <a:solidFill>
                        <a:srgbClr val="40BE14"/>
                      </a:solidFill>
                      <a:prstDash val="solid"/>
                      <a:round/>
                      <a:headEnd type="none" w="med" len="med"/>
                      <a:tailEnd type="none" w="med" len="med"/>
                    </a:lnR>
                    <a:lnT w="7620" cap="flat" cmpd="sng" algn="ctr">
                      <a:solidFill>
                        <a:srgbClr val="40BE14"/>
                      </a:solidFill>
                      <a:prstDash val="solid"/>
                      <a:round/>
                      <a:headEnd type="none" w="med" len="med"/>
                      <a:tailEnd type="none" w="med" len="med"/>
                    </a:lnT>
                    <a:lnB w="7620" cap="flat" cmpd="sng" algn="ctr">
                      <a:solidFill>
                        <a:srgbClr val="80CA14"/>
                      </a:solidFill>
                      <a:prstDash val="solid"/>
                      <a:round/>
                      <a:headEnd type="none" w="med" len="med"/>
                      <a:tailEnd type="none" w="med" len="med"/>
                    </a:lnB>
                    <a:solidFill>
                      <a:srgbClr val="FFE598"/>
                    </a:solidFill>
                  </a:tcPr>
                </a:tc>
                <a:extLst>
                  <a:ext uri="{0D108BD9-81ED-4DB2-BD59-A6C34878D82A}">
                    <a16:rowId xmlns:a16="http://schemas.microsoft.com/office/drawing/2014/main" val="2226452541"/>
                  </a:ext>
                </a:extLst>
              </a:tr>
              <a:tr h="233107">
                <a:tc>
                  <a:txBody>
                    <a:bodyPr/>
                    <a:lstStyle/>
                    <a:p>
                      <a:pPr rtl="0" fontAlgn="b"/>
                      <a:r>
                        <a:rPr lang="en-US" sz="1200" b="1">
                          <a:effectLst/>
                          <a:latin typeface="Arial Narrow" panose="020B0606020202030204" pitchFamily="34" charset="0"/>
                        </a:rPr>
                        <a:t>Net Income of combined firm post M&amp;A</a:t>
                      </a:r>
                    </a:p>
                  </a:txBody>
                  <a:tcPr marL="9974" marR="9974"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974" marR="997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974" marR="997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645,628,520,000 </a:t>
                      </a:r>
                    </a:p>
                  </a:txBody>
                  <a:tcPr marL="9974" marR="9974" marT="0" marB="0" anchor="b">
                    <a:lnL w="7620" cap="flat" cmpd="sng" algn="ctr">
                      <a:solidFill>
                        <a:srgbClr val="CCCCCC"/>
                      </a:solidFill>
                      <a:prstDash val="solid"/>
                      <a:round/>
                      <a:headEnd type="none" w="med" len="med"/>
                      <a:tailEnd type="none" w="med" len="med"/>
                    </a:lnL>
                    <a:lnR w="7620" cap="flat" cmpd="sng" algn="ctr">
                      <a:solidFill>
                        <a:srgbClr val="20C814"/>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974" marR="9974" marT="0" marB="0" anchor="b">
                    <a:lnL w="7620" cap="flat" cmpd="sng" algn="ctr">
                      <a:solidFill>
                        <a:srgbClr val="20C814"/>
                      </a:solidFill>
                      <a:prstDash val="solid"/>
                      <a:round/>
                      <a:headEnd type="none" w="med" len="med"/>
                      <a:tailEnd type="none" w="med" len="med"/>
                    </a:lnL>
                    <a:lnR w="7620" cap="flat" cmpd="sng" algn="ctr">
                      <a:solidFill>
                        <a:srgbClr val="00C714"/>
                      </a:solidFill>
                      <a:prstDash val="solid"/>
                      <a:round/>
                      <a:headEnd type="none" w="med" len="med"/>
                      <a:tailEnd type="none" w="med" len="med"/>
                    </a:lnR>
                    <a:lnT w="7620" cap="flat" cmpd="sng" algn="ctr">
                      <a:solidFill>
                        <a:srgbClr val="20C814"/>
                      </a:solidFill>
                      <a:prstDash val="solid"/>
                      <a:round/>
                      <a:headEnd type="none" w="med" len="med"/>
                      <a:tailEnd type="none" w="med" len="med"/>
                    </a:lnT>
                    <a:lnB w="7620" cap="flat" cmpd="sng" algn="ctr">
                      <a:solidFill>
                        <a:srgbClr val="E0D7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00C714"/>
                      </a:solidFill>
                      <a:prstDash val="solid"/>
                      <a:round/>
                      <a:headEnd type="none" w="med" len="med"/>
                      <a:tailEnd type="none" w="med" len="med"/>
                    </a:lnL>
                    <a:lnR w="7620" cap="flat" cmpd="sng" algn="ctr">
                      <a:solidFill>
                        <a:srgbClr val="E0C214"/>
                      </a:solidFill>
                      <a:prstDash val="solid"/>
                      <a:round/>
                      <a:headEnd type="none" w="med" len="med"/>
                      <a:tailEnd type="none" w="med" len="med"/>
                    </a:lnR>
                    <a:lnT w="7620" cap="flat" cmpd="sng" algn="ctr">
                      <a:solidFill>
                        <a:srgbClr val="00C714"/>
                      </a:solidFill>
                      <a:prstDash val="solid"/>
                      <a:round/>
                      <a:headEnd type="none" w="med" len="med"/>
                      <a:tailEnd type="none" w="med" len="med"/>
                    </a:lnT>
                    <a:lnB w="7620" cap="flat" cmpd="sng" algn="ctr">
                      <a:solidFill>
                        <a:srgbClr val="C0D8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E0C214"/>
                      </a:solidFill>
                      <a:prstDash val="solid"/>
                      <a:round/>
                      <a:headEnd type="none" w="med" len="med"/>
                      <a:tailEnd type="none" w="med" len="med"/>
                    </a:lnL>
                    <a:lnR w="7620" cap="flat" cmpd="sng" algn="ctr">
                      <a:solidFill>
                        <a:srgbClr val="E0C214"/>
                      </a:solidFill>
                      <a:prstDash val="solid"/>
                      <a:round/>
                      <a:headEnd type="none" w="med" len="med"/>
                      <a:tailEnd type="none" w="med" len="med"/>
                    </a:lnR>
                    <a:lnT w="7620" cap="flat" cmpd="sng" algn="ctr">
                      <a:solidFill>
                        <a:srgbClr val="E0C214"/>
                      </a:solidFill>
                      <a:prstDash val="solid"/>
                      <a:round/>
                      <a:headEnd type="none" w="med" len="med"/>
                      <a:tailEnd type="none" w="med" len="med"/>
                    </a:lnT>
                    <a:lnB w="7620" cap="flat" cmpd="sng" algn="ctr">
                      <a:solidFill>
                        <a:srgbClr val="20D9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E0C214"/>
                      </a:solidFill>
                      <a:prstDash val="solid"/>
                      <a:round/>
                      <a:headEnd type="none" w="med" len="med"/>
                      <a:tailEnd type="none" w="med" len="med"/>
                    </a:lnL>
                    <a:lnR w="7620" cap="flat" cmpd="sng" algn="ctr">
                      <a:solidFill>
                        <a:srgbClr val="20CE14"/>
                      </a:solidFill>
                      <a:prstDash val="solid"/>
                      <a:round/>
                      <a:headEnd type="none" w="med" len="med"/>
                      <a:tailEnd type="none" w="med" len="med"/>
                    </a:lnR>
                    <a:lnT w="7620" cap="flat" cmpd="sng" algn="ctr">
                      <a:solidFill>
                        <a:srgbClr val="E0C214"/>
                      </a:solidFill>
                      <a:prstDash val="solid"/>
                      <a:round/>
                      <a:headEnd type="none" w="med" len="med"/>
                      <a:tailEnd type="none" w="med" len="med"/>
                    </a:lnT>
                    <a:lnB w="7620" cap="flat" cmpd="sng" algn="ctr">
                      <a:solidFill>
                        <a:srgbClr val="40ED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20CE14"/>
                      </a:solidFill>
                      <a:prstDash val="solid"/>
                      <a:round/>
                      <a:headEnd type="none" w="med" len="med"/>
                      <a:tailEnd type="none" w="med" len="med"/>
                    </a:lnL>
                    <a:lnR w="7620" cap="flat" cmpd="sng" algn="ctr">
                      <a:solidFill>
                        <a:srgbClr val="80CA14"/>
                      </a:solidFill>
                      <a:prstDash val="solid"/>
                      <a:round/>
                      <a:headEnd type="none" w="med" len="med"/>
                      <a:tailEnd type="none" w="med" len="med"/>
                    </a:lnR>
                    <a:lnT w="7620" cap="flat" cmpd="sng" algn="ctr">
                      <a:solidFill>
                        <a:srgbClr val="20CE14"/>
                      </a:solidFill>
                      <a:prstDash val="solid"/>
                      <a:round/>
                      <a:headEnd type="none" w="med" len="med"/>
                      <a:tailEnd type="none" w="med" len="med"/>
                    </a:lnT>
                    <a:lnB w="7620" cap="flat" cmpd="sng" algn="ctr">
                      <a:solidFill>
                        <a:srgbClr val="20EF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80CA14"/>
                      </a:solidFill>
                      <a:prstDash val="solid"/>
                      <a:round/>
                      <a:headEnd type="none" w="med" len="med"/>
                      <a:tailEnd type="none" w="med" len="med"/>
                    </a:lnL>
                    <a:lnR w="7620" cap="flat" cmpd="sng" algn="ctr">
                      <a:solidFill>
                        <a:srgbClr val="80CA14"/>
                      </a:solidFill>
                      <a:prstDash val="solid"/>
                      <a:round/>
                      <a:headEnd type="none" w="med" len="med"/>
                      <a:tailEnd type="none" w="med" len="med"/>
                    </a:lnR>
                    <a:lnT w="7620" cap="flat" cmpd="sng" algn="ctr">
                      <a:solidFill>
                        <a:srgbClr val="80CA14"/>
                      </a:solidFill>
                      <a:prstDash val="solid"/>
                      <a:round/>
                      <a:headEnd type="none" w="med" len="med"/>
                      <a:tailEnd type="none" w="med" len="med"/>
                    </a:lnT>
                    <a:lnB w="7620" cap="flat" cmpd="sng" algn="ctr">
                      <a:solidFill>
                        <a:srgbClr val="60EB14"/>
                      </a:solidFill>
                      <a:prstDash val="solid"/>
                      <a:round/>
                      <a:headEnd type="none" w="med" len="med"/>
                      <a:tailEnd type="none" w="med" len="med"/>
                    </a:lnB>
                    <a:solidFill>
                      <a:srgbClr val="FFE598"/>
                    </a:solidFill>
                  </a:tcPr>
                </a:tc>
                <a:extLst>
                  <a:ext uri="{0D108BD9-81ED-4DB2-BD59-A6C34878D82A}">
                    <a16:rowId xmlns:a16="http://schemas.microsoft.com/office/drawing/2014/main" val="11628345"/>
                  </a:ext>
                </a:extLst>
              </a:tr>
              <a:tr h="233107">
                <a:tc>
                  <a:txBody>
                    <a:bodyPr/>
                    <a:lstStyle/>
                    <a:p>
                      <a:pPr rtl="0" fontAlgn="b"/>
                      <a:r>
                        <a:rPr lang="en-US" sz="1200" b="1">
                          <a:effectLst/>
                          <a:latin typeface="Arial Narrow" panose="020B0606020202030204" pitchFamily="34" charset="0"/>
                        </a:rPr>
                        <a:t>EPS of combine firm post M&amp;A</a:t>
                      </a:r>
                    </a:p>
                  </a:txBody>
                  <a:tcPr marL="9974" marR="9974"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974" marR="997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974" marR="997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508 </a:t>
                      </a:r>
                    </a:p>
                  </a:txBody>
                  <a:tcPr marL="9974" marR="9974" marT="0" marB="0" anchor="b">
                    <a:lnL w="7620" cap="flat" cmpd="sng" algn="ctr">
                      <a:solidFill>
                        <a:srgbClr val="CCCCCC"/>
                      </a:solidFill>
                      <a:prstDash val="solid"/>
                      <a:round/>
                      <a:headEnd type="none" w="med" len="med"/>
                      <a:tailEnd type="none" w="med" len="med"/>
                    </a:lnL>
                    <a:lnR w="7620" cap="flat" cmpd="sng" algn="ctr">
                      <a:solidFill>
                        <a:srgbClr val="E0D714"/>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974" marR="9974" marT="0" marB="0" anchor="b">
                    <a:lnL w="7620" cap="flat" cmpd="sng" algn="ctr">
                      <a:solidFill>
                        <a:srgbClr val="E0D714"/>
                      </a:solidFill>
                      <a:prstDash val="solid"/>
                      <a:round/>
                      <a:headEnd type="none" w="med" len="med"/>
                      <a:tailEnd type="none" w="med" len="med"/>
                    </a:lnL>
                    <a:lnR w="7620" cap="flat" cmpd="sng" algn="ctr">
                      <a:solidFill>
                        <a:srgbClr val="C0D814"/>
                      </a:solidFill>
                      <a:prstDash val="solid"/>
                      <a:round/>
                      <a:headEnd type="none" w="med" len="med"/>
                      <a:tailEnd type="none" w="med" len="med"/>
                    </a:lnR>
                    <a:lnT w="7620" cap="flat" cmpd="sng" algn="ctr">
                      <a:solidFill>
                        <a:srgbClr val="E0D714"/>
                      </a:solidFill>
                      <a:prstDash val="solid"/>
                      <a:round/>
                      <a:headEnd type="none" w="med" len="med"/>
                      <a:tailEnd type="none" w="med" len="med"/>
                    </a:lnT>
                    <a:lnB w="7620" cap="flat" cmpd="sng" algn="ctr">
                      <a:solidFill>
                        <a:srgbClr val="C0E213"/>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C0D814"/>
                      </a:solidFill>
                      <a:prstDash val="solid"/>
                      <a:round/>
                      <a:headEnd type="none" w="med" len="med"/>
                      <a:tailEnd type="none" w="med" len="med"/>
                    </a:lnL>
                    <a:lnR w="7620" cap="flat" cmpd="sng" algn="ctr">
                      <a:solidFill>
                        <a:srgbClr val="20D914"/>
                      </a:solidFill>
                      <a:prstDash val="solid"/>
                      <a:round/>
                      <a:headEnd type="none" w="med" len="med"/>
                      <a:tailEnd type="none" w="med" len="med"/>
                    </a:lnR>
                    <a:lnT w="7620" cap="flat" cmpd="sng" algn="ctr">
                      <a:solidFill>
                        <a:srgbClr val="C0D814"/>
                      </a:solidFill>
                      <a:prstDash val="solid"/>
                      <a:round/>
                      <a:headEnd type="none" w="med" len="med"/>
                      <a:tailEnd type="none" w="med" len="med"/>
                    </a:lnT>
                    <a:lnB w="7620" cap="flat" cmpd="sng" algn="ctr">
                      <a:solidFill>
                        <a:srgbClr val="00E213"/>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20D914"/>
                      </a:solidFill>
                      <a:prstDash val="solid"/>
                      <a:round/>
                      <a:headEnd type="none" w="med" len="med"/>
                      <a:tailEnd type="none" w="med" len="med"/>
                    </a:lnL>
                    <a:lnR w="7620" cap="flat" cmpd="sng" algn="ctr">
                      <a:solidFill>
                        <a:srgbClr val="40ED14"/>
                      </a:solidFill>
                      <a:prstDash val="solid"/>
                      <a:round/>
                      <a:headEnd type="none" w="med" len="med"/>
                      <a:tailEnd type="none" w="med" len="med"/>
                    </a:lnR>
                    <a:lnT w="7620" cap="flat" cmpd="sng" algn="ctr">
                      <a:solidFill>
                        <a:srgbClr val="20D914"/>
                      </a:solidFill>
                      <a:prstDash val="solid"/>
                      <a:round/>
                      <a:headEnd type="none" w="med" len="med"/>
                      <a:tailEnd type="none" w="med" len="med"/>
                    </a:lnT>
                    <a:lnB w="7620" cap="flat" cmpd="sng" algn="ctr">
                      <a:solidFill>
                        <a:srgbClr val="40E913"/>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40ED14"/>
                      </a:solidFill>
                      <a:prstDash val="solid"/>
                      <a:round/>
                      <a:headEnd type="none" w="med" len="med"/>
                      <a:tailEnd type="none" w="med" len="med"/>
                    </a:lnL>
                    <a:lnR w="7620" cap="flat" cmpd="sng" algn="ctr">
                      <a:solidFill>
                        <a:srgbClr val="20EF14"/>
                      </a:solidFill>
                      <a:prstDash val="solid"/>
                      <a:round/>
                      <a:headEnd type="none" w="med" len="med"/>
                      <a:tailEnd type="none" w="med" len="med"/>
                    </a:lnR>
                    <a:lnT w="7620" cap="flat" cmpd="sng" algn="ctr">
                      <a:solidFill>
                        <a:srgbClr val="40ED14"/>
                      </a:solidFill>
                      <a:prstDash val="solid"/>
                      <a:round/>
                      <a:headEnd type="none" w="med" len="med"/>
                      <a:tailEnd type="none" w="med" len="med"/>
                    </a:lnT>
                    <a:lnB w="7620" cap="flat" cmpd="sng" algn="ctr">
                      <a:solidFill>
                        <a:srgbClr val="A0AA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20EF14"/>
                      </a:solidFill>
                      <a:prstDash val="solid"/>
                      <a:round/>
                      <a:headEnd type="none" w="med" len="med"/>
                      <a:tailEnd type="none" w="med" len="med"/>
                    </a:lnL>
                    <a:lnR w="7620" cap="flat" cmpd="sng" algn="ctr">
                      <a:solidFill>
                        <a:srgbClr val="60EB14"/>
                      </a:solidFill>
                      <a:prstDash val="solid"/>
                      <a:round/>
                      <a:headEnd type="none" w="med" len="med"/>
                      <a:tailEnd type="none" w="med" len="med"/>
                    </a:lnR>
                    <a:lnT w="7620" cap="flat" cmpd="sng" algn="ctr">
                      <a:solidFill>
                        <a:srgbClr val="20EF14"/>
                      </a:solidFill>
                      <a:prstDash val="solid"/>
                      <a:round/>
                      <a:headEnd type="none" w="med" len="med"/>
                      <a:tailEnd type="none" w="med" len="med"/>
                    </a:lnT>
                    <a:lnB w="7620" cap="flat" cmpd="sng" algn="ctr">
                      <a:solidFill>
                        <a:srgbClr val="60C8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60EB14"/>
                      </a:solidFill>
                      <a:prstDash val="solid"/>
                      <a:round/>
                      <a:headEnd type="none" w="med" len="med"/>
                      <a:tailEnd type="none" w="med" len="med"/>
                    </a:lnL>
                    <a:lnR w="7620" cap="flat" cmpd="sng" algn="ctr">
                      <a:solidFill>
                        <a:srgbClr val="60EB14"/>
                      </a:solidFill>
                      <a:prstDash val="solid"/>
                      <a:round/>
                      <a:headEnd type="none" w="med" len="med"/>
                      <a:tailEnd type="none" w="med" len="med"/>
                    </a:lnR>
                    <a:lnT w="7620" cap="flat" cmpd="sng" algn="ctr">
                      <a:solidFill>
                        <a:srgbClr val="60EB14"/>
                      </a:solidFill>
                      <a:prstDash val="solid"/>
                      <a:round/>
                      <a:headEnd type="none" w="med" len="med"/>
                      <a:tailEnd type="none" w="med" len="med"/>
                    </a:lnT>
                    <a:lnB w="7620" cap="flat" cmpd="sng" algn="ctr">
                      <a:solidFill>
                        <a:srgbClr val="60D514"/>
                      </a:solidFill>
                      <a:prstDash val="solid"/>
                      <a:round/>
                      <a:headEnd type="none" w="med" len="med"/>
                      <a:tailEnd type="none" w="med" len="med"/>
                    </a:lnB>
                    <a:solidFill>
                      <a:srgbClr val="FFE598"/>
                    </a:solidFill>
                  </a:tcPr>
                </a:tc>
                <a:extLst>
                  <a:ext uri="{0D108BD9-81ED-4DB2-BD59-A6C34878D82A}">
                    <a16:rowId xmlns:a16="http://schemas.microsoft.com/office/drawing/2014/main" val="3604158371"/>
                  </a:ext>
                </a:extLst>
              </a:tr>
              <a:tr h="233107">
                <a:tc>
                  <a:txBody>
                    <a:bodyPr/>
                    <a:lstStyle/>
                    <a:p>
                      <a:pPr rtl="0" fontAlgn="b"/>
                      <a:r>
                        <a:rPr lang="en-US" sz="1200" b="1">
                          <a:effectLst/>
                          <a:latin typeface="Arial Narrow" panose="020B0606020202030204" pitchFamily="34" charset="0"/>
                        </a:rPr>
                        <a:t>EPS of Acquirer firm Before M&amp;A</a:t>
                      </a:r>
                    </a:p>
                  </a:txBody>
                  <a:tcPr marL="9974" marR="9974"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974" marR="997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974" marR="997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521 </a:t>
                      </a:r>
                    </a:p>
                  </a:txBody>
                  <a:tcPr marL="9974" marR="9974" marT="0" marB="0" anchor="b">
                    <a:lnL w="7620" cap="flat" cmpd="sng" algn="ctr">
                      <a:solidFill>
                        <a:srgbClr val="CCCCCC"/>
                      </a:solidFill>
                      <a:prstDash val="solid"/>
                      <a:round/>
                      <a:headEnd type="none" w="med" len="med"/>
                      <a:tailEnd type="none" w="med" len="med"/>
                    </a:lnL>
                    <a:lnR w="7620" cap="flat" cmpd="sng" algn="ctr">
                      <a:solidFill>
                        <a:srgbClr val="C0E213"/>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9974" marR="9974" marT="0" marB="0" anchor="b">
                    <a:lnL w="7620" cap="flat" cmpd="sng" algn="ctr">
                      <a:solidFill>
                        <a:srgbClr val="C0E213"/>
                      </a:solidFill>
                      <a:prstDash val="solid"/>
                      <a:round/>
                      <a:headEnd type="none" w="med" len="med"/>
                      <a:tailEnd type="none" w="med" len="med"/>
                    </a:lnL>
                    <a:lnR w="7620" cap="flat" cmpd="sng" algn="ctr">
                      <a:solidFill>
                        <a:srgbClr val="00E213"/>
                      </a:solidFill>
                      <a:prstDash val="solid"/>
                      <a:round/>
                      <a:headEnd type="none" w="med" len="med"/>
                      <a:tailEnd type="none" w="med" len="med"/>
                    </a:lnR>
                    <a:lnT w="7620" cap="flat" cmpd="sng" algn="ctr">
                      <a:solidFill>
                        <a:srgbClr val="C0E213"/>
                      </a:solidFill>
                      <a:prstDash val="solid"/>
                      <a:round/>
                      <a:headEnd type="none" w="med" len="med"/>
                      <a:tailEnd type="none" w="med" len="med"/>
                    </a:lnT>
                    <a:lnB w="7620" cap="flat" cmpd="sng" algn="ctr">
                      <a:solidFill>
                        <a:srgbClr val="80E3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00E213"/>
                      </a:solidFill>
                      <a:prstDash val="solid"/>
                      <a:round/>
                      <a:headEnd type="none" w="med" len="med"/>
                      <a:tailEnd type="none" w="med" len="med"/>
                    </a:lnL>
                    <a:lnR w="7620" cap="flat" cmpd="sng" algn="ctr">
                      <a:solidFill>
                        <a:srgbClr val="40E913"/>
                      </a:solidFill>
                      <a:prstDash val="solid"/>
                      <a:round/>
                      <a:headEnd type="none" w="med" len="med"/>
                      <a:tailEnd type="none" w="med" len="med"/>
                    </a:lnR>
                    <a:lnT w="7620" cap="flat" cmpd="sng" algn="ctr">
                      <a:solidFill>
                        <a:srgbClr val="00E213"/>
                      </a:solidFill>
                      <a:prstDash val="solid"/>
                      <a:round/>
                      <a:headEnd type="none" w="med" len="med"/>
                      <a:tailEnd type="none" w="med" len="med"/>
                    </a:lnT>
                    <a:lnB w="7620" cap="flat" cmpd="sng" algn="ctr">
                      <a:solidFill>
                        <a:srgbClr val="E0E8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40E913"/>
                      </a:solidFill>
                      <a:prstDash val="solid"/>
                      <a:round/>
                      <a:headEnd type="none" w="med" len="med"/>
                      <a:tailEnd type="none" w="med" len="med"/>
                    </a:lnL>
                    <a:lnR w="7620" cap="flat" cmpd="sng" algn="ctr">
                      <a:solidFill>
                        <a:srgbClr val="A0AA14"/>
                      </a:solidFill>
                      <a:prstDash val="solid"/>
                      <a:round/>
                      <a:headEnd type="none" w="med" len="med"/>
                      <a:tailEnd type="none" w="med" len="med"/>
                    </a:lnR>
                    <a:lnT w="7620" cap="flat" cmpd="sng" algn="ctr">
                      <a:solidFill>
                        <a:srgbClr val="40E913"/>
                      </a:solidFill>
                      <a:prstDash val="solid"/>
                      <a:round/>
                      <a:headEnd type="none" w="med" len="med"/>
                      <a:tailEnd type="none" w="med" len="med"/>
                    </a:lnT>
                    <a:lnB w="7620" cap="flat" cmpd="sng" algn="ctr">
                      <a:solidFill>
                        <a:srgbClr val="60E5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A0AA14"/>
                      </a:solidFill>
                      <a:prstDash val="solid"/>
                      <a:round/>
                      <a:headEnd type="none" w="med" len="med"/>
                      <a:tailEnd type="none" w="med" len="med"/>
                    </a:lnL>
                    <a:lnR w="7620" cap="flat" cmpd="sng" algn="ctr">
                      <a:solidFill>
                        <a:srgbClr val="60C814"/>
                      </a:solidFill>
                      <a:prstDash val="solid"/>
                      <a:round/>
                      <a:headEnd type="none" w="med" len="med"/>
                      <a:tailEnd type="none" w="med" len="med"/>
                    </a:lnR>
                    <a:lnT w="7620" cap="flat" cmpd="sng" algn="ctr">
                      <a:solidFill>
                        <a:srgbClr val="A0AA14"/>
                      </a:solidFill>
                      <a:prstDash val="solid"/>
                      <a:round/>
                      <a:headEnd type="none" w="med" len="med"/>
                      <a:tailEnd type="none" w="med" len="med"/>
                    </a:lnT>
                    <a:lnB w="7620" cap="flat" cmpd="sng" algn="ctr">
                      <a:solidFill>
                        <a:srgbClr val="20EA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60C814"/>
                      </a:solidFill>
                      <a:prstDash val="solid"/>
                      <a:round/>
                      <a:headEnd type="none" w="med" len="med"/>
                      <a:tailEnd type="none" w="med" len="med"/>
                    </a:lnL>
                    <a:lnR w="7620" cap="flat" cmpd="sng" algn="ctr">
                      <a:solidFill>
                        <a:srgbClr val="60D514"/>
                      </a:solidFill>
                      <a:prstDash val="solid"/>
                      <a:round/>
                      <a:headEnd type="none" w="med" len="med"/>
                      <a:tailEnd type="none" w="med" len="med"/>
                    </a:lnR>
                    <a:lnT w="7620" cap="flat" cmpd="sng" algn="ctr">
                      <a:solidFill>
                        <a:srgbClr val="60C814"/>
                      </a:solidFill>
                      <a:prstDash val="solid"/>
                      <a:round/>
                      <a:headEnd type="none" w="med" len="med"/>
                      <a:tailEnd type="none" w="med" len="med"/>
                    </a:lnT>
                    <a:lnB w="7620" cap="flat" cmpd="sng" algn="ctr">
                      <a:solidFill>
                        <a:srgbClr val="20EE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60D514"/>
                      </a:solidFill>
                      <a:prstDash val="solid"/>
                      <a:round/>
                      <a:headEnd type="none" w="med" len="med"/>
                      <a:tailEnd type="none" w="med" len="med"/>
                    </a:lnL>
                    <a:lnR w="7620" cap="flat" cmpd="sng" algn="ctr">
                      <a:solidFill>
                        <a:srgbClr val="60D514"/>
                      </a:solidFill>
                      <a:prstDash val="solid"/>
                      <a:round/>
                      <a:headEnd type="none" w="med" len="med"/>
                      <a:tailEnd type="none" w="med" len="med"/>
                    </a:lnR>
                    <a:lnT w="7620" cap="flat" cmpd="sng" algn="ctr">
                      <a:solidFill>
                        <a:srgbClr val="60D514"/>
                      </a:solidFill>
                      <a:prstDash val="solid"/>
                      <a:round/>
                      <a:headEnd type="none" w="med" len="med"/>
                      <a:tailEnd type="none" w="med" len="med"/>
                    </a:lnT>
                    <a:lnB w="7620" cap="flat" cmpd="sng" algn="ctr">
                      <a:solidFill>
                        <a:srgbClr val="C0E113"/>
                      </a:solidFill>
                      <a:prstDash val="solid"/>
                      <a:round/>
                      <a:headEnd type="none" w="med" len="med"/>
                      <a:tailEnd type="none" w="med" len="med"/>
                    </a:lnB>
                    <a:solidFill>
                      <a:srgbClr val="FFE598"/>
                    </a:solidFill>
                  </a:tcPr>
                </a:tc>
                <a:extLst>
                  <a:ext uri="{0D108BD9-81ED-4DB2-BD59-A6C34878D82A}">
                    <a16:rowId xmlns:a16="http://schemas.microsoft.com/office/drawing/2014/main" val="377021870"/>
                  </a:ext>
                </a:extLst>
              </a:tr>
              <a:tr h="233107">
                <a:tc>
                  <a:txBody>
                    <a:bodyPr/>
                    <a:lstStyle/>
                    <a:p>
                      <a:pPr rtl="0" fontAlgn="b"/>
                      <a:r>
                        <a:rPr lang="en-IN" sz="1200" b="1">
                          <a:effectLst/>
                          <a:latin typeface="Arial Narrow" panose="020B0606020202030204" pitchFamily="34" charset="0"/>
                        </a:rPr>
                        <a:t>Accretion(dilution) % to Acquirer post M&amp;A</a:t>
                      </a:r>
                    </a:p>
                  </a:txBody>
                  <a:tcPr marL="9974" marR="9974"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D9E2F3"/>
                    </a:solidFill>
                  </a:tcPr>
                </a:tc>
                <a:tc>
                  <a:txBody>
                    <a:bodyPr/>
                    <a:lstStyle/>
                    <a:p>
                      <a:pPr rtl="0" fontAlgn="b"/>
                      <a:endParaRPr lang="en-IN" sz="1200">
                        <a:effectLst/>
                      </a:endParaRPr>
                    </a:p>
                  </a:txBody>
                  <a:tcPr marL="9974" marR="997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endParaRPr lang="en-IN" sz="1200">
                        <a:effectLst/>
                      </a:endParaRPr>
                    </a:p>
                  </a:txBody>
                  <a:tcPr marL="9974" marR="997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-2.42%</a:t>
                      </a:r>
                    </a:p>
                  </a:txBody>
                  <a:tcPr marL="9974" marR="9974" marT="0" marB="0" anchor="b">
                    <a:lnL w="7620" cap="flat" cmpd="sng" algn="ctr">
                      <a:solidFill>
                        <a:srgbClr val="CCCCCC"/>
                      </a:solidFill>
                      <a:prstDash val="solid"/>
                      <a:round/>
                      <a:headEnd type="none" w="med" len="med"/>
                      <a:tailEnd type="none" w="med" len="med"/>
                    </a:lnL>
                    <a:lnR w="7620" cap="flat" cmpd="sng" algn="ctr">
                      <a:solidFill>
                        <a:srgbClr val="80E314"/>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endParaRPr lang="en-IN" sz="1200">
                        <a:effectLst/>
                      </a:endParaRPr>
                    </a:p>
                  </a:txBody>
                  <a:tcPr marL="9974" marR="9974" marT="0" marB="0" anchor="b">
                    <a:lnL w="7620" cap="flat" cmpd="sng" algn="ctr">
                      <a:solidFill>
                        <a:srgbClr val="80E314"/>
                      </a:solidFill>
                      <a:prstDash val="solid"/>
                      <a:round/>
                      <a:headEnd type="none" w="med" len="med"/>
                      <a:tailEnd type="none" w="med" len="med"/>
                    </a:lnL>
                    <a:lnR w="7620" cap="flat" cmpd="sng" algn="ctr">
                      <a:solidFill>
                        <a:srgbClr val="E0E814"/>
                      </a:solidFill>
                      <a:prstDash val="solid"/>
                      <a:round/>
                      <a:headEnd type="none" w="med" len="med"/>
                      <a:tailEnd type="none" w="med" len="med"/>
                    </a:lnR>
                    <a:lnT w="7620" cap="flat" cmpd="sng" algn="ctr">
                      <a:solidFill>
                        <a:srgbClr val="80E314"/>
                      </a:solidFill>
                      <a:prstDash val="solid"/>
                      <a:round/>
                      <a:headEnd type="none" w="med" len="med"/>
                      <a:tailEnd type="none" w="med" len="med"/>
                    </a:lnT>
                    <a:lnB w="7620" cap="flat" cmpd="sng" algn="ctr">
                      <a:solidFill>
                        <a:srgbClr val="80E3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E0E814"/>
                      </a:solidFill>
                      <a:prstDash val="solid"/>
                      <a:round/>
                      <a:headEnd type="none" w="med" len="med"/>
                      <a:tailEnd type="none" w="med" len="med"/>
                    </a:lnL>
                    <a:lnR w="7620" cap="flat" cmpd="sng" algn="ctr">
                      <a:solidFill>
                        <a:srgbClr val="60E514"/>
                      </a:solidFill>
                      <a:prstDash val="solid"/>
                      <a:round/>
                      <a:headEnd type="none" w="med" len="med"/>
                      <a:tailEnd type="none" w="med" len="med"/>
                    </a:lnR>
                    <a:lnT w="7620" cap="flat" cmpd="sng" algn="ctr">
                      <a:solidFill>
                        <a:srgbClr val="E0E814"/>
                      </a:solidFill>
                      <a:prstDash val="solid"/>
                      <a:round/>
                      <a:headEnd type="none" w="med" len="med"/>
                      <a:tailEnd type="none" w="med" len="med"/>
                    </a:lnT>
                    <a:lnB w="7620" cap="flat" cmpd="sng" algn="ctr">
                      <a:solidFill>
                        <a:srgbClr val="E0E8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60E514"/>
                      </a:solidFill>
                      <a:prstDash val="solid"/>
                      <a:round/>
                      <a:headEnd type="none" w="med" len="med"/>
                      <a:tailEnd type="none" w="med" len="med"/>
                    </a:lnL>
                    <a:lnR w="7620" cap="flat" cmpd="sng" algn="ctr">
                      <a:solidFill>
                        <a:srgbClr val="20EA14"/>
                      </a:solidFill>
                      <a:prstDash val="solid"/>
                      <a:round/>
                      <a:headEnd type="none" w="med" len="med"/>
                      <a:tailEnd type="none" w="med" len="med"/>
                    </a:lnR>
                    <a:lnT w="7620" cap="flat" cmpd="sng" algn="ctr">
                      <a:solidFill>
                        <a:srgbClr val="60E514"/>
                      </a:solidFill>
                      <a:prstDash val="solid"/>
                      <a:round/>
                      <a:headEnd type="none" w="med" len="med"/>
                      <a:tailEnd type="none" w="med" len="med"/>
                    </a:lnT>
                    <a:lnB w="7620" cap="flat" cmpd="sng" algn="ctr">
                      <a:solidFill>
                        <a:srgbClr val="60E5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20EA14"/>
                      </a:solidFill>
                      <a:prstDash val="solid"/>
                      <a:round/>
                      <a:headEnd type="none" w="med" len="med"/>
                      <a:tailEnd type="none" w="med" len="med"/>
                    </a:lnL>
                    <a:lnR w="7620" cap="flat" cmpd="sng" algn="ctr">
                      <a:solidFill>
                        <a:srgbClr val="20EE14"/>
                      </a:solidFill>
                      <a:prstDash val="solid"/>
                      <a:round/>
                      <a:headEnd type="none" w="med" len="med"/>
                      <a:tailEnd type="none" w="med" len="med"/>
                    </a:lnR>
                    <a:lnT w="7620" cap="flat" cmpd="sng" algn="ctr">
                      <a:solidFill>
                        <a:srgbClr val="20EA14"/>
                      </a:solidFill>
                      <a:prstDash val="solid"/>
                      <a:round/>
                      <a:headEnd type="none" w="med" len="med"/>
                      <a:tailEnd type="none" w="med" len="med"/>
                    </a:lnT>
                    <a:lnB w="7620" cap="flat" cmpd="sng" algn="ctr">
                      <a:solidFill>
                        <a:srgbClr val="20EA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20EE14"/>
                      </a:solidFill>
                      <a:prstDash val="solid"/>
                      <a:round/>
                      <a:headEnd type="none" w="med" len="med"/>
                      <a:tailEnd type="none" w="med" len="med"/>
                    </a:lnL>
                    <a:lnR w="7620" cap="flat" cmpd="sng" algn="ctr">
                      <a:solidFill>
                        <a:srgbClr val="C0E113"/>
                      </a:solidFill>
                      <a:prstDash val="solid"/>
                      <a:round/>
                      <a:headEnd type="none" w="med" len="med"/>
                      <a:tailEnd type="none" w="med" len="med"/>
                    </a:lnR>
                    <a:lnT w="7620" cap="flat" cmpd="sng" algn="ctr">
                      <a:solidFill>
                        <a:srgbClr val="20EE14"/>
                      </a:solidFill>
                      <a:prstDash val="solid"/>
                      <a:round/>
                      <a:headEnd type="none" w="med" len="med"/>
                      <a:tailEnd type="none" w="med" len="med"/>
                    </a:lnT>
                    <a:lnB w="7620" cap="flat" cmpd="sng" algn="ctr">
                      <a:solidFill>
                        <a:srgbClr val="20EE14"/>
                      </a:solidFill>
                      <a:prstDash val="solid"/>
                      <a:round/>
                      <a:headEnd type="none" w="med" len="med"/>
                      <a:tailEnd type="none" w="med" len="med"/>
                    </a:lnB>
                    <a:solidFill>
                      <a:srgbClr val="FFE598"/>
                    </a:solidFill>
                  </a:tcPr>
                </a:tc>
                <a:tc>
                  <a:txBody>
                    <a:bodyPr/>
                    <a:lstStyle/>
                    <a:p>
                      <a:pPr rtl="0" fontAlgn="b"/>
                      <a:endParaRPr lang="en-IN" sz="1200">
                        <a:effectLst/>
                      </a:endParaRPr>
                    </a:p>
                  </a:txBody>
                  <a:tcPr marL="9974" marR="9974" marT="0" marB="0" anchor="b">
                    <a:lnL w="7620" cap="flat" cmpd="sng" algn="ctr">
                      <a:solidFill>
                        <a:srgbClr val="C0E113"/>
                      </a:solidFill>
                      <a:prstDash val="solid"/>
                      <a:round/>
                      <a:headEnd type="none" w="med" len="med"/>
                      <a:tailEnd type="none" w="med" len="med"/>
                    </a:lnL>
                    <a:lnR w="7620" cap="flat" cmpd="sng" algn="ctr">
                      <a:solidFill>
                        <a:srgbClr val="C0E113"/>
                      </a:solidFill>
                      <a:prstDash val="solid"/>
                      <a:round/>
                      <a:headEnd type="none" w="med" len="med"/>
                      <a:tailEnd type="none" w="med" len="med"/>
                    </a:lnR>
                    <a:lnT w="7620" cap="flat" cmpd="sng" algn="ctr">
                      <a:solidFill>
                        <a:srgbClr val="C0E113"/>
                      </a:solidFill>
                      <a:prstDash val="solid"/>
                      <a:round/>
                      <a:headEnd type="none" w="med" len="med"/>
                      <a:tailEnd type="none" w="med" len="med"/>
                    </a:lnT>
                    <a:lnB w="7620" cap="flat" cmpd="sng" algn="ctr">
                      <a:solidFill>
                        <a:srgbClr val="C0E113"/>
                      </a:solidFill>
                      <a:prstDash val="solid"/>
                      <a:round/>
                      <a:headEnd type="none" w="med" len="med"/>
                      <a:tailEnd type="none" w="med" len="med"/>
                    </a:lnB>
                    <a:solidFill>
                      <a:srgbClr val="FFE598"/>
                    </a:solidFill>
                  </a:tcPr>
                </a:tc>
                <a:extLst>
                  <a:ext uri="{0D108BD9-81ED-4DB2-BD59-A6C34878D82A}">
                    <a16:rowId xmlns:a16="http://schemas.microsoft.com/office/drawing/2014/main" val="2662183363"/>
                  </a:ext>
                </a:extLst>
              </a:tr>
            </a:tbl>
          </a:graphicData>
        </a:graphic>
      </p:graphicFrame>
    </p:spTree>
    <p:extLst>
      <p:ext uri="{BB962C8B-B14F-4D97-AF65-F5344CB8AC3E}">
        <p14:creationId xmlns:p14="http://schemas.microsoft.com/office/powerpoint/2010/main" val="822982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B6037357-0B74-5D23-3CA6-025C9FA9A629}"/>
              </a:ext>
            </a:extLst>
          </p:cNvPr>
          <p:cNvGraphicFramePr>
            <a:graphicFrameLocks noGrp="1"/>
          </p:cNvGraphicFramePr>
          <p:nvPr>
            <p:extLst>
              <p:ext uri="{D42A27DB-BD31-4B8C-83A1-F6EECF244321}">
                <p14:modId xmlns:p14="http://schemas.microsoft.com/office/powerpoint/2010/main" val="3740892544"/>
              </p:ext>
            </p:extLst>
          </p:nvPr>
        </p:nvGraphicFramePr>
        <p:xfrm>
          <a:off x="1242422" y="1131994"/>
          <a:ext cx="9709041" cy="4628695"/>
        </p:xfrm>
        <a:graphic>
          <a:graphicData uri="http://schemas.openxmlformats.org/drawingml/2006/table">
            <a:tbl>
              <a:tblPr/>
              <a:tblGrid>
                <a:gridCol w="4801346">
                  <a:extLst>
                    <a:ext uri="{9D8B030D-6E8A-4147-A177-3AD203B41FA5}">
                      <a16:colId xmlns:a16="http://schemas.microsoft.com/office/drawing/2014/main" val="3828200959"/>
                    </a:ext>
                  </a:extLst>
                </a:gridCol>
                <a:gridCol w="1081447">
                  <a:extLst>
                    <a:ext uri="{9D8B030D-6E8A-4147-A177-3AD203B41FA5}">
                      <a16:colId xmlns:a16="http://schemas.microsoft.com/office/drawing/2014/main" val="1050290711"/>
                    </a:ext>
                  </a:extLst>
                </a:gridCol>
                <a:gridCol w="1013675">
                  <a:extLst>
                    <a:ext uri="{9D8B030D-6E8A-4147-A177-3AD203B41FA5}">
                      <a16:colId xmlns:a16="http://schemas.microsoft.com/office/drawing/2014/main" val="2354246335"/>
                    </a:ext>
                  </a:extLst>
                </a:gridCol>
                <a:gridCol w="1081447">
                  <a:extLst>
                    <a:ext uri="{9D8B030D-6E8A-4147-A177-3AD203B41FA5}">
                      <a16:colId xmlns:a16="http://schemas.microsoft.com/office/drawing/2014/main" val="4122957706"/>
                    </a:ext>
                  </a:extLst>
                </a:gridCol>
                <a:gridCol w="288521">
                  <a:extLst>
                    <a:ext uri="{9D8B030D-6E8A-4147-A177-3AD203B41FA5}">
                      <a16:colId xmlns:a16="http://schemas.microsoft.com/office/drawing/2014/main" val="990481975"/>
                    </a:ext>
                  </a:extLst>
                </a:gridCol>
                <a:gridCol w="288521">
                  <a:extLst>
                    <a:ext uri="{9D8B030D-6E8A-4147-A177-3AD203B41FA5}">
                      <a16:colId xmlns:a16="http://schemas.microsoft.com/office/drawing/2014/main" val="4191057422"/>
                    </a:ext>
                  </a:extLst>
                </a:gridCol>
                <a:gridCol w="288521">
                  <a:extLst>
                    <a:ext uri="{9D8B030D-6E8A-4147-A177-3AD203B41FA5}">
                      <a16:colId xmlns:a16="http://schemas.microsoft.com/office/drawing/2014/main" val="3031141200"/>
                    </a:ext>
                  </a:extLst>
                </a:gridCol>
                <a:gridCol w="288521">
                  <a:extLst>
                    <a:ext uri="{9D8B030D-6E8A-4147-A177-3AD203B41FA5}">
                      <a16:colId xmlns:a16="http://schemas.microsoft.com/office/drawing/2014/main" val="2545287247"/>
                    </a:ext>
                  </a:extLst>
                </a:gridCol>
                <a:gridCol w="288521">
                  <a:extLst>
                    <a:ext uri="{9D8B030D-6E8A-4147-A177-3AD203B41FA5}">
                      <a16:colId xmlns:a16="http://schemas.microsoft.com/office/drawing/2014/main" val="1842463366"/>
                    </a:ext>
                  </a:extLst>
                </a:gridCol>
                <a:gridCol w="288521">
                  <a:extLst>
                    <a:ext uri="{9D8B030D-6E8A-4147-A177-3AD203B41FA5}">
                      <a16:colId xmlns:a16="http://schemas.microsoft.com/office/drawing/2014/main" val="936878887"/>
                    </a:ext>
                  </a:extLst>
                </a:gridCol>
              </a:tblGrid>
              <a:tr h="187953">
                <a:tc>
                  <a:txBody>
                    <a:bodyPr/>
                    <a:lstStyle/>
                    <a:p>
                      <a:pPr rtl="0" fontAlgn="b"/>
                      <a:r>
                        <a:rPr lang="en-IN" sz="900" b="1" u="sng">
                          <a:effectLst/>
                        </a:rPr>
                        <a:t>Scenario-3 </a:t>
                      </a:r>
                    </a:p>
                  </a:txBody>
                  <a:tcPr marL="8717" marR="8717" marT="0" marB="0" anchor="b">
                    <a:lnL w="7620" cap="flat" cmpd="sng" algn="ctr">
                      <a:solidFill>
                        <a:srgbClr val="4085F0"/>
                      </a:solidFill>
                      <a:prstDash val="solid"/>
                      <a:round/>
                      <a:headEnd type="none" w="med" len="med"/>
                      <a:tailEnd type="none" w="med" len="med"/>
                    </a:lnL>
                    <a:lnR w="7620" cap="flat" cmpd="sng" algn="ctr">
                      <a:solidFill>
                        <a:srgbClr val="0087F0"/>
                      </a:solidFill>
                      <a:prstDash val="solid"/>
                      <a:round/>
                      <a:headEnd type="none" w="med" len="med"/>
                      <a:tailEnd type="none" w="med" len="med"/>
                    </a:lnR>
                    <a:lnT w="7620" cap="flat" cmpd="sng" algn="ctr">
                      <a:solidFill>
                        <a:srgbClr val="4085F0"/>
                      </a:solidFill>
                      <a:prstDash val="solid"/>
                      <a:round/>
                      <a:headEnd type="none" w="med" len="med"/>
                      <a:tailEnd type="none" w="med" len="med"/>
                    </a:lnT>
                    <a:lnB w="7620" cap="flat" cmpd="sng" algn="ctr">
                      <a:solidFill>
                        <a:srgbClr val="80A7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0087F0"/>
                      </a:solidFill>
                      <a:prstDash val="solid"/>
                      <a:round/>
                      <a:headEnd type="none" w="med" len="med"/>
                      <a:tailEnd type="none" w="med" len="med"/>
                    </a:lnL>
                    <a:lnR w="7620" cap="flat" cmpd="sng" algn="ctr">
                      <a:solidFill>
                        <a:srgbClr val="0089F0"/>
                      </a:solidFill>
                      <a:prstDash val="solid"/>
                      <a:round/>
                      <a:headEnd type="none" w="med" len="med"/>
                      <a:tailEnd type="none" w="med" len="med"/>
                    </a:lnR>
                    <a:lnT w="7620" cap="flat" cmpd="sng" algn="ctr">
                      <a:solidFill>
                        <a:srgbClr val="0087F0"/>
                      </a:solidFill>
                      <a:prstDash val="solid"/>
                      <a:round/>
                      <a:headEnd type="none" w="med" len="med"/>
                      <a:tailEnd type="none" w="med" len="med"/>
                    </a:lnT>
                    <a:lnB w="7620" cap="flat" cmpd="sng" algn="ctr">
                      <a:solidFill>
                        <a:srgbClr val="C0A6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0089F0"/>
                      </a:solidFill>
                      <a:prstDash val="solid"/>
                      <a:round/>
                      <a:headEnd type="none" w="med" len="med"/>
                      <a:tailEnd type="none" w="med" len="med"/>
                    </a:lnL>
                    <a:lnR w="7620" cap="flat" cmpd="sng" algn="ctr">
                      <a:solidFill>
                        <a:srgbClr val="6091F0"/>
                      </a:solidFill>
                      <a:prstDash val="solid"/>
                      <a:round/>
                      <a:headEnd type="none" w="med" len="med"/>
                      <a:tailEnd type="none" w="med" len="med"/>
                    </a:lnR>
                    <a:lnT w="7620" cap="flat" cmpd="sng" algn="ctr">
                      <a:solidFill>
                        <a:srgbClr val="0089F0"/>
                      </a:solidFill>
                      <a:prstDash val="solid"/>
                      <a:round/>
                      <a:headEnd type="none" w="med" len="med"/>
                      <a:tailEnd type="none" w="med" len="med"/>
                    </a:lnT>
                    <a:lnB w="7620" cap="flat" cmpd="sng" algn="ctr">
                      <a:solidFill>
                        <a:srgbClr val="40A3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6091F0"/>
                      </a:solidFill>
                      <a:prstDash val="solid"/>
                      <a:round/>
                      <a:headEnd type="none" w="med" len="med"/>
                      <a:tailEnd type="none" w="med" len="med"/>
                    </a:lnL>
                    <a:lnR w="7620" cap="flat" cmpd="sng" algn="ctr">
                      <a:solidFill>
                        <a:srgbClr val="A092F0"/>
                      </a:solidFill>
                      <a:prstDash val="solid"/>
                      <a:round/>
                      <a:headEnd type="none" w="med" len="med"/>
                      <a:tailEnd type="none" w="med" len="med"/>
                    </a:lnR>
                    <a:lnT w="7620" cap="flat" cmpd="sng" algn="ctr">
                      <a:solidFill>
                        <a:srgbClr val="6091F0"/>
                      </a:solidFill>
                      <a:prstDash val="solid"/>
                      <a:round/>
                      <a:headEnd type="none" w="med" len="med"/>
                      <a:tailEnd type="none" w="med" len="med"/>
                    </a:lnT>
                    <a:lnB w="7620" cap="flat" cmpd="sng" algn="ctr">
                      <a:solidFill>
                        <a:srgbClr val="40A5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A092F0"/>
                      </a:solidFill>
                      <a:prstDash val="solid"/>
                      <a:round/>
                      <a:headEnd type="none" w="med" len="med"/>
                      <a:tailEnd type="none" w="med" len="med"/>
                    </a:lnL>
                    <a:lnR w="7620" cap="flat" cmpd="sng" algn="ctr">
                      <a:solidFill>
                        <a:srgbClr val="C08FF0"/>
                      </a:solidFill>
                      <a:prstDash val="solid"/>
                      <a:round/>
                      <a:headEnd type="none" w="med" len="med"/>
                      <a:tailEnd type="none" w="med" len="med"/>
                    </a:lnR>
                    <a:lnT w="7620" cap="flat" cmpd="sng" algn="ctr">
                      <a:solidFill>
                        <a:srgbClr val="A092F0"/>
                      </a:solidFill>
                      <a:prstDash val="solid"/>
                      <a:round/>
                      <a:headEnd type="none" w="med" len="med"/>
                      <a:tailEnd type="none" w="med" len="med"/>
                    </a:lnT>
                    <a:lnB w="7620" cap="flat" cmpd="sng" algn="ctr">
                      <a:solidFill>
                        <a:srgbClr val="C0AC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C08FF0"/>
                      </a:solidFill>
                      <a:prstDash val="solid"/>
                      <a:round/>
                      <a:headEnd type="none" w="med" len="med"/>
                      <a:tailEnd type="none" w="med" len="med"/>
                    </a:lnL>
                    <a:lnR w="7620" cap="flat" cmpd="sng" algn="ctr">
                      <a:solidFill>
                        <a:srgbClr val="209EF0"/>
                      </a:solidFill>
                      <a:prstDash val="solid"/>
                      <a:round/>
                      <a:headEnd type="none" w="med" len="med"/>
                      <a:tailEnd type="none" w="med" len="med"/>
                    </a:lnR>
                    <a:lnT w="7620" cap="flat" cmpd="sng" algn="ctr">
                      <a:solidFill>
                        <a:srgbClr val="C08FF0"/>
                      </a:solidFill>
                      <a:prstDash val="solid"/>
                      <a:round/>
                      <a:headEnd type="none" w="med" len="med"/>
                      <a:tailEnd type="none" w="med" len="med"/>
                    </a:lnT>
                    <a:lnB w="7620" cap="flat" cmpd="sng" algn="ctr">
                      <a:solidFill>
                        <a:srgbClr val="80AD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209EF0"/>
                      </a:solidFill>
                      <a:prstDash val="solid"/>
                      <a:round/>
                      <a:headEnd type="none" w="med" len="med"/>
                      <a:tailEnd type="none" w="med" len="med"/>
                    </a:lnL>
                    <a:lnR w="7620" cap="flat" cmpd="sng" algn="ctr">
                      <a:solidFill>
                        <a:srgbClr val="4062F0"/>
                      </a:solidFill>
                      <a:prstDash val="solid"/>
                      <a:round/>
                      <a:headEnd type="none" w="med" len="med"/>
                      <a:tailEnd type="none" w="med" len="med"/>
                    </a:lnR>
                    <a:lnT w="7620" cap="flat" cmpd="sng" algn="ctr">
                      <a:solidFill>
                        <a:srgbClr val="209EF0"/>
                      </a:solidFill>
                      <a:prstDash val="solid"/>
                      <a:round/>
                      <a:headEnd type="none" w="med" len="med"/>
                      <a:tailEnd type="none" w="med" len="med"/>
                    </a:lnT>
                    <a:lnB w="7620" cap="flat" cmpd="sng" algn="ctr">
                      <a:solidFill>
                        <a:srgbClr val="40AA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4062F0"/>
                      </a:solidFill>
                      <a:prstDash val="solid"/>
                      <a:round/>
                      <a:headEnd type="none" w="med" len="med"/>
                      <a:tailEnd type="none" w="med" len="med"/>
                    </a:lnL>
                    <a:lnR w="7620" cap="flat" cmpd="sng" algn="ctr">
                      <a:solidFill>
                        <a:srgbClr val="E064F0"/>
                      </a:solidFill>
                      <a:prstDash val="solid"/>
                      <a:round/>
                      <a:headEnd type="none" w="med" len="med"/>
                      <a:tailEnd type="none" w="med" len="med"/>
                    </a:lnR>
                    <a:lnT w="7620" cap="flat" cmpd="sng" algn="ctr">
                      <a:solidFill>
                        <a:srgbClr val="4062F0"/>
                      </a:solidFill>
                      <a:prstDash val="solid"/>
                      <a:round/>
                      <a:headEnd type="none" w="med" len="med"/>
                      <a:tailEnd type="none" w="med" len="med"/>
                    </a:lnT>
                    <a:lnB w="7620" cap="flat" cmpd="sng" algn="ctr">
                      <a:solidFill>
                        <a:srgbClr val="80AA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E064F0"/>
                      </a:solidFill>
                      <a:prstDash val="solid"/>
                      <a:round/>
                      <a:headEnd type="none" w="med" len="med"/>
                      <a:tailEnd type="none" w="med" len="med"/>
                    </a:lnL>
                    <a:lnR w="7620" cap="flat" cmpd="sng" algn="ctr">
                      <a:solidFill>
                        <a:srgbClr val="0064F0"/>
                      </a:solidFill>
                      <a:prstDash val="solid"/>
                      <a:round/>
                      <a:headEnd type="none" w="med" len="med"/>
                      <a:tailEnd type="none" w="med" len="med"/>
                    </a:lnR>
                    <a:lnT w="7620" cap="flat" cmpd="sng" algn="ctr">
                      <a:solidFill>
                        <a:srgbClr val="E064F0"/>
                      </a:solidFill>
                      <a:prstDash val="solid"/>
                      <a:round/>
                      <a:headEnd type="none" w="med" len="med"/>
                      <a:tailEnd type="none" w="med" len="med"/>
                    </a:lnT>
                    <a:lnB w="7620" cap="flat" cmpd="sng" algn="ctr">
                      <a:solidFill>
                        <a:srgbClr val="80B9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0064F0"/>
                      </a:solidFill>
                      <a:prstDash val="solid"/>
                      <a:round/>
                      <a:headEnd type="none" w="med" len="med"/>
                      <a:tailEnd type="none" w="med" len="med"/>
                    </a:lnL>
                    <a:lnR w="7620" cap="flat" cmpd="sng" algn="ctr">
                      <a:solidFill>
                        <a:srgbClr val="0064F0"/>
                      </a:solidFill>
                      <a:prstDash val="solid"/>
                      <a:round/>
                      <a:headEnd type="none" w="med" len="med"/>
                      <a:tailEnd type="none" w="med" len="med"/>
                    </a:lnR>
                    <a:lnT w="7620" cap="flat" cmpd="sng" algn="ctr">
                      <a:solidFill>
                        <a:srgbClr val="0064F0"/>
                      </a:solidFill>
                      <a:prstDash val="solid"/>
                      <a:round/>
                      <a:headEnd type="none" w="med" len="med"/>
                      <a:tailEnd type="none" w="med" len="med"/>
                    </a:lnT>
                    <a:lnB w="7620" cap="flat" cmpd="sng" algn="ctr">
                      <a:solidFill>
                        <a:srgbClr val="20B5F0"/>
                      </a:solidFill>
                      <a:prstDash val="solid"/>
                      <a:round/>
                      <a:headEnd type="none" w="med" len="med"/>
                      <a:tailEnd type="none" w="med" len="med"/>
                    </a:lnB>
                    <a:solidFill>
                      <a:srgbClr val="FFE598"/>
                    </a:solidFill>
                  </a:tcPr>
                </a:tc>
                <a:extLst>
                  <a:ext uri="{0D108BD9-81ED-4DB2-BD59-A6C34878D82A}">
                    <a16:rowId xmlns:a16="http://schemas.microsoft.com/office/drawing/2014/main" val="4210175304"/>
                  </a:ext>
                </a:extLst>
              </a:tr>
              <a:tr h="224098">
                <a:tc>
                  <a:txBody>
                    <a:bodyPr/>
                    <a:lstStyle/>
                    <a:p>
                      <a:pPr rtl="0" fontAlgn="b"/>
                      <a:r>
                        <a:rPr lang="en-US" sz="1200">
                          <a:effectLst/>
                        </a:rPr>
                        <a:t>Acquirer acquires target firm at Market price and pays through stock</a:t>
                      </a:r>
                    </a:p>
                  </a:txBody>
                  <a:tcPr marL="8717" marR="8717" marT="0" marB="0" anchor="b">
                    <a:lnL w="7620" cap="flat" cmpd="sng" algn="ctr">
                      <a:solidFill>
                        <a:srgbClr val="80A7F0"/>
                      </a:solidFill>
                      <a:prstDash val="solid"/>
                      <a:round/>
                      <a:headEnd type="none" w="med" len="med"/>
                      <a:tailEnd type="none" w="med" len="med"/>
                    </a:lnL>
                    <a:lnR w="7620" cap="flat" cmpd="sng" algn="ctr">
                      <a:solidFill>
                        <a:srgbClr val="C0A6F0"/>
                      </a:solidFill>
                      <a:prstDash val="solid"/>
                      <a:round/>
                      <a:headEnd type="none" w="med" len="med"/>
                      <a:tailEnd type="none" w="med" len="med"/>
                    </a:lnR>
                    <a:lnT w="7620" cap="flat" cmpd="sng" algn="ctr">
                      <a:solidFill>
                        <a:srgbClr val="80A7F0"/>
                      </a:solidFill>
                      <a:prstDash val="solid"/>
                      <a:round/>
                      <a:headEnd type="none" w="med" len="med"/>
                      <a:tailEnd type="none" w="med" len="med"/>
                    </a:lnT>
                    <a:lnB w="7620" cap="flat" cmpd="sng" algn="ctr">
                      <a:solidFill>
                        <a:srgbClr val="A0B5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C0A6F0"/>
                      </a:solidFill>
                      <a:prstDash val="solid"/>
                      <a:round/>
                      <a:headEnd type="none" w="med" len="med"/>
                      <a:tailEnd type="none" w="med" len="med"/>
                    </a:lnL>
                    <a:lnR w="7620" cap="flat" cmpd="sng" algn="ctr">
                      <a:solidFill>
                        <a:srgbClr val="40A3F0"/>
                      </a:solidFill>
                      <a:prstDash val="solid"/>
                      <a:round/>
                      <a:headEnd type="none" w="med" len="med"/>
                      <a:tailEnd type="none" w="med" len="med"/>
                    </a:lnR>
                    <a:lnT w="7620" cap="flat" cmpd="sng" algn="ctr">
                      <a:solidFill>
                        <a:srgbClr val="C0A6F0"/>
                      </a:solidFill>
                      <a:prstDash val="solid"/>
                      <a:round/>
                      <a:headEnd type="none" w="med" len="med"/>
                      <a:tailEnd type="none" w="med" len="med"/>
                    </a:lnT>
                    <a:lnB w="7620" cap="flat" cmpd="sng" algn="ctr">
                      <a:solidFill>
                        <a:srgbClr val="C0BF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40A3F0"/>
                      </a:solidFill>
                      <a:prstDash val="solid"/>
                      <a:round/>
                      <a:headEnd type="none" w="med" len="med"/>
                      <a:tailEnd type="none" w="med" len="med"/>
                    </a:lnL>
                    <a:lnR w="7620" cap="flat" cmpd="sng" algn="ctr">
                      <a:solidFill>
                        <a:srgbClr val="40A5F0"/>
                      </a:solidFill>
                      <a:prstDash val="solid"/>
                      <a:round/>
                      <a:headEnd type="none" w="med" len="med"/>
                      <a:tailEnd type="none" w="med" len="med"/>
                    </a:lnR>
                    <a:lnT w="7620" cap="flat" cmpd="sng" algn="ctr">
                      <a:solidFill>
                        <a:srgbClr val="40A3F0"/>
                      </a:solidFill>
                      <a:prstDash val="solid"/>
                      <a:round/>
                      <a:headEnd type="none" w="med" len="med"/>
                      <a:tailEnd type="none" w="med" len="med"/>
                    </a:lnT>
                    <a:lnB w="7620" cap="flat" cmpd="sng" algn="ctr">
                      <a:solidFill>
                        <a:srgbClr val="E087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40A5F0"/>
                      </a:solidFill>
                      <a:prstDash val="solid"/>
                      <a:round/>
                      <a:headEnd type="none" w="med" len="med"/>
                      <a:tailEnd type="none" w="med" len="med"/>
                    </a:lnL>
                    <a:lnR w="7620" cap="flat" cmpd="sng" algn="ctr">
                      <a:solidFill>
                        <a:srgbClr val="C0ACF0"/>
                      </a:solidFill>
                      <a:prstDash val="solid"/>
                      <a:round/>
                      <a:headEnd type="none" w="med" len="med"/>
                      <a:tailEnd type="none" w="med" len="med"/>
                    </a:lnR>
                    <a:lnT w="7620" cap="flat" cmpd="sng" algn="ctr">
                      <a:solidFill>
                        <a:srgbClr val="40A5F0"/>
                      </a:solidFill>
                      <a:prstDash val="solid"/>
                      <a:round/>
                      <a:headEnd type="none" w="med" len="med"/>
                      <a:tailEnd type="none" w="med" len="med"/>
                    </a:lnT>
                    <a:lnB w="7620" cap="flat" cmpd="sng" algn="ctr">
                      <a:solidFill>
                        <a:srgbClr val="809C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C0ACF0"/>
                      </a:solidFill>
                      <a:prstDash val="solid"/>
                      <a:round/>
                      <a:headEnd type="none" w="med" len="med"/>
                      <a:tailEnd type="none" w="med" len="med"/>
                    </a:lnL>
                    <a:lnR w="7620" cap="flat" cmpd="sng" algn="ctr">
                      <a:solidFill>
                        <a:srgbClr val="80ADF0"/>
                      </a:solidFill>
                      <a:prstDash val="solid"/>
                      <a:round/>
                      <a:headEnd type="none" w="med" len="med"/>
                      <a:tailEnd type="none" w="med" len="med"/>
                    </a:lnR>
                    <a:lnT w="7620" cap="flat" cmpd="sng" algn="ctr">
                      <a:solidFill>
                        <a:srgbClr val="C0ACF0"/>
                      </a:solidFill>
                      <a:prstDash val="solid"/>
                      <a:round/>
                      <a:headEnd type="none" w="med" len="med"/>
                      <a:tailEnd type="none" w="med" len="med"/>
                    </a:lnT>
                    <a:lnB w="7620" cap="flat" cmpd="sng" algn="ctr">
                      <a:solidFill>
                        <a:srgbClr val="E0A3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80ADF0"/>
                      </a:solidFill>
                      <a:prstDash val="solid"/>
                      <a:round/>
                      <a:headEnd type="none" w="med" len="med"/>
                      <a:tailEnd type="none" w="med" len="med"/>
                    </a:lnL>
                    <a:lnR w="7620" cap="flat" cmpd="sng" algn="ctr">
                      <a:solidFill>
                        <a:srgbClr val="40AAF0"/>
                      </a:solidFill>
                      <a:prstDash val="solid"/>
                      <a:round/>
                      <a:headEnd type="none" w="med" len="med"/>
                      <a:tailEnd type="none" w="med" len="med"/>
                    </a:lnR>
                    <a:lnT w="7620" cap="flat" cmpd="sng" algn="ctr">
                      <a:solidFill>
                        <a:srgbClr val="80ADF0"/>
                      </a:solidFill>
                      <a:prstDash val="solid"/>
                      <a:round/>
                      <a:headEnd type="none" w="med" len="med"/>
                      <a:tailEnd type="none" w="med" len="med"/>
                    </a:lnT>
                    <a:lnB w="7620" cap="flat" cmpd="sng" algn="ctr">
                      <a:solidFill>
                        <a:srgbClr val="A0B8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40AAF0"/>
                      </a:solidFill>
                      <a:prstDash val="solid"/>
                      <a:round/>
                      <a:headEnd type="none" w="med" len="med"/>
                      <a:tailEnd type="none" w="med" len="med"/>
                    </a:lnL>
                    <a:lnR w="7620" cap="flat" cmpd="sng" algn="ctr">
                      <a:solidFill>
                        <a:srgbClr val="80AAF0"/>
                      </a:solidFill>
                      <a:prstDash val="solid"/>
                      <a:round/>
                      <a:headEnd type="none" w="med" len="med"/>
                      <a:tailEnd type="none" w="med" len="med"/>
                    </a:lnR>
                    <a:lnT w="7620" cap="flat" cmpd="sng" algn="ctr">
                      <a:solidFill>
                        <a:srgbClr val="40AAF0"/>
                      </a:solidFill>
                      <a:prstDash val="solid"/>
                      <a:round/>
                      <a:headEnd type="none" w="med" len="med"/>
                      <a:tailEnd type="none" w="med" len="med"/>
                    </a:lnT>
                    <a:lnB w="7620" cap="flat" cmpd="sng" algn="ctr">
                      <a:solidFill>
                        <a:srgbClr val="2083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80AAF0"/>
                      </a:solidFill>
                      <a:prstDash val="solid"/>
                      <a:round/>
                      <a:headEnd type="none" w="med" len="med"/>
                      <a:tailEnd type="none" w="med" len="med"/>
                    </a:lnL>
                    <a:lnR w="7620" cap="flat" cmpd="sng" algn="ctr">
                      <a:solidFill>
                        <a:srgbClr val="80B9F0"/>
                      </a:solidFill>
                      <a:prstDash val="solid"/>
                      <a:round/>
                      <a:headEnd type="none" w="med" len="med"/>
                      <a:tailEnd type="none" w="med" len="med"/>
                    </a:lnR>
                    <a:lnT w="7620" cap="flat" cmpd="sng" algn="ctr">
                      <a:solidFill>
                        <a:srgbClr val="80AAF0"/>
                      </a:solidFill>
                      <a:prstDash val="solid"/>
                      <a:round/>
                      <a:headEnd type="none" w="med" len="med"/>
                      <a:tailEnd type="none" w="med" len="med"/>
                    </a:lnT>
                    <a:lnB w="7620" cap="flat" cmpd="sng" algn="ctr">
                      <a:solidFill>
                        <a:srgbClr val="E0C0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80B9F0"/>
                      </a:solidFill>
                      <a:prstDash val="solid"/>
                      <a:round/>
                      <a:headEnd type="none" w="med" len="med"/>
                      <a:tailEnd type="none" w="med" len="med"/>
                    </a:lnL>
                    <a:lnR w="7620" cap="flat" cmpd="sng" algn="ctr">
                      <a:solidFill>
                        <a:srgbClr val="20B5F0"/>
                      </a:solidFill>
                      <a:prstDash val="solid"/>
                      <a:round/>
                      <a:headEnd type="none" w="med" len="med"/>
                      <a:tailEnd type="none" w="med" len="med"/>
                    </a:lnR>
                    <a:lnT w="7620" cap="flat" cmpd="sng" algn="ctr">
                      <a:solidFill>
                        <a:srgbClr val="80B9F0"/>
                      </a:solidFill>
                      <a:prstDash val="solid"/>
                      <a:round/>
                      <a:headEnd type="none" w="med" len="med"/>
                      <a:tailEnd type="none" w="med" len="med"/>
                    </a:lnT>
                    <a:lnB w="7620" cap="flat" cmpd="sng" algn="ctr">
                      <a:solidFill>
                        <a:srgbClr val="60BA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20B5F0"/>
                      </a:solidFill>
                      <a:prstDash val="solid"/>
                      <a:round/>
                      <a:headEnd type="none" w="med" len="med"/>
                      <a:tailEnd type="none" w="med" len="med"/>
                    </a:lnL>
                    <a:lnR w="7620" cap="flat" cmpd="sng" algn="ctr">
                      <a:solidFill>
                        <a:srgbClr val="20B5F0"/>
                      </a:solidFill>
                      <a:prstDash val="solid"/>
                      <a:round/>
                      <a:headEnd type="none" w="med" len="med"/>
                      <a:tailEnd type="none" w="med" len="med"/>
                    </a:lnR>
                    <a:lnT w="7620" cap="flat" cmpd="sng" algn="ctr">
                      <a:solidFill>
                        <a:srgbClr val="20B5F0"/>
                      </a:solidFill>
                      <a:prstDash val="solid"/>
                      <a:round/>
                      <a:headEnd type="none" w="med" len="med"/>
                      <a:tailEnd type="none" w="med" len="med"/>
                    </a:lnT>
                    <a:lnB w="7620" cap="flat" cmpd="sng" algn="ctr">
                      <a:solidFill>
                        <a:srgbClr val="A0BFF0"/>
                      </a:solidFill>
                      <a:prstDash val="solid"/>
                      <a:round/>
                      <a:headEnd type="none" w="med" len="med"/>
                      <a:tailEnd type="none" w="med" len="med"/>
                    </a:lnB>
                    <a:solidFill>
                      <a:srgbClr val="FFE598"/>
                    </a:solidFill>
                  </a:tcPr>
                </a:tc>
                <a:extLst>
                  <a:ext uri="{0D108BD9-81ED-4DB2-BD59-A6C34878D82A}">
                    <a16:rowId xmlns:a16="http://schemas.microsoft.com/office/drawing/2014/main" val="1167012533"/>
                  </a:ext>
                </a:extLst>
              </a:tr>
              <a:tr h="224098">
                <a:tc>
                  <a:txBody>
                    <a:bodyPr/>
                    <a:lstStyle/>
                    <a:p>
                      <a:pPr rtl="0" fontAlgn="b"/>
                      <a:r>
                        <a:rPr lang="en-US" sz="1200">
                          <a:effectLst/>
                        </a:rPr>
                        <a:t>P/E ratio of Target &lt; P/E ratio of Acquirer</a:t>
                      </a:r>
                    </a:p>
                  </a:txBody>
                  <a:tcPr marL="8717" marR="8717" marT="0" marB="0" anchor="b">
                    <a:lnL w="7620" cap="flat" cmpd="sng" algn="ctr">
                      <a:solidFill>
                        <a:srgbClr val="A0B5F0"/>
                      </a:solidFill>
                      <a:prstDash val="solid"/>
                      <a:round/>
                      <a:headEnd type="none" w="med" len="med"/>
                      <a:tailEnd type="none" w="med" len="med"/>
                    </a:lnL>
                    <a:lnR w="7620" cap="flat" cmpd="sng" algn="ctr">
                      <a:solidFill>
                        <a:srgbClr val="C0BFF0"/>
                      </a:solidFill>
                      <a:prstDash val="solid"/>
                      <a:round/>
                      <a:headEnd type="none" w="med" len="med"/>
                      <a:tailEnd type="none" w="med" len="med"/>
                    </a:lnR>
                    <a:lnT w="7620" cap="flat" cmpd="sng" algn="ctr">
                      <a:solidFill>
                        <a:srgbClr val="A0B5F0"/>
                      </a:solidFill>
                      <a:prstDash val="solid"/>
                      <a:round/>
                      <a:headEnd type="none" w="med" len="med"/>
                      <a:tailEnd type="none" w="med" len="med"/>
                    </a:lnT>
                    <a:lnB w="7620" cap="flat" cmpd="sng" algn="ctr">
                      <a:solidFill>
                        <a:srgbClr val="A083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C0BFF0"/>
                      </a:solidFill>
                      <a:prstDash val="solid"/>
                      <a:round/>
                      <a:headEnd type="none" w="med" len="med"/>
                      <a:tailEnd type="none" w="med" len="med"/>
                    </a:lnL>
                    <a:lnR w="7620" cap="flat" cmpd="sng" algn="ctr">
                      <a:solidFill>
                        <a:srgbClr val="E087F0"/>
                      </a:solidFill>
                      <a:prstDash val="solid"/>
                      <a:round/>
                      <a:headEnd type="none" w="med" len="med"/>
                      <a:tailEnd type="none" w="med" len="med"/>
                    </a:lnR>
                    <a:lnT w="7620" cap="flat" cmpd="sng" algn="ctr">
                      <a:solidFill>
                        <a:srgbClr val="C0BFF0"/>
                      </a:solidFill>
                      <a:prstDash val="solid"/>
                      <a:round/>
                      <a:headEnd type="none" w="med" len="med"/>
                      <a:tailEnd type="none" w="med" len="med"/>
                    </a:lnT>
                    <a:lnB w="7620" cap="flat" cmpd="sng" algn="ctr">
                      <a:solidFill>
                        <a:srgbClr val="8082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E087F0"/>
                      </a:solidFill>
                      <a:prstDash val="solid"/>
                      <a:round/>
                      <a:headEnd type="none" w="med" len="med"/>
                      <a:tailEnd type="none" w="med" len="med"/>
                    </a:lnL>
                    <a:lnR w="7620" cap="flat" cmpd="sng" algn="ctr">
                      <a:solidFill>
                        <a:srgbClr val="809CF0"/>
                      </a:solidFill>
                      <a:prstDash val="solid"/>
                      <a:round/>
                      <a:headEnd type="none" w="med" len="med"/>
                      <a:tailEnd type="none" w="med" len="med"/>
                    </a:lnR>
                    <a:lnT w="7620" cap="flat" cmpd="sng" algn="ctr">
                      <a:solidFill>
                        <a:srgbClr val="E087F0"/>
                      </a:solidFill>
                      <a:prstDash val="solid"/>
                      <a:round/>
                      <a:headEnd type="none" w="med" len="med"/>
                      <a:tailEnd type="none" w="med" len="med"/>
                    </a:lnT>
                    <a:lnB w="7620" cap="flat" cmpd="sng" algn="ctr">
                      <a:solidFill>
                        <a:srgbClr val="E089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809CF0"/>
                      </a:solidFill>
                      <a:prstDash val="solid"/>
                      <a:round/>
                      <a:headEnd type="none" w="med" len="med"/>
                      <a:tailEnd type="none" w="med" len="med"/>
                    </a:lnL>
                    <a:lnR w="7620" cap="flat" cmpd="sng" algn="ctr">
                      <a:solidFill>
                        <a:srgbClr val="E0A3F0"/>
                      </a:solidFill>
                      <a:prstDash val="solid"/>
                      <a:round/>
                      <a:headEnd type="none" w="med" len="med"/>
                      <a:tailEnd type="none" w="med" len="med"/>
                    </a:lnR>
                    <a:lnT w="7620" cap="flat" cmpd="sng" algn="ctr">
                      <a:solidFill>
                        <a:srgbClr val="809CF0"/>
                      </a:solidFill>
                      <a:prstDash val="solid"/>
                      <a:round/>
                      <a:headEnd type="none" w="med" len="med"/>
                      <a:tailEnd type="none" w="med" len="med"/>
                    </a:lnT>
                    <a:lnB w="7620" cap="flat" cmpd="sng" algn="ctr">
                      <a:solidFill>
                        <a:srgbClr val="408E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E0A3F0"/>
                      </a:solidFill>
                      <a:prstDash val="solid"/>
                      <a:round/>
                      <a:headEnd type="none" w="med" len="med"/>
                      <a:tailEnd type="none" w="med" len="med"/>
                    </a:lnL>
                    <a:lnR w="7620" cap="flat" cmpd="sng" algn="ctr">
                      <a:solidFill>
                        <a:srgbClr val="A0B8F0"/>
                      </a:solidFill>
                      <a:prstDash val="solid"/>
                      <a:round/>
                      <a:headEnd type="none" w="med" len="med"/>
                      <a:tailEnd type="none" w="med" len="med"/>
                    </a:lnR>
                    <a:lnT w="7620" cap="flat" cmpd="sng" algn="ctr">
                      <a:solidFill>
                        <a:srgbClr val="E0A3F0"/>
                      </a:solidFill>
                      <a:prstDash val="solid"/>
                      <a:round/>
                      <a:headEnd type="none" w="med" len="med"/>
                      <a:tailEnd type="none" w="med" len="med"/>
                    </a:lnT>
                    <a:lnB w="7620" cap="flat" cmpd="sng" algn="ctr">
                      <a:solidFill>
                        <a:srgbClr val="2098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A0B8F0"/>
                      </a:solidFill>
                      <a:prstDash val="solid"/>
                      <a:round/>
                      <a:headEnd type="none" w="med" len="med"/>
                      <a:tailEnd type="none" w="med" len="med"/>
                    </a:lnL>
                    <a:lnR w="7620" cap="flat" cmpd="sng" algn="ctr">
                      <a:solidFill>
                        <a:srgbClr val="2083F0"/>
                      </a:solidFill>
                      <a:prstDash val="solid"/>
                      <a:round/>
                      <a:headEnd type="none" w="med" len="med"/>
                      <a:tailEnd type="none" w="med" len="med"/>
                    </a:lnR>
                    <a:lnT w="7620" cap="flat" cmpd="sng" algn="ctr">
                      <a:solidFill>
                        <a:srgbClr val="A0B8F0"/>
                      </a:solidFill>
                      <a:prstDash val="solid"/>
                      <a:round/>
                      <a:headEnd type="none" w="med" len="med"/>
                      <a:tailEnd type="none" w="med" len="med"/>
                    </a:lnT>
                    <a:lnB w="7620" cap="flat" cmpd="sng" algn="ctr">
                      <a:solidFill>
                        <a:srgbClr val="609E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2083F0"/>
                      </a:solidFill>
                      <a:prstDash val="solid"/>
                      <a:round/>
                      <a:headEnd type="none" w="med" len="med"/>
                      <a:tailEnd type="none" w="med" len="med"/>
                    </a:lnL>
                    <a:lnR w="7620" cap="flat" cmpd="sng" algn="ctr">
                      <a:solidFill>
                        <a:srgbClr val="E0C0F0"/>
                      </a:solidFill>
                      <a:prstDash val="solid"/>
                      <a:round/>
                      <a:headEnd type="none" w="med" len="med"/>
                      <a:tailEnd type="none" w="med" len="med"/>
                    </a:lnR>
                    <a:lnT w="7620" cap="flat" cmpd="sng" algn="ctr">
                      <a:solidFill>
                        <a:srgbClr val="2083F0"/>
                      </a:solidFill>
                      <a:prstDash val="solid"/>
                      <a:round/>
                      <a:headEnd type="none" w="med" len="med"/>
                      <a:tailEnd type="none" w="med" len="med"/>
                    </a:lnT>
                    <a:lnB w="7620" cap="flat" cmpd="sng" algn="ctr">
                      <a:solidFill>
                        <a:srgbClr val="E0A0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E0C0F0"/>
                      </a:solidFill>
                      <a:prstDash val="solid"/>
                      <a:round/>
                      <a:headEnd type="none" w="med" len="med"/>
                      <a:tailEnd type="none" w="med" len="med"/>
                    </a:lnL>
                    <a:lnR w="7620" cap="flat" cmpd="sng" algn="ctr">
                      <a:solidFill>
                        <a:srgbClr val="60BAF0"/>
                      </a:solidFill>
                      <a:prstDash val="solid"/>
                      <a:round/>
                      <a:headEnd type="none" w="med" len="med"/>
                      <a:tailEnd type="none" w="med" len="med"/>
                    </a:lnR>
                    <a:lnT w="7620" cap="flat" cmpd="sng" algn="ctr">
                      <a:solidFill>
                        <a:srgbClr val="E0C0F0"/>
                      </a:solidFill>
                      <a:prstDash val="solid"/>
                      <a:round/>
                      <a:headEnd type="none" w="med" len="med"/>
                      <a:tailEnd type="none" w="med" len="med"/>
                    </a:lnT>
                    <a:lnB w="7620" cap="flat" cmpd="sng" algn="ctr">
                      <a:solidFill>
                        <a:srgbClr val="40A1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60BAF0"/>
                      </a:solidFill>
                      <a:prstDash val="solid"/>
                      <a:round/>
                      <a:headEnd type="none" w="med" len="med"/>
                      <a:tailEnd type="none" w="med" len="med"/>
                    </a:lnL>
                    <a:lnR w="7620" cap="flat" cmpd="sng" algn="ctr">
                      <a:solidFill>
                        <a:srgbClr val="A0BFF0"/>
                      </a:solidFill>
                      <a:prstDash val="solid"/>
                      <a:round/>
                      <a:headEnd type="none" w="med" len="med"/>
                      <a:tailEnd type="none" w="med" len="med"/>
                    </a:lnR>
                    <a:lnT w="7620" cap="flat" cmpd="sng" algn="ctr">
                      <a:solidFill>
                        <a:srgbClr val="60BAF0"/>
                      </a:solidFill>
                      <a:prstDash val="solid"/>
                      <a:round/>
                      <a:headEnd type="none" w="med" len="med"/>
                      <a:tailEnd type="none" w="med" len="med"/>
                    </a:lnT>
                    <a:lnB w="7620" cap="flat" cmpd="sng" algn="ctr">
                      <a:solidFill>
                        <a:srgbClr val="C09B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A0BFF0"/>
                      </a:solidFill>
                      <a:prstDash val="solid"/>
                      <a:round/>
                      <a:headEnd type="none" w="med" len="med"/>
                      <a:tailEnd type="none" w="med" len="med"/>
                    </a:lnL>
                    <a:lnR w="7620" cap="flat" cmpd="sng" algn="ctr">
                      <a:solidFill>
                        <a:srgbClr val="A0BFF0"/>
                      </a:solidFill>
                      <a:prstDash val="solid"/>
                      <a:round/>
                      <a:headEnd type="none" w="med" len="med"/>
                      <a:tailEnd type="none" w="med" len="med"/>
                    </a:lnR>
                    <a:lnT w="7620" cap="flat" cmpd="sng" algn="ctr">
                      <a:solidFill>
                        <a:srgbClr val="A0BFF0"/>
                      </a:solidFill>
                      <a:prstDash val="solid"/>
                      <a:round/>
                      <a:headEnd type="none" w="med" len="med"/>
                      <a:tailEnd type="none" w="med" len="med"/>
                    </a:lnT>
                    <a:lnB w="7620" cap="flat" cmpd="sng" algn="ctr">
                      <a:solidFill>
                        <a:srgbClr val="60A4F0"/>
                      </a:solidFill>
                      <a:prstDash val="solid"/>
                      <a:round/>
                      <a:headEnd type="none" w="med" len="med"/>
                      <a:tailEnd type="none" w="med" len="med"/>
                    </a:lnB>
                    <a:solidFill>
                      <a:srgbClr val="FFE598"/>
                    </a:solidFill>
                  </a:tcPr>
                </a:tc>
                <a:extLst>
                  <a:ext uri="{0D108BD9-81ED-4DB2-BD59-A6C34878D82A}">
                    <a16:rowId xmlns:a16="http://schemas.microsoft.com/office/drawing/2014/main" val="2631634657"/>
                  </a:ext>
                </a:extLst>
              </a:tr>
              <a:tr h="224098">
                <a:tc>
                  <a:txBody>
                    <a:bodyPr/>
                    <a:lstStyle/>
                    <a:p>
                      <a:pPr rtl="0" fontAlgn="b"/>
                      <a:r>
                        <a:rPr lang="en-US" sz="1200">
                          <a:effectLst/>
                        </a:rPr>
                        <a:t>Exchange ratio is Close to one.</a:t>
                      </a:r>
                    </a:p>
                  </a:txBody>
                  <a:tcPr marL="8717" marR="8717" marT="0" marB="0" anchor="b">
                    <a:lnL w="7620" cap="flat" cmpd="sng" algn="ctr">
                      <a:solidFill>
                        <a:srgbClr val="A083F0"/>
                      </a:solidFill>
                      <a:prstDash val="solid"/>
                      <a:round/>
                      <a:headEnd type="none" w="med" len="med"/>
                      <a:tailEnd type="none" w="med" len="med"/>
                    </a:lnL>
                    <a:lnR w="7620" cap="flat" cmpd="sng" algn="ctr">
                      <a:solidFill>
                        <a:srgbClr val="8082F0"/>
                      </a:solidFill>
                      <a:prstDash val="solid"/>
                      <a:round/>
                      <a:headEnd type="none" w="med" len="med"/>
                      <a:tailEnd type="none" w="med" len="med"/>
                    </a:lnR>
                    <a:lnT w="7620" cap="flat" cmpd="sng" algn="ctr">
                      <a:solidFill>
                        <a:srgbClr val="A083F0"/>
                      </a:solidFill>
                      <a:prstDash val="solid"/>
                      <a:round/>
                      <a:headEnd type="none" w="med" len="med"/>
                      <a:tailEnd type="none" w="med" len="med"/>
                    </a:lnT>
                    <a:lnB w="7620" cap="flat" cmpd="sng" algn="ctr">
                      <a:solidFill>
                        <a:srgbClr val="40A4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8082F0"/>
                      </a:solidFill>
                      <a:prstDash val="solid"/>
                      <a:round/>
                      <a:headEnd type="none" w="med" len="med"/>
                      <a:tailEnd type="none" w="med" len="med"/>
                    </a:lnL>
                    <a:lnR w="7620" cap="flat" cmpd="sng" algn="ctr">
                      <a:solidFill>
                        <a:srgbClr val="E089F0"/>
                      </a:solidFill>
                      <a:prstDash val="solid"/>
                      <a:round/>
                      <a:headEnd type="none" w="med" len="med"/>
                      <a:tailEnd type="none" w="med" len="med"/>
                    </a:lnR>
                    <a:lnT w="7620" cap="flat" cmpd="sng" algn="ctr">
                      <a:solidFill>
                        <a:srgbClr val="8082F0"/>
                      </a:solidFill>
                      <a:prstDash val="solid"/>
                      <a:round/>
                      <a:headEnd type="none" w="med" len="med"/>
                      <a:tailEnd type="none" w="med" len="med"/>
                    </a:lnT>
                    <a:lnB w="7620" cap="flat" cmpd="sng" algn="ctr">
                      <a:solidFill>
                        <a:srgbClr val="8082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E089F0"/>
                      </a:solidFill>
                      <a:prstDash val="solid"/>
                      <a:round/>
                      <a:headEnd type="none" w="med" len="med"/>
                      <a:tailEnd type="none" w="med" len="med"/>
                    </a:lnL>
                    <a:lnR w="7620" cap="flat" cmpd="sng" algn="ctr">
                      <a:solidFill>
                        <a:srgbClr val="408EF0"/>
                      </a:solidFill>
                      <a:prstDash val="solid"/>
                      <a:round/>
                      <a:headEnd type="none" w="med" len="med"/>
                      <a:tailEnd type="none" w="med" len="med"/>
                    </a:lnR>
                    <a:lnT w="7620" cap="flat" cmpd="sng" algn="ctr">
                      <a:solidFill>
                        <a:srgbClr val="E089F0"/>
                      </a:solidFill>
                      <a:prstDash val="solid"/>
                      <a:round/>
                      <a:headEnd type="none" w="med" len="med"/>
                      <a:tailEnd type="none" w="med" len="med"/>
                    </a:lnT>
                    <a:lnB w="7620" cap="flat" cmpd="sng" algn="ctr">
                      <a:solidFill>
                        <a:srgbClr val="A0AB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408EF0"/>
                      </a:solidFill>
                      <a:prstDash val="solid"/>
                      <a:round/>
                      <a:headEnd type="none" w="med" len="med"/>
                      <a:tailEnd type="none" w="med" len="med"/>
                    </a:lnL>
                    <a:lnR w="7620" cap="flat" cmpd="sng" algn="ctr">
                      <a:solidFill>
                        <a:srgbClr val="2098F0"/>
                      </a:solidFill>
                      <a:prstDash val="solid"/>
                      <a:round/>
                      <a:headEnd type="none" w="med" len="med"/>
                      <a:tailEnd type="none" w="med" len="med"/>
                    </a:lnR>
                    <a:lnT w="7620" cap="flat" cmpd="sng" algn="ctr">
                      <a:solidFill>
                        <a:srgbClr val="408EF0"/>
                      </a:solidFill>
                      <a:prstDash val="solid"/>
                      <a:round/>
                      <a:headEnd type="none" w="med" len="med"/>
                      <a:tailEnd type="none" w="med" len="med"/>
                    </a:lnT>
                    <a:lnB w="7620" cap="flat" cmpd="sng" algn="ctr">
                      <a:solidFill>
                        <a:srgbClr val="A0AE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2098F0"/>
                      </a:solidFill>
                      <a:prstDash val="solid"/>
                      <a:round/>
                      <a:headEnd type="none" w="med" len="med"/>
                      <a:tailEnd type="none" w="med" len="med"/>
                    </a:lnL>
                    <a:lnR w="7620" cap="flat" cmpd="sng" algn="ctr">
                      <a:solidFill>
                        <a:srgbClr val="609EF0"/>
                      </a:solidFill>
                      <a:prstDash val="solid"/>
                      <a:round/>
                      <a:headEnd type="none" w="med" len="med"/>
                      <a:tailEnd type="none" w="med" len="med"/>
                    </a:lnR>
                    <a:lnT w="7620" cap="flat" cmpd="sng" algn="ctr">
                      <a:solidFill>
                        <a:srgbClr val="2098F0"/>
                      </a:solidFill>
                      <a:prstDash val="solid"/>
                      <a:round/>
                      <a:headEnd type="none" w="med" len="med"/>
                      <a:tailEnd type="none" w="med" len="med"/>
                    </a:lnT>
                    <a:lnB w="7620" cap="flat" cmpd="sng" algn="ctr">
                      <a:solidFill>
                        <a:srgbClr val="00AF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609EF0"/>
                      </a:solidFill>
                      <a:prstDash val="solid"/>
                      <a:round/>
                      <a:headEnd type="none" w="med" len="med"/>
                      <a:tailEnd type="none" w="med" len="med"/>
                    </a:lnL>
                    <a:lnR w="7620" cap="flat" cmpd="sng" algn="ctr">
                      <a:solidFill>
                        <a:srgbClr val="E0A0F0"/>
                      </a:solidFill>
                      <a:prstDash val="solid"/>
                      <a:round/>
                      <a:headEnd type="none" w="med" len="med"/>
                      <a:tailEnd type="none" w="med" len="med"/>
                    </a:lnR>
                    <a:lnT w="7620" cap="flat" cmpd="sng" algn="ctr">
                      <a:solidFill>
                        <a:srgbClr val="609EF0"/>
                      </a:solidFill>
                      <a:prstDash val="solid"/>
                      <a:round/>
                      <a:headEnd type="none" w="med" len="med"/>
                      <a:tailEnd type="none" w="med" len="med"/>
                    </a:lnT>
                    <a:lnB w="7620" cap="flat" cmpd="sng" algn="ctr">
                      <a:solidFill>
                        <a:srgbClr val="00AA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E0A0F0"/>
                      </a:solidFill>
                      <a:prstDash val="solid"/>
                      <a:round/>
                      <a:headEnd type="none" w="med" len="med"/>
                      <a:tailEnd type="none" w="med" len="med"/>
                    </a:lnL>
                    <a:lnR w="7620" cap="flat" cmpd="sng" algn="ctr">
                      <a:solidFill>
                        <a:srgbClr val="40A1F0"/>
                      </a:solidFill>
                      <a:prstDash val="solid"/>
                      <a:round/>
                      <a:headEnd type="none" w="med" len="med"/>
                      <a:tailEnd type="none" w="med" len="med"/>
                    </a:lnR>
                    <a:lnT w="7620" cap="flat" cmpd="sng" algn="ctr">
                      <a:solidFill>
                        <a:srgbClr val="E0A0F0"/>
                      </a:solidFill>
                      <a:prstDash val="solid"/>
                      <a:round/>
                      <a:headEnd type="none" w="med" len="med"/>
                      <a:tailEnd type="none" w="med" len="med"/>
                    </a:lnT>
                    <a:lnB w="7620" cap="flat" cmpd="sng" algn="ctr">
                      <a:solidFill>
                        <a:srgbClr val="40B7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40A1F0"/>
                      </a:solidFill>
                      <a:prstDash val="solid"/>
                      <a:round/>
                      <a:headEnd type="none" w="med" len="med"/>
                      <a:tailEnd type="none" w="med" len="med"/>
                    </a:lnL>
                    <a:lnR w="7620" cap="flat" cmpd="sng" algn="ctr">
                      <a:solidFill>
                        <a:srgbClr val="C09BF0"/>
                      </a:solidFill>
                      <a:prstDash val="solid"/>
                      <a:round/>
                      <a:headEnd type="none" w="med" len="med"/>
                      <a:tailEnd type="none" w="med" len="med"/>
                    </a:lnR>
                    <a:lnT w="7620" cap="flat" cmpd="sng" algn="ctr">
                      <a:solidFill>
                        <a:srgbClr val="40A1F0"/>
                      </a:solidFill>
                      <a:prstDash val="solid"/>
                      <a:round/>
                      <a:headEnd type="none" w="med" len="med"/>
                      <a:tailEnd type="none" w="med" len="med"/>
                    </a:lnT>
                    <a:lnB w="7620" cap="flat" cmpd="sng" algn="ctr">
                      <a:solidFill>
                        <a:srgbClr val="20B2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C09BF0"/>
                      </a:solidFill>
                      <a:prstDash val="solid"/>
                      <a:round/>
                      <a:headEnd type="none" w="med" len="med"/>
                      <a:tailEnd type="none" w="med" len="med"/>
                    </a:lnL>
                    <a:lnR w="7620" cap="flat" cmpd="sng" algn="ctr">
                      <a:solidFill>
                        <a:srgbClr val="60A4F0"/>
                      </a:solidFill>
                      <a:prstDash val="solid"/>
                      <a:round/>
                      <a:headEnd type="none" w="med" len="med"/>
                      <a:tailEnd type="none" w="med" len="med"/>
                    </a:lnR>
                    <a:lnT w="7620" cap="flat" cmpd="sng" algn="ctr">
                      <a:solidFill>
                        <a:srgbClr val="C09BF0"/>
                      </a:solidFill>
                      <a:prstDash val="solid"/>
                      <a:round/>
                      <a:headEnd type="none" w="med" len="med"/>
                      <a:tailEnd type="none" w="med" len="med"/>
                    </a:lnT>
                    <a:lnB w="7620" cap="flat" cmpd="sng" algn="ctr">
                      <a:solidFill>
                        <a:srgbClr val="A0BF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60A4F0"/>
                      </a:solidFill>
                      <a:prstDash val="solid"/>
                      <a:round/>
                      <a:headEnd type="none" w="med" len="med"/>
                      <a:tailEnd type="none" w="med" len="med"/>
                    </a:lnL>
                    <a:lnR w="7620" cap="flat" cmpd="sng" algn="ctr">
                      <a:solidFill>
                        <a:srgbClr val="60A4F0"/>
                      </a:solidFill>
                      <a:prstDash val="solid"/>
                      <a:round/>
                      <a:headEnd type="none" w="med" len="med"/>
                      <a:tailEnd type="none" w="med" len="med"/>
                    </a:lnR>
                    <a:lnT w="7620" cap="flat" cmpd="sng" algn="ctr">
                      <a:solidFill>
                        <a:srgbClr val="60A4F0"/>
                      </a:solidFill>
                      <a:prstDash val="solid"/>
                      <a:round/>
                      <a:headEnd type="none" w="med" len="med"/>
                      <a:tailEnd type="none" w="med" len="med"/>
                    </a:lnT>
                    <a:lnB w="7620" cap="flat" cmpd="sng" algn="ctr">
                      <a:solidFill>
                        <a:srgbClr val="E0C3F0"/>
                      </a:solidFill>
                      <a:prstDash val="solid"/>
                      <a:round/>
                      <a:headEnd type="none" w="med" len="med"/>
                      <a:tailEnd type="none" w="med" len="med"/>
                    </a:lnB>
                    <a:solidFill>
                      <a:srgbClr val="FFE598"/>
                    </a:solidFill>
                  </a:tcPr>
                </a:tc>
                <a:extLst>
                  <a:ext uri="{0D108BD9-81ED-4DB2-BD59-A6C34878D82A}">
                    <a16:rowId xmlns:a16="http://schemas.microsoft.com/office/drawing/2014/main" val="2067810354"/>
                  </a:ext>
                </a:extLst>
              </a:tr>
              <a:tr h="144580">
                <a:tc>
                  <a:txBody>
                    <a:bodyPr/>
                    <a:lstStyle/>
                    <a:p>
                      <a:pPr rtl="0" fontAlgn="b"/>
                      <a:endParaRPr lang="en-IN" sz="1200">
                        <a:effectLst/>
                      </a:endParaRPr>
                    </a:p>
                  </a:txBody>
                  <a:tcPr marL="8717" marR="8717" marT="0" marB="0" anchor="b">
                    <a:lnL w="7620" cap="flat" cmpd="sng" algn="ctr">
                      <a:solidFill>
                        <a:srgbClr val="40A4F0"/>
                      </a:solidFill>
                      <a:prstDash val="solid"/>
                      <a:round/>
                      <a:headEnd type="none" w="med" len="med"/>
                      <a:tailEnd type="none" w="med" len="med"/>
                    </a:lnL>
                    <a:lnR w="7620" cap="flat" cmpd="sng" algn="ctr">
                      <a:solidFill>
                        <a:srgbClr val="8082F0"/>
                      </a:solidFill>
                      <a:prstDash val="solid"/>
                      <a:round/>
                      <a:headEnd type="none" w="med" len="med"/>
                      <a:tailEnd type="none" w="med" len="med"/>
                    </a:lnR>
                    <a:lnT w="7620" cap="flat" cmpd="sng" algn="ctr">
                      <a:solidFill>
                        <a:srgbClr val="40A4F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8082F0"/>
                      </a:solidFill>
                      <a:prstDash val="solid"/>
                      <a:round/>
                      <a:headEnd type="none" w="med" len="med"/>
                      <a:tailEnd type="none" w="med" len="med"/>
                    </a:lnL>
                    <a:lnR w="7620" cap="flat" cmpd="sng" algn="ctr">
                      <a:solidFill>
                        <a:srgbClr val="A0ABF0"/>
                      </a:solidFill>
                      <a:prstDash val="solid"/>
                      <a:round/>
                      <a:headEnd type="none" w="med" len="med"/>
                      <a:tailEnd type="none" w="med" len="med"/>
                    </a:lnR>
                    <a:lnT w="7620" cap="flat" cmpd="sng" algn="ctr">
                      <a:solidFill>
                        <a:srgbClr val="8082F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A0ABF0"/>
                      </a:solidFill>
                      <a:prstDash val="solid"/>
                      <a:round/>
                      <a:headEnd type="none" w="med" len="med"/>
                      <a:tailEnd type="none" w="med" len="med"/>
                    </a:lnL>
                    <a:lnR w="7620" cap="flat" cmpd="sng" algn="ctr">
                      <a:solidFill>
                        <a:srgbClr val="A0AEF0"/>
                      </a:solidFill>
                      <a:prstDash val="solid"/>
                      <a:round/>
                      <a:headEnd type="none" w="med" len="med"/>
                      <a:tailEnd type="none" w="med" len="med"/>
                    </a:lnR>
                    <a:lnT w="7620" cap="flat" cmpd="sng" algn="ctr">
                      <a:solidFill>
                        <a:srgbClr val="A0ABF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A0AEF0"/>
                      </a:solidFill>
                      <a:prstDash val="solid"/>
                      <a:round/>
                      <a:headEnd type="none" w="med" len="med"/>
                      <a:tailEnd type="none" w="med" len="med"/>
                    </a:lnL>
                    <a:lnR w="7620" cap="flat" cmpd="sng" algn="ctr">
                      <a:solidFill>
                        <a:srgbClr val="00AFF0"/>
                      </a:solidFill>
                      <a:prstDash val="solid"/>
                      <a:round/>
                      <a:headEnd type="none" w="med" len="med"/>
                      <a:tailEnd type="none" w="med" len="med"/>
                    </a:lnR>
                    <a:lnT w="7620" cap="flat" cmpd="sng" algn="ctr">
                      <a:solidFill>
                        <a:srgbClr val="A0AEF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00AFF0"/>
                      </a:solidFill>
                      <a:prstDash val="solid"/>
                      <a:round/>
                      <a:headEnd type="none" w="med" len="med"/>
                      <a:tailEnd type="none" w="med" len="med"/>
                    </a:lnL>
                    <a:lnR w="7620" cap="flat" cmpd="sng" algn="ctr">
                      <a:solidFill>
                        <a:srgbClr val="00AAF0"/>
                      </a:solidFill>
                      <a:prstDash val="solid"/>
                      <a:round/>
                      <a:headEnd type="none" w="med" len="med"/>
                      <a:tailEnd type="none" w="med" len="med"/>
                    </a:lnR>
                    <a:lnT w="7620" cap="flat" cmpd="sng" algn="ctr">
                      <a:solidFill>
                        <a:srgbClr val="00AFF0"/>
                      </a:solidFill>
                      <a:prstDash val="solid"/>
                      <a:round/>
                      <a:headEnd type="none" w="med" len="med"/>
                      <a:tailEnd type="none" w="med" len="med"/>
                    </a:lnT>
                    <a:lnB w="7620" cap="flat" cmpd="sng" algn="ctr">
                      <a:solidFill>
                        <a:srgbClr val="20A6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00AAF0"/>
                      </a:solidFill>
                      <a:prstDash val="solid"/>
                      <a:round/>
                      <a:headEnd type="none" w="med" len="med"/>
                      <a:tailEnd type="none" w="med" len="med"/>
                    </a:lnL>
                    <a:lnR w="7620" cap="flat" cmpd="sng" algn="ctr">
                      <a:solidFill>
                        <a:srgbClr val="40B7F0"/>
                      </a:solidFill>
                      <a:prstDash val="solid"/>
                      <a:round/>
                      <a:headEnd type="none" w="med" len="med"/>
                      <a:tailEnd type="none" w="med" len="med"/>
                    </a:lnR>
                    <a:lnT w="7620" cap="flat" cmpd="sng" algn="ctr">
                      <a:solidFill>
                        <a:srgbClr val="00AAF0"/>
                      </a:solidFill>
                      <a:prstDash val="solid"/>
                      <a:round/>
                      <a:headEnd type="none" w="med" len="med"/>
                      <a:tailEnd type="none" w="med" len="med"/>
                    </a:lnT>
                    <a:lnB w="7620" cap="flat" cmpd="sng" algn="ctr">
                      <a:solidFill>
                        <a:srgbClr val="00B4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40B7F0"/>
                      </a:solidFill>
                      <a:prstDash val="solid"/>
                      <a:round/>
                      <a:headEnd type="none" w="med" len="med"/>
                      <a:tailEnd type="none" w="med" len="med"/>
                    </a:lnL>
                    <a:lnR w="7620" cap="flat" cmpd="sng" algn="ctr">
                      <a:solidFill>
                        <a:srgbClr val="20B2F0"/>
                      </a:solidFill>
                      <a:prstDash val="solid"/>
                      <a:round/>
                      <a:headEnd type="none" w="med" len="med"/>
                      <a:tailEnd type="none" w="med" len="med"/>
                    </a:lnR>
                    <a:lnT w="7620" cap="flat" cmpd="sng" algn="ctr">
                      <a:solidFill>
                        <a:srgbClr val="40B7F0"/>
                      </a:solidFill>
                      <a:prstDash val="solid"/>
                      <a:round/>
                      <a:headEnd type="none" w="med" len="med"/>
                      <a:tailEnd type="none" w="med" len="med"/>
                    </a:lnT>
                    <a:lnB w="7620" cap="flat" cmpd="sng" algn="ctr">
                      <a:solidFill>
                        <a:srgbClr val="E0C3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20B2F0"/>
                      </a:solidFill>
                      <a:prstDash val="solid"/>
                      <a:round/>
                      <a:headEnd type="none" w="med" len="med"/>
                      <a:tailEnd type="none" w="med" len="med"/>
                    </a:lnL>
                    <a:lnR w="7620" cap="flat" cmpd="sng" algn="ctr">
                      <a:solidFill>
                        <a:srgbClr val="A0BFF0"/>
                      </a:solidFill>
                      <a:prstDash val="solid"/>
                      <a:round/>
                      <a:headEnd type="none" w="med" len="med"/>
                      <a:tailEnd type="none" w="med" len="med"/>
                    </a:lnR>
                    <a:lnT w="7620" cap="flat" cmpd="sng" algn="ctr">
                      <a:solidFill>
                        <a:srgbClr val="20B2F0"/>
                      </a:solidFill>
                      <a:prstDash val="solid"/>
                      <a:round/>
                      <a:headEnd type="none" w="med" len="med"/>
                      <a:tailEnd type="none" w="med" len="med"/>
                    </a:lnT>
                    <a:lnB w="7620" cap="flat" cmpd="sng" algn="ctr">
                      <a:solidFill>
                        <a:srgbClr val="60C8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A0BFF0"/>
                      </a:solidFill>
                      <a:prstDash val="solid"/>
                      <a:round/>
                      <a:headEnd type="none" w="med" len="med"/>
                      <a:tailEnd type="none" w="med" len="med"/>
                    </a:lnL>
                    <a:lnR w="7620" cap="flat" cmpd="sng" algn="ctr">
                      <a:solidFill>
                        <a:srgbClr val="E0C3F0"/>
                      </a:solidFill>
                      <a:prstDash val="solid"/>
                      <a:round/>
                      <a:headEnd type="none" w="med" len="med"/>
                      <a:tailEnd type="none" w="med" len="med"/>
                    </a:lnR>
                    <a:lnT w="7620" cap="flat" cmpd="sng" algn="ctr">
                      <a:solidFill>
                        <a:srgbClr val="A0BFF0"/>
                      </a:solidFill>
                      <a:prstDash val="solid"/>
                      <a:round/>
                      <a:headEnd type="none" w="med" len="med"/>
                      <a:tailEnd type="none" w="med" len="med"/>
                    </a:lnT>
                    <a:lnB w="7620" cap="flat" cmpd="sng" algn="ctr">
                      <a:solidFill>
                        <a:srgbClr val="80C2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E0C3F0"/>
                      </a:solidFill>
                      <a:prstDash val="solid"/>
                      <a:round/>
                      <a:headEnd type="none" w="med" len="med"/>
                      <a:tailEnd type="none" w="med" len="med"/>
                    </a:lnL>
                    <a:lnR w="7620" cap="flat" cmpd="sng" algn="ctr">
                      <a:solidFill>
                        <a:srgbClr val="E0C3F0"/>
                      </a:solidFill>
                      <a:prstDash val="solid"/>
                      <a:round/>
                      <a:headEnd type="none" w="med" len="med"/>
                      <a:tailEnd type="none" w="med" len="med"/>
                    </a:lnR>
                    <a:lnT w="7620" cap="flat" cmpd="sng" algn="ctr">
                      <a:solidFill>
                        <a:srgbClr val="E0C3F0"/>
                      </a:solidFill>
                      <a:prstDash val="solid"/>
                      <a:round/>
                      <a:headEnd type="none" w="med" len="med"/>
                      <a:tailEnd type="none" w="med" len="med"/>
                    </a:lnT>
                    <a:lnB w="7620" cap="flat" cmpd="sng" algn="ctr">
                      <a:solidFill>
                        <a:srgbClr val="20C6F0"/>
                      </a:solidFill>
                      <a:prstDash val="solid"/>
                      <a:round/>
                      <a:headEnd type="none" w="med" len="med"/>
                      <a:tailEnd type="none" w="med" len="med"/>
                    </a:lnB>
                    <a:solidFill>
                      <a:srgbClr val="FFE598"/>
                    </a:solidFill>
                  </a:tcPr>
                </a:tc>
                <a:extLst>
                  <a:ext uri="{0D108BD9-81ED-4DB2-BD59-A6C34878D82A}">
                    <a16:rowId xmlns:a16="http://schemas.microsoft.com/office/drawing/2014/main" val="1606200206"/>
                  </a:ext>
                </a:extLst>
              </a:tr>
              <a:tr h="224098">
                <a:tc>
                  <a:txBody>
                    <a:bodyPr/>
                    <a:lstStyle/>
                    <a:p>
                      <a:pPr rtl="0" fontAlgn="b"/>
                      <a:endParaRPr lang="en-IN" sz="1200">
                        <a:effectLst/>
                      </a:endParaRPr>
                    </a:p>
                  </a:txBody>
                  <a:tcPr marL="8717" marR="8717"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200" b="1">
                          <a:effectLst/>
                          <a:latin typeface="Arial Narrow" panose="020B0606020202030204" pitchFamily="34" charset="0"/>
                        </a:rPr>
                        <a:t>Acquirer</a:t>
                      </a: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200" b="1">
                          <a:effectLst/>
                          <a:latin typeface="Arial Narrow" panose="020B0606020202030204" pitchFamily="34" charset="0"/>
                        </a:rPr>
                        <a:t>Target</a:t>
                      </a: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200" b="1">
                          <a:effectLst/>
                          <a:latin typeface="Arial Narrow" panose="020B0606020202030204" pitchFamily="34" charset="0"/>
                        </a:rPr>
                        <a:t>Combined </a:t>
                      </a: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20A6F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717" marR="8717" marT="0" marB="0" anchor="b">
                    <a:lnL w="7620" cap="flat" cmpd="sng" algn="ctr">
                      <a:solidFill>
                        <a:srgbClr val="20A6F0"/>
                      </a:solidFill>
                      <a:prstDash val="solid"/>
                      <a:round/>
                      <a:headEnd type="none" w="med" len="med"/>
                      <a:tailEnd type="none" w="med" len="med"/>
                    </a:lnL>
                    <a:lnR w="7620" cap="flat" cmpd="sng" algn="ctr">
                      <a:solidFill>
                        <a:srgbClr val="00B4F0"/>
                      </a:solidFill>
                      <a:prstDash val="solid"/>
                      <a:round/>
                      <a:headEnd type="none" w="med" len="med"/>
                      <a:tailEnd type="none" w="med" len="med"/>
                    </a:lnR>
                    <a:lnT w="7620" cap="flat" cmpd="sng" algn="ctr">
                      <a:solidFill>
                        <a:srgbClr val="20A6F0"/>
                      </a:solidFill>
                      <a:prstDash val="solid"/>
                      <a:round/>
                      <a:headEnd type="none" w="med" len="med"/>
                      <a:tailEnd type="none" w="med" len="med"/>
                    </a:lnT>
                    <a:lnB w="7620" cap="flat" cmpd="sng" algn="ctr">
                      <a:solidFill>
                        <a:srgbClr val="0090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00B4F0"/>
                      </a:solidFill>
                      <a:prstDash val="solid"/>
                      <a:round/>
                      <a:headEnd type="none" w="med" len="med"/>
                      <a:tailEnd type="none" w="med" len="med"/>
                    </a:lnL>
                    <a:lnR w="7620" cap="flat" cmpd="sng" algn="ctr">
                      <a:solidFill>
                        <a:srgbClr val="E0C3F0"/>
                      </a:solidFill>
                      <a:prstDash val="solid"/>
                      <a:round/>
                      <a:headEnd type="none" w="med" len="med"/>
                      <a:tailEnd type="none" w="med" len="med"/>
                    </a:lnR>
                    <a:lnT w="7620" cap="flat" cmpd="sng" algn="ctr">
                      <a:solidFill>
                        <a:srgbClr val="00B4F0"/>
                      </a:solidFill>
                      <a:prstDash val="solid"/>
                      <a:round/>
                      <a:headEnd type="none" w="med" len="med"/>
                      <a:tailEnd type="none" w="med" len="med"/>
                    </a:lnT>
                    <a:lnB w="7620" cap="flat" cmpd="sng" algn="ctr">
                      <a:solidFill>
                        <a:srgbClr val="8091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E0C3F0"/>
                      </a:solidFill>
                      <a:prstDash val="solid"/>
                      <a:round/>
                      <a:headEnd type="none" w="med" len="med"/>
                      <a:tailEnd type="none" w="med" len="med"/>
                    </a:lnL>
                    <a:lnR w="7620" cap="flat" cmpd="sng" algn="ctr">
                      <a:solidFill>
                        <a:srgbClr val="60C8F0"/>
                      </a:solidFill>
                      <a:prstDash val="solid"/>
                      <a:round/>
                      <a:headEnd type="none" w="med" len="med"/>
                      <a:tailEnd type="none" w="med" len="med"/>
                    </a:lnR>
                    <a:lnT w="7620" cap="flat" cmpd="sng" algn="ctr">
                      <a:solidFill>
                        <a:srgbClr val="E0C3F0"/>
                      </a:solidFill>
                      <a:prstDash val="solid"/>
                      <a:round/>
                      <a:headEnd type="none" w="med" len="med"/>
                      <a:tailEnd type="none" w="med" len="med"/>
                    </a:lnT>
                    <a:lnB w="7620" cap="flat" cmpd="sng" algn="ctr">
                      <a:solidFill>
                        <a:srgbClr val="0095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60C8F0"/>
                      </a:solidFill>
                      <a:prstDash val="solid"/>
                      <a:round/>
                      <a:headEnd type="none" w="med" len="med"/>
                      <a:tailEnd type="none" w="med" len="med"/>
                    </a:lnL>
                    <a:lnR w="7620" cap="flat" cmpd="sng" algn="ctr">
                      <a:solidFill>
                        <a:srgbClr val="80C2F0"/>
                      </a:solidFill>
                      <a:prstDash val="solid"/>
                      <a:round/>
                      <a:headEnd type="none" w="med" len="med"/>
                      <a:tailEnd type="none" w="med" len="med"/>
                    </a:lnR>
                    <a:lnT w="7620" cap="flat" cmpd="sng" algn="ctr">
                      <a:solidFill>
                        <a:srgbClr val="60C8F0"/>
                      </a:solidFill>
                      <a:prstDash val="solid"/>
                      <a:round/>
                      <a:headEnd type="none" w="med" len="med"/>
                      <a:tailEnd type="none" w="med" len="med"/>
                    </a:lnT>
                    <a:lnB w="7620" cap="flat" cmpd="sng" algn="ctr">
                      <a:solidFill>
                        <a:srgbClr val="40A0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80C2F0"/>
                      </a:solidFill>
                      <a:prstDash val="solid"/>
                      <a:round/>
                      <a:headEnd type="none" w="med" len="med"/>
                      <a:tailEnd type="none" w="med" len="med"/>
                    </a:lnL>
                    <a:lnR w="7620" cap="flat" cmpd="sng" algn="ctr">
                      <a:solidFill>
                        <a:srgbClr val="20C6F0"/>
                      </a:solidFill>
                      <a:prstDash val="solid"/>
                      <a:round/>
                      <a:headEnd type="none" w="med" len="med"/>
                      <a:tailEnd type="none" w="med" len="med"/>
                    </a:lnR>
                    <a:lnT w="7620" cap="flat" cmpd="sng" algn="ctr">
                      <a:solidFill>
                        <a:srgbClr val="80C2F0"/>
                      </a:solidFill>
                      <a:prstDash val="solid"/>
                      <a:round/>
                      <a:headEnd type="none" w="med" len="med"/>
                      <a:tailEnd type="none" w="med" len="med"/>
                    </a:lnT>
                    <a:lnB w="7620" cap="flat" cmpd="sng" algn="ctr">
                      <a:solidFill>
                        <a:srgbClr val="409C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20C6F0"/>
                      </a:solidFill>
                      <a:prstDash val="solid"/>
                      <a:round/>
                      <a:headEnd type="none" w="med" len="med"/>
                      <a:tailEnd type="none" w="med" len="med"/>
                    </a:lnL>
                    <a:lnR w="7620" cap="flat" cmpd="sng" algn="ctr">
                      <a:solidFill>
                        <a:srgbClr val="20C6F0"/>
                      </a:solidFill>
                      <a:prstDash val="solid"/>
                      <a:round/>
                      <a:headEnd type="none" w="med" len="med"/>
                      <a:tailEnd type="none" w="med" len="med"/>
                    </a:lnR>
                    <a:lnT w="7620" cap="flat" cmpd="sng" algn="ctr">
                      <a:solidFill>
                        <a:srgbClr val="20C6F0"/>
                      </a:solidFill>
                      <a:prstDash val="solid"/>
                      <a:round/>
                      <a:headEnd type="none" w="med" len="med"/>
                      <a:tailEnd type="none" w="med" len="med"/>
                    </a:lnT>
                    <a:lnB w="7620" cap="flat" cmpd="sng" algn="ctr">
                      <a:solidFill>
                        <a:srgbClr val="C09DF0"/>
                      </a:solidFill>
                      <a:prstDash val="solid"/>
                      <a:round/>
                      <a:headEnd type="none" w="med" len="med"/>
                      <a:tailEnd type="none" w="med" len="med"/>
                    </a:lnB>
                    <a:solidFill>
                      <a:srgbClr val="FFE598"/>
                    </a:solidFill>
                  </a:tcPr>
                </a:tc>
                <a:extLst>
                  <a:ext uri="{0D108BD9-81ED-4DB2-BD59-A6C34878D82A}">
                    <a16:rowId xmlns:a16="http://schemas.microsoft.com/office/drawing/2014/main" val="3108033431"/>
                  </a:ext>
                </a:extLst>
              </a:tr>
              <a:tr h="224098">
                <a:tc>
                  <a:txBody>
                    <a:bodyPr/>
                    <a:lstStyle/>
                    <a:p>
                      <a:pPr rtl="0" fontAlgn="b"/>
                      <a:r>
                        <a:rPr lang="en-IN" sz="1200" b="1">
                          <a:effectLst/>
                          <a:latin typeface="Arial Narrow" panose="020B0606020202030204" pitchFamily="34" charset="0"/>
                        </a:rPr>
                        <a:t>Share price before announcement</a:t>
                      </a:r>
                    </a:p>
                  </a:txBody>
                  <a:tcPr marL="8717" marR="8717"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8,158 </a:t>
                      </a: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0090F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717" marR="8717" marT="0" marB="0" anchor="b">
                    <a:lnL w="7620" cap="flat" cmpd="sng" algn="ctr">
                      <a:solidFill>
                        <a:srgbClr val="0090F0"/>
                      </a:solidFill>
                      <a:prstDash val="solid"/>
                      <a:round/>
                      <a:headEnd type="none" w="med" len="med"/>
                      <a:tailEnd type="none" w="med" len="med"/>
                    </a:lnL>
                    <a:lnR w="7620" cap="flat" cmpd="sng" algn="ctr">
                      <a:solidFill>
                        <a:srgbClr val="8091F0"/>
                      </a:solidFill>
                      <a:prstDash val="solid"/>
                      <a:round/>
                      <a:headEnd type="none" w="med" len="med"/>
                      <a:tailEnd type="none" w="med" len="med"/>
                    </a:lnR>
                    <a:lnT w="7620" cap="flat" cmpd="sng" algn="ctr">
                      <a:solidFill>
                        <a:srgbClr val="0090F0"/>
                      </a:solidFill>
                      <a:prstDash val="solid"/>
                      <a:round/>
                      <a:headEnd type="none" w="med" len="med"/>
                      <a:tailEnd type="none" w="med" len="med"/>
                    </a:lnT>
                    <a:lnB w="7620" cap="flat" cmpd="sng" algn="ctr">
                      <a:solidFill>
                        <a:srgbClr val="C0A7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8091F0"/>
                      </a:solidFill>
                      <a:prstDash val="solid"/>
                      <a:round/>
                      <a:headEnd type="none" w="med" len="med"/>
                      <a:tailEnd type="none" w="med" len="med"/>
                    </a:lnL>
                    <a:lnR w="7620" cap="flat" cmpd="sng" algn="ctr">
                      <a:solidFill>
                        <a:srgbClr val="0095F0"/>
                      </a:solidFill>
                      <a:prstDash val="solid"/>
                      <a:round/>
                      <a:headEnd type="none" w="med" len="med"/>
                      <a:tailEnd type="none" w="med" len="med"/>
                    </a:lnR>
                    <a:lnT w="7620" cap="flat" cmpd="sng" algn="ctr">
                      <a:solidFill>
                        <a:srgbClr val="8091F0"/>
                      </a:solidFill>
                      <a:prstDash val="solid"/>
                      <a:round/>
                      <a:headEnd type="none" w="med" len="med"/>
                      <a:tailEnd type="none" w="med" len="med"/>
                    </a:lnT>
                    <a:lnB w="7620" cap="flat" cmpd="sng" algn="ctr">
                      <a:solidFill>
                        <a:srgbClr val="A0A2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0095F0"/>
                      </a:solidFill>
                      <a:prstDash val="solid"/>
                      <a:round/>
                      <a:headEnd type="none" w="med" len="med"/>
                      <a:tailEnd type="none" w="med" len="med"/>
                    </a:lnL>
                    <a:lnR w="7620" cap="flat" cmpd="sng" algn="ctr">
                      <a:solidFill>
                        <a:srgbClr val="40A0F0"/>
                      </a:solidFill>
                      <a:prstDash val="solid"/>
                      <a:round/>
                      <a:headEnd type="none" w="med" len="med"/>
                      <a:tailEnd type="none" w="med" len="med"/>
                    </a:lnR>
                    <a:lnT w="7620" cap="flat" cmpd="sng" algn="ctr">
                      <a:solidFill>
                        <a:srgbClr val="0095F0"/>
                      </a:solidFill>
                      <a:prstDash val="solid"/>
                      <a:round/>
                      <a:headEnd type="none" w="med" len="med"/>
                      <a:tailEnd type="none" w="med" len="med"/>
                    </a:lnT>
                    <a:lnB w="7620" cap="flat" cmpd="sng" algn="ctr">
                      <a:solidFill>
                        <a:srgbClr val="60B1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40A0F0"/>
                      </a:solidFill>
                      <a:prstDash val="solid"/>
                      <a:round/>
                      <a:headEnd type="none" w="med" len="med"/>
                      <a:tailEnd type="none" w="med" len="med"/>
                    </a:lnL>
                    <a:lnR w="7620" cap="flat" cmpd="sng" algn="ctr">
                      <a:solidFill>
                        <a:srgbClr val="409CF0"/>
                      </a:solidFill>
                      <a:prstDash val="solid"/>
                      <a:round/>
                      <a:headEnd type="none" w="med" len="med"/>
                      <a:tailEnd type="none" w="med" len="med"/>
                    </a:lnR>
                    <a:lnT w="7620" cap="flat" cmpd="sng" algn="ctr">
                      <a:solidFill>
                        <a:srgbClr val="40A0F0"/>
                      </a:solidFill>
                      <a:prstDash val="solid"/>
                      <a:round/>
                      <a:headEnd type="none" w="med" len="med"/>
                      <a:tailEnd type="none" w="med" len="med"/>
                    </a:lnT>
                    <a:lnB w="7620" cap="flat" cmpd="sng" algn="ctr">
                      <a:solidFill>
                        <a:srgbClr val="40AD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409CF0"/>
                      </a:solidFill>
                      <a:prstDash val="solid"/>
                      <a:round/>
                      <a:headEnd type="none" w="med" len="med"/>
                      <a:tailEnd type="none" w="med" len="med"/>
                    </a:lnL>
                    <a:lnR w="7620" cap="flat" cmpd="sng" algn="ctr">
                      <a:solidFill>
                        <a:srgbClr val="C09DF0"/>
                      </a:solidFill>
                      <a:prstDash val="solid"/>
                      <a:round/>
                      <a:headEnd type="none" w="med" len="med"/>
                      <a:tailEnd type="none" w="med" len="med"/>
                    </a:lnR>
                    <a:lnT w="7620" cap="flat" cmpd="sng" algn="ctr">
                      <a:solidFill>
                        <a:srgbClr val="409CF0"/>
                      </a:solidFill>
                      <a:prstDash val="solid"/>
                      <a:round/>
                      <a:headEnd type="none" w="med" len="med"/>
                      <a:tailEnd type="none" w="med" len="med"/>
                    </a:lnT>
                    <a:lnB w="7620" cap="flat" cmpd="sng" algn="ctr">
                      <a:solidFill>
                        <a:srgbClr val="00B3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C09DF0"/>
                      </a:solidFill>
                      <a:prstDash val="solid"/>
                      <a:round/>
                      <a:headEnd type="none" w="med" len="med"/>
                      <a:tailEnd type="none" w="med" len="med"/>
                    </a:lnL>
                    <a:lnR w="7620" cap="flat" cmpd="sng" algn="ctr">
                      <a:solidFill>
                        <a:srgbClr val="C09DF0"/>
                      </a:solidFill>
                      <a:prstDash val="solid"/>
                      <a:round/>
                      <a:headEnd type="none" w="med" len="med"/>
                      <a:tailEnd type="none" w="med" len="med"/>
                    </a:lnR>
                    <a:lnT w="7620" cap="flat" cmpd="sng" algn="ctr">
                      <a:solidFill>
                        <a:srgbClr val="C09DF0"/>
                      </a:solidFill>
                      <a:prstDash val="solid"/>
                      <a:round/>
                      <a:headEnd type="none" w="med" len="med"/>
                      <a:tailEnd type="none" w="med" len="med"/>
                    </a:lnT>
                    <a:lnB w="7620" cap="flat" cmpd="sng" algn="ctr">
                      <a:solidFill>
                        <a:srgbClr val="40B6F0"/>
                      </a:solidFill>
                      <a:prstDash val="solid"/>
                      <a:round/>
                      <a:headEnd type="none" w="med" len="med"/>
                      <a:tailEnd type="none" w="med" len="med"/>
                    </a:lnB>
                    <a:solidFill>
                      <a:srgbClr val="FFE598"/>
                    </a:solidFill>
                  </a:tcPr>
                </a:tc>
                <a:extLst>
                  <a:ext uri="{0D108BD9-81ED-4DB2-BD59-A6C34878D82A}">
                    <a16:rowId xmlns:a16="http://schemas.microsoft.com/office/drawing/2014/main" val="3500979766"/>
                  </a:ext>
                </a:extLst>
              </a:tr>
              <a:tr h="224098">
                <a:tc>
                  <a:txBody>
                    <a:bodyPr/>
                    <a:lstStyle/>
                    <a:p>
                      <a:pPr rtl="0" fontAlgn="b"/>
                      <a:r>
                        <a:rPr lang="en-IN" sz="1200" b="1">
                          <a:effectLst/>
                          <a:latin typeface="Arial Narrow" panose="020B0606020202030204" pitchFamily="34" charset="0"/>
                        </a:rPr>
                        <a:t>P/E ratio</a:t>
                      </a:r>
                    </a:p>
                  </a:txBody>
                  <a:tcPr marL="8717" marR="8717"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16 </a:t>
                      </a: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r" rtl="0" fontAlgn="b"/>
                      <a:r>
                        <a:rPr lang="en-IN" sz="1200" b="0">
                          <a:effectLst/>
                          <a:latin typeface="Arial Narrow" panose="020B0606020202030204" pitchFamily="34" charset="0"/>
                        </a:rPr>
                        <a:t>- </a:t>
                      </a: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C0A7F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717" marR="8717" marT="0" marB="0" anchor="b">
                    <a:lnL w="7620" cap="flat" cmpd="sng" algn="ctr">
                      <a:solidFill>
                        <a:srgbClr val="C0A7F0"/>
                      </a:solidFill>
                      <a:prstDash val="solid"/>
                      <a:round/>
                      <a:headEnd type="none" w="med" len="med"/>
                      <a:tailEnd type="none" w="med" len="med"/>
                    </a:lnL>
                    <a:lnR w="7620" cap="flat" cmpd="sng" algn="ctr">
                      <a:solidFill>
                        <a:srgbClr val="A0A2F0"/>
                      </a:solidFill>
                      <a:prstDash val="solid"/>
                      <a:round/>
                      <a:headEnd type="none" w="med" len="med"/>
                      <a:tailEnd type="none" w="med" len="med"/>
                    </a:lnR>
                    <a:lnT w="7620" cap="flat" cmpd="sng" algn="ctr">
                      <a:solidFill>
                        <a:srgbClr val="C0A7F0"/>
                      </a:solidFill>
                      <a:prstDash val="solid"/>
                      <a:round/>
                      <a:headEnd type="none" w="med" len="med"/>
                      <a:tailEnd type="none" w="med" len="med"/>
                    </a:lnT>
                    <a:lnB w="7620" cap="flat" cmpd="sng" algn="ctr">
                      <a:solidFill>
                        <a:srgbClr val="00BC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A0A2F0"/>
                      </a:solidFill>
                      <a:prstDash val="solid"/>
                      <a:round/>
                      <a:headEnd type="none" w="med" len="med"/>
                      <a:tailEnd type="none" w="med" len="med"/>
                    </a:lnL>
                    <a:lnR w="7620" cap="flat" cmpd="sng" algn="ctr">
                      <a:solidFill>
                        <a:srgbClr val="60B1F0"/>
                      </a:solidFill>
                      <a:prstDash val="solid"/>
                      <a:round/>
                      <a:headEnd type="none" w="med" len="med"/>
                      <a:tailEnd type="none" w="med" len="med"/>
                    </a:lnR>
                    <a:lnT w="7620" cap="flat" cmpd="sng" algn="ctr">
                      <a:solidFill>
                        <a:srgbClr val="A0A2F0"/>
                      </a:solidFill>
                      <a:prstDash val="solid"/>
                      <a:round/>
                      <a:headEnd type="none" w="med" len="med"/>
                      <a:tailEnd type="none" w="med" len="med"/>
                    </a:lnT>
                    <a:lnB w="7620" cap="flat" cmpd="sng" algn="ctr">
                      <a:solidFill>
                        <a:srgbClr val="C0BE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60B1F0"/>
                      </a:solidFill>
                      <a:prstDash val="solid"/>
                      <a:round/>
                      <a:headEnd type="none" w="med" len="med"/>
                      <a:tailEnd type="none" w="med" len="med"/>
                    </a:lnL>
                    <a:lnR w="7620" cap="flat" cmpd="sng" algn="ctr">
                      <a:solidFill>
                        <a:srgbClr val="40ADF0"/>
                      </a:solidFill>
                      <a:prstDash val="solid"/>
                      <a:round/>
                      <a:headEnd type="none" w="med" len="med"/>
                      <a:tailEnd type="none" w="med" len="med"/>
                    </a:lnR>
                    <a:lnT w="7620" cap="flat" cmpd="sng" algn="ctr">
                      <a:solidFill>
                        <a:srgbClr val="60B1F0"/>
                      </a:solidFill>
                      <a:prstDash val="solid"/>
                      <a:round/>
                      <a:headEnd type="none" w="med" len="med"/>
                      <a:tailEnd type="none" w="med" len="med"/>
                    </a:lnT>
                    <a:lnB w="7620" cap="flat" cmpd="sng" algn="ctr">
                      <a:solidFill>
                        <a:srgbClr val="60CB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40ADF0"/>
                      </a:solidFill>
                      <a:prstDash val="solid"/>
                      <a:round/>
                      <a:headEnd type="none" w="med" len="med"/>
                      <a:tailEnd type="none" w="med" len="med"/>
                    </a:lnL>
                    <a:lnR w="7620" cap="flat" cmpd="sng" algn="ctr">
                      <a:solidFill>
                        <a:srgbClr val="00B3F0"/>
                      </a:solidFill>
                      <a:prstDash val="solid"/>
                      <a:round/>
                      <a:headEnd type="none" w="med" len="med"/>
                      <a:tailEnd type="none" w="med" len="med"/>
                    </a:lnR>
                    <a:lnT w="7620" cap="flat" cmpd="sng" algn="ctr">
                      <a:solidFill>
                        <a:srgbClr val="40ADF0"/>
                      </a:solidFill>
                      <a:prstDash val="solid"/>
                      <a:round/>
                      <a:headEnd type="none" w="med" len="med"/>
                      <a:tailEnd type="none" w="med" len="med"/>
                    </a:lnT>
                    <a:lnB w="7620" cap="flat" cmpd="sng" algn="ctr">
                      <a:solidFill>
                        <a:srgbClr val="C0CA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00B3F0"/>
                      </a:solidFill>
                      <a:prstDash val="solid"/>
                      <a:round/>
                      <a:headEnd type="none" w="med" len="med"/>
                      <a:tailEnd type="none" w="med" len="med"/>
                    </a:lnL>
                    <a:lnR w="7620" cap="flat" cmpd="sng" algn="ctr">
                      <a:solidFill>
                        <a:srgbClr val="40B6F0"/>
                      </a:solidFill>
                      <a:prstDash val="solid"/>
                      <a:round/>
                      <a:headEnd type="none" w="med" len="med"/>
                      <a:tailEnd type="none" w="med" len="med"/>
                    </a:lnR>
                    <a:lnT w="7620" cap="flat" cmpd="sng" algn="ctr">
                      <a:solidFill>
                        <a:srgbClr val="00B3F0"/>
                      </a:solidFill>
                      <a:prstDash val="solid"/>
                      <a:round/>
                      <a:headEnd type="none" w="med" len="med"/>
                      <a:tailEnd type="none" w="med" len="med"/>
                    </a:lnT>
                    <a:lnB w="7620" cap="flat" cmpd="sng" algn="ctr">
                      <a:solidFill>
                        <a:srgbClr val="A0CB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40B6F0"/>
                      </a:solidFill>
                      <a:prstDash val="solid"/>
                      <a:round/>
                      <a:headEnd type="none" w="med" len="med"/>
                      <a:tailEnd type="none" w="med" len="med"/>
                    </a:lnL>
                    <a:lnR w="7620" cap="flat" cmpd="sng" algn="ctr">
                      <a:solidFill>
                        <a:srgbClr val="40B6F0"/>
                      </a:solidFill>
                      <a:prstDash val="solid"/>
                      <a:round/>
                      <a:headEnd type="none" w="med" len="med"/>
                      <a:tailEnd type="none" w="med" len="med"/>
                    </a:lnR>
                    <a:lnT w="7620" cap="flat" cmpd="sng" algn="ctr">
                      <a:solidFill>
                        <a:srgbClr val="40B6F0"/>
                      </a:solidFill>
                      <a:prstDash val="solid"/>
                      <a:round/>
                      <a:headEnd type="none" w="med" len="med"/>
                      <a:tailEnd type="none" w="med" len="med"/>
                    </a:lnT>
                    <a:lnB w="7620" cap="flat" cmpd="sng" algn="ctr">
                      <a:solidFill>
                        <a:srgbClr val="00D8F0"/>
                      </a:solidFill>
                      <a:prstDash val="solid"/>
                      <a:round/>
                      <a:headEnd type="none" w="med" len="med"/>
                      <a:tailEnd type="none" w="med" len="med"/>
                    </a:lnB>
                    <a:solidFill>
                      <a:srgbClr val="FFE598"/>
                    </a:solidFill>
                  </a:tcPr>
                </a:tc>
                <a:extLst>
                  <a:ext uri="{0D108BD9-81ED-4DB2-BD59-A6C34878D82A}">
                    <a16:rowId xmlns:a16="http://schemas.microsoft.com/office/drawing/2014/main" val="1488084418"/>
                  </a:ext>
                </a:extLst>
              </a:tr>
              <a:tr h="224098">
                <a:tc>
                  <a:txBody>
                    <a:bodyPr/>
                    <a:lstStyle/>
                    <a:p>
                      <a:pPr rtl="0" fontAlgn="b"/>
                      <a:r>
                        <a:rPr lang="en-IN" sz="1200" b="1">
                          <a:effectLst/>
                          <a:latin typeface="Arial Narrow" panose="020B0606020202030204" pitchFamily="34" charset="0"/>
                        </a:rPr>
                        <a:t>EPS Next year</a:t>
                      </a:r>
                    </a:p>
                  </a:txBody>
                  <a:tcPr marL="8717" marR="8717"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521 </a:t>
                      </a: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17 </a:t>
                      </a: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534 </a:t>
                      </a: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00BCF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717" marR="8717" marT="0" marB="0" anchor="b">
                    <a:lnL w="7620" cap="flat" cmpd="sng" algn="ctr">
                      <a:solidFill>
                        <a:srgbClr val="00BCF0"/>
                      </a:solidFill>
                      <a:prstDash val="solid"/>
                      <a:round/>
                      <a:headEnd type="none" w="med" len="med"/>
                      <a:tailEnd type="none" w="med" len="med"/>
                    </a:lnL>
                    <a:lnR w="7620" cap="flat" cmpd="sng" algn="ctr">
                      <a:solidFill>
                        <a:srgbClr val="C0BEF0"/>
                      </a:solidFill>
                      <a:prstDash val="solid"/>
                      <a:round/>
                      <a:headEnd type="none" w="med" len="med"/>
                      <a:tailEnd type="none" w="med" len="med"/>
                    </a:lnR>
                    <a:lnT w="7620" cap="flat" cmpd="sng" algn="ctr">
                      <a:solidFill>
                        <a:srgbClr val="00BCF0"/>
                      </a:solidFill>
                      <a:prstDash val="solid"/>
                      <a:round/>
                      <a:headEnd type="none" w="med" len="med"/>
                      <a:tailEnd type="none" w="med" len="med"/>
                    </a:lnT>
                    <a:lnB w="7620" cap="flat" cmpd="sng" algn="ctr">
                      <a:solidFill>
                        <a:srgbClr val="00D2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C0BEF0"/>
                      </a:solidFill>
                      <a:prstDash val="solid"/>
                      <a:round/>
                      <a:headEnd type="none" w="med" len="med"/>
                      <a:tailEnd type="none" w="med" len="med"/>
                    </a:lnL>
                    <a:lnR w="7620" cap="flat" cmpd="sng" algn="ctr">
                      <a:solidFill>
                        <a:srgbClr val="60CBF0"/>
                      </a:solidFill>
                      <a:prstDash val="solid"/>
                      <a:round/>
                      <a:headEnd type="none" w="med" len="med"/>
                      <a:tailEnd type="none" w="med" len="med"/>
                    </a:lnR>
                    <a:lnT w="7620" cap="flat" cmpd="sng" algn="ctr">
                      <a:solidFill>
                        <a:srgbClr val="C0BEF0"/>
                      </a:solidFill>
                      <a:prstDash val="solid"/>
                      <a:round/>
                      <a:headEnd type="none" w="med" len="med"/>
                      <a:tailEnd type="none" w="med" len="med"/>
                    </a:lnT>
                    <a:lnB w="7620" cap="flat" cmpd="sng" algn="ctr">
                      <a:solidFill>
                        <a:srgbClr val="40D5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60CBF0"/>
                      </a:solidFill>
                      <a:prstDash val="solid"/>
                      <a:round/>
                      <a:headEnd type="none" w="med" len="med"/>
                      <a:tailEnd type="none" w="med" len="med"/>
                    </a:lnL>
                    <a:lnR w="7620" cap="flat" cmpd="sng" algn="ctr">
                      <a:solidFill>
                        <a:srgbClr val="C0CAF0"/>
                      </a:solidFill>
                      <a:prstDash val="solid"/>
                      <a:round/>
                      <a:headEnd type="none" w="med" len="med"/>
                      <a:tailEnd type="none" w="med" len="med"/>
                    </a:lnR>
                    <a:lnT w="7620" cap="flat" cmpd="sng" algn="ctr">
                      <a:solidFill>
                        <a:srgbClr val="60CBF0"/>
                      </a:solidFill>
                      <a:prstDash val="solid"/>
                      <a:round/>
                      <a:headEnd type="none" w="med" len="med"/>
                      <a:tailEnd type="none" w="med" len="med"/>
                    </a:lnT>
                    <a:lnB w="7620" cap="flat" cmpd="sng" algn="ctr">
                      <a:solidFill>
                        <a:srgbClr val="00C4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C0CAF0"/>
                      </a:solidFill>
                      <a:prstDash val="solid"/>
                      <a:round/>
                      <a:headEnd type="none" w="med" len="med"/>
                      <a:tailEnd type="none" w="med" len="med"/>
                    </a:lnL>
                    <a:lnR w="7620" cap="flat" cmpd="sng" algn="ctr">
                      <a:solidFill>
                        <a:srgbClr val="A0CBF0"/>
                      </a:solidFill>
                      <a:prstDash val="solid"/>
                      <a:round/>
                      <a:headEnd type="none" w="med" len="med"/>
                      <a:tailEnd type="none" w="med" len="med"/>
                    </a:lnR>
                    <a:lnT w="7620" cap="flat" cmpd="sng" algn="ctr">
                      <a:solidFill>
                        <a:srgbClr val="C0CAF0"/>
                      </a:solidFill>
                      <a:prstDash val="solid"/>
                      <a:round/>
                      <a:headEnd type="none" w="med" len="med"/>
                      <a:tailEnd type="none" w="med" len="med"/>
                    </a:lnT>
                    <a:lnB w="7620" cap="flat" cmpd="sng" algn="ctr">
                      <a:solidFill>
                        <a:srgbClr val="809E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A0CBF0"/>
                      </a:solidFill>
                      <a:prstDash val="solid"/>
                      <a:round/>
                      <a:headEnd type="none" w="med" len="med"/>
                      <a:tailEnd type="none" w="med" len="med"/>
                    </a:lnL>
                    <a:lnR w="7620" cap="flat" cmpd="sng" algn="ctr">
                      <a:solidFill>
                        <a:srgbClr val="00D8F0"/>
                      </a:solidFill>
                      <a:prstDash val="solid"/>
                      <a:round/>
                      <a:headEnd type="none" w="med" len="med"/>
                      <a:tailEnd type="none" w="med" len="med"/>
                    </a:lnR>
                    <a:lnT w="7620" cap="flat" cmpd="sng" algn="ctr">
                      <a:solidFill>
                        <a:srgbClr val="A0CBF0"/>
                      </a:solidFill>
                      <a:prstDash val="solid"/>
                      <a:round/>
                      <a:headEnd type="none" w="med" len="med"/>
                      <a:tailEnd type="none" w="med" len="med"/>
                    </a:lnT>
                    <a:lnB w="7620" cap="flat" cmpd="sng" algn="ctr">
                      <a:solidFill>
                        <a:srgbClr val="20B8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00D8F0"/>
                      </a:solidFill>
                      <a:prstDash val="solid"/>
                      <a:round/>
                      <a:headEnd type="none" w="med" len="med"/>
                      <a:tailEnd type="none" w="med" len="med"/>
                    </a:lnL>
                    <a:lnR w="7620" cap="flat" cmpd="sng" algn="ctr">
                      <a:solidFill>
                        <a:srgbClr val="00D8F0"/>
                      </a:solidFill>
                      <a:prstDash val="solid"/>
                      <a:round/>
                      <a:headEnd type="none" w="med" len="med"/>
                      <a:tailEnd type="none" w="med" len="med"/>
                    </a:lnR>
                    <a:lnT w="7620" cap="flat" cmpd="sng" algn="ctr">
                      <a:solidFill>
                        <a:srgbClr val="00D8F0"/>
                      </a:solidFill>
                      <a:prstDash val="solid"/>
                      <a:round/>
                      <a:headEnd type="none" w="med" len="med"/>
                      <a:tailEnd type="none" w="med" len="med"/>
                    </a:lnT>
                    <a:lnB w="7620" cap="flat" cmpd="sng" algn="ctr">
                      <a:solidFill>
                        <a:srgbClr val="E0D5F0"/>
                      </a:solidFill>
                      <a:prstDash val="solid"/>
                      <a:round/>
                      <a:headEnd type="none" w="med" len="med"/>
                      <a:tailEnd type="none" w="med" len="med"/>
                    </a:lnB>
                    <a:solidFill>
                      <a:srgbClr val="FFE598"/>
                    </a:solidFill>
                  </a:tcPr>
                </a:tc>
                <a:extLst>
                  <a:ext uri="{0D108BD9-81ED-4DB2-BD59-A6C34878D82A}">
                    <a16:rowId xmlns:a16="http://schemas.microsoft.com/office/drawing/2014/main" val="3368183771"/>
                  </a:ext>
                </a:extLst>
              </a:tr>
              <a:tr h="224098">
                <a:tc>
                  <a:txBody>
                    <a:bodyPr/>
                    <a:lstStyle/>
                    <a:p>
                      <a:pPr rtl="0" fontAlgn="b"/>
                      <a:r>
                        <a:rPr lang="en-IN" sz="1200" b="1">
                          <a:effectLst/>
                          <a:latin typeface="Arial Narrow" panose="020B0606020202030204" pitchFamily="34" charset="0"/>
                        </a:rPr>
                        <a:t>Shares outstanding</a:t>
                      </a:r>
                    </a:p>
                  </a:txBody>
                  <a:tcPr marL="8717" marR="8717"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1,240,000,000 </a:t>
                      </a: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960,520,000 </a:t>
                      </a: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1,240,000,000 </a:t>
                      </a: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00D2F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717" marR="8717" marT="0" marB="0" anchor="b">
                    <a:lnL w="7620" cap="flat" cmpd="sng" algn="ctr">
                      <a:solidFill>
                        <a:srgbClr val="00D2F0"/>
                      </a:solidFill>
                      <a:prstDash val="solid"/>
                      <a:round/>
                      <a:headEnd type="none" w="med" len="med"/>
                      <a:tailEnd type="none" w="med" len="med"/>
                    </a:lnL>
                    <a:lnR w="7620" cap="flat" cmpd="sng" algn="ctr">
                      <a:solidFill>
                        <a:srgbClr val="40D5F0"/>
                      </a:solidFill>
                      <a:prstDash val="solid"/>
                      <a:round/>
                      <a:headEnd type="none" w="med" len="med"/>
                      <a:tailEnd type="none" w="med" len="med"/>
                    </a:lnR>
                    <a:lnT w="7620" cap="flat" cmpd="sng" algn="ctr">
                      <a:solidFill>
                        <a:srgbClr val="00D2F0"/>
                      </a:solidFill>
                      <a:prstDash val="solid"/>
                      <a:round/>
                      <a:headEnd type="none" w="med" len="med"/>
                      <a:tailEnd type="none" w="med" len="med"/>
                    </a:lnT>
                    <a:lnB w="7620" cap="flat" cmpd="sng" algn="ctr">
                      <a:solidFill>
                        <a:srgbClr val="2097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40D5F0"/>
                      </a:solidFill>
                      <a:prstDash val="solid"/>
                      <a:round/>
                      <a:headEnd type="none" w="med" len="med"/>
                      <a:tailEnd type="none" w="med" len="med"/>
                    </a:lnL>
                    <a:lnR w="7620" cap="flat" cmpd="sng" algn="ctr">
                      <a:solidFill>
                        <a:srgbClr val="00C4F0"/>
                      </a:solidFill>
                      <a:prstDash val="solid"/>
                      <a:round/>
                      <a:headEnd type="none" w="med" len="med"/>
                      <a:tailEnd type="none" w="med" len="med"/>
                    </a:lnR>
                    <a:lnT w="7620" cap="flat" cmpd="sng" algn="ctr">
                      <a:solidFill>
                        <a:srgbClr val="40D5F0"/>
                      </a:solidFill>
                      <a:prstDash val="solid"/>
                      <a:round/>
                      <a:headEnd type="none" w="med" len="med"/>
                      <a:tailEnd type="none" w="med" len="med"/>
                    </a:lnT>
                    <a:lnB w="7620" cap="flat" cmpd="sng" algn="ctr">
                      <a:solidFill>
                        <a:srgbClr val="6096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00C4F0"/>
                      </a:solidFill>
                      <a:prstDash val="solid"/>
                      <a:round/>
                      <a:headEnd type="none" w="med" len="med"/>
                      <a:tailEnd type="none" w="med" len="med"/>
                    </a:lnL>
                    <a:lnR w="7620" cap="flat" cmpd="sng" algn="ctr">
                      <a:solidFill>
                        <a:srgbClr val="809EF0"/>
                      </a:solidFill>
                      <a:prstDash val="solid"/>
                      <a:round/>
                      <a:headEnd type="none" w="med" len="med"/>
                      <a:tailEnd type="none" w="med" len="med"/>
                    </a:lnR>
                    <a:lnT w="7620" cap="flat" cmpd="sng" algn="ctr">
                      <a:solidFill>
                        <a:srgbClr val="00C4F0"/>
                      </a:solidFill>
                      <a:prstDash val="solid"/>
                      <a:round/>
                      <a:headEnd type="none" w="med" len="med"/>
                      <a:tailEnd type="none" w="med" len="med"/>
                    </a:lnT>
                    <a:lnB w="7620" cap="flat" cmpd="sng" algn="ctr">
                      <a:solidFill>
                        <a:srgbClr val="20A1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809EF0"/>
                      </a:solidFill>
                      <a:prstDash val="solid"/>
                      <a:round/>
                      <a:headEnd type="none" w="med" len="med"/>
                      <a:tailEnd type="none" w="med" len="med"/>
                    </a:lnL>
                    <a:lnR w="7620" cap="flat" cmpd="sng" algn="ctr">
                      <a:solidFill>
                        <a:srgbClr val="20B8F0"/>
                      </a:solidFill>
                      <a:prstDash val="solid"/>
                      <a:round/>
                      <a:headEnd type="none" w="med" len="med"/>
                      <a:tailEnd type="none" w="med" len="med"/>
                    </a:lnR>
                    <a:lnT w="7620" cap="flat" cmpd="sng" algn="ctr">
                      <a:solidFill>
                        <a:srgbClr val="809EF0"/>
                      </a:solidFill>
                      <a:prstDash val="solid"/>
                      <a:round/>
                      <a:headEnd type="none" w="med" len="med"/>
                      <a:tailEnd type="none" w="med" len="med"/>
                    </a:lnT>
                    <a:lnB w="7620" cap="flat" cmpd="sng" algn="ctr">
                      <a:solidFill>
                        <a:srgbClr val="A09B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20B8F0"/>
                      </a:solidFill>
                      <a:prstDash val="solid"/>
                      <a:round/>
                      <a:headEnd type="none" w="med" len="med"/>
                      <a:tailEnd type="none" w="med" len="med"/>
                    </a:lnL>
                    <a:lnR w="7620" cap="flat" cmpd="sng" algn="ctr">
                      <a:solidFill>
                        <a:srgbClr val="E0D5F0"/>
                      </a:solidFill>
                      <a:prstDash val="solid"/>
                      <a:round/>
                      <a:headEnd type="none" w="med" len="med"/>
                      <a:tailEnd type="none" w="med" len="med"/>
                    </a:lnR>
                    <a:lnT w="7620" cap="flat" cmpd="sng" algn="ctr">
                      <a:solidFill>
                        <a:srgbClr val="20B8F0"/>
                      </a:solidFill>
                      <a:prstDash val="solid"/>
                      <a:round/>
                      <a:headEnd type="none" w="med" len="med"/>
                      <a:tailEnd type="none" w="med" len="med"/>
                    </a:lnT>
                    <a:lnB w="7620" cap="flat" cmpd="sng" algn="ctr">
                      <a:solidFill>
                        <a:srgbClr val="E0A6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E0D5F0"/>
                      </a:solidFill>
                      <a:prstDash val="solid"/>
                      <a:round/>
                      <a:headEnd type="none" w="med" len="med"/>
                      <a:tailEnd type="none" w="med" len="med"/>
                    </a:lnL>
                    <a:lnR w="7620" cap="flat" cmpd="sng" algn="ctr">
                      <a:solidFill>
                        <a:srgbClr val="E0D5F0"/>
                      </a:solidFill>
                      <a:prstDash val="solid"/>
                      <a:round/>
                      <a:headEnd type="none" w="med" len="med"/>
                      <a:tailEnd type="none" w="med" len="med"/>
                    </a:lnR>
                    <a:lnT w="7620" cap="flat" cmpd="sng" algn="ctr">
                      <a:solidFill>
                        <a:srgbClr val="E0D5F0"/>
                      </a:solidFill>
                      <a:prstDash val="solid"/>
                      <a:round/>
                      <a:headEnd type="none" w="med" len="med"/>
                      <a:tailEnd type="none" w="med" len="med"/>
                    </a:lnT>
                    <a:lnB w="7620" cap="flat" cmpd="sng" algn="ctr">
                      <a:solidFill>
                        <a:srgbClr val="00B1F0"/>
                      </a:solidFill>
                      <a:prstDash val="solid"/>
                      <a:round/>
                      <a:headEnd type="none" w="med" len="med"/>
                      <a:tailEnd type="none" w="med" len="med"/>
                    </a:lnB>
                    <a:solidFill>
                      <a:srgbClr val="FFE598"/>
                    </a:solidFill>
                  </a:tcPr>
                </a:tc>
                <a:extLst>
                  <a:ext uri="{0D108BD9-81ED-4DB2-BD59-A6C34878D82A}">
                    <a16:rowId xmlns:a16="http://schemas.microsoft.com/office/drawing/2014/main" val="3342607104"/>
                  </a:ext>
                </a:extLst>
              </a:tr>
              <a:tr h="224098">
                <a:tc>
                  <a:txBody>
                    <a:bodyPr/>
                    <a:lstStyle/>
                    <a:p>
                      <a:pPr rtl="0" fontAlgn="b"/>
                      <a:r>
                        <a:rPr lang="en-IN" sz="1200" b="1">
                          <a:effectLst/>
                          <a:latin typeface="Arial Narrow" panose="020B0606020202030204" pitchFamily="34" charset="0"/>
                        </a:rPr>
                        <a:t>Net Income next years</a:t>
                      </a:r>
                    </a:p>
                  </a:txBody>
                  <a:tcPr marL="8717" marR="8717"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645,628,520,000 </a:t>
                      </a: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16,024,000,000 </a:t>
                      </a: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661,652,520,000 </a:t>
                      </a: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2097F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717" marR="8717" marT="0" marB="0" anchor="b">
                    <a:lnL w="7620" cap="flat" cmpd="sng" algn="ctr">
                      <a:solidFill>
                        <a:srgbClr val="2097F0"/>
                      </a:solidFill>
                      <a:prstDash val="solid"/>
                      <a:round/>
                      <a:headEnd type="none" w="med" len="med"/>
                      <a:tailEnd type="none" w="med" len="med"/>
                    </a:lnL>
                    <a:lnR w="7620" cap="flat" cmpd="sng" algn="ctr">
                      <a:solidFill>
                        <a:srgbClr val="6096F0"/>
                      </a:solidFill>
                      <a:prstDash val="solid"/>
                      <a:round/>
                      <a:headEnd type="none" w="med" len="med"/>
                      <a:tailEnd type="none" w="med" len="med"/>
                    </a:lnR>
                    <a:lnT w="7620" cap="flat" cmpd="sng" algn="ctr">
                      <a:solidFill>
                        <a:srgbClr val="2097F0"/>
                      </a:solidFill>
                      <a:prstDash val="solid"/>
                      <a:round/>
                      <a:headEnd type="none" w="med" len="med"/>
                      <a:tailEnd type="none" w="med" len="med"/>
                    </a:lnT>
                    <a:lnB w="7620" cap="flat" cmpd="sng" algn="ctr">
                      <a:solidFill>
                        <a:srgbClr val="00B7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6096F0"/>
                      </a:solidFill>
                      <a:prstDash val="solid"/>
                      <a:round/>
                      <a:headEnd type="none" w="med" len="med"/>
                      <a:tailEnd type="none" w="med" len="med"/>
                    </a:lnL>
                    <a:lnR w="7620" cap="flat" cmpd="sng" algn="ctr">
                      <a:solidFill>
                        <a:srgbClr val="20A1F0"/>
                      </a:solidFill>
                      <a:prstDash val="solid"/>
                      <a:round/>
                      <a:headEnd type="none" w="med" len="med"/>
                      <a:tailEnd type="none" w="med" len="med"/>
                    </a:lnR>
                    <a:lnT w="7620" cap="flat" cmpd="sng" algn="ctr">
                      <a:solidFill>
                        <a:srgbClr val="6096F0"/>
                      </a:solidFill>
                      <a:prstDash val="solid"/>
                      <a:round/>
                      <a:headEnd type="none" w="med" len="med"/>
                      <a:tailEnd type="none" w="med" len="med"/>
                    </a:lnT>
                    <a:lnB w="7620" cap="flat" cmpd="sng" algn="ctr">
                      <a:solidFill>
                        <a:srgbClr val="E0B5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20A1F0"/>
                      </a:solidFill>
                      <a:prstDash val="solid"/>
                      <a:round/>
                      <a:headEnd type="none" w="med" len="med"/>
                      <a:tailEnd type="none" w="med" len="med"/>
                    </a:lnL>
                    <a:lnR w="7620" cap="flat" cmpd="sng" algn="ctr">
                      <a:solidFill>
                        <a:srgbClr val="A09BF0"/>
                      </a:solidFill>
                      <a:prstDash val="solid"/>
                      <a:round/>
                      <a:headEnd type="none" w="med" len="med"/>
                      <a:tailEnd type="none" w="med" len="med"/>
                    </a:lnR>
                    <a:lnT w="7620" cap="flat" cmpd="sng" algn="ctr">
                      <a:solidFill>
                        <a:srgbClr val="20A1F0"/>
                      </a:solidFill>
                      <a:prstDash val="solid"/>
                      <a:round/>
                      <a:headEnd type="none" w="med" len="med"/>
                      <a:tailEnd type="none" w="med" len="med"/>
                    </a:lnT>
                    <a:lnB w="7620" cap="flat" cmpd="sng" algn="ctr">
                      <a:solidFill>
                        <a:srgbClr val="20B8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A09BF0"/>
                      </a:solidFill>
                      <a:prstDash val="solid"/>
                      <a:round/>
                      <a:headEnd type="none" w="med" len="med"/>
                      <a:tailEnd type="none" w="med" len="med"/>
                    </a:lnL>
                    <a:lnR w="7620" cap="flat" cmpd="sng" algn="ctr">
                      <a:solidFill>
                        <a:srgbClr val="E0A6F0"/>
                      </a:solidFill>
                      <a:prstDash val="solid"/>
                      <a:round/>
                      <a:headEnd type="none" w="med" len="med"/>
                      <a:tailEnd type="none" w="med" len="med"/>
                    </a:lnR>
                    <a:lnT w="7620" cap="flat" cmpd="sng" algn="ctr">
                      <a:solidFill>
                        <a:srgbClr val="A09BF0"/>
                      </a:solidFill>
                      <a:prstDash val="solid"/>
                      <a:round/>
                      <a:headEnd type="none" w="med" len="med"/>
                      <a:tailEnd type="none" w="med" len="med"/>
                    </a:lnT>
                    <a:lnB w="7620" cap="flat" cmpd="sng" algn="ctr">
                      <a:solidFill>
                        <a:srgbClr val="20BB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E0A6F0"/>
                      </a:solidFill>
                      <a:prstDash val="solid"/>
                      <a:round/>
                      <a:headEnd type="none" w="med" len="med"/>
                      <a:tailEnd type="none" w="med" len="med"/>
                    </a:lnL>
                    <a:lnR w="7620" cap="flat" cmpd="sng" algn="ctr">
                      <a:solidFill>
                        <a:srgbClr val="00B1F0"/>
                      </a:solidFill>
                      <a:prstDash val="solid"/>
                      <a:round/>
                      <a:headEnd type="none" w="med" len="med"/>
                      <a:tailEnd type="none" w="med" len="med"/>
                    </a:lnR>
                    <a:lnT w="7620" cap="flat" cmpd="sng" algn="ctr">
                      <a:solidFill>
                        <a:srgbClr val="E0A6F0"/>
                      </a:solidFill>
                      <a:prstDash val="solid"/>
                      <a:round/>
                      <a:headEnd type="none" w="med" len="med"/>
                      <a:tailEnd type="none" w="med" len="med"/>
                    </a:lnT>
                    <a:lnB w="7620" cap="flat" cmpd="sng" algn="ctr">
                      <a:solidFill>
                        <a:srgbClr val="C0C5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00B1F0"/>
                      </a:solidFill>
                      <a:prstDash val="solid"/>
                      <a:round/>
                      <a:headEnd type="none" w="med" len="med"/>
                      <a:tailEnd type="none" w="med" len="med"/>
                    </a:lnL>
                    <a:lnR w="7620" cap="flat" cmpd="sng" algn="ctr">
                      <a:solidFill>
                        <a:srgbClr val="00B1F0"/>
                      </a:solidFill>
                      <a:prstDash val="solid"/>
                      <a:round/>
                      <a:headEnd type="none" w="med" len="med"/>
                      <a:tailEnd type="none" w="med" len="med"/>
                    </a:lnR>
                    <a:lnT w="7620" cap="flat" cmpd="sng" algn="ctr">
                      <a:solidFill>
                        <a:srgbClr val="00B1F0"/>
                      </a:solidFill>
                      <a:prstDash val="solid"/>
                      <a:round/>
                      <a:headEnd type="none" w="med" len="med"/>
                      <a:tailEnd type="none" w="med" len="med"/>
                    </a:lnT>
                    <a:lnB w="7620" cap="flat" cmpd="sng" algn="ctr">
                      <a:solidFill>
                        <a:srgbClr val="80C3F0"/>
                      </a:solidFill>
                      <a:prstDash val="solid"/>
                      <a:round/>
                      <a:headEnd type="none" w="med" len="med"/>
                      <a:tailEnd type="none" w="med" len="med"/>
                    </a:lnB>
                    <a:solidFill>
                      <a:srgbClr val="FFE598"/>
                    </a:solidFill>
                  </a:tcPr>
                </a:tc>
                <a:extLst>
                  <a:ext uri="{0D108BD9-81ED-4DB2-BD59-A6C34878D82A}">
                    <a16:rowId xmlns:a16="http://schemas.microsoft.com/office/drawing/2014/main" val="3877607664"/>
                  </a:ext>
                </a:extLst>
              </a:tr>
              <a:tr h="224098">
                <a:tc>
                  <a:txBody>
                    <a:bodyPr/>
                    <a:lstStyle/>
                    <a:p>
                      <a:pPr rtl="0" fontAlgn="b"/>
                      <a:r>
                        <a:rPr lang="en-US" sz="1200" b="1">
                          <a:effectLst/>
                          <a:latin typeface="Arial Narrow" panose="020B0606020202030204" pitchFamily="34" charset="0"/>
                        </a:rPr>
                        <a:t>Equity Offer value(No. of shares X Offer price)</a:t>
                      </a:r>
                    </a:p>
                  </a:txBody>
                  <a:tcPr marL="8717" marR="8717"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 </a:t>
                      </a: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00B7F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717" marR="8717" marT="0" marB="0" anchor="b">
                    <a:lnL w="7620" cap="flat" cmpd="sng" algn="ctr">
                      <a:solidFill>
                        <a:srgbClr val="00B7F0"/>
                      </a:solidFill>
                      <a:prstDash val="solid"/>
                      <a:round/>
                      <a:headEnd type="none" w="med" len="med"/>
                      <a:tailEnd type="none" w="med" len="med"/>
                    </a:lnL>
                    <a:lnR w="7620" cap="flat" cmpd="sng" algn="ctr">
                      <a:solidFill>
                        <a:srgbClr val="E0B5F0"/>
                      </a:solidFill>
                      <a:prstDash val="solid"/>
                      <a:round/>
                      <a:headEnd type="none" w="med" len="med"/>
                      <a:tailEnd type="none" w="med" len="med"/>
                    </a:lnR>
                    <a:lnT w="7620" cap="flat" cmpd="sng" algn="ctr">
                      <a:solidFill>
                        <a:srgbClr val="00B7F0"/>
                      </a:solidFill>
                      <a:prstDash val="solid"/>
                      <a:round/>
                      <a:headEnd type="none" w="med" len="med"/>
                      <a:tailEnd type="none" w="med" len="med"/>
                    </a:lnT>
                    <a:lnB w="7620" cap="flat" cmpd="sng" algn="ctr">
                      <a:solidFill>
                        <a:srgbClr val="40CF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E0B5F0"/>
                      </a:solidFill>
                      <a:prstDash val="solid"/>
                      <a:round/>
                      <a:headEnd type="none" w="med" len="med"/>
                      <a:tailEnd type="none" w="med" len="med"/>
                    </a:lnL>
                    <a:lnR w="7620" cap="flat" cmpd="sng" algn="ctr">
                      <a:solidFill>
                        <a:srgbClr val="20B8F0"/>
                      </a:solidFill>
                      <a:prstDash val="solid"/>
                      <a:round/>
                      <a:headEnd type="none" w="med" len="med"/>
                      <a:tailEnd type="none" w="med" len="med"/>
                    </a:lnR>
                    <a:lnT w="7620" cap="flat" cmpd="sng" algn="ctr">
                      <a:solidFill>
                        <a:srgbClr val="E0B5F0"/>
                      </a:solidFill>
                      <a:prstDash val="solid"/>
                      <a:round/>
                      <a:headEnd type="none" w="med" len="med"/>
                      <a:tailEnd type="none" w="med" len="med"/>
                    </a:lnT>
                    <a:lnB w="7620" cap="flat" cmpd="sng" algn="ctr">
                      <a:solidFill>
                        <a:srgbClr val="A0D0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20B8F0"/>
                      </a:solidFill>
                      <a:prstDash val="solid"/>
                      <a:round/>
                      <a:headEnd type="none" w="med" len="med"/>
                      <a:tailEnd type="none" w="med" len="med"/>
                    </a:lnL>
                    <a:lnR w="7620" cap="flat" cmpd="sng" algn="ctr">
                      <a:solidFill>
                        <a:srgbClr val="20BBF0"/>
                      </a:solidFill>
                      <a:prstDash val="solid"/>
                      <a:round/>
                      <a:headEnd type="none" w="med" len="med"/>
                      <a:tailEnd type="none" w="med" len="med"/>
                    </a:lnR>
                    <a:lnT w="7620" cap="flat" cmpd="sng" algn="ctr">
                      <a:solidFill>
                        <a:srgbClr val="20B8F0"/>
                      </a:solidFill>
                      <a:prstDash val="solid"/>
                      <a:round/>
                      <a:headEnd type="none" w="med" len="med"/>
                      <a:tailEnd type="none" w="med" len="med"/>
                    </a:lnT>
                    <a:lnB w="7620" cap="flat" cmpd="sng" algn="ctr">
                      <a:solidFill>
                        <a:srgbClr val="C0D2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20BBF0"/>
                      </a:solidFill>
                      <a:prstDash val="solid"/>
                      <a:round/>
                      <a:headEnd type="none" w="med" len="med"/>
                      <a:tailEnd type="none" w="med" len="med"/>
                    </a:lnL>
                    <a:lnR w="7620" cap="flat" cmpd="sng" algn="ctr">
                      <a:solidFill>
                        <a:srgbClr val="C0C5F0"/>
                      </a:solidFill>
                      <a:prstDash val="solid"/>
                      <a:round/>
                      <a:headEnd type="none" w="med" len="med"/>
                      <a:tailEnd type="none" w="med" len="med"/>
                    </a:lnR>
                    <a:lnT w="7620" cap="flat" cmpd="sng" algn="ctr">
                      <a:solidFill>
                        <a:srgbClr val="20BBF0"/>
                      </a:solidFill>
                      <a:prstDash val="solid"/>
                      <a:round/>
                      <a:headEnd type="none" w="med" len="med"/>
                      <a:tailEnd type="none" w="med" len="med"/>
                    </a:lnT>
                    <a:lnB w="7620" cap="flat" cmpd="sng" algn="ctr">
                      <a:solidFill>
                        <a:srgbClr val="40D8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C0C5F0"/>
                      </a:solidFill>
                      <a:prstDash val="solid"/>
                      <a:round/>
                      <a:headEnd type="none" w="med" len="med"/>
                      <a:tailEnd type="none" w="med" len="med"/>
                    </a:lnL>
                    <a:lnR w="7620" cap="flat" cmpd="sng" algn="ctr">
                      <a:solidFill>
                        <a:srgbClr val="80C3F0"/>
                      </a:solidFill>
                      <a:prstDash val="solid"/>
                      <a:round/>
                      <a:headEnd type="none" w="med" len="med"/>
                      <a:tailEnd type="none" w="med" len="med"/>
                    </a:lnR>
                    <a:lnT w="7620" cap="flat" cmpd="sng" algn="ctr">
                      <a:solidFill>
                        <a:srgbClr val="C0C5F0"/>
                      </a:solidFill>
                      <a:prstDash val="solid"/>
                      <a:round/>
                      <a:headEnd type="none" w="med" len="med"/>
                      <a:tailEnd type="none" w="med" len="med"/>
                    </a:lnT>
                    <a:lnB w="7620" cap="flat" cmpd="sng" algn="ctr">
                      <a:solidFill>
                        <a:srgbClr val="20D3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80C3F0"/>
                      </a:solidFill>
                      <a:prstDash val="solid"/>
                      <a:round/>
                      <a:headEnd type="none" w="med" len="med"/>
                      <a:tailEnd type="none" w="med" len="med"/>
                    </a:lnL>
                    <a:lnR w="7620" cap="flat" cmpd="sng" algn="ctr">
                      <a:solidFill>
                        <a:srgbClr val="80C3F0"/>
                      </a:solidFill>
                      <a:prstDash val="solid"/>
                      <a:round/>
                      <a:headEnd type="none" w="med" len="med"/>
                      <a:tailEnd type="none" w="med" len="med"/>
                    </a:lnR>
                    <a:lnT w="7620" cap="flat" cmpd="sng" algn="ctr">
                      <a:solidFill>
                        <a:srgbClr val="80C3F0"/>
                      </a:solidFill>
                      <a:prstDash val="solid"/>
                      <a:round/>
                      <a:headEnd type="none" w="med" len="med"/>
                      <a:tailEnd type="none" w="med" len="med"/>
                    </a:lnT>
                    <a:lnB w="7620" cap="flat" cmpd="sng" algn="ctr">
                      <a:solidFill>
                        <a:srgbClr val="A0DFF0"/>
                      </a:solidFill>
                      <a:prstDash val="solid"/>
                      <a:round/>
                      <a:headEnd type="none" w="med" len="med"/>
                      <a:tailEnd type="none" w="med" len="med"/>
                    </a:lnB>
                    <a:solidFill>
                      <a:srgbClr val="FFE598"/>
                    </a:solidFill>
                  </a:tcPr>
                </a:tc>
                <a:extLst>
                  <a:ext uri="{0D108BD9-81ED-4DB2-BD59-A6C34878D82A}">
                    <a16:rowId xmlns:a16="http://schemas.microsoft.com/office/drawing/2014/main" val="855208196"/>
                  </a:ext>
                </a:extLst>
              </a:tr>
              <a:tr h="224098">
                <a:tc>
                  <a:txBody>
                    <a:bodyPr/>
                    <a:lstStyle/>
                    <a:p>
                      <a:pPr rtl="0" fontAlgn="b"/>
                      <a:r>
                        <a:rPr lang="en-US" sz="1200" b="1">
                          <a:effectLst/>
                          <a:latin typeface="Arial Narrow" panose="020B0606020202030204" pitchFamily="34" charset="0"/>
                        </a:rPr>
                        <a:t>Exchange ratio (Price of Target/Price of Acquirer)</a:t>
                      </a:r>
                    </a:p>
                  </a:txBody>
                  <a:tcPr marL="8717" marR="8717"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 </a:t>
                      </a: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40CFF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717" marR="8717" marT="0" marB="0" anchor="b">
                    <a:lnL w="7620" cap="flat" cmpd="sng" algn="ctr">
                      <a:solidFill>
                        <a:srgbClr val="40CFF0"/>
                      </a:solidFill>
                      <a:prstDash val="solid"/>
                      <a:round/>
                      <a:headEnd type="none" w="med" len="med"/>
                      <a:tailEnd type="none" w="med" len="med"/>
                    </a:lnL>
                    <a:lnR w="7620" cap="flat" cmpd="sng" algn="ctr">
                      <a:solidFill>
                        <a:srgbClr val="A0D0F0"/>
                      </a:solidFill>
                      <a:prstDash val="solid"/>
                      <a:round/>
                      <a:headEnd type="none" w="med" len="med"/>
                      <a:tailEnd type="none" w="med" len="med"/>
                    </a:lnR>
                    <a:lnT w="7620" cap="flat" cmpd="sng" algn="ctr">
                      <a:solidFill>
                        <a:srgbClr val="40CFF0"/>
                      </a:solidFill>
                      <a:prstDash val="solid"/>
                      <a:round/>
                      <a:headEnd type="none" w="med" len="med"/>
                      <a:tailEnd type="none" w="med" len="med"/>
                    </a:lnT>
                    <a:lnB w="7620" cap="flat" cmpd="sng" algn="ctr">
                      <a:solidFill>
                        <a:srgbClr val="20E1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A0D0F0"/>
                      </a:solidFill>
                      <a:prstDash val="solid"/>
                      <a:round/>
                      <a:headEnd type="none" w="med" len="med"/>
                      <a:tailEnd type="none" w="med" len="med"/>
                    </a:lnL>
                    <a:lnR w="7620" cap="flat" cmpd="sng" algn="ctr">
                      <a:solidFill>
                        <a:srgbClr val="C0D2F0"/>
                      </a:solidFill>
                      <a:prstDash val="solid"/>
                      <a:round/>
                      <a:headEnd type="none" w="med" len="med"/>
                      <a:tailEnd type="none" w="med" len="med"/>
                    </a:lnR>
                    <a:lnT w="7620" cap="flat" cmpd="sng" algn="ctr">
                      <a:solidFill>
                        <a:srgbClr val="A0D0F0"/>
                      </a:solidFill>
                      <a:prstDash val="solid"/>
                      <a:round/>
                      <a:headEnd type="none" w="med" len="med"/>
                      <a:tailEnd type="none" w="med" len="med"/>
                    </a:lnT>
                    <a:lnB w="7620" cap="flat" cmpd="sng" algn="ctr">
                      <a:solidFill>
                        <a:srgbClr val="60E1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C0D2F0"/>
                      </a:solidFill>
                      <a:prstDash val="solid"/>
                      <a:round/>
                      <a:headEnd type="none" w="med" len="med"/>
                      <a:tailEnd type="none" w="med" len="med"/>
                    </a:lnL>
                    <a:lnR w="7620" cap="flat" cmpd="sng" algn="ctr">
                      <a:solidFill>
                        <a:srgbClr val="40D8F0"/>
                      </a:solidFill>
                      <a:prstDash val="solid"/>
                      <a:round/>
                      <a:headEnd type="none" w="med" len="med"/>
                      <a:tailEnd type="none" w="med" len="med"/>
                    </a:lnR>
                    <a:lnT w="7620" cap="flat" cmpd="sng" algn="ctr">
                      <a:solidFill>
                        <a:srgbClr val="C0D2F0"/>
                      </a:solidFill>
                      <a:prstDash val="solid"/>
                      <a:round/>
                      <a:headEnd type="none" w="med" len="med"/>
                      <a:tailEnd type="none" w="med" len="med"/>
                    </a:lnT>
                    <a:lnB w="7620" cap="flat" cmpd="sng" algn="ctr">
                      <a:solidFill>
                        <a:srgbClr val="A0E2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40D8F0"/>
                      </a:solidFill>
                      <a:prstDash val="solid"/>
                      <a:round/>
                      <a:headEnd type="none" w="med" len="med"/>
                      <a:tailEnd type="none" w="med" len="med"/>
                    </a:lnL>
                    <a:lnR w="7620" cap="flat" cmpd="sng" algn="ctr">
                      <a:solidFill>
                        <a:srgbClr val="20D3F0"/>
                      </a:solidFill>
                      <a:prstDash val="solid"/>
                      <a:round/>
                      <a:headEnd type="none" w="med" len="med"/>
                      <a:tailEnd type="none" w="med" len="med"/>
                    </a:lnR>
                    <a:lnT w="7620" cap="flat" cmpd="sng" algn="ctr">
                      <a:solidFill>
                        <a:srgbClr val="40D8F0"/>
                      </a:solidFill>
                      <a:prstDash val="solid"/>
                      <a:round/>
                      <a:headEnd type="none" w="med" len="med"/>
                      <a:tailEnd type="none" w="med" len="med"/>
                    </a:lnT>
                    <a:lnB w="7620" cap="flat" cmpd="sng" algn="ctr">
                      <a:solidFill>
                        <a:srgbClr val="E0E4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20D3F0"/>
                      </a:solidFill>
                      <a:prstDash val="solid"/>
                      <a:round/>
                      <a:headEnd type="none" w="med" len="med"/>
                      <a:tailEnd type="none" w="med" len="med"/>
                    </a:lnL>
                    <a:lnR w="7620" cap="flat" cmpd="sng" algn="ctr">
                      <a:solidFill>
                        <a:srgbClr val="A0DFF0"/>
                      </a:solidFill>
                      <a:prstDash val="solid"/>
                      <a:round/>
                      <a:headEnd type="none" w="med" len="med"/>
                      <a:tailEnd type="none" w="med" len="med"/>
                    </a:lnR>
                    <a:lnT w="7620" cap="flat" cmpd="sng" algn="ctr">
                      <a:solidFill>
                        <a:srgbClr val="20D3F0"/>
                      </a:solidFill>
                      <a:prstDash val="solid"/>
                      <a:round/>
                      <a:headEnd type="none" w="med" len="med"/>
                      <a:tailEnd type="none" w="med" len="med"/>
                    </a:lnT>
                    <a:lnB w="7620" cap="flat" cmpd="sng" algn="ctr">
                      <a:solidFill>
                        <a:srgbClr val="A09E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A0DFF0"/>
                      </a:solidFill>
                      <a:prstDash val="solid"/>
                      <a:round/>
                      <a:headEnd type="none" w="med" len="med"/>
                      <a:tailEnd type="none" w="med" len="med"/>
                    </a:lnL>
                    <a:lnR w="7620" cap="flat" cmpd="sng" algn="ctr">
                      <a:solidFill>
                        <a:srgbClr val="A0DFF0"/>
                      </a:solidFill>
                      <a:prstDash val="solid"/>
                      <a:round/>
                      <a:headEnd type="none" w="med" len="med"/>
                      <a:tailEnd type="none" w="med" len="med"/>
                    </a:lnR>
                    <a:lnT w="7620" cap="flat" cmpd="sng" algn="ctr">
                      <a:solidFill>
                        <a:srgbClr val="A0DFF0"/>
                      </a:solidFill>
                      <a:prstDash val="solid"/>
                      <a:round/>
                      <a:headEnd type="none" w="med" len="med"/>
                      <a:tailEnd type="none" w="med" len="med"/>
                    </a:lnT>
                    <a:lnB w="7620" cap="flat" cmpd="sng" algn="ctr">
                      <a:solidFill>
                        <a:srgbClr val="A0B8F0"/>
                      </a:solidFill>
                      <a:prstDash val="solid"/>
                      <a:round/>
                      <a:headEnd type="none" w="med" len="med"/>
                      <a:tailEnd type="none" w="med" len="med"/>
                    </a:lnB>
                    <a:solidFill>
                      <a:srgbClr val="FFE598"/>
                    </a:solidFill>
                  </a:tcPr>
                </a:tc>
                <a:extLst>
                  <a:ext uri="{0D108BD9-81ED-4DB2-BD59-A6C34878D82A}">
                    <a16:rowId xmlns:a16="http://schemas.microsoft.com/office/drawing/2014/main" val="2552111567"/>
                  </a:ext>
                </a:extLst>
              </a:tr>
              <a:tr h="224098">
                <a:tc>
                  <a:txBody>
                    <a:bodyPr/>
                    <a:lstStyle/>
                    <a:p>
                      <a:pPr rtl="0" fontAlgn="b"/>
                      <a:r>
                        <a:rPr lang="en-US" sz="1200" b="1">
                          <a:effectLst/>
                          <a:latin typeface="Arial Narrow" panose="020B0606020202030204" pitchFamily="34" charset="0"/>
                        </a:rPr>
                        <a:t>New shares issued to Target Firm SHs</a:t>
                      </a:r>
                    </a:p>
                  </a:txBody>
                  <a:tcPr marL="8717" marR="8717"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 </a:t>
                      </a: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20E1F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717" marR="8717" marT="0" marB="0" anchor="b">
                    <a:lnL w="7620" cap="flat" cmpd="sng" algn="ctr">
                      <a:solidFill>
                        <a:srgbClr val="20E1F0"/>
                      </a:solidFill>
                      <a:prstDash val="solid"/>
                      <a:round/>
                      <a:headEnd type="none" w="med" len="med"/>
                      <a:tailEnd type="none" w="med" len="med"/>
                    </a:lnL>
                    <a:lnR w="7620" cap="flat" cmpd="sng" algn="ctr">
                      <a:solidFill>
                        <a:srgbClr val="60E1F0"/>
                      </a:solidFill>
                      <a:prstDash val="solid"/>
                      <a:round/>
                      <a:headEnd type="none" w="med" len="med"/>
                      <a:tailEnd type="none" w="med" len="med"/>
                    </a:lnR>
                    <a:lnT w="7620" cap="flat" cmpd="sng" algn="ctr">
                      <a:solidFill>
                        <a:srgbClr val="20E1F0"/>
                      </a:solidFill>
                      <a:prstDash val="solid"/>
                      <a:round/>
                      <a:headEnd type="none" w="med" len="med"/>
                      <a:tailEnd type="none" w="med" len="med"/>
                    </a:lnT>
                    <a:lnB w="7620" cap="flat" cmpd="sng" algn="ctr">
                      <a:solidFill>
                        <a:srgbClr val="A0E4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60E1F0"/>
                      </a:solidFill>
                      <a:prstDash val="solid"/>
                      <a:round/>
                      <a:headEnd type="none" w="med" len="med"/>
                      <a:tailEnd type="none" w="med" len="med"/>
                    </a:lnL>
                    <a:lnR w="7620" cap="flat" cmpd="sng" algn="ctr">
                      <a:solidFill>
                        <a:srgbClr val="A0E2F0"/>
                      </a:solidFill>
                      <a:prstDash val="solid"/>
                      <a:round/>
                      <a:headEnd type="none" w="med" len="med"/>
                      <a:tailEnd type="none" w="med" len="med"/>
                    </a:lnR>
                    <a:lnT w="7620" cap="flat" cmpd="sng" algn="ctr">
                      <a:solidFill>
                        <a:srgbClr val="60E1F0"/>
                      </a:solidFill>
                      <a:prstDash val="solid"/>
                      <a:round/>
                      <a:headEnd type="none" w="med" len="med"/>
                      <a:tailEnd type="none" w="med" len="med"/>
                    </a:lnT>
                    <a:lnB w="7620" cap="flat" cmpd="sng" algn="ctr">
                      <a:solidFill>
                        <a:srgbClr val="C0E7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A0E2F0"/>
                      </a:solidFill>
                      <a:prstDash val="solid"/>
                      <a:round/>
                      <a:headEnd type="none" w="med" len="med"/>
                      <a:tailEnd type="none" w="med" len="med"/>
                    </a:lnL>
                    <a:lnR w="7620" cap="flat" cmpd="sng" algn="ctr">
                      <a:solidFill>
                        <a:srgbClr val="E0E4F0"/>
                      </a:solidFill>
                      <a:prstDash val="solid"/>
                      <a:round/>
                      <a:headEnd type="none" w="med" len="med"/>
                      <a:tailEnd type="none" w="med" len="med"/>
                    </a:lnR>
                    <a:lnT w="7620" cap="flat" cmpd="sng" algn="ctr">
                      <a:solidFill>
                        <a:srgbClr val="A0E2F0"/>
                      </a:solidFill>
                      <a:prstDash val="solid"/>
                      <a:round/>
                      <a:headEnd type="none" w="med" len="med"/>
                      <a:tailEnd type="none" w="med" len="med"/>
                    </a:lnT>
                    <a:lnB w="7620" cap="flat" cmpd="sng" algn="ctr">
                      <a:solidFill>
                        <a:srgbClr val="A0E4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E0E4F0"/>
                      </a:solidFill>
                      <a:prstDash val="solid"/>
                      <a:round/>
                      <a:headEnd type="none" w="med" len="med"/>
                      <a:tailEnd type="none" w="med" len="med"/>
                    </a:lnL>
                    <a:lnR w="7620" cap="flat" cmpd="sng" algn="ctr">
                      <a:solidFill>
                        <a:srgbClr val="A09EF0"/>
                      </a:solidFill>
                      <a:prstDash val="solid"/>
                      <a:round/>
                      <a:headEnd type="none" w="med" len="med"/>
                      <a:tailEnd type="none" w="med" len="med"/>
                    </a:lnR>
                    <a:lnT w="7620" cap="flat" cmpd="sng" algn="ctr">
                      <a:solidFill>
                        <a:srgbClr val="E0E4F0"/>
                      </a:solidFill>
                      <a:prstDash val="solid"/>
                      <a:round/>
                      <a:headEnd type="none" w="med" len="med"/>
                      <a:tailEnd type="none" w="med" len="med"/>
                    </a:lnT>
                    <a:lnB w="7620" cap="flat" cmpd="sng" algn="ctr">
                      <a:solidFill>
                        <a:srgbClr val="E0E1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A09EF0"/>
                      </a:solidFill>
                      <a:prstDash val="solid"/>
                      <a:round/>
                      <a:headEnd type="none" w="med" len="med"/>
                      <a:tailEnd type="none" w="med" len="med"/>
                    </a:lnL>
                    <a:lnR w="7620" cap="flat" cmpd="sng" algn="ctr">
                      <a:solidFill>
                        <a:srgbClr val="A0B8F0"/>
                      </a:solidFill>
                      <a:prstDash val="solid"/>
                      <a:round/>
                      <a:headEnd type="none" w="med" len="med"/>
                      <a:tailEnd type="none" w="med" len="med"/>
                    </a:lnR>
                    <a:lnT w="7620" cap="flat" cmpd="sng" algn="ctr">
                      <a:solidFill>
                        <a:srgbClr val="A09EF0"/>
                      </a:solidFill>
                      <a:prstDash val="solid"/>
                      <a:round/>
                      <a:headEnd type="none" w="med" len="med"/>
                      <a:tailEnd type="none" w="med" len="med"/>
                    </a:lnT>
                    <a:lnB w="7620" cap="flat" cmpd="sng" algn="ctr">
                      <a:solidFill>
                        <a:srgbClr val="80E5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A0B8F0"/>
                      </a:solidFill>
                      <a:prstDash val="solid"/>
                      <a:round/>
                      <a:headEnd type="none" w="med" len="med"/>
                      <a:tailEnd type="none" w="med" len="med"/>
                    </a:lnL>
                    <a:lnR w="7620" cap="flat" cmpd="sng" algn="ctr">
                      <a:solidFill>
                        <a:srgbClr val="A0B8F0"/>
                      </a:solidFill>
                      <a:prstDash val="solid"/>
                      <a:round/>
                      <a:headEnd type="none" w="med" len="med"/>
                      <a:tailEnd type="none" w="med" len="med"/>
                    </a:lnR>
                    <a:lnT w="7620" cap="flat" cmpd="sng" algn="ctr">
                      <a:solidFill>
                        <a:srgbClr val="A0B8F0"/>
                      </a:solidFill>
                      <a:prstDash val="solid"/>
                      <a:round/>
                      <a:headEnd type="none" w="med" len="med"/>
                      <a:tailEnd type="none" w="med" len="med"/>
                    </a:lnT>
                    <a:lnB w="7620" cap="flat" cmpd="sng" algn="ctr">
                      <a:solidFill>
                        <a:srgbClr val="80EBF0"/>
                      </a:solidFill>
                      <a:prstDash val="solid"/>
                      <a:round/>
                      <a:headEnd type="none" w="med" len="med"/>
                      <a:tailEnd type="none" w="med" len="med"/>
                    </a:lnB>
                    <a:solidFill>
                      <a:srgbClr val="FFE598"/>
                    </a:solidFill>
                  </a:tcPr>
                </a:tc>
                <a:extLst>
                  <a:ext uri="{0D108BD9-81ED-4DB2-BD59-A6C34878D82A}">
                    <a16:rowId xmlns:a16="http://schemas.microsoft.com/office/drawing/2014/main" val="225870979"/>
                  </a:ext>
                </a:extLst>
              </a:tr>
              <a:tr h="224098">
                <a:tc>
                  <a:txBody>
                    <a:bodyPr/>
                    <a:lstStyle/>
                    <a:p>
                      <a:pPr rtl="0" fontAlgn="b"/>
                      <a:r>
                        <a:rPr lang="en-US" sz="1200" b="1">
                          <a:effectLst/>
                          <a:latin typeface="Arial Narrow" panose="020B0606020202030204" pitchFamily="34" charset="0"/>
                        </a:rPr>
                        <a:t>Total shares Of combined firm, Post M&amp;A</a:t>
                      </a:r>
                    </a:p>
                  </a:txBody>
                  <a:tcPr marL="8717" marR="8717"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1,240,000,000 </a:t>
                      </a: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A0E4F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717" marR="8717" marT="0" marB="0" anchor="b">
                    <a:lnL w="7620" cap="flat" cmpd="sng" algn="ctr">
                      <a:solidFill>
                        <a:srgbClr val="A0E4F0"/>
                      </a:solidFill>
                      <a:prstDash val="solid"/>
                      <a:round/>
                      <a:headEnd type="none" w="med" len="med"/>
                      <a:tailEnd type="none" w="med" len="med"/>
                    </a:lnL>
                    <a:lnR w="7620" cap="flat" cmpd="sng" algn="ctr">
                      <a:solidFill>
                        <a:srgbClr val="C0E7F0"/>
                      </a:solidFill>
                      <a:prstDash val="solid"/>
                      <a:round/>
                      <a:headEnd type="none" w="med" len="med"/>
                      <a:tailEnd type="none" w="med" len="med"/>
                    </a:lnR>
                    <a:lnT w="7620" cap="flat" cmpd="sng" algn="ctr">
                      <a:solidFill>
                        <a:srgbClr val="A0E4F0"/>
                      </a:solidFill>
                      <a:prstDash val="solid"/>
                      <a:round/>
                      <a:headEnd type="none" w="med" len="med"/>
                      <a:tailEnd type="none" w="med" len="med"/>
                    </a:lnT>
                    <a:lnB w="7620" cap="flat" cmpd="sng" algn="ctr">
                      <a:solidFill>
                        <a:srgbClr val="40CD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C0E7F0"/>
                      </a:solidFill>
                      <a:prstDash val="solid"/>
                      <a:round/>
                      <a:headEnd type="none" w="med" len="med"/>
                      <a:tailEnd type="none" w="med" len="med"/>
                    </a:lnL>
                    <a:lnR w="7620" cap="flat" cmpd="sng" algn="ctr">
                      <a:solidFill>
                        <a:srgbClr val="A0E4F0"/>
                      </a:solidFill>
                      <a:prstDash val="solid"/>
                      <a:round/>
                      <a:headEnd type="none" w="med" len="med"/>
                      <a:tailEnd type="none" w="med" len="med"/>
                    </a:lnR>
                    <a:lnT w="7620" cap="flat" cmpd="sng" algn="ctr">
                      <a:solidFill>
                        <a:srgbClr val="C0E7F0"/>
                      </a:solidFill>
                      <a:prstDash val="solid"/>
                      <a:round/>
                      <a:headEnd type="none" w="med" len="med"/>
                      <a:tailEnd type="none" w="med" len="med"/>
                    </a:lnT>
                    <a:lnB w="7620" cap="flat" cmpd="sng" algn="ctr">
                      <a:solidFill>
                        <a:srgbClr val="40D0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A0E4F0"/>
                      </a:solidFill>
                      <a:prstDash val="solid"/>
                      <a:round/>
                      <a:headEnd type="none" w="med" len="med"/>
                      <a:tailEnd type="none" w="med" len="med"/>
                    </a:lnL>
                    <a:lnR w="7620" cap="flat" cmpd="sng" algn="ctr">
                      <a:solidFill>
                        <a:srgbClr val="E0E1F0"/>
                      </a:solidFill>
                      <a:prstDash val="solid"/>
                      <a:round/>
                      <a:headEnd type="none" w="med" len="med"/>
                      <a:tailEnd type="none" w="med" len="med"/>
                    </a:lnR>
                    <a:lnT w="7620" cap="flat" cmpd="sng" algn="ctr">
                      <a:solidFill>
                        <a:srgbClr val="A0E4F0"/>
                      </a:solidFill>
                      <a:prstDash val="solid"/>
                      <a:round/>
                      <a:headEnd type="none" w="med" len="med"/>
                      <a:tailEnd type="none" w="med" len="med"/>
                    </a:lnT>
                    <a:lnB w="7620" cap="flat" cmpd="sng" algn="ctr">
                      <a:solidFill>
                        <a:srgbClr val="00D6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E0E1F0"/>
                      </a:solidFill>
                      <a:prstDash val="solid"/>
                      <a:round/>
                      <a:headEnd type="none" w="med" len="med"/>
                      <a:tailEnd type="none" w="med" len="med"/>
                    </a:lnL>
                    <a:lnR w="7620" cap="flat" cmpd="sng" algn="ctr">
                      <a:solidFill>
                        <a:srgbClr val="80E5F0"/>
                      </a:solidFill>
                      <a:prstDash val="solid"/>
                      <a:round/>
                      <a:headEnd type="none" w="med" len="med"/>
                      <a:tailEnd type="none" w="med" len="med"/>
                    </a:lnR>
                    <a:lnT w="7620" cap="flat" cmpd="sng" algn="ctr">
                      <a:solidFill>
                        <a:srgbClr val="E0E1F0"/>
                      </a:solidFill>
                      <a:prstDash val="solid"/>
                      <a:round/>
                      <a:headEnd type="none" w="med" len="med"/>
                      <a:tailEnd type="none" w="med" len="med"/>
                    </a:lnT>
                    <a:lnB w="7620" cap="flat" cmpd="sng" algn="ctr">
                      <a:solidFill>
                        <a:srgbClr val="E0D5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80E5F0"/>
                      </a:solidFill>
                      <a:prstDash val="solid"/>
                      <a:round/>
                      <a:headEnd type="none" w="med" len="med"/>
                      <a:tailEnd type="none" w="med" len="med"/>
                    </a:lnL>
                    <a:lnR w="7620" cap="flat" cmpd="sng" algn="ctr">
                      <a:solidFill>
                        <a:srgbClr val="80EBF0"/>
                      </a:solidFill>
                      <a:prstDash val="solid"/>
                      <a:round/>
                      <a:headEnd type="none" w="med" len="med"/>
                      <a:tailEnd type="none" w="med" len="med"/>
                    </a:lnR>
                    <a:lnT w="7620" cap="flat" cmpd="sng" algn="ctr">
                      <a:solidFill>
                        <a:srgbClr val="80E5F0"/>
                      </a:solidFill>
                      <a:prstDash val="solid"/>
                      <a:round/>
                      <a:headEnd type="none" w="med" len="med"/>
                      <a:tailEnd type="none" w="med" len="med"/>
                    </a:lnT>
                    <a:lnB w="7620" cap="flat" cmpd="sng" algn="ctr">
                      <a:solidFill>
                        <a:srgbClr val="E0D1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80EBF0"/>
                      </a:solidFill>
                      <a:prstDash val="solid"/>
                      <a:round/>
                      <a:headEnd type="none" w="med" len="med"/>
                      <a:tailEnd type="none" w="med" len="med"/>
                    </a:lnL>
                    <a:lnR w="7620" cap="flat" cmpd="sng" algn="ctr">
                      <a:solidFill>
                        <a:srgbClr val="80EBF0"/>
                      </a:solidFill>
                      <a:prstDash val="solid"/>
                      <a:round/>
                      <a:headEnd type="none" w="med" len="med"/>
                      <a:tailEnd type="none" w="med" len="med"/>
                    </a:lnR>
                    <a:lnT w="7620" cap="flat" cmpd="sng" algn="ctr">
                      <a:solidFill>
                        <a:srgbClr val="80EBF0"/>
                      </a:solidFill>
                      <a:prstDash val="solid"/>
                      <a:round/>
                      <a:headEnd type="none" w="med" len="med"/>
                      <a:tailEnd type="none" w="med" len="med"/>
                    </a:lnT>
                    <a:lnB w="7620" cap="flat" cmpd="sng" algn="ctr">
                      <a:solidFill>
                        <a:srgbClr val="20E0F0"/>
                      </a:solidFill>
                      <a:prstDash val="solid"/>
                      <a:round/>
                      <a:headEnd type="none" w="med" len="med"/>
                      <a:tailEnd type="none" w="med" len="med"/>
                    </a:lnB>
                    <a:solidFill>
                      <a:srgbClr val="FFE598"/>
                    </a:solidFill>
                  </a:tcPr>
                </a:tc>
                <a:extLst>
                  <a:ext uri="{0D108BD9-81ED-4DB2-BD59-A6C34878D82A}">
                    <a16:rowId xmlns:a16="http://schemas.microsoft.com/office/drawing/2014/main" val="185991627"/>
                  </a:ext>
                </a:extLst>
              </a:tr>
              <a:tr h="224098">
                <a:tc>
                  <a:txBody>
                    <a:bodyPr/>
                    <a:lstStyle/>
                    <a:p>
                      <a:pPr rtl="0" fontAlgn="b"/>
                      <a:r>
                        <a:rPr lang="en-US" sz="1200" b="1">
                          <a:effectLst/>
                          <a:latin typeface="Arial Narrow" panose="020B0606020202030204" pitchFamily="34" charset="0"/>
                        </a:rPr>
                        <a:t>Net Income of combined firm post M&amp;A</a:t>
                      </a:r>
                    </a:p>
                  </a:txBody>
                  <a:tcPr marL="8717" marR="8717"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661,652,520,000 </a:t>
                      </a: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40CDF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717" marR="8717" marT="0" marB="0" anchor="b">
                    <a:lnL w="7620" cap="flat" cmpd="sng" algn="ctr">
                      <a:solidFill>
                        <a:srgbClr val="40CDF0"/>
                      </a:solidFill>
                      <a:prstDash val="solid"/>
                      <a:round/>
                      <a:headEnd type="none" w="med" len="med"/>
                      <a:tailEnd type="none" w="med" len="med"/>
                    </a:lnL>
                    <a:lnR w="7620" cap="flat" cmpd="sng" algn="ctr">
                      <a:solidFill>
                        <a:srgbClr val="40D0F0"/>
                      </a:solidFill>
                      <a:prstDash val="solid"/>
                      <a:round/>
                      <a:headEnd type="none" w="med" len="med"/>
                      <a:tailEnd type="none" w="med" len="med"/>
                    </a:lnR>
                    <a:lnT w="7620" cap="flat" cmpd="sng" algn="ctr">
                      <a:solidFill>
                        <a:srgbClr val="40CDF0"/>
                      </a:solidFill>
                      <a:prstDash val="solid"/>
                      <a:round/>
                      <a:headEnd type="none" w="med" len="med"/>
                      <a:tailEnd type="none" w="med" len="med"/>
                    </a:lnT>
                    <a:lnB w="7620" cap="flat" cmpd="sng" algn="ctr">
                      <a:solidFill>
                        <a:srgbClr val="80E2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40D0F0"/>
                      </a:solidFill>
                      <a:prstDash val="solid"/>
                      <a:round/>
                      <a:headEnd type="none" w="med" len="med"/>
                      <a:tailEnd type="none" w="med" len="med"/>
                    </a:lnL>
                    <a:lnR w="7620" cap="flat" cmpd="sng" algn="ctr">
                      <a:solidFill>
                        <a:srgbClr val="00D6F0"/>
                      </a:solidFill>
                      <a:prstDash val="solid"/>
                      <a:round/>
                      <a:headEnd type="none" w="med" len="med"/>
                      <a:tailEnd type="none" w="med" len="med"/>
                    </a:lnR>
                    <a:lnT w="7620" cap="flat" cmpd="sng" algn="ctr">
                      <a:solidFill>
                        <a:srgbClr val="40D0F0"/>
                      </a:solidFill>
                      <a:prstDash val="solid"/>
                      <a:round/>
                      <a:headEnd type="none" w="med" len="med"/>
                      <a:tailEnd type="none" w="med" len="med"/>
                    </a:lnT>
                    <a:lnB w="7620" cap="flat" cmpd="sng" algn="ctr">
                      <a:solidFill>
                        <a:srgbClr val="00E4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00D6F0"/>
                      </a:solidFill>
                      <a:prstDash val="solid"/>
                      <a:round/>
                      <a:headEnd type="none" w="med" len="med"/>
                      <a:tailEnd type="none" w="med" len="med"/>
                    </a:lnL>
                    <a:lnR w="7620" cap="flat" cmpd="sng" algn="ctr">
                      <a:solidFill>
                        <a:srgbClr val="E0D5F0"/>
                      </a:solidFill>
                      <a:prstDash val="solid"/>
                      <a:round/>
                      <a:headEnd type="none" w="med" len="med"/>
                      <a:tailEnd type="none" w="med" len="med"/>
                    </a:lnR>
                    <a:lnT w="7620" cap="flat" cmpd="sng" algn="ctr">
                      <a:solidFill>
                        <a:srgbClr val="00D6F0"/>
                      </a:solidFill>
                      <a:prstDash val="solid"/>
                      <a:round/>
                      <a:headEnd type="none" w="med" len="med"/>
                      <a:tailEnd type="none" w="med" len="med"/>
                    </a:lnT>
                    <a:lnB w="7620" cap="flat" cmpd="sng" algn="ctr">
                      <a:solidFill>
                        <a:srgbClr val="A0EA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E0D5F0"/>
                      </a:solidFill>
                      <a:prstDash val="solid"/>
                      <a:round/>
                      <a:headEnd type="none" w="med" len="med"/>
                      <a:tailEnd type="none" w="med" len="med"/>
                    </a:lnL>
                    <a:lnR w="7620" cap="flat" cmpd="sng" algn="ctr">
                      <a:solidFill>
                        <a:srgbClr val="E0D1F0"/>
                      </a:solidFill>
                      <a:prstDash val="solid"/>
                      <a:round/>
                      <a:headEnd type="none" w="med" len="med"/>
                      <a:tailEnd type="none" w="med" len="med"/>
                    </a:lnR>
                    <a:lnT w="7620" cap="flat" cmpd="sng" algn="ctr">
                      <a:solidFill>
                        <a:srgbClr val="E0D5F0"/>
                      </a:solidFill>
                      <a:prstDash val="solid"/>
                      <a:round/>
                      <a:headEnd type="none" w="med" len="med"/>
                      <a:tailEnd type="none" w="med" len="med"/>
                    </a:lnT>
                    <a:lnB w="7620" cap="flat" cmpd="sng" algn="ctr">
                      <a:solidFill>
                        <a:srgbClr val="80F7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E0D1F0"/>
                      </a:solidFill>
                      <a:prstDash val="solid"/>
                      <a:round/>
                      <a:headEnd type="none" w="med" len="med"/>
                      <a:tailEnd type="none" w="med" len="med"/>
                    </a:lnL>
                    <a:lnR w="7620" cap="flat" cmpd="sng" algn="ctr">
                      <a:solidFill>
                        <a:srgbClr val="20E0F0"/>
                      </a:solidFill>
                      <a:prstDash val="solid"/>
                      <a:round/>
                      <a:headEnd type="none" w="med" len="med"/>
                      <a:tailEnd type="none" w="med" len="med"/>
                    </a:lnR>
                    <a:lnT w="7620" cap="flat" cmpd="sng" algn="ctr">
                      <a:solidFill>
                        <a:srgbClr val="E0D1F0"/>
                      </a:solidFill>
                      <a:prstDash val="solid"/>
                      <a:round/>
                      <a:headEnd type="none" w="med" len="med"/>
                      <a:tailEnd type="none" w="med" len="med"/>
                    </a:lnT>
                    <a:lnB w="7620" cap="flat" cmpd="sng" algn="ctr">
                      <a:solidFill>
                        <a:srgbClr val="00F7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20E0F0"/>
                      </a:solidFill>
                      <a:prstDash val="solid"/>
                      <a:round/>
                      <a:headEnd type="none" w="med" len="med"/>
                      <a:tailEnd type="none" w="med" len="med"/>
                    </a:lnL>
                    <a:lnR w="7620" cap="flat" cmpd="sng" algn="ctr">
                      <a:solidFill>
                        <a:srgbClr val="20E0F0"/>
                      </a:solidFill>
                      <a:prstDash val="solid"/>
                      <a:round/>
                      <a:headEnd type="none" w="med" len="med"/>
                      <a:tailEnd type="none" w="med" len="med"/>
                    </a:lnR>
                    <a:lnT w="7620" cap="flat" cmpd="sng" algn="ctr">
                      <a:solidFill>
                        <a:srgbClr val="20E0F0"/>
                      </a:solidFill>
                      <a:prstDash val="solid"/>
                      <a:round/>
                      <a:headEnd type="none" w="med" len="med"/>
                      <a:tailEnd type="none" w="med" len="med"/>
                    </a:lnT>
                    <a:lnB w="7620" cap="flat" cmpd="sng" algn="ctr">
                      <a:solidFill>
                        <a:srgbClr val="20F4F0"/>
                      </a:solidFill>
                      <a:prstDash val="solid"/>
                      <a:round/>
                      <a:headEnd type="none" w="med" len="med"/>
                      <a:tailEnd type="none" w="med" len="med"/>
                    </a:lnB>
                    <a:solidFill>
                      <a:srgbClr val="FFE598"/>
                    </a:solidFill>
                  </a:tcPr>
                </a:tc>
                <a:extLst>
                  <a:ext uri="{0D108BD9-81ED-4DB2-BD59-A6C34878D82A}">
                    <a16:rowId xmlns:a16="http://schemas.microsoft.com/office/drawing/2014/main" val="1838251570"/>
                  </a:ext>
                </a:extLst>
              </a:tr>
              <a:tr h="224098">
                <a:tc>
                  <a:txBody>
                    <a:bodyPr/>
                    <a:lstStyle/>
                    <a:p>
                      <a:pPr rtl="0" fontAlgn="b"/>
                      <a:r>
                        <a:rPr lang="en-US" sz="1200" b="1">
                          <a:effectLst/>
                          <a:latin typeface="Arial Narrow" panose="020B0606020202030204" pitchFamily="34" charset="0"/>
                        </a:rPr>
                        <a:t>Increase in Net income due to synergy gains </a:t>
                      </a:r>
                    </a:p>
                  </a:txBody>
                  <a:tcPr marL="8717" marR="8717"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 </a:t>
                      </a: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80E2F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717" marR="8717" marT="0" marB="0" anchor="b">
                    <a:lnL w="7620" cap="flat" cmpd="sng" algn="ctr">
                      <a:solidFill>
                        <a:srgbClr val="80E2F0"/>
                      </a:solidFill>
                      <a:prstDash val="solid"/>
                      <a:round/>
                      <a:headEnd type="none" w="med" len="med"/>
                      <a:tailEnd type="none" w="med" len="med"/>
                    </a:lnL>
                    <a:lnR w="7620" cap="flat" cmpd="sng" algn="ctr">
                      <a:solidFill>
                        <a:srgbClr val="00E4F0"/>
                      </a:solidFill>
                      <a:prstDash val="solid"/>
                      <a:round/>
                      <a:headEnd type="none" w="med" len="med"/>
                      <a:tailEnd type="none" w="med" len="med"/>
                    </a:lnR>
                    <a:lnT w="7620" cap="flat" cmpd="sng" algn="ctr">
                      <a:solidFill>
                        <a:srgbClr val="80E2F0"/>
                      </a:solidFill>
                      <a:prstDash val="solid"/>
                      <a:round/>
                      <a:headEnd type="none" w="med" len="med"/>
                      <a:tailEnd type="none" w="med" len="med"/>
                    </a:lnT>
                    <a:lnB w="7620" cap="flat" cmpd="sng" algn="ctr">
                      <a:solidFill>
                        <a:srgbClr val="40FF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00E4F0"/>
                      </a:solidFill>
                      <a:prstDash val="solid"/>
                      <a:round/>
                      <a:headEnd type="none" w="med" len="med"/>
                      <a:tailEnd type="none" w="med" len="med"/>
                    </a:lnL>
                    <a:lnR w="7620" cap="flat" cmpd="sng" algn="ctr">
                      <a:solidFill>
                        <a:srgbClr val="A0EAF0"/>
                      </a:solidFill>
                      <a:prstDash val="solid"/>
                      <a:round/>
                      <a:headEnd type="none" w="med" len="med"/>
                      <a:tailEnd type="none" w="med" len="med"/>
                    </a:lnR>
                    <a:lnT w="7620" cap="flat" cmpd="sng" algn="ctr">
                      <a:solidFill>
                        <a:srgbClr val="00E4F0"/>
                      </a:solidFill>
                      <a:prstDash val="solid"/>
                      <a:round/>
                      <a:headEnd type="none" w="med" len="med"/>
                      <a:tailEnd type="none" w="med" len="med"/>
                    </a:lnT>
                    <a:lnB w="7620" cap="flat" cmpd="sng" algn="ctr">
                      <a:solidFill>
                        <a:srgbClr val="60FC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A0EAF0"/>
                      </a:solidFill>
                      <a:prstDash val="solid"/>
                      <a:round/>
                      <a:headEnd type="none" w="med" len="med"/>
                      <a:tailEnd type="none" w="med" len="med"/>
                    </a:lnL>
                    <a:lnR w="7620" cap="flat" cmpd="sng" algn="ctr">
                      <a:solidFill>
                        <a:srgbClr val="80F7F0"/>
                      </a:solidFill>
                      <a:prstDash val="solid"/>
                      <a:round/>
                      <a:headEnd type="none" w="med" len="med"/>
                      <a:tailEnd type="none" w="med" len="med"/>
                    </a:lnR>
                    <a:lnT w="7620" cap="flat" cmpd="sng" algn="ctr">
                      <a:solidFill>
                        <a:srgbClr val="A0EAF0"/>
                      </a:solidFill>
                      <a:prstDash val="solid"/>
                      <a:round/>
                      <a:headEnd type="none" w="med" len="med"/>
                      <a:tailEnd type="none" w="med" len="med"/>
                    </a:lnT>
                    <a:lnB w="7620" cap="flat" cmpd="sng" algn="ctr">
                      <a:solidFill>
                        <a:srgbClr val="A0FE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80F7F0"/>
                      </a:solidFill>
                      <a:prstDash val="solid"/>
                      <a:round/>
                      <a:headEnd type="none" w="med" len="med"/>
                      <a:tailEnd type="none" w="med" len="med"/>
                    </a:lnL>
                    <a:lnR w="7620" cap="flat" cmpd="sng" algn="ctr">
                      <a:solidFill>
                        <a:srgbClr val="00F7F0"/>
                      </a:solidFill>
                      <a:prstDash val="solid"/>
                      <a:round/>
                      <a:headEnd type="none" w="med" len="med"/>
                      <a:tailEnd type="none" w="med" len="med"/>
                    </a:lnR>
                    <a:lnT w="7620" cap="flat" cmpd="sng" algn="ctr">
                      <a:solidFill>
                        <a:srgbClr val="80F7F0"/>
                      </a:solidFill>
                      <a:prstDash val="solid"/>
                      <a:round/>
                      <a:headEnd type="none" w="med" len="med"/>
                      <a:tailEnd type="none" w="med" len="med"/>
                    </a:lnT>
                    <a:lnB w="7620" cap="flat" cmpd="sng" algn="ctr">
                      <a:solidFill>
                        <a:srgbClr val="00FB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00F7F0"/>
                      </a:solidFill>
                      <a:prstDash val="solid"/>
                      <a:round/>
                      <a:headEnd type="none" w="med" len="med"/>
                      <a:tailEnd type="none" w="med" len="med"/>
                    </a:lnL>
                    <a:lnR w="7620" cap="flat" cmpd="sng" algn="ctr">
                      <a:solidFill>
                        <a:srgbClr val="20F4F0"/>
                      </a:solidFill>
                      <a:prstDash val="solid"/>
                      <a:round/>
                      <a:headEnd type="none" w="med" len="med"/>
                      <a:tailEnd type="none" w="med" len="med"/>
                    </a:lnR>
                    <a:lnT w="7620" cap="flat" cmpd="sng" algn="ctr">
                      <a:solidFill>
                        <a:srgbClr val="00F7F0"/>
                      </a:solidFill>
                      <a:prstDash val="solid"/>
                      <a:round/>
                      <a:headEnd type="none" w="med" len="med"/>
                      <a:tailEnd type="none" w="med" len="med"/>
                    </a:lnT>
                    <a:lnB w="7620" cap="flat" cmpd="sng" algn="ctr">
                      <a:solidFill>
                        <a:srgbClr val="2008F1"/>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20F4F0"/>
                      </a:solidFill>
                      <a:prstDash val="solid"/>
                      <a:round/>
                      <a:headEnd type="none" w="med" len="med"/>
                      <a:tailEnd type="none" w="med" len="med"/>
                    </a:lnL>
                    <a:lnR w="7620" cap="flat" cmpd="sng" algn="ctr">
                      <a:solidFill>
                        <a:srgbClr val="20F4F0"/>
                      </a:solidFill>
                      <a:prstDash val="solid"/>
                      <a:round/>
                      <a:headEnd type="none" w="med" len="med"/>
                      <a:tailEnd type="none" w="med" len="med"/>
                    </a:lnR>
                    <a:lnT w="7620" cap="flat" cmpd="sng" algn="ctr">
                      <a:solidFill>
                        <a:srgbClr val="20F4F0"/>
                      </a:solidFill>
                      <a:prstDash val="solid"/>
                      <a:round/>
                      <a:headEnd type="none" w="med" len="med"/>
                      <a:tailEnd type="none" w="med" len="med"/>
                    </a:lnT>
                    <a:lnB w="7620" cap="flat" cmpd="sng" algn="ctr">
                      <a:solidFill>
                        <a:srgbClr val="2007F1"/>
                      </a:solidFill>
                      <a:prstDash val="solid"/>
                      <a:round/>
                      <a:headEnd type="none" w="med" len="med"/>
                      <a:tailEnd type="none" w="med" len="med"/>
                    </a:lnB>
                    <a:solidFill>
                      <a:srgbClr val="FFE598"/>
                    </a:solidFill>
                  </a:tcPr>
                </a:tc>
                <a:extLst>
                  <a:ext uri="{0D108BD9-81ED-4DB2-BD59-A6C34878D82A}">
                    <a16:rowId xmlns:a16="http://schemas.microsoft.com/office/drawing/2014/main" val="3159422022"/>
                  </a:ext>
                </a:extLst>
              </a:tr>
              <a:tr h="224098">
                <a:tc>
                  <a:txBody>
                    <a:bodyPr/>
                    <a:lstStyle/>
                    <a:p>
                      <a:pPr rtl="0" fontAlgn="b"/>
                      <a:r>
                        <a:rPr lang="en-US" sz="1200" b="1">
                          <a:effectLst/>
                          <a:latin typeface="Arial Narrow" panose="020B0606020202030204" pitchFamily="34" charset="0"/>
                        </a:rPr>
                        <a:t>Net Income of combined firm adjusted with synergy gain</a:t>
                      </a:r>
                    </a:p>
                  </a:txBody>
                  <a:tcPr marL="8717" marR="8717"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661,652,520,000 </a:t>
                      </a: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40FFF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717" marR="8717" marT="0" marB="0" anchor="b">
                    <a:lnL w="7620" cap="flat" cmpd="sng" algn="ctr">
                      <a:solidFill>
                        <a:srgbClr val="40FFF0"/>
                      </a:solidFill>
                      <a:prstDash val="solid"/>
                      <a:round/>
                      <a:headEnd type="none" w="med" len="med"/>
                      <a:tailEnd type="none" w="med" len="med"/>
                    </a:lnL>
                    <a:lnR w="7620" cap="flat" cmpd="sng" algn="ctr">
                      <a:solidFill>
                        <a:srgbClr val="60FCF0"/>
                      </a:solidFill>
                      <a:prstDash val="solid"/>
                      <a:round/>
                      <a:headEnd type="none" w="med" len="med"/>
                      <a:tailEnd type="none" w="med" len="med"/>
                    </a:lnR>
                    <a:lnT w="7620" cap="flat" cmpd="sng" algn="ctr">
                      <a:solidFill>
                        <a:srgbClr val="40FFF0"/>
                      </a:solidFill>
                      <a:prstDash val="solid"/>
                      <a:round/>
                      <a:headEnd type="none" w="med" len="med"/>
                      <a:tailEnd type="none" w="med" len="med"/>
                    </a:lnT>
                    <a:lnB w="7620" cap="flat" cmpd="sng" algn="ctr">
                      <a:solidFill>
                        <a:srgbClr val="A0FF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60FCF0"/>
                      </a:solidFill>
                      <a:prstDash val="solid"/>
                      <a:round/>
                      <a:headEnd type="none" w="med" len="med"/>
                      <a:tailEnd type="none" w="med" len="med"/>
                    </a:lnL>
                    <a:lnR w="7620" cap="flat" cmpd="sng" algn="ctr">
                      <a:solidFill>
                        <a:srgbClr val="A0FEF0"/>
                      </a:solidFill>
                      <a:prstDash val="solid"/>
                      <a:round/>
                      <a:headEnd type="none" w="med" len="med"/>
                      <a:tailEnd type="none" w="med" len="med"/>
                    </a:lnR>
                    <a:lnT w="7620" cap="flat" cmpd="sng" algn="ctr">
                      <a:solidFill>
                        <a:srgbClr val="60FCF0"/>
                      </a:solidFill>
                      <a:prstDash val="solid"/>
                      <a:round/>
                      <a:headEnd type="none" w="med" len="med"/>
                      <a:tailEnd type="none" w="med" len="med"/>
                    </a:lnT>
                    <a:lnB w="7620" cap="flat" cmpd="sng" algn="ctr">
                      <a:solidFill>
                        <a:srgbClr val="80FF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A0FEF0"/>
                      </a:solidFill>
                      <a:prstDash val="solid"/>
                      <a:round/>
                      <a:headEnd type="none" w="med" len="med"/>
                      <a:tailEnd type="none" w="med" len="med"/>
                    </a:lnL>
                    <a:lnR w="7620" cap="flat" cmpd="sng" algn="ctr">
                      <a:solidFill>
                        <a:srgbClr val="00FBF0"/>
                      </a:solidFill>
                      <a:prstDash val="solid"/>
                      <a:round/>
                      <a:headEnd type="none" w="med" len="med"/>
                      <a:tailEnd type="none" w="med" len="med"/>
                    </a:lnR>
                    <a:lnT w="7620" cap="flat" cmpd="sng" algn="ctr">
                      <a:solidFill>
                        <a:srgbClr val="A0FEF0"/>
                      </a:solidFill>
                      <a:prstDash val="solid"/>
                      <a:round/>
                      <a:headEnd type="none" w="med" len="med"/>
                      <a:tailEnd type="none" w="med" len="med"/>
                    </a:lnT>
                    <a:lnB w="7620" cap="flat" cmpd="sng" algn="ctr">
                      <a:solidFill>
                        <a:srgbClr val="20FB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00FBF0"/>
                      </a:solidFill>
                      <a:prstDash val="solid"/>
                      <a:round/>
                      <a:headEnd type="none" w="med" len="med"/>
                      <a:tailEnd type="none" w="med" len="med"/>
                    </a:lnL>
                    <a:lnR w="7620" cap="flat" cmpd="sng" algn="ctr">
                      <a:solidFill>
                        <a:srgbClr val="2008F1"/>
                      </a:solidFill>
                      <a:prstDash val="solid"/>
                      <a:round/>
                      <a:headEnd type="none" w="med" len="med"/>
                      <a:tailEnd type="none" w="med" len="med"/>
                    </a:lnR>
                    <a:lnT w="7620" cap="flat" cmpd="sng" algn="ctr">
                      <a:solidFill>
                        <a:srgbClr val="00FBF0"/>
                      </a:solidFill>
                      <a:prstDash val="solid"/>
                      <a:round/>
                      <a:headEnd type="none" w="med" len="med"/>
                      <a:tailEnd type="none" w="med" len="med"/>
                    </a:lnT>
                    <a:lnB w="7620" cap="flat" cmpd="sng" algn="ctr">
                      <a:solidFill>
                        <a:srgbClr val="C000F1"/>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2008F1"/>
                      </a:solidFill>
                      <a:prstDash val="solid"/>
                      <a:round/>
                      <a:headEnd type="none" w="med" len="med"/>
                      <a:tailEnd type="none" w="med" len="med"/>
                    </a:lnL>
                    <a:lnR w="7620" cap="flat" cmpd="sng" algn="ctr">
                      <a:solidFill>
                        <a:srgbClr val="2007F1"/>
                      </a:solidFill>
                      <a:prstDash val="solid"/>
                      <a:round/>
                      <a:headEnd type="none" w="med" len="med"/>
                      <a:tailEnd type="none" w="med" len="med"/>
                    </a:lnR>
                    <a:lnT w="7620" cap="flat" cmpd="sng" algn="ctr">
                      <a:solidFill>
                        <a:srgbClr val="2008F1"/>
                      </a:solidFill>
                      <a:prstDash val="solid"/>
                      <a:round/>
                      <a:headEnd type="none" w="med" len="med"/>
                      <a:tailEnd type="none" w="med" len="med"/>
                    </a:lnT>
                    <a:lnB w="7620" cap="flat" cmpd="sng" algn="ctr">
                      <a:solidFill>
                        <a:srgbClr val="A008F1"/>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2007F1"/>
                      </a:solidFill>
                      <a:prstDash val="solid"/>
                      <a:round/>
                      <a:headEnd type="none" w="med" len="med"/>
                      <a:tailEnd type="none" w="med" len="med"/>
                    </a:lnL>
                    <a:lnR w="7620" cap="flat" cmpd="sng" algn="ctr">
                      <a:solidFill>
                        <a:srgbClr val="2007F1"/>
                      </a:solidFill>
                      <a:prstDash val="solid"/>
                      <a:round/>
                      <a:headEnd type="none" w="med" len="med"/>
                      <a:tailEnd type="none" w="med" len="med"/>
                    </a:lnR>
                    <a:lnT w="7620" cap="flat" cmpd="sng" algn="ctr">
                      <a:solidFill>
                        <a:srgbClr val="2007F1"/>
                      </a:solidFill>
                      <a:prstDash val="solid"/>
                      <a:round/>
                      <a:headEnd type="none" w="med" len="med"/>
                      <a:tailEnd type="none" w="med" len="med"/>
                    </a:lnT>
                    <a:lnB w="7620" cap="flat" cmpd="sng" algn="ctr">
                      <a:solidFill>
                        <a:srgbClr val="4005F1"/>
                      </a:solidFill>
                      <a:prstDash val="solid"/>
                      <a:round/>
                      <a:headEnd type="none" w="med" len="med"/>
                      <a:tailEnd type="none" w="med" len="med"/>
                    </a:lnB>
                    <a:solidFill>
                      <a:srgbClr val="FFE598"/>
                    </a:solidFill>
                  </a:tcPr>
                </a:tc>
                <a:extLst>
                  <a:ext uri="{0D108BD9-81ED-4DB2-BD59-A6C34878D82A}">
                    <a16:rowId xmlns:a16="http://schemas.microsoft.com/office/drawing/2014/main" val="3445431651"/>
                  </a:ext>
                </a:extLst>
              </a:tr>
              <a:tr h="224098">
                <a:tc>
                  <a:txBody>
                    <a:bodyPr/>
                    <a:lstStyle/>
                    <a:p>
                      <a:pPr rtl="0" fontAlgn="b"/>
                      <a:r>
                        <a:rPr lang="en-US" sz="1200" b="1">
                          <a:effectLst/>
                          <a:latin typeface="Arial Narrow" panose="020B0606020202030204" pitchFamily="34" charset="0"/>
                        </a:rPr>
                        <a:t>EPS of combine firm post M&amp;A</a:t>
                      </a:r>
                    </a:p>
                  </a:txBody>
                  <a:tcPr marL="8717" marR="8717"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534 </a:t>
                      </a: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A0FFF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717" marR="8717" marT="0" marB="0" anchor="b">
                    <a:lnL w="7620" cap="flat" cmpd="sng" algn="ctr">
                      <a:solidFill>
                        <a:srgbClr val="A0FFF0"/>
                      </a:solidFill>
                      <a:prstDash val="solid"/>
                      <a:round/>
                      <a:headEnd type="none" w="med" len="med"/>
                      <a:tailEnd type="none" w="med" len="med"/>
                    </a:lnL>
                    <a:lnR w="7620" cap="flat" cmpd="sng" algn="ctr">
                      <a:solidFill>
                        <a:srgbClr val="80FFF0"/>
                      </a:solidFill>
                      <a:prstDash val="solid"/>
                      <a:round/>
                      <a:headEnd type="none" w="med" len="med"/>
                      <a:tailEnd type="none" w="med" len="med"/>
                    </a:lnR>
                    <a:lnT w="7620" cap="flat" cmpd="sng" algn="ctr">
                      <a:solidFill>
                        <a:srgbClr val="A0FFF0"/>
                      </a:solidFill>
                      <a:prstDash val="solid"/>
                      <a:round/>
                      <a:headEnd type="none" w="med" len="med"/>
                      <a:tailEnd type="none" w="med" len="med"/>
                    </a:lnT>
                    <a:lnB w="7620" cap="flat" cmpd="sng" algn="ctr">
                      <a:solidFill>
                        <a:srgbClr val="60E7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80FFF0"/>
                      </a:solidFill>
                      <a:prstDash val="solid"/>
                      <a:round/>
                      <a:headEnd type="none" w="med" len="med"/>
                      <a:tailEnd type="none" w="med" len="med"/>
                    </a:lnL>
                    <a:lnR w="7620" cap="flat" cmpd="sng" algn="ctr">
                      <a:solidFill>
                        <a:srgbClr val="20FBF0"/>
                      </a:solidFill>
                      <a:prstDash val="solid"/>
                      <a:round/>
                      <a:headEnd type="none" w="med" len="med"/>
                      <a:tailEnd type="none" w="med" len="med"/>
                    </a:lnR>
                    <a:lnT w="7620" cap="flat" cmpd="sng" algn="ctr">
                      <a:solidFill>
                        <a:srgbClr val="80FFF0"/>
                      </a:solidFill>
                      <a:prstDash val="solid"/>
                      <a:round/>
                      <a:headEnd type="none" w="med" len="med"/>
                      <a:tailEnd type="none" w="med" len="med"/>
                    </a:lnT>
                    <a:lnB w="7620" cap="flat" cmpd="sng" algn="ctr">
                      <a:solidFill>
                        <a:srgbClr val="20E4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20FBF0"/>
                      </a:solidFill>
                      <a:prstDash val="solid"/>
                      <a:round/>
                      <a:headEnd type="none" w="med" len="med"/>
                      <a:tailEnd type="none" w="med" len="med"/>
                    </a:lnL>
                    <a:lnR w="7620" cap="flat" cmpd="sng" algn="ctr">
                      <a:solidFill>
                        <a:srgbClr val="C000F1"/>
                      </a:solidFill>
                      <a:prstDash val="solid"/>
                      <a:round/>
                      <a:headEnd type="none" w="med" len="med"/>
                      <a:tailEnd type="none" w="med" len="med"/>
                    </a:lnR>
                    <a:lnT w="7620" cap="flat" cmpd="sng" algn="ctr">
                      <a:solidFill>
                        <a:srgbClr val="20FBF0"/>
                      </a:solidFill>
                      <a:prstDash val="solid"/>
                      <a:round/>
                      <a:headEnd type="none" w="med" len="med"/>
                      <a:tailEnd type="none" w="med" len="med"/>
                    </a:lnT>
                    <a:lnB w="7620" cap="flat" cmpd="sng" algn="ctr">
                      <a:solidFill>
                        <a:srgbClr val="20E4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C000F1"/>
                      </a:solidFill>
                      <a:prstDash val="solid"/>
                      <a:round/>
                      <a:headEnd type="none" w="med" len="med"/>
                      <a:tailEnd type="none" w="med" len="med"/>
                    </a:lnL>
                    <a:lnR w="7620" cap="flat" cmpd="sng" algn="ctr">
                      <a:solidFill>
                        <a:srgbClr val="A008F1"/>
                      </a:solidFill>
                      <a:prstDash val="solid"/>
                      <a:round/>
                      <a:headEnd type="none" w="med" len="med"/>
                      <a:tailEnd type="none" w="med" len="med"/>
                    </a:lnR>
                    <a:lnT w="7620" cap="flat" cmpd="sng" algn="ctr">
                      <a:solidFill>
                        <a:srgbClr val="C000F1"/>
                      </a:solidFill>
                      <a:prstDash val="solid"/>
                      <a:round/>
                      <a:headEnd type="none" w="med" len="med"/>
                      <a:tailEnd type="none" w="med" len="med"/>
                    </a:lnT>
                    <a:lnB w="7620" cap="flat" cmpd="sng" algn="ctr">
                      <a:solidFill>
                        <a:srgbClr val="00EB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A008F1"/>
                      </a:solidFill>
                      <a:prstDash val="solid"/>
                      <a:round/>
                      <a:headEnd type="none" w="med" len="med"/>
                      <a:tailEnd type="none" w="med" len="med"/>
                    </a:lnL>
                    <a:lnR w="7620" cap="flat" cmpd="sng" algn="ctr">
                      <a:solidFill>
                        <a:srgbClr val="4005F1"/>
                      </a:solidFill>
                      <a:prstDash val="solid"/>
                      <a:round/>
                      <a:headEnd type="none" w="med" len="med"/>
                      <a:tailEnd type="none" w="med" len="med"/>
                    </a:lnR>
                    <a:lnT w="7620" cap="flat" cmpd="sng" algn="ctr">
                      <a:solidFill>
                        <a:srgbClr val="A008F1"/>
                      </a:solidFill>
                      <a:prstDash val="solid"/>
                      <a:round/>
                      <a:headEnd type="none" w="med" len="med"/>
                      <a:tailEnd type="none" w="med" len="med"/>
                    </a:lnT>
                    <a:lnB w="7620" cap="flat" cmpd="sng" algn="ctr">
                      <a:solidFill>
                        <a:srgbClr val="00EE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4005F1"/>
                      </a:solidFill>
                      <a:prstDash val="solid"/>
                      <a:round/>
                      <a:headEnd type="none" w="med" len="med"/>
                      <a:tailEnd type="none" w="med" len="med"/>
                    </a:lnL>
                    <a:lnR w="7620" cap="flat" cmpd="sng" algn="ctr">
                      <a:solidFill>
                        <a:srgbClr val="4005F1"/>
                      </a:solidFill>
                      <a:prstDash val="solid"/>
                      <a:round/>
                      <a:headEnd type="none" w="med" len="med"/>
                      <a:tailEnd type="none" w="med" len="med"/>
                    </a:lnR>
                    <a:lnT w="7620" cap="flat" cmpd="sng" algn="ctr">
                      <a:solidFill>
                        <a:srgbClr val="4005F1"/>
                      </a:solidFill>
                      <a:prstDash val="solid"/>
                      <a:round/>
                      <a:headEnd type="none" w="med" len="med"/>
                      <a:tailEnd type="none" w="med" len="med"/>
                    </a:lnT>
                    <a:lnB w="7620" cap="flat" cmpd="sng" algn="ctr">
                      <a:solidFill>
                        <a:srgbClr val="00EEF0"/>
                      </a:solidFill>
                      <a:prstDash val="solid"/>
                      <a:round/>
                      <a:headEnd type="none" w="med" len="med"/>
                      <a:tailEnd type="none" w="med" len="med"/>
                    </a:lnB>
                    <a:solidFill>
                      <a:srgbClr val="FFE598"/>
                    </a:solidFill>
                  </a:tcPr>
                </a:tc>
                <a:extLst>
                  <a:ext uri="{0D108BD9-81ED-4DB2-BD59-A6C34878D82A}">
                    <a16:rowId xmlns:a16="http://schemas.microsoft.com/office/drawing/2014/main" val="1170403951"/>
                  </a:ext>
                </a:extLst>
              </a:tr>
              <a:tr h="224098">
                <a:tc>
                  <a:txBody>
                    <a:bodyPr/>
                    <a:lstStyle/>
                    <a:p>
                      <a:pPr rtl="0" fontAlgn="b"/>
                      <a:r>
                        <a:rPr lang="en-US" sz="1200" b="1">
                          <a:effectLst/>
                          <a:latin typeface="Arial Narrow" panose="020B0606020202030204" pitchFamily="34" charset="0"/>
                        </a:rPr>
                        <a:t>EPS of Acquirer firm Before M&amp;A</a:t>
                      </a:r>
                    </a:p>
                  </a:txBody>
                  <a:tcPr marL="8717" marR="8717"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521 </a:t>
                      </a: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60E7F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717" marR="8717" marT="0" marB="0" anchor="b">
                    <a:lnL w="7620" cap="flat" cmpd="sng" algn="ctr">
                      <a:solidFill>
                        <a:srgbClr val="60E7F0"/>
                      </a:solidFill>
                      <a:prstDash val="solid"/>
                      <a:round/>
                      <a:headEnd type="none" w="med" len="med"/>
                      <a:tailEnd type="none" w="med" len="med"/>
                    </a:lnL>
                    <a:lnR w="7620" cap="flat" cmpd="sng" algn="ctr">
                      <a:solidFill>
                        <a:srgbClr val="20E4F0"/>
                      </a:solidFill>
                      <a:prstDash val="solid"/>
                      <a:round/>
                      <a:headEnd type="none" w="med" len="med"/>
                      <a:tailEnd type="none" w="med" len="med"/>
                    </a:lnR>
                    <a:lnT w="7620" cap="flat" cmpd="sng" algn="ctr">
                      <a:solidFill>
                        <a:srgbClr val="60E7F0"/>
                      </a:solidFill>
                      <a:prstDash val="solid"/>
                      <a:round/>
                      <a:headEnd type="none" w="med" len="med"/>
                      <a:tailEnd type="none" w="med" len="med"/>
                    </a:lnT>
                    <a:lnB w="7620" cap="flat" cmpd="sng" algn="ctr">
                      <a:solidFill>
                        <a:srgbClr val="C0F5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20E4F0"/>
                      </a:solidFill>
                      <a:prstDash val="solid"/>
                      <a:round/>
                      <a:headEnd type="none" w="med" len="med"/>
                      <a:tailEnd type="none" w="med" len="med"/>
                    </a:lnL>
                    <a:lnR w="7620" cap="flat" cmpd="sng" algn="ctr">
                      <a:solidFill>
                        <a:srgbClr val="20E4F0"/>
                      </a:solidFill>
                      <a:prstDash val="solid"/>
                      <a:round/>
                      <a:headEnd type="none" w="med" len="med"/>
                      <a:tailEnd type="none" w="med" len="med"/>
                    </a:lnR>
                    <a:lnT w="7620" cap="flat" cmpd="sng" algn="ctr">
                      <a:solidFill>
                        <a:srgbClr val="20E4F0"/>
                      </a:solidFill>
                      <a:prstDash val="solid"/>
                      <a:round/>
                      <a:headEnd type="none" w="med" len="med"/>
                      <a:tailEnd type="none" w="med" len="med"/>
                    </a:lnT>
                    <a:lnB w="7620" cap="flat" cmpd="sng" algn="ctr">
                      <a:solidFill>
                        <a:srgbClr val="00F8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20E4F0"/>
                      </a:solidFill>
                      <a:prstDash val="solid"/>
                      <a:round/>
                      <a:headEnd type="none" w="med" len="med"/>
                      <a:tailEnd type="none" w="med" len="med"/>
                    </a:lnL>
                    <a:lnR w="7620" cap="flat" cmpd="sng" algn="ctr">
                      <a:solidFill>
                        <a:srgbClr val="00EBF0"/>
                      </a:solidFill>
                      <a:prstDash val="solid"/>
                      <a:round/>
                      <a:headEnd type="none" w="med" len="med"/>
                      <a:tailEnd type="none" w="med" len="med"/>
                    </a:lnR>
                    <a:lnT w="7620" cap="flat" cmpd="sng" algn="ctr">
                      <a:solidFill>
                        <a:srgbClr val="20E4F0"/>
                      </a:solidFill>
                      <a:prstDash val="solid"/>
                      <a:round/>
                      <a:headEnd type="none" w="med" len="med"/>
                      <a:tailEnd type="none" w="med" len="med"/>
                    </a:lnT>
                    <a:lnB w="7620" cap="flat" cmpd="sng" algn="ctr">
                      <a:solidFill>
                        <a:srgbClr val="C0F6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00EBF0"/>
                      </a:solidFill>
                      <a:prstDash val="solid"/>
                      <a:round/>
                      <a:headEnd type="none" w="med" len="med"/>
                      <a:tailEnd type="none" w="med" len="med"/>
                    </a:lnL>
                    <a:lnR w="7620" cap="flat" cmpd="sng" algn="ctr">
                      <a:solidFill>
                        <a:srgbClr val="00EEF0"/>
                      </a:solidFill>
                      <a:prstDash val="solid"/>
                      <a:round/>
                      <a:headEnd type="none" w="med" len="med"/>
                      <a:tailEnd type="none" w="med" len="med"/>
                    </a:lnR>
                    <a:lnT w="7620" cap="flat" cmpd="sng" algn="ctr">
                      <a:solidFill>
                        <a:srgbClr val="00EBF0"/>
                      </a:solidFill>
                      <a:prstDash val="solid"/>
                      <a:round/>
                      <a:headEnd type="none" w="med" len="med"/>
                      <a:tailEnd type="none" w="med" len="med"/>
                    </a:lnT>
                    <a:lnB w="7620" cap="flat" cmpd="sng" algn="ctr">
                      <a:solidFill>
                        <a:srgbClr val="E0FB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00EEF0"/>
                      </a:solidFill>
                      <a:prstDash val="solid"/>
                      <a:round/>
                      <a:headEnd type="none" w="med" len="med"/>
                      <a:tailEnd type="none" w="med" len="med"/>
                    </a:lnL>
                    <a:lnR w="7620" cap="flat" cmpd="sng" algn="ctr">
                      <a:solidFill>
                        <a:srgbClr val="00EEF0"/>
                      </a:solidFill>
                      <a:prstDash val="solid"/>
                      <a:round/>
                      <a:headEnd type="none" w="med" len="med"/>
                      <a:tailEnd type="none" w="med" len="med"/>
                    </a:lnR>
                    <a:lnT w="7620" cap="flat" cmpd="sng" algn="ctr">
                      <a:solidFill>
                        <a:srgbClr val="00EEF0"/>
                      </a:solidFill>
                      <a:prstDash val="solid"/>
                      <a:round/>
                      <a:headEnd type="none" w="med" len="med"/>
                      <a:tailEnd type="none" w="med" len="med"/>
                    </a:lnT>
                    <a:lnB w="7620" cap="flat" cmpd="sng" algn="ctr">
                      <a:solidFill>
                        <a:srgbClr val="C00EF1"/>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00EEF0"/>
                      </a:solidFill>
                      <a:prstDash val="solid"/>
                      <a:round/>
                      <a:headEnd type="none" w="med" len="med"/>
                      <a:tailEnd type="none" w="med" len="med"/>
                    </a:lnL>
                    <a:lnR w="7620" cap="flat" cmpd="sng" algn="ctr">
                      <a:solidFill>
                        <a:srgbClr val="00EEF0"/>
                      </a:solidFill>
                      <a:prstDash val="solid"/>
                      <a:round/>
                      <a:headEnd type="none" w="med" len="med"/>
                      <a:tailEnd type="none" w="med" len="med"/>
                    </a:lnR>
                    <a:lnT w="7620" cap="flat" cmpd="sng" algn="ctr">
                      <a:solidFill>
                        <a:srgbClr val="00EEF0"/>
                      </a:solidFill>
                      <a:prstDash val="solid"/>
                      <a:round/>
                      <a:headEnd type="none" w="med" len="med"/>
                      <a:tailEnd type="none" w="med" len="med"/>
                    </a:lnT>
                    <a:lnB w="7620" cap="flat" cmpd="sng" algn="ctr">
                      <a:solidFill>
                        <a:srgbClr val="E00DF1"/>
                      </a:solidFill>
                      <a:prstDash val="solid"/>
                      <a:round/>
                      <a:headEnd type="none" w="med" len="med"/>
                      <a:tailEnd type="none" w="med" len="med"/>
                    </a:lnB>
                    <a:solidFill>
                      <a:srgbClr val="FFE598"/>
                    </a:solidFill>
                  </a:tcPr>
                </a:tc>
                <a:extLst>
                  <a:ext uri="{0D108BD9-81ED-4DB2-BD59-A6C34878D82A}">
                    <a16:rowId xmlns:a16="http://schemas.microsoft.com/office/drawing/2014/main" val="287197793"/>
                  </a:ext>
                </a:extLst>
              </a:tr>
              <a:tr h="224098">
                <a:tc>
                  <a:txBody>
                    <a:bodyPr/>
                    <a:lstStyle/>
                    <a:p>
                      <a:pPr rtl="0" fontAlgn="b"/>
                      <a:r>
                        <a:rPr lang="en-IN" sz="1200" b="1">
                          <a:effectLst/>
                          <a:latin typeface="Arial Narrow" panose="020B0606020202030204" pitchFamily="34" charset="0"/>
                        </a:rPr>
                        <a:t>Accretion(dilution) % to Acquirer post M&amp;A</a:t>
                      </a:r>
                    </a:p>
                  </a:txBody>
                  <a:tcPr marL="8717" marR="8717"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endParaRPr lang="en-IN" sz="1200">
                        <a:effectLst/>
                      </a:endParaRP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endParaRPr lang="en-IN" sz="1200">
                        <a:effectLst/>
                      </a:endParaRP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2.48%</a:t>
                      </a:r>
                    </a:p>
                  </a:txBody>
                  <a:tcPr marL="8717" marR="8717" marT="0" marB="0" anchor="b">
                    <a:lnL w="7620" cap="flat" cmpd="sng" algn="ctr">
                      <a:solidFill>
                        <a:srgbClr val="CCCCCC"/>
                      </a:solidFill>
                      <a:prstDash val="solid"/>
                      <a:round/>
                      <a:headEnd type="none" w="med" len="med"/>
                      <a:tailEnd type="none" w="med" len="med"/>
                    </a:lnL>
                    <a:lnR w="7620" cap="flat" cmpd="sng" algn="ctr">
                      <a:solidFill>
                        <a:srgbClr val="C0F5F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endParaRPr lang="en-IN" sz="1200">
                        <a:effectLst/>
                      </a:endParaRPr>
                    </a:p>
                  </a:txBody>
                  <a:tcPr marL="8717" marR="8717" marT="0" marB="0" anchor="b">
                    <a:lnL w="7620" cap="flat" cmpd="sng" algn="ctr">
                      <a:solidFill>
                        <a:srgbClr val="C0F5F0"/>
                      </a:solidFill>
                      <a:prstDash val="solid"/>
                      <a:round/>
                      <a:headEnd type="none" w="med" len="med"/>
                      <a:tailEnd type="none" w="med" len="med"/>
                    </a:lnL>
                    <a:lnR w="7620" cap="flat" cmpd="sng" algn="ctr">
                      <a:solidFill>
                        <a:srgbClr val="00F8F0"/>
                      </a:solidFill>
                      <a:prstDash val="solid"/>
                      <a:round/>
                      <a:headEnd type="none" w="med" len="med"/>
                      <a:tailEnd type="none" w="med" len="med"/>
                    </a:lnR>
                    <a:lnT w="7620" cap="flat" cmpd="sng" algn="ctr">
                      <a:solidFill>
                        <a:srgbClr val="C0F5F0"/>
                      </a:solidFill>
                      <a:prstDash val="solid"/>
                      <a:round/>
                      <a:headEnd type="none" w="med" len="med"/>
                      <a:tailEnd type="none" w="med" len="med"/>
                    </a:lnT>
                    <a:lnB w="7620" cap="flat" cmpd="sng" algn="ctr">
                      <a:solidFill>
                        <a:srgbClr val="C0F5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00F8F0"/>
                      </a:solidFill>
                      <a:prstDash val="solid"/>
                      <a:round/>
                      <a:headEnd type="none" w="med" len="med"/>
                      <a:tailEnd type="none" w="med" len="med"/>
                    </a:lnL>
                    <a:lnR w="7620" cap="flat" cmpd="sng" algn="ctr">
                      <a:solidFill>
                        <a:srgbClr val="C0F6F0"/>
                      </a:solidFill>
                      <a:prstDash val="solid"/>
                      <a:round/>
                      <a:headEnd type="none" w="med" len="med"/>
                      <a:tailEnd type="none" w="med" len="med"/>
                    </a:lnR>
                    <a:lnT w="7620" cap="flat" cmpd="sng" algn="ctr">
                      <a:solidFill>
                        <a:srgbClr val="00F8F0"/>
                      </a:solidFill>
                      <a:prstDash val="solid"/>
                      <a:round/>
                      <a:headEnd type="none" w="med" len="med"/>
                      <a:tailEnd type="none" w="med" len="med"/>
                    </a:lnT>
                    <a:lnB w="7620" cap="flat" cmpd="sng" algn="ctr">
                      <a:solidFill>
                        <a:srgbClr val="00F8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C0F6F0"/>
                      </a:solidFill>
                      <a:prstDash val="solid"/>
                      <a:round/>
                      <a:headEnd type="none" w="med" len="med"/>
                      <a:tailEnd type="none" w="med" len="med"/>
                    </a:lnL>
                    <a:lnR w="7620" cap="flat" cmpd="sng" algn="ctr">
                      <a:solidFill>
                        <a:srgbClr val="E0FBF0"/>
                      </a:solidFill>
                      <a:prstDash val="solid"/>
                      <a:round/>
                      <a:headEnd type="none" w="med" len="med"/>
                      <a:tailEnd type="none" w="med" len="med"/>
                    </a:lnR>
                    <a:lnT w="7620" cap="flat" cmpd="sng" algn="ctr">
                      <a:solidFill>
                        <a:srgbClr val="C0F6F0"/>
                      </a:solidFill>
                      <a:prstDash val="solid"/>
                      <a:round/>
                      <a:headEnd type="none" w="med" len="med"/>
                      <a:tailEnd type="none" w="med" len="med"/>
                    </a:lnT>
                    <a:lnB w="7620" cap="flat" cmpd="sng" algn="ctr">
                      <a:solidFill>
                        <a:srgbClr val="C0F6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E0FBF0"/>
                      </a:solidFill>
                      <a:prstDash val="solid"/>
                      <a:round/>
                      <a:headEnd type="none" w="med" len="med"/>
                      <a:tailEnd type="none" w="med" len="med"/>
                    </a:lnL>
                    <a:lnR w="7620" cap="flat" cmpd="sng" algn="ctr">
                      <a:solidFill>
                        <a:srgbClr val="C00EF1"/>
                      </a:solidFill>
                      <a:prstDash val="solid"/>
                      <a:round/>
                      <a:headEnd type="none" w="med" len="med"/>
                      <a:tailEnd type="none" w="med" len="med"/>
                    </a:lnR>
                    <a:lnT w="7620" cap="flat" cmpd="sng" algn="ctr">
                      <a:solidFill>
                        <a:srgbClr val="E0FBF0"/>
                      </a:solidFill>
                      <a:prstDash val="solid"/>
                      <a:round/>
                      <a:headEnd type="none" w="med" len="med"/>
                      <a:tailEnd type="none" w="med" len="med"/>
                    </a:lnT>
                    <a:lnB w="7620" cap="flat" cmpd="sng" algn="ctr">
                      <a:solidFill>
                        <a:srgbClr val="E0FBF0"/>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C00EF1"/>
                      </a:solidFill>
                      <a:prstDash val="solid"/>
                      <a:round/>
                      <a:headEnd type="none" w="med" len="med"/>
                      <a:tailEnd type="none" w="med" len="med"/>
                    </a:lnL>
                    <a:lnR w="7620" cap="flat" cmpd="sng" algn="ctr">
                      <a:solidFill>
                        <a:srgbClr val="E00DF1"/>
                      </a:solidFill>
                      <a:prstDash val="solid"/>
                      <a:round/>
                      <a:headEnd type="none" w="med" len="med"/>
                      <a:tailEnd type="none" w="med" len="med"/>
                    </a:lnR>
                    <a:lnT w="7620" cap="flat" cmpd="sng" algn="ctr">
                      <a:solidFill>
                        <a:srgbClr val="C00EF1"/>
                      </a:solidFill>
                      <a:prstDash val="solid"/>
                      <a:round/>
                      <a:headEnd type="none" w="med" len="med"/>
                      <a:tailEnd type="none" w="med" len="med"/>
                    </a:lnT>
                    <a:lnB w="7620" cap="flat" cmpd="sng" algn="ctr">
                      <a:solidFill>
                        <a:srgbClr val="C00EF1"/>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717" marR="8717" marT="0" marB="0" anchor="b">
                    <a:lnL w="7620" cap="flat" cmpd="sng" algn="ctr">
                      <a:solidFill>
                        <a:srgbClr val="E00DF1"/>
                      </a:solidFill>
                      <a:prstDash val="solid"/>
                      <a:round/>
                      <a:headEnd type="none" w="med" len="med"/>
                      <a:tailEnd type="none" w="med" len="med"/>
                    </a:lnL>
                    <a:lnR w="7620" cap="flat" cmpd="sng" algn="ctr">
                      <a:solidFill>
                        <a:srgbClr val="E00DF1"/>
                      </a:solidFill>
                      <a:prstDash val="solid"/>
                      <a:round/>
                      <a:headEnd type="none" w="med" len="med"/>
                      <a:tailEnd type="none" w="med" len="med"/>
                    </a:lnR>
                    <a:lnT w="7620" cap="flat" cmpd="sng" algn="ctr">
                      <a:solidFill>
                        <a:srgbClr val="E00DF1"/>
                      </a:solidFill>
                      <a:prstDash val="solid"/>
                      <a:round/>
                      <a:headEnd type="none" w="med" len="med"/>
                      <a:tailEnd type="none" w="med" len="med"/>
                    </a:lnT>
                    <a:lnB w="7620" cap="flat" cmpd="sng" algn="ctr">
                      <a:solidFill>
                        <a:srgbClr val="E00DF1"/>
                      </a:solidFill>
                      <a:prstDash val="solid"/>
                      <a:round/>
                      <a:headEnd type="none" w="med" len="med"/>
                      <a:tailEnd type="none" w="med" len="med"/>
                    </a:lnB>
                    <a:solidFill>
                      <a:srgbClr val="FFE598"/>
                    </a:solidFill>
                  </a:tcPr>
                </a:tc>
                <a:extLst>
                  <a:ext uri="{0D108BD9-81ED-4DB2-BD59-A6C34878D82A}">
                    <a16:rowId xmlns:a16="http://schemas.microsoft.com/office/drawing/2014/main" val="3825647669"/>
                  </a:ext>
                </a:extLst>
              </a:tr>
            </a:tbl>
          </a:graphicData>
        </a:graphic>
      </p:graphicFrame>
    </p:spTree>
    <p:extLst>
      <p:ext uri="{BB962C8B-B14F-4D97-AF65-F5344CB8AC3E}">
        <p14:creationId xmlns:p14="http://schemas.microsoft.com/office/powerpoint/2010/main" val="474628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73D30B71-C321-353C-3416-FAD895991AE6}"/>
              </a:ext>
            </a:extLst>
          </p:cNvPr>
          <p:cNvGraphicFramePr>
            <a:graphicFrameLocks noGrp="1"/>
          </p:cNvGraphicFramePr>
          <p:nvPr>
            <p:extLst>
              <p:ext uri="{D42A27DB-BD31-4B8C-83A1-F6EECF244321}">
                <p14:modId xmlns:p14="http://schemas.microsoft.com/office/powerpoint/2010/main" val="4252406031"/>
              </p:ext>
            </p:extLst>
          </p:nvPr>
        </p:nvGraphicFramePr>
        <p:xfrm>
          <a:off x="1328802" y="1131994"/>
          <a:ext cx="9536276" cy="4590393"/>
        </p:xfrm>
        <a:graphic>
          <a:graphicData uri="http://schemas.openxmlformats.org/drawingml/2006/table">
            <a:tbl>
              <a:tblPr/>
              <a:tblGrid>
                <a:gridCol w="4718845">
                  <a:extLst>
                    <a:ext uri="{9D8B030D-6E8A-4147-A177-3AD203B41FA5}">
                      <a16:colId xmlns:a16="http://schemas.microsoft.com/office/drawing/2014/main" val="156486772"/>
                    </a:ext>
                  </a:extLst>
                </a:gridCol>
                <a:gridCol w="1062288">
                  <a:extLst>
                    <a:ext uri="{9D8B030D-6E8A-4147-A177-3AD203B41FA5}">
                      <a16:colId xmlns:a16="http://schemas.microsoft.com/office/drawing/2014/main" val="3868303223"/>
                    </a:ext>
                  </a:extLst>
                </a:gridCol>
                <a:gridCol w="995671">
                  <a:extLst>
                    <a:ext uri="{9D8B030D-6E8A-4147-A177-3AD203B41FA5}">
                      <a16:colId xmlns:a16="http://schemas.microsoft.com/office/drawing/2014/main" val="3795684307"/>
                    </a:ext>
                  </a:extLst>
                </a:gridCol>
                <a:gridCol w="1062288">
                  <a:extLst>
                    <a:ext uri="{9D8B030D-6E8A-4147-A177-3AD203B41FA5}">
                      <a16:colId xmlns:a16="http://schemas.microsoft.com/office/drawing/2014/main" val="29757824"/>
                    </a:ext>
                  </a:extLst>
                </a:gridCol>
                <a:gridCol w="282864">
                  <a:extLst>
                    <a:ext uri="{9D8B030D-6E8A-4147-A177-3AD203B41FA5}">
                      <a16:colId xmlns:a16="http://schemas.microsoft.com/office/drawing/2014/main" val="2402826270"/>
                    </a:ext>
                  </a:extLst>
                </a:gridCol>
                <a:gridCol w="282864">
                  <a:extLst>
                    <a:ext uri="{9D8B030D-6E8A-4147-A177-3AD203B41FA5}">
                      <a16:colId xmlns:a16="http://schemas.microsoft.com/office/drawing/2014/main" val="3484453410"/>
                    </a:ext>
                  </a:extLst>
                </a:gridCol>
                <a:gridCol w="282864">
                  <a:extLst>
                    <a:ext uri="{9D8B030D-6E8A-4147-A177-3AD203B41FA5}">
                      <a16:colId xmlns:a16="http://schemas.microsoft.com/office/drawing/2014/main" val="1198310011"/>
                    </a:ext>
                  </a:extLst>
                </a:gridCol>
                <a:gridCol w="282864">
                  <a:extLst>
                    <a:ext uri="{9D8B030D-6E8A-4147-A177-3AD203B41FA5}">
                      <a16:colId xmlns:a16="http://schemas.microsoft.com/office/drawing/2014/main" val="648470280"/>
                    </a:ext>
                  </a:extLst>
                </a:gridCol>
                <a:gridCol w="282864">
                  <a:extLst>
                    <a:ext uri="{9D8B030D-6E8A-4147-A177-3AD203B41FA5}">
                      <a16:colId xmlns:a16="http://schemas.microsoft.com/office/drawing/2014/main" val="1847207023"/>
                    </a:ext>
                  </a:extLst>
                </a:gridCol>
                <a:gridCol w="282864">
                  <a:extLst>
                    <a:ext uri="{9D8B030D-6E8A-4147-A177-3AD203B41FA5}">
                      <a16:colId xmlns:a16="http://schemas.microsoft.com/office/drawing/2014/main" val="4590310"/>
                    </a:ext>
                  </a:extLst>
                </a:gridCol>
              </a:tblGrid>
              <a:tr h="184753">
                <a:tc>
                  <a:txBody>
                    <a:bodyPr/>
                    <a:lstStyle/>
                    <a:p>
                      <a:pPr rtl="0" fontAlgn="b"/>
                      <a:r>
                        <a:rPr lang="en-IN" sz="900" b="1" u="sng">
                          <a:effectLst/>
                        </a:rPr>
                        <a:t>Scenario-4 </a:t>
                      </a:r>
                    </a:p>
                  </a:txBody>
                  <a:tcPr marL="8197" marR="8197" marT="0" marB="0" anchor="b">
                    <a:lnL w="7620" cap="flat" cmpd="sng" algn="ctr">
                      <a:solidFill>
                        <a:srgbClr val="303CC7"/>
                      </a:solidFill>
                      <a:prstDash val="solid"/>
                      <a:round/>
                      <a:headEnd type="none" w="med" len="med"/>
                      <a:tailEnd type="none" w="med" len="med"/>
                    </a:lnL>
                    <a:lnR w="7620" cap="flat" cmpd="sng" algn="ctr">
                      <a:solidFill>
                        <a:srgbClr val="B03EC7"/>
                      </a:solidFill>
                      <a:prstDash val="solid"/>
                      <a:round/>
                      <a:headEnd type="none" w="med" len="med"/>
                      <a:tailEnd type="none" w="med" len="med"/>
                    </a:lnR>
                    <a:lnT w="7620" cap="flat" cmpd="sng" algn="ctr">
                      <a:solidFill>
                        <a:srgbClr val="303CC7"/>
                      </a:solidFill>
                      <a:prstDash val="solid"/>
                      <a:round/>
                      <a:headEnd type="none" w="med" len="med"/>
                      <a:tailEnd type="none" w="med" len="med"/>
                    </a:lnT>
                    <a:lnB w="7620" cap="flat" cmpd="sng" algn="ctr">
                      <a:solidFill>
                        <a:srgbClr val="7058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B03EC7"/>
                      </a:solidFill>
                      <a:prstDash val="solid"/>
                      <a:round/>
                      <a:headEnd type="none" w="med" len="med"/>
                      <a:tailEnd type="none" w="med" len="med"/>
                    </a:lnL>
                    <a:lnR w="7620" cap="flat" cmpd="sng" algn="ctr">
                      <a:solidFill>
                        <a:srgbClr val="303DC7"/>
                      </a:solidFill>
                      <a:prstDash val="solid"/>
                      <a:round/>
                      <a:headEnd type="none" w="med" len="med"/>
                      <a:tailEnd type="none" w="med" len="med"/>
                    </a:lnR>
                    <a:lnT w="7620" cap="flat" cmpd="sng" algn="ctr">
                      <a:solidFill>
                        <a:srgbClr val="B03EC7"/>
                      </a:solidFill>
                      <a:prstDash val="solid"/>
                      <a:round/>
                      <a:headEnd type="none" w="med" len="med"/>
                      <a:tailEnd type="none" w="med" len="med"/>
                    </a:lnT>
                    <a:lnB w="7620" cap="flat" cmpd="sng" algn="ctr">
                      <a:solidFill>
                        <a:srgbClr val="3057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303DC7"/>
                      </a:solidFill>
                      <a:prstDash val="solid"/>
                      <a:round/>
                      <a:headEnd type="none" w="med" len="med"/>
                      <a:tailEnd type="none" w="med" len="med"/>
                    </a:lnL>
                    <a:lnR w="7620" cap="flat" cmpd="sng" algn="ctr">
                      <a:solidFill>
                        <a:srgbClr val="F042C7"/>
                      </a:solidFill>
                      <a:prstDash val="solid"/>
                      <a:round/>
                      <a:headEnd type="none" w="med" len="med"/>
                      <a:tailEnd type="none" w="med" len="med"/>
                    </a:lnR>
                    <a:lnT w="7620" cap="flat" cmpd="sng" algn="ctr">
                      <a:solidFill>
                        <a:srgbClr val="303DC7"/>
                      </a:solidFill>
                      <a:prstDash val="solid"/>
                      <a:round/>
                      <a:headEnd type="none" w="med" len="med"/>
                      <a:tailEnd type="none" w="med" len="med"/>
                    </a:lnT>
                    <a:lnB w="7620" cap="flat" cmpd="sng" algn="ctr">
                      <a:solidFill>
                        <a:srgbClr val="7060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F042C7"/>
                      </a:solidFill>
                      <a:prstDash val="solid"/>
                      <a:round/>
                      <a:headEnd type="none" w="med" len="med"/>
                      <a:tailEnd type="none" w="med" len="med"/>
                    </a:lnL>
                    <a:lnR w="7620" cap="flat" cmpd="sng" algn="ctr">
                      <a:solidFill>
                        <a:srgbClr val="F043C7"/>
                      </a:solidFill>
                      <a:prstDash val="solid"/>
                      <a:round/>
                      <a:headEnd type="none" w="med" len="med"/>
                      <a:tailEnd type="none" w="med" len="med"/>
                    </a:lnR>
                    <a:lnT w="7620" cap="flat" cmpd="sng" algn="ctr">
                      <a:solidFill>
                        <a:srgbClr val="F042C7"/>
                      </a:solidFill>
                      <a:prstDash val="solid"/>
                      <a:round/>
                      <a:headEnd type="none" w="med" len="med"/>
                      <a:tailEnd type="none" w="med" len="med"/>
                    </a:lnT>
                    <a:lnB w="7620" cap="flat" cmpd="sng" algn="ctr">
                      <a:solidFill>
                        <a:srgbClr val="5061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F043C7"/>
                      </a:solidFill>
                      <a:prstDash val="solid"/>
                      <a:round/>
                      <a:headEnd type="none" w="med" len="med"/>
                      <a:tailEnd type="none" w="med" len="med"/>
                    </a:lnL>
                    <a:lnR w="7620" cap="flat" cmpd="sng" algn="ctr">
                      <a:solidFill>
                        <a:srgbClr val="B04DC7"/>
                      </a:solidFill>
                      <a:prstDash val="solid"/>
                      <a:round/>
                      <a:headEnd type="none" w="med" len="med"/>
                      <a:tailEnd type="none" w="med" len="med"/>
                    </a:lnR>
                    <a:lnT w="7620" cap="flat" cmpd="sng" algn="ctr">
                      <a:solidFill>
                        <a:srgbClr val="F043C7"/>
                      </a:solidFill>
                      <a:prstDash val="solid"/>
                      <a:round/>
                      <a:headEnd type="none" w="med" len="med"/>
                      <a:tailEnd type="none" w="med" len="med"/>
                    </a:lnT>
                    <a:lnB w="7620" cap="flat" cmpd="sng" algn="ctr">
                      <a:solidFill>
                        <a:srgbClr val="F03E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B04DC7"/>
                      </a:solidFill>
                      <a:prstDash val="solid"/>
                      <a:round/>
                      <a:headEnd type="none" w="med" len="med"/>
                      <a:tailEnd type="none" w="med" len="med"/>
                    </a:lnL>
                    <a:lnR w="7620" cap="flat" cmpd="sng" algn="ctr">
                      <a:solidFill>
                        <a:srgbClr val="B050C7"/>
                      </a:solidFill>
                      <a:prstDash val="solid"/>
                      <a:round/>
                      <a:headEnd type="none" w="med" len="med"/>
                      <a:tailEnd type="none" w="med" len="med"/>
                    </a:lnR>
                    <a:lnT w="7620" cap="flat" cmpd="sng" algn="ctr">
                      <a:solidFill>
                        <a:srgbClr val="B04DC7"/>
                      </a:solidFill>
                      <a:prstDash val="solid"/>
                      <a:round/>
                      <a:headEnd type="none" w="med" len="med"/>
                      <a:tailEnd type="none" w="med" len="med"/>
                    </a:lnT>
                    <a:lnB w="7620" cap="flat" cmpd="sng" algn="ctr">
                      <a:solidFill>
                        <a:srgbClr val="3012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B050C7"/>
                      </a:solidFill>
                      <a:prstDash val="solid"/>
                      <a:round/>
                      <a:headEnd type="none" w="med" len="med"/>
                      <a:tailEnd type="none" w="med" len="med"/>
                    </a:lnL>
                    <a:lnR w="7620" cap="flat" cmpd="sng" algn="ctr">
                      <a:solidFill>
                        <a:srgbClr val="704BC7"/>
                      </a:solidFill>
                      <a:prstDash val="solid"/>
                      <a:round/>
                      <a:headEnd type="none" w="med" len="med"/>
                      <a:tailEnd type="none" w="med" len="med"/>
                    </a:lnR>
                    <a:lnT w="7620" cap="flat" cmpd="sng" algn="ctr">
                      <a:solidFill>
                        <a:srgbClr val="B050C7"/>
                      </a:solidFill>
                      <a:prstDash val="solid"/>
                      <a:round/>
                      <a:headEnd type="none" w="med" len="med"/>
                      <a:tailEnd type="none" w="med" len="med"/>
                    </a:lnT>
                    <a:lnB w="7620" cap="flat" cmpd="sng" algn="ctr">
                      <a:solidFill>
                        <a:srgbClr val="D065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704BC7"/>
                      </a:solidFill>
                      <a:prstDash val="solid"/>
                      <a:round/>
                      <a:headEnd type="none" w="med" len="med"/>
                      <a:tailEnd type="none" w="med" len="med"/>
                    </a:lnL>
                    <a:lnR w="7620" cap="flat" cmpd="sng" algn="ctr">
                      <a:solidFill>
                        <a:srgbClr val="7054C7"/>
                      </a:solidFill>
                      <a:prstDash val="solid"/>
                      <a:round/>
                      <a:headEnd type="none" w="med" len="med"/>
                      <a:tailEnd type="none" w="med" len="med"/>
                    </a:lnR>
                    <a:lnT w="7620" cap="flat" cmpd="sng" algn="ctr">
                      <a:solidFill>
                        <a:srgbClr val="704BC7"/>
                      </a:solidFill>
                      <a:prstDash val="solid"/>
                      <a:round/>
                      <a:headEnd type="none" w="med" len="med"/>
                      <a:tailEnd type="none" w="med" len="med"/>
                    </a:lnT>
                    <a:lnB w="7620" cap="flat" cmpd="sng" algn="ctr">
                      <a:solidFill>
                        <a:srgbClr val="F048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7054C7"/>
                      </a:solidFill>
                      <a:prstDash val="solid"/>
                      <a:round/>
                      <a:headEnd type="none" w="med" len="med"/>
                      <a:tailEnd type="none" w="med" len="med"/>
                    </a:lnL>
                    <a:lnR w="7620" cap="flat" cmpd="sng" algn="ctr">
                      <a:solidFill>
                        <a:srgbClr val="1053C7"/>
                      </a:solidFill>
                      <a:prstDash val="solid"/>
                      <a:round/>
                      <a:headEnd type="none" w="med" len="med"/>
                      <a:tailEnd type="none" w="med" len="med"/>
                    </a:lnR>
                    <a:lnT w="7620" cap="flat" cmpd="sng" algn="ctr">
                      <a:solidFill>
                        <a:srgbClr val="7054C7"/>
                      </a:solidFill>
                      <a:prstDash val="solid"/>
                      <a:round/>
                      <a:headEnd type="none" w="med" len="med"/>
                      <a:tailEnd type="none" w="med" len="med"/>
                    </a:lnT>
                    <a:lnB w="7620" cap="flat" cmpd="sng" algn="ctr">
                      <a:solidFill>
                        <a:srgbClr val="F055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1053C7"/>
                      </a:solidFill>
                      <a:prstDash val="solid"/>
                      <a:round/>
                      <a:headEnd type="none" w="med" len="med"/>
                      <a:tailEnd type="none" w="med" len="med"/>
                    </a:lnL>
                    <a:lnR w="7620" cap="flat" cmpd="sng" algn="ctr">
                      <a:solidFill>
                        <a:srgbClr val="1053C7"/>
                      </a:solidFill>
                      <a:prstDash val="solid"/>
                      <a:round/>
                      <a:headEnd type="none" w="med" len="med"/>
                      <a:tailEnd type="none" w="med" len="med"/>
                    </a:lnR>
                    <a:lnT w="7620" cap="flat" cmpd="sng" algn="ctr">
                      <a:solidFill>
                        <a:srgbClr val="1053C7"/>
                      </a:solidFill>
                      <a:prstDash val="solid"/>
                      <a:round/>
                      <a:headEnd type="none" w="med" len="med"/>
                      <a:tailEnd type="none" w="med" len="med"/>
                    </a:lnT>
                    <a:lnB w="7620" cap="flat" cmpd="sng" algn="ctr">
                      <a:solidFill>
                        <a:srgbClr val="9014C7"/>
                      </a:solidFill>
                      <a:prstDash val="solid"/>
                      <a:round/>
                      <a:headEnd type="none" w="med" len="med"/>
                      <a:tailEnd type="none" w="med" len="med"/>
                    </a:lnB>
                    <a:solidFill>
                      <a:srgbClr val="FFE598"/>
                    </a:solidFill>
                  </a:tcPr>
                </a:tc>
                <a:extLst>
                  <a:ext uri="{0D108BD9-81ED-4DB2-BD59-A6C34878D82A}">
                    <a16:rowId xmlns:a16="http://schemas.microsoft.com/office/drawing/2014/main" val="1780058572"/>
                  </a:ext>
                </a:extLst>
              </a:tr>
              <a:tr h="220282">
                <a:tc>
                  <a:txBody>
                    <a:bodyPr/>
                    <a:lstStyle/>
                    <a:p>
                      <a:pPr rtl="0" fontAlgn="b"/>
                      <a:r>
                        <a:rPr lang="en-US" sz="1200">
                          <a:effectLst/>
                        </a:rPr>
                        <a:t>Acquirer acquires target firm at Market price and pays through stock</a:t>
                      </a:r>
                    </a:p>
                  </a:txBody>
                  <a:tcPr marL="8197" marR="8197" marT="0" marB="0" anchor="b">
                    <a:lnL w="7620" cap="flat" cmpd="sng" algn="ctr">
                      <a:solidFill>
                        <a:srgbClr val="7058C7"/>
                      </a:solidFill>
                      <a:prstDash val="solid"/>
                      <a:round/>
                      <a:headEnd type="none" w="med" len="med"/>
                      <a:tailEnd type="none" w="med" len="med"/>
                    </a:lnL>
                    <a:lnR w="7620" cap="flat" cmpd="sng" algn="ctr">
                      <a:solidFill>
                        <a:srgbClr val="3057C7"/>
                      </a:solidFill>
                      <a:prstDash val="solid"/>
                      <a:round/>
                      <a:headEnd type="none" w="med" len="med"/>
                      <a:tailEnd type="none" w="med" len="med"/>
                    </a:lnR>
                    <a:lnT w="7620" cap="flat" cmpd="sng" algn="ctr">
                      <a:solidFill>
                        <a:srgbClr val="7058C7"/>
                      </a:solidFill>
                      <a:prstDash val="solid"/>
                      <a:round/>
                      <a:headEnd type="none" w="med" len="med"/>
                      <a:tailEnd type="none" w="med" len="med"/>
                    </a:lnT>
                    <a:lnB w="7620" cap="flat" cmpd="sng" algn="ctr">
                      <a:solidFill>
                        <a:srgbClr val="D039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3057C7"/>
                      </a:solidFill>
                      <a:prstDash val="solid"/>
                      <a:round/>
                      <a:headEnd type="none" w="med" len="med"/>
                      <a:tailEnd type="none" w="med" len="med"/>
                    </a:lnL>
                    <a:lnR w="7620" cap="flat" cmpd="sng" algn="ctr">
                      <a:solidFill>
                        <a:srgbClr val="7060C7"/>
                      </a:solidFill>
                      <a:prstDash val="solid"/>
                      <a:round/>
                      <a:headEnd type="none" w="med" len="med"/>
                      <a:tailEnd type="none" w="med" len="med"/>
                    </a:lnR>
                    <a:lnT w="7620" cap="flat" cmpd="sng" algn="ctr">
                      <a:solidFill>
                        <a:srgbClr val="3057C7"/>
                      </a:solidFill>
                      <a:prstDash val="solid"/>
                      <a:round/>
                      <a:headEnd type="none" w="med" len="med"/>
                      <a:tailEnd type="none" w="med" len="med"/>
                    </a:lnT>
                    <a:lnB w="7620" cap="flat" cmpd="sng" algn="ctr">
                      <a:solidFill>
                        <a:srgbClr val="D03C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7060C7"/>
                      </a:solidFill>
                      <a:prstDash val="solid"/>
                      <a:round/>
                      <a:headEnd type="none" w="med" len="med"/>
                      <a:tailEnd type="none" w="med" len="med"/>
                    </a:lnL>
                    <a:lnR w="7620" cap="flat" cmpd="sng" algn="ctr">
                      <a:solidFill>
                        <a:srgbClr val="5061C7"/>
                      </a:solidFill>
                      <a:prstDash val="solid"/>
                      <a:round/>
                      <a:headEnd type="none" w="med" len="med"/>
                      <a:tailEnd type="none" w="med" len="med"/>
                    </a:lnR>
                    <a:lnT w="7620" cap="flat" cmpd="sng" algn="ctr">
                      <a:solidFill>
                        <a:srgbClr val="7060C7"/>
                      </a:solidFill>
                      <a:prstDash val="solid"/>
                      <a:round/>
                      <a:headEnd type="none" w="med" len="med"/>
                      <a:tailEnd type="none" w="med" len="med"/>
                    </a:lnT>
                    <a:lnB w="7620" cap="flat" cmpd="sng" algn="ctr">
                      <a:solidFill>
                        <a:srgbClr val="B047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5061C7"/>
                      </a:solidFill>
                      <a:prstDash val="solid"/>
                      <a:round/>
                      <a:headEnd type="none" w="med" len="med"/>
                      <a:tailEnd type="none" w="med" len="med"/>
                    </a:lnL>
                    <a:lnR w="7620" cap="flat" cmpd="sng" algn="ctr">
                      <a:solidFill>
                        <a:srgbClr val="F03EC7"/>
                      </a:solidFill>
                      <a:prstDash val="solid"/>
                      <a:round/>
                      <a:headEnd type="none" w="med" len="med"/>
                      <a:tailEnd type="none" w="med" len="med"/>
                    </a:lnR>
                    <a:lnT w="7620" cap="flat" cmpd="sng" algn="ctr">
                      <a:solidFill>
                        <a:srgbClr val="5061C7"/>
                      </a:solidFill>
                      <a:prstDash val="solid"/>
                      <a:round/>
                      <a:headEnd type="none" w="med" len="med"/>
                      <a:tailEnd type="none" w="med" len="med"/>
                    </a:lnT>
                    <a:lnB w="7620" cap="flat" cmpd="sng" algn="ctr">
                      <a:solidFill>
                        <a:srgbClr val="F047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F03EC7"/>
                      </a:solidFill>
                      <a:prstDash val="solid"/>
                      <a:round/>
                      <a:headEnd type="none" w="med" len="med"/>
                      <a:tailEnd type="none" w="med" len="med"/>
                    </a:lnL>
                    <a:lnR w="7620" cap="flat" cmpd="sng" algn="ctr">
                      <a:solidFill>
                        <a:srgbClr val="3012C7"/>
                      </a:solidFill>
                      <a:prstDash val="solid"/>
                      <a:round/>
                      <a:headEnd type="none" w="med" len="med"/>
                      <a:tailEnd type="none" w="med" len="med"/>
                    </a:lnR>
                    <a:lnT w="7620" cap="flat" cmpd="sng" algn="ctr">
                      <a:solidFill>
                        <a:srgbClr val="F03EC7"/>
                      </a:solidFill>
                      <a:prstDash val="solid"/>
                      <a:round/>
                      <a:headEnd type="none" w="med" len="med"/>
                      <a:tailEnd type="none" w="med" len="med"/>
                    </a:lnT>
                    <a:lnB w="7620" cap="flat" cmpd="sng" algn="ctr">
                      <a:solidFill>
                        <a:srgbClr val="704E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3012C7"/>
                      </a:solidFill>
                      <a:prstDash val="solid"/>
                      <a:round/>
                      <a:headEnd type="none" w="med" len="med"/>
                      <a:tailEnd type="none" w="med" len="med"/>
                    </a:lnL>
                    <a:lnR w="7620" cap="flat" cmpd="sng" algn="ctr">
                      <a:solidFill>
                        <a:srgbClr val="D065C7"/>
                      </a:solidFill>
                      <a:prstDash val="solid"/>
                      <a:round/>
                      <a:headEnd type="none" w="med" len="med"/>
                      <a:tailEnd type="none" w="med" len="med"/>
                    </a:lnR>
                    <a:lnT w="7620" cap="flat" cmpd="sng" algn="ctr">
                      <a:solidFill>
                        <a:srgbClr val="3012C7"/>
                      </a:solidFill>
                      <a:prstDash val="solid"/>
                      <a:round/>
                      <a:headEnd type="none" w="med" len="med"/>
                      <a:tailEnd type="none" w="med" len="med"/>
                    </a:lnT>
                    <a:lnB w="7620" cap="flat" cmpd="sng" algn="ctr">
                      <a:solidFill>
                        <a:srgbClr val="F04C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D065C7"/>
                      </a:solidFill>
                      <a:prstDash val="solid"/>
                      <a:round/>
                      <a:headEnd type="none" w="med" len="med"/>
                      <a:tailEnd type="none" w="med" len="med"/>
                    </a:lnL>
                    <a:lnR w="7620" cap="flat" cmpd="sng" algn="ctr">
                      <a:solidFill>
                        <a:srgbClr val="F048C7"/>
                      </a:solidFill>
                      <a:prstDash val="solid"/>
                      <a:round/>
                      <a:headEnd type="none" w="med" len="med"/>
                      <a:tailEnd type="none" w="med" len="med"/>
                    </a:lnR>
                    <a:lnT w="7620" cap="flat" cmpd="sng" algn="ctr">
                      <a:solidFill>
                        <a:srgbClr val="D065C7"/>
                      </a:solidFill>
                      <a:prstDash val="solid"/>
                      <a:round/>
                      <a:headEnd type="none" w="med" len="med"/>
                      <a:tailEnd type="none" w="med" len="med"/>
                    </a:lnT>
                    <a:lnB w="7620" cap="flat" cmpd="sng" algn="ctr">
                      <a:solidFill>
                        <a:srgbClr val="5051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F048C7"/>
                      </a:solidFill>
                      <a:prstDash val="solid"/>
                      <a:round/>
                      <a:headEnd type="none" w="med" len="med"/>
                      <a:tailEnd type="none" w="med" len="med"/>
                    </a:lnL>
                    <a:lnR w="7620" cap="flat" cmpd="sng" algn="ctr">
                      <a:solidFill>
                        <a:srgbClr val="F055C7"/>
                      </a:solidFill>
                      <a:prstDash val="solid"/>
                      <a:round/>
                      <a:headEnd type="none" w="med" len="med"/>
                      <a:tailEnd type="none" w="med" len="med"/>
                    </a:lnR>
                    <a:lnT w="7620" cap="flat" cmpd="sng" algn="ctr">
                      <a:solidFill>
                        <a:srgbClr val="F048C7"/>
                      </a:solidFill>
                      <a:prstDash val="solid"/>
                      <a:round/>
                      <a:headEnd type="none" w="med" len="med"/>
                      <a:tailEnd type="none" w="med" len="med"/>
                    </a:lnT>
                    <a:lnB w="7620" cap="flat" cmpd="sng" algn="ctr">
                      <a:solidFill>
                        <a:srgbClr val="5057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F055C7"/>
                      </a:solidFill>
                      <a:prstDash val="solid"/>
                      <a:round/>
                      <a:headEnd type="none" w="med" len="med"/>
                      <a:tailEnd type="none" w="med" len="med"/>
                    </a:lnL>
                    <a:lnR w="7620" cap="flat" cmpd="sng" algn="ctr">
                      <a:solidFill>
                        <a:srgbClr val="9014C7"/>
                      </a:solidFill>
                      <a:prstDash val="solid"/>
                      <a:round/>
                      <a:headEnd type="none" w="med" len="med"/>
                      <a:tailEnd type="none" w="med" len="med"/>
                    </a:lnR>
                    <a:lnT w="7620" cap="flat" cmpd="sng" algn="ctr">
                      <a:solidFill>
                        <a:srgbClr val="F055C7"/>
                      </a:solidFill>
                      <a:prstDash val="solid"/>
                      <a:round/>
                      <a:headEnd type="none" w="med" len="med"/>
                      <a:tailEnd type="none" w="med" len="med"/>
                    </a:lnT>
                    <a:lnB w="7620" cap="flat" cmpd="sng" algn="ctr">
                      <a:solidFill>
                        <a:srgbClr val="B053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9014C7"/>
                      </a:solidFill>
                      <a:prstDash val="solid"/>
                      <a:round/>
                      <a:headEnd type="none" w="med" len="med"/>
                      <a:tailEnd type="none" w="med" len="med"/>
                    </a:lnL>
                    <a:lnR w="7620" cap="flat" cmpd="sng" algn="ctr">
                      <a:solidFill>
                        <a:srgbClr val="9014C7"/>
                      </a:solidFill>
                      <a:prstDash val="solid"/>
                      <a:round/>
                      <a:headEnd type="none" w="med" len="med"/>
                      <a:tailEnd type="none" w="med" len="med"/>
                    </a:lnR>
                    <a:lnT w="7620" cap="flat" cmpd="sng" algn="ctr">
                      <a:solidFill>
                        <a:srgbClr val="9014C7"/>
                      </a:solidFill>
                      <a:prstDash val="solid"/>
                      <a:round/>
                      <a:headEnd type="none" w="med" len="med"/>
                      <a:tailEnd type="none" w="med" len="med"/>
                    </a:lnT>
                    <a:lnB w="7620" cap="flat" cmpd="sng" algn="ctr">
                      <a:solidFill>
                        <a:srgbClr val="B057C7"/>
                      </a:solidFill>
                      <a:prstDash val="solid"/>
                      <a:round/>
                      <a:headEnd type="none" w="med" len="med"/>
                      <a:tailEnd type="none" w="med" len="med"/>
                    </a:lnB>
                    <a:solidFill>
                      <a:srgbClr val="FFE598"/>
                    </a:solidFill>
                  </a:tcPr>
                </a:tc>
                <a:extLst>
                  <a:ext uri="{0D108BD9-81ED-4DB2-BD59-A6C34878D82A}">
                    <a16:rowId xmlns:a16="http://schemas.microsoft.com/office/drawing/2014/main" val="190997085"/>
                  </a:ext>
                </a:extLst>
              </a:tr>
              <a:tr h="220282">
                <a:tc>
                  <a:txBody>
                    <a:bodyPr/>
                    <a:lstStyle/>
                    <a:p>
                      <a:pPr rtl="0" fontAlgn="b"/>
                      <a:r>
                        <a:rPr lang="en-US" sz="1200">
                          <a:effectLst/>
                        </a:rPr>
                        <a:t>P/E ratio of Target &gt; P/E ratio of Acquirer</a:t>
                      </a:r>
                    </a:p>
                  </a:txBody>
                  <a:tcPr marL="8197" marR="8197" marT="0" marB="0" anchor="b">
                    <a:lnL w="7620" cap="flat" cmpd="sng" algn="ctr">
                      <a:solidFill>
                        <a:srgbClr val="D039C7"/>
                      </a:solidFill>
                      <a:prstDash val="solid"/>
                      <a:round/>
                      <a:headEnd type="none" w="med" len="med"/>
                      <a:tailEnd type="none" w="med" len="med"/>
                    </a:lnL>
                    <a:lnR w="7620" cap="flat" cmpd="sng" algn="ctr">
                      <a:solidFill>
                        <a:srgbClr val="D03CC7"/>
                      </a:solidFill>
                      <a:prstDash val="solid"/>
                      <a:round/>
                      <a:headEnd type="none" w="med" len="med"/>
                      <a:tailEnd type="none" w="med" len="med"/>
                    </a:lnR>
                    <a:lnT w="7620" cap="flat" cmpd="sng" algn="ctr">
                      <a:solidFill>
                        <a:srgbClr val="D039C7"/>
                      </a:solidFill>
                      <a:prstDash val="solid"/>
                      <a:round/>
                      <a:headEnd type="none" w="med" len="med"/>
                      <a:tailEnd type="none" w="med" len="med"/>
                    </a:lnT>
                    <a:lnB w="7620" cap="flat" cmpd="sng" algn="ctr">
                      <a:solidFill>
                        <a:srgbClr val="D05A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D03CC7"/>
                      </a:solidFill>
                      <a:prstDash val="solid"/>
                      <a:round/>
                      <a:headEnd type="none" w="med" len="med"/>
                      <a:tailEnd type="none" w="med" len="med"/>
                    </a:lnL>
                    <a:lnR w="7620" cap="flat" cmpd="sng" algn="ctr">
                      <a:solidFill>
                        <a:srgbClr val="B047C7"/>
                      </a:solidFill>
                      <a:prstDash val="solid"/>
                      <a:round/>
                      <a:headEnd type="none" w="med" len="med"/>
                      <a:tailEnd type="none" w="med" len="med"/>
                    </a:lnR>
                    <a:lnT w="7620" cap="flat" cmpd="sng" algn="ctr">
                      <a:solidFill>
                        <a:srgbClr val="D03CC7"/>
                      </a:solidFill>
                      <a:prstDash val="solid"/>
                      <a:round/>
                      <a:headEnd type="none" w="med" len="med"/>
                      <a:tailEnd type="none" w="med" len="med"/>
                    </a:lnT>
                    <a:lnB w="7620" cap="flat" cmpd="sng" algn="ctr">
                      <a:solidFill>
                        <a:srgbClr val="3060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B047C7"/>
                      </a:solidFill>
                      <a:prstDash val="solid"/>
                      <a:round/>
                      <a:headEnd type="none" w="med" len="med"/>
                      <a:tailEnd type="none" w="med" len="med"/>
                    </a:lnL>
                    <a:lnR w="7620" cap="flat" cmpd="sng" algn="ctr">
                      <a:solidFill>
                        <a:srgbClr val="F047C7"/>
                      </a:solidFill>
                      <a:prstDash val="solid"/>
                      <a:round/>
                      <a:headEnd type="none" w="med" len="med"/>
                      <a:tailEnd type="none" w="med" len="med"/>
                    </a:lnR>
                    <a:lnT w="7620" cap="flat" cmpd="sng" algn="ctr">
                      <a:solidFill>
                        <a:srgbClr val="B047C7"/>
                      </a:solidFill>
                      <a:prstDash val="solid"/>
                      <a:round/>
                      <a:headEnd type="none" w="med" len="med"/>
                      <a:tailEnd type="none" w="med" len="med"/>
                    </a:lnT>
                    <a:lnB w="7620" cap="flat" cmpd="sng" algn="ctr">
                      <a:solidFill>
                        <a:srgbClr val="3069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F047C7"/>
                      </a:solidFill>
                      <a:prstDash val="solid"/>
                      <a:round/>
                      <a:headEnd type="none" w="med" len="med"/>
                      <a:tailEnd type="none" w="med" len="med"/>
                    </a:lnL>
                    <a:lnR w="7620" cap="flat" cmpd="sng" algn="ctr">
                      <a:solidFill>
                        <a:srgbClr val="704EC7"/>
                      </a:solidFill>
                      <a:prstDash val="solid"/>
                      <a:round/>
                      <a:headEnd type="none" w="med" len="med"/>
                      <a:tailEnd type="none" w="med" len="med"/>
                    </a:lnR>
                    <a:lnT w="7620" cap="flat" cmpd="sng" algn="ctr">
                      <a:solidFill>
                        <a:srgbClr val="F047C7"/>
                      </a:solidFill>
                      <a:prstDash val="solid"/>
                      <a:round/>
                      <a:headEnd type="none" w="med" len="med"/>
                      <a:tailEnd type="none" w="med" len="med"/>
                    </a:lnT>
                    <a:lnB w="7620" cap="flat" cmpd="sng" algn="ctr">
                      <a:solidFill>
                        <a:srgbClr val="F064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704EC7"/>
                      </a:solidFill>
                      <a:prstDash val="solid"/>
                      <a:round/>
                      <a:headEnd type="none" w="med" len="med"/>
                      <a:tailEnd type="none" w="med" len="med"/>
                    </a:lnL>
                    <a:lnR w="7620" cap="flat" cmpd="sng" algn="ctr">
                      <a:solidFill>
                        <a:srgbClr val="F04CC7"/>
                      </a:solidFill>
                      <a:prstDash val="solid"/>
                      <a:round/>
                      <a:headEnd type="none" w="med" len="med"/>
                      <a:tailEnd type="none" w="med" len="med"/>
                    </a:lnR>
                    <a:lnT w="7620" cap="flat" cmpd="sng" algn="ctr">
                      <a:solidFill>
                        <a:srgbClr val="704EC7"/>
                      </a:solidFill>
                      <a:prstDash val="solid"/>
                      <a:round/>
                      <a:headEnd type="none" w="med" len="med"/>
                      <a:tailEnd type="none" w="med" len="med"/>
                    </a:lnT>
                    <a:lnB w="7620" cap="flat" cmpd="sng" algn="ctr">
                      <a:solidFill>
                        <a:srgbClr val="B06F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F04CC7"/>
                      </a:solidFill>
                      <a:prstDash val="solid"/>
                      <a:round/>
                      <a:headEnd type="none" w="med" len="med"/>
                      <a:tailEnd type="none" w="med" len="med"/>
                    </a:lnL>
                    <a:lnR w="7620" cap="flat" cmpd="sng" algn="ctr">
                      <a:solidFill>
                        <a:srgbClr val="5051C7"/>
                      </a:solidFill>
                      <a:prstDash val="solid"/>
                      <a:round/>
                      <a:headEnd type="none" w="med" len="med"/>
                      <a:tailEnd type="none" w="med" len="med"/>
                    </a:lnR>
                    <a:lnT w="7620" cap="flat" cmpd="sng" algn="ctr">
                      <a:solidFill>
                        <a:srgbClr val="F04CC7"/>
                      </a:solidFill>
                      <a:prstDash val="solid"/>
                      <a:round/>
                      <a:headEnd type="none" w="med" len="med"/>
                      <a:tailEnd type="none" w="med" len="med"/>
                    </a:lnT>
                    <a:lnB w="7620" cap="flat" cmpd="sng" algn="ctr">
                      <a:solidFill>
                        <a:srgbClr val="B06F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5051C7"/>
                      </a:solidFill>
                      <a:prstDash val="solid"/>
                      <a:round/>
                      <a:headEnd type="none" w="med" len="med"/>
                      <a:tailEnd type="none" w="med" len="med"/>
                    </a:lnL>
                    <a:lnR w="7620" cap="flat" cmpd="sng" algn="ctr">
                      <a:solidFill>
                        <a:srgbClr val="5057C7"/>
                      </a:solidFill>
                      <a:prstDash val="solid"/>
                      <a:round/>
                      <a:headEnd type="none" w="med" len="med"/>
                      <a:tailEnd type="none" w="med" len="med"/>
                    </a:lnR>
                    <a:lnT w="7620" cap="flat" cmpd="sng" algn="ctr">
                      <a:solidFill>
                        <a:srgbClr val="5051C7"/>
                      </a:solidFill>
                      <a:prstDash val="solid"/>
                      <a:round/>
                      <a:headEnd type="none" w="med" len="med"/>
                      <a:tailEnd type="none" w="med" len="med"/>
                    </a:lnT>
                    <a:lnB w="7620" cap="flat" cmpd="sng" algn="ctr">
                      <a:solidFill>
                        <a:srgbClr val="706B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5057C7"/>
                      </a:solidFill>
                      <a:prstDash val="solid"/>
                      <a:round/>
                      <a:headEnd type="none" w="med" len="med"/>
                      <a:tailEnd type="none" w="med" len="med"/>
                    </a:lnL>
                    <a:lnR w="7620" cap="flat" cmpd="sng" algn="ctr">
                      <a:solidFill>
                        <a:srgbClr val="B053C7"/>
                      </a:solidFill>
                      <a:prstDash val="solid"/>
                      <a:round/>
                      <a:headEnd type="none" w="med" len="med"/>
                      <a:tailEnd type="none" w="med" len="med"/>
                    </a:lnR>
                    <a:lnT w="7620" cap="flat" cmpd="sng" algn="ctr">
                      <a:solidFill>
                        <a:srgbClr val="5057C7"/>
                      </a:solidFill>
                      <a:prstDash val="solid"/>
                      <a:round/>
                      <a:headEnd type="none" w="med" len="med"/>
                      <a:tailEnd type="none" w="med" len="med"/>
                    </a:lnT>
                    <a:lnB w="7620" cap="flat" cmpd="sng" algn="ctr">
                      <a:solidFill>
                        <a:srgbClr val="705F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B053C7"/>
                      </a:solidFill>
                      <a:prstDash val="solid"/>
                      <a:round/>
                      <a:headEnd type="none" w="med" len="med"/>
                      <a:tailEnd type="none" w="med" len="med"/>
                    </a:lnL>
                    <a:lnR w="7620" cap="flat" cmpd="sng" algn="ctr">
                      <a:solidFill>
                        <a:srgbClr val="B057C7"/>
                      </a:solidFill>
                      <a:prstDash val="solid"/>
                      <a:round/>
                      <a:headEnd type="none" w="med" len="med"/>
                      <a:tailEnd type="none" w="med" len="med"/>
                    </a:lnR>
                    <a:lnT w="7620" cap="flat" cmpd="sng" algn="ctr">
                      <a:solidFill>
                        <a:srgbClr val="B053C7"/>
                      </a:solidFill>
                      <a:prstDash val="solid"/>
                      <a:round/>
                      <a:headEnd type="none" w="med" len="med"/>
                      <a:tailEnd type="none" w="med" len="med"/>
                    </a:lnT>
                    <a:lnB w="7620" cap="flat" cmpd="sng" algn="ctr">
                      <a:solidFill>
                        <a:srgbClr val="F04D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B057C7"/>
                      </a:solidFill>
                      <a:prstDash val="solid"/>
                      <a:round/>
                      <a:headEnd type="none" w="med" len="med"/>
                      <a:tailEnd type="none" w="med" len="med"/>
                    </a:lnL>
                    <a:lnR w="7620" cap="flat" cmpd="sng" algn="ctr">
                      <a:solidFill>
                        <a:srgbClr val="B057C7"/>
                      </a:solidFill>
                      <a:prstDash val="solid"/>
                      <a:round/>
                      <a:headEnd type="none" w="med" len="med"/>
                      <a:tailEnd type="none" w="med" len="med"/>
                    </a:lnR>
                    <a:lnT w="7620" cap="flat" cmpd="sng" algn="ctr">
                      <a:solidFill>
                        <a:srgbClr val="B057C7"/>
                      </a:solidFill>
                      <a:prstDash val="solid"/>
                      <a:round/>
                      <a:headEnd type="none" w="med" len="med"/>
                      <a:tailEnd type="none" w="med" len="med"/>
                    </a:lnT>
                    <a:lnB w="7620" cap="flat" cmpd="sng" algn="ctr">
                      <a:solidFill>
                        <a:srgbClr val="F04EC7"/>
                      </a:solidFill>
                      <a:prstDash val="solid"/>
                      <a:round/>
                      <a:headEnd type="none" w="med" len="med"/>
                      <a:tailEnd type="none" w="med" len="med"/>
                    </a:lnB>
                    <a:solidFill>
                      <a:srgbClr val="FFE598"/>
                    </a:solidFill>
                  </a:tcPr>
                </a:tc>
                <a:extLst>
                  <a:ext uri="{0D108BD9-81ED-4DB2-BD59-A6C34878D82A}">
                    <a16:rowId xmlns:a16="http://schemas.microsoft.com/office/drawing/2014/main" val="772487179"/>
                  </a:ext>
                </a:extLst>
              </a:tr>
              <a:tr h="220282">
                <a:tc>
                  <a:txBody>
                    <a:bodyPr/>
                    <a:lstStyle/>
                    <a:p>
                      <a:pPr rtl="0" fontAlgn="b"/>
                      <a:r>
                        <a:rPr lang="en-US" sz="1200">
                          <a:effectLst/>
                        </a:rPr>
                        <a:t>Exchange ratio more than one </a:t>
                      </a:r>
                    </a:p>
                  </a:txBody>
                  <a:tcPr marL="8197" marR="8197" marT="0" marB="0" anchor="b">
                    <a:lnL w="7620" cap="flat" cmpd="sng" algn="ctr">
                      <a:solidFill>
                        <a:srgbClr val="D05AC7"/>
                      </a:solidFill>
                      <a:prstDash val="solid"/>
                      <a:round/>
                      <a:headEnd type="none" w="med" len="med"/>
                      <a:tailEnd type="none" w="med" len="med"/>
                    </a:lnL>
                    <a:lnR w="7620" cap="flat" cmpd="sng" algn="ctr">
                      <a:solidFill>
                        <a:srgbClr val="3060C7"/>
                      </a:solidFill>
                      <a:prstDash val="solid"/>
                      <a:round/>
                      <a:headEnd type="none" w="med" len="med"/>
                      <a:tailEnd type="none" w="med" len="med"/>
                    </a:lnR>
                    <a:lnT w="7620" cap="flat" cmpd="sng" algn="ctr">
                      <a:solidFill>
                        <a:srgbClr val="D05AC7"/>
                      </a:solidFill>
                      <a:prstDash val="solid"/>
                      <a:round/>
                      <a:headEnd type="none" w="med" len="med"/>
                      <a:tailEnd type="none" w="med" len="med"/>
                    </a:lnT>
                    <a:lnB w="7620" cap="flat" cmpd="sng" algn="ctr">
                      <a:solidFill>
                        <a:srgbClr val="B061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3060C7"/>
                      </a:solidFill>
                      <a:prstDash val="solid"/>
                      <a:round/>
                      <a:headEnd type="none" w="med" len="med"/>
                      <a:tailEnd type="none" w="med" len="med"/>
                    </a:lnL>
                    <a:lnR w="7620" cap="flat" cmpd="sng" algn="ctr">
                      <a:solidFill>
                        <a:srgbClr val="3069C7"/>
                      </a:solidFill>
                      <a:prstDash val="solid"/>
                      <a:round/>
                      <a:headEnd type="none" w="med" len="med"/>
                      <a:tailEnd type="none" w="med" len="med"/>
                    </a:lnR>
                    <a:lnT w="7620" cap="flat" cmpd="sng" algn="ctr">
                      <a:solidFill>
                        <a:srgbClr val="3060C7"/>
                      </a:solidFill>
                      <a:prstDash val="solid"/>
                      <a:round/>
                      <a:headEnd type="none" w="med" len="med"/>
                      <a:tailEnd type="none" w="med" len="med"/>
                    </a:lnT>
                    <a:lnB w="7620" cap="flat" cmpd="sng" algn="ctr">
                      <a:solidFill>
                        <a:srgbClr val="505D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3069C7"/>
                      </a:solidFill>
                      <a:prstDash val="solid"/>
                      <a:round/>
                      <a:headEnd type="none" w="med" len="med"/>
                      <a:tailEnd type="none" w="med" len="med"/>
                    </a:lnL>
                    <a:lnR w="7620" cap="flat" cmpd="sng" algn="ctr">
                      <a:solidFill>
                        <a:srgbClr val="F064C7"/>
                      </a:solidFill>
                      <a:prstDash val="solid"/>
                      <a:round/>
                      <a:headEnd type="none" w="med" len="med"/>
                      <a:tailEnd type="none" w="med" len="med"/>
                    </a:lnR>
                    <a:lnT w="7620" cap="flat" cmpd="sng" algn="ctr">
                      <a:solidFill>
                        <a:srgbClr val="3069C7"/>
                      </a:solidFill>
                      <a:prstDash val="solid"/>
                      <a:round/>
                      <a:headEnd type="none" w="med" len="med"/>
                      <a:tailEnd type="none" w="med" len="med"/>
                    </a:lnT>
                    <a:lnB w="7620" cap="flat" cmpd="sng" algn="ctr">
                      <a:solidFill>
                        <a:srgbClr val="D05C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F064C7"/>
                      </a:solidFill>
                      <a:prstDash val="solid"/>
                      <a:round/>
                      <a:headEnd type="none" w="med" len="med"/>
                      <a:tailEnd type="none" w="med" len="med"/>
                    </a:lnL>
                    <a:lnR w="7620" cap="flat" cmpd="sng" algn="ctr">
                      <a:solidFill>
                        <a:srgbClr val="B06FC7"/>
                      </a:solidFill>
                      <a:prstDash val="solid"/>
                      <a:round/>
                      <a:headEnd type="none" w="med" len="med"/>
                      <a:tailEnd type="none" w="med" len="med"/>
                    </a:lnR>
                    <a:lnT w="7620" cap="flat" cmpd="sng" algn="ctr">
                      <a:solidFill>
                        <a:srgbClr val="F064C7"/>
                      </a:solidFill>
                      <a:prstDash val="solid"/>
                      <a:round/>
                      <a:headEnd type="none" w="med" len="med"/>
                      <a:tailEnd type="none" w="med" len="med"/>
                    </a:lnT>
                    <a:lnB w="7620" cap="flat" cmpd="sng" algn="ctr">
                      <a:solidFill>
                        <a:srgbClr val="F060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B06FC7"/>
                      </a:solidFill>
                      <a:prstDash val="solid"/>
                      <a:round/>
                      <a:headEnd type="none" w="med" len="med"/>
                      <a:tailEnd type="none" w="med" len="med"/>
                    </a:lnL>
                    <a:lnR w="7620" cap="flat" cmpd="sng" algn="ctr">
                      <a:solidFill>
                        <a:srgbClr val="B06FC7"/>
                      </a:solidFill>
                      <a:prstDash val="solid"/>
                      <a:round/>
                      <a:headEnd type="none" w="med" len="med"/>
                      <a:tailEnd type="none" w="med" len="med"/>
                    </a:lnR>
                    <a:lnT w="7620" cap="flat" cmpd="sng" algn="ctr">
                      <a:solidFill>
                        <a:srgbClr val="B06FC7"/>
                      </a:solidFill>
                      <a:prstDash val="solid"/>
                      <a:round/>
                      <a:headEnd type="none" w="med" len="med"/>
                      <a:tailEnd type="none" w="med" len="med"/>
                    </a:lnT>
                    <a:lnB w="7620" cap="flat" cmpd="sng" algn="ctr">
                      <a:solidFill>
                        <a:srgbClr val="B05B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B06FC7"/>
                      </a:solidFill>
                      <a:prstDash val="solid"/>
                      <a:round/>
                      <a:headEnd type="none" w="med" len="med"/>
                      <a:tailEnd type="none" w="med" len="med"/>
                    </a:lnL>
                    <a:lnR w="7620" cap="flat" cmpd="sng" algn="ctr">
                      <a:solidFill>
                        <a:srgbClr val="706BC7"/>
                      </a:solidFill>
                      <a:prstDash val="solid"/>
                      <a:round/>
                      <a:headEnd type="none" w="med" len="med"/>
                      <a:tailEnd type="none" w="med" len="med"/>
                    </a:lnR>
                    <a:lnT w="7620" cap="flat" cmpd="sng" algn="ctr">
                      <a:solidFill>
                        <a:srgbClr val="B06FC7"/>
                      </a:solidFill>
                      <a:prstDash val="solid"/>
                      <a:round/>
                      <a:headEnd type="none" w="med" len="med"/>
                      <a:tailEnd type="none" w="med" len="med"/>
                    </a:lnT>
                    <a:lnB w="7620" cap="flat" cmpd="sng" algn="ctr">
                      <a:solidFill>
                        <a:srgbClr val="505C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706BC7"/>
                      </a:solidFill>
                      <a:prstDash val="solid"/>
                      <a:round/>
                      <a:headEnd type="none" w="med" len="med"/>
                      <a:tailEnd type="none" w="med" len="med"/>
                    </a:lnL>
                    <a:lnR w="7620" cap="flat" cmpd="sng" algn="ctr">
                      <a:solidFill>
                        <a:srgbClr val="705FC7"/>
                      </a:solidFill>
                      <a:prstDash val="solid"/>
                      <a:round/>
                      <a:headEnd type="none" w="med" len="med"/>
                      <a:tailEnd type="none" w="med" len="med"/>
                    </a:lnR>
                    <a:lnT w="7620" cap="flat" cmpd="sng" algn="ctr">
                      <a:solidFill>
                        <a:srgbClr val="706BC7"/>
                      </a:solidFill>
                      <a:prstDash val="solid"/>
                      <a:round/>
                      <a:headEnd type="none" w="med" len="med"/>
                      <a:tailEnd type="none" w="med" len="med"/>
                    </a:lnT>
                    <a:lnB w="7620" cap="flat" cmpd="sng" algn="ctr">
                      <a:solidFill>
                        <a:srgbClr val="D061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705FC7"/>
                      </a:solidFill>
                      <a:prstDash val="solid"/>
                      <a:round/>
                      <a:headEnd type="none" w="med" len="med"/>
                      <a:tailEnd type="none" w="med" len="med"/>
                    </a:lnL>
                    <a:lnR w="7620" cap="flat" cmpd="sng" algn="ctr">
                      <a:solidFill>
                        <a:srgbClr val="F04DC7"/>
                      </a:solidFill>
                      <a:prstDash val="solid"/>
                      <a:round/>
                      <a:headEnd type="none" w="med" len="med"/>
                      <a:tailEnd type="none" w="med" len="med"/>
                    </a:lnR>
                    <a:lnT w="7620" cap="flat" cmpd="sng" algn="ctr">
                      <a:solidFill>
                        <a:srgbClr val="705FC7"/>
                      </a:solidFill>
                      <a:prstDash val="solid"/>
                      <a:round/>
                      <a:headEnd type="none" w="med" len="med"/>
                      <a:tailEnd type="none" w="med" len="med"/>
                    </a:lnT>
                    <a:lnB w="7620" cap="flat" cmpd="sng" algn="ctr">
                      <a:solidFill>
                        <a:srgbClr val="5068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F04DC7"/>
                      </a:solidFill>
                      <a:prstDash val="solid"/>
                      <a:round/>
                      <a:headEnd type="none" w="med" len="med"/>
                      <a:tailEnd type="none" w="med" len="med"/>
                    </a:lnL>
                    <a:lnR w="7620" cap="flat" cmpd="sng" algn="ctr">
                      <a:solidFill>
                        <a:srgbClr val="F04EC7"/>
                      </a:solidFill>
                      <a:prstDash val="solid"/>
                      <a:round/>
                      <a:headEnd type="none" w="med" len="med"/>
                      <a:tailEnd type="none" w="med" len="med"/>
                    </a:lnR>
                    <a:lnT w="7620" cap="flat" cmpd="sng" algn="ctr">
                      <a:solidFill>
                        <a:srgbClr val="F04DC7"/>
                      </a:solidFill>
                      <a:prstDash val="solid"/>
                      <a:round/>
                      <a:headEnd type="none" w="med" len="med"/>
                      <a:tailEnd type="none" w="med" len="med"/>
                    </a:lnT>
                    <a:lnB w="7620" cap="flat" cmpd="sng" algn="ctr">
                      <a:solidFill>
                        <a:srgbClr val="D068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F04EC7"/>
                      </a:solidFill>
                      <a:prstDash val="solid"/>
                      <a:round/>
                      <a:headEnd type="none" w="med" len="med"/>
                      <a:tailEnd type="none" w="med" len="med"/>
                    </a:lnL>
                    <a:lnR w="7620" cap="flat" cmpd="sng" algn="ctr">
                      <a:solidFill>
                        <a:srgbClr val="F04EC7"/>
                      </a:solidFill>
                      <a:prstDash val="solid"/>
                      <a:round/>
                      <a:headEnd type="none" w="med" len="med"/>
                      <a:tailEnd type="none" w="med" len="med"/>
                    </a:lnR>
                    <a:lnT w="7620" cap="flat" cmpd="sng" algn="ctr">
                      <a:solidFill>
                        <a:srgbClr val="F04EC7"/>
                      </a:solidFill>
                      <a:prstDash val="solid"/>
                      <a:round/>
                      <a:headEnd type="none" w="med" len="med"/>
                      <a:tailEnd type="none" w="med" len="med"/>
                    </a:lnT>
                    <a:lnB w="7620" cap="flat" cmpd="sng" algn="ctr">
                      <a:solidFill>
                        <a:srgbClr val="1064C7"/>
                      </a:solidFill>
                      <a:prstDash val="solid"/>
                      <a:round/>
                      <a:headEnd type="none" w="med" len="med"/>
                      <a:tailEnd type="none" w="med" len="med"/>
                    </a:lnB>
                    <a:solidFill>
                      <a:srgbClr val="FFE598"/>
                    </a:solidFill>
                  </a:tcPr>
                </a:tc>
                <a:extLst>
                  <a:ext uri="{0D108BD9-81ED-4DB2-BD59-A6C34878D82A}">
                    <a16:rowId xmlns:a16="http://schemas.microsoft.com/office/drawing/2014/main" val="3456026130"/>
                  </a:ext>
                </a:extLst>
              </a:tr>
              <a:tr h="220282">
                <a:tc>
                  <a:txBody>
                    <a:bodyPr/>
                    <a:lstStyle/>
                    <a:p>
                      <a:pPr rtl="0" fontAlgn="b"/>
                      <a:r>
                        <a:rPr lang="en-US" sz="1200">
                          <a:effectLst/>
                        </a:rPr>
                        <a:t>Increase in Net income due to synergy Gains</a:t>
                      </a:r>
                    </a:p>
                  </a:txBody>
                  <a:tcPr marL="8197" marR="8197" marT="0" marB="0" anchor="b">
                    <a:lnL w="7620" cap="flat" cmpd="sng" algn="ctr">
                      <a:solidFill>
                        <a:srgbClr val="B061C7"/>
                      </a:solidFill>
                      <a:prstDash val="solid"/>
                      <a:round/>
                      <a:headEnd type="none" w="med" len="med"/>
                      <a:tailEnd type="none" w="med" len="med"/>
                    </a:lnL>
                    <a:lnR w="7620" cap="flat" cmpd="sng" algn="ctr">
                      <a:solidFill>
                        <a:srgbClr val="505DC7"/>
                      </a:solidFill>
                      <a:prstDash val="solid"/>
                      <a:round/>
                      <a:headEnd type="none" w="med" len="med"/>
                      <a:tailEnd type="none" w="med" len="med"/>
                    </a:lnR>
                    <a:lnT w="7620" cap="flat" cmpd="sng" algn="ctr">
                      <a:solidFill>
                        <a:srgbClr val="B061C7"/>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505DC7"/>
                      </a:solidFill>
                      <a:prstDash val="solid"/>
                      <a:round/>
                      <a:headEnd type="none" w="med" len="med"/>
                      <a:tailEnd type="none" w="med" len="med"/>
                    </a:lnL>
                    <a:lnR w="7620" cap="flat" cmpd="sng" algn="ctr">
                      <a:solidFill>
                        <a:srgbClr val="D05CC7"/>
                      </a:solidFill>
                      <a:prstDash val="solid"/>
                      <a:round/>
                      <a:headEnd type="none" w="med" len="med"/>
                      <a:tailEnd type="none" w="med" len="med"/>
                    </a:lnR>
                    <a:lnT w="7620" cap="flat" cmpd="sng" algn="ctr">
                      <a:solidFill>
                        <a:srgbClr val="505DC7"/>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D05CC7"/>
                      </a:solidFill>
                      <a:prstDash val="solid"/>
                      <a:round/>
                      <a:headEnd type="none" w="med" len="med"/>
                      <a:tailEnd type="none" w="med" len="med"/>
                    </a:lnL>
                    <a:lnR w="7620" cap="flat" cmpd="sng" algn="ctr">
                      <a:solidFill>
                        <a:srgbClr val="F060C7"/>
                      </a:solidFill>
                      <a:prstDash val="solid"/>
                      <a:round/>
                      <a:headEnd type="none" w="med" len="med"/>
                      <a:tailEnd type="none" w="med" len="med"/>
                    </a:lnR>
                    <a:lnT w="7620" cap="flat" cmpd="sng" algn="ctr">
                      <a:solidFill>
                        <a:srgbClr val="D05CC7"/>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F060C7"/>
                      </a:solidFill>
                      <a:prstDash val="solid"/>
                      <a:round/>
                      <a:headEnd type="none" w="med" len="med"/>
                      <a:tailEnd type="none" w="med" len="med"/>
                    </a:lnL>
                    <a:lnR w="7620" cap="flat" cmpd="sng" algn="ctr">
                      <a:solidFill>
                        <a:srgbClr val="B05BC7"/>
                      </a:solidFill>
                      <a:prstDash val="solid"/>
                      <a:round/>
                      <a:headEnd type="none" w="med" len="med"/>
                      <a:tailEnd type="none" w="med" len="med"/>
                    </a:lnR>
                    <a:lnT w="7620" cap="flat" cmpd="sng" algn="ctr">
                      <a:solidFill>
                        <a:srgbClr val="F060C7"/>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B05BC7"/>
                      </a:solidFill>
                      <a:prstDash val="solid"/>
                      <a:round/>
                      <a:headEnd type="none" w="med" len="med"/>
                      <a:tailEnd type="none" w="med" len="med"/>
                    </a:lnL>
                    <a:lnR w="7620" cap="flat" cmpd="sng" algn="ctr">
                      <a:solidFill>
                        <a:srgbClr val="505CC7"/>
                      </a:solidFill>
                      <a:prstDash val="solid"/>
                      <a:round/>
                      <a:headEnd type="none" w="med" len="med"/>
                      <a:tailEnd type="none" w="med" len="med"/>
                    </a:lnR>
                    <a:lnT w="7620" cap="flat" cmpd="sng" algn="ctr">
                      <a:solidFill>
                        <a:srgbClr val="B05BC7"/>
                      </a:solidFill>
                      <a:prstDash val="solid"/>
                      <a:round/>
                      <a:headEnd type="none" w="med" len="med"/>
                      <a:tailEnd type="none" w="med" len="med"/>
                    </a:lnT>
                    <a:lnB w="7620" cap="flat" cmpd="sng" algn="ctr">
                      <a:solidFill>
                        <a:srgbClr val="7077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505CC7"/>
                      </a:solidFill>
                      <a:prstDash val="solid"/>
                      <a:round/>
                      <a:headEnd type="none" w="med" len="med"/>
                      <a:tailEnd type="none" w="med" len="med"/>
                    </a:lnL>
                    <a:lnR w="7620" cap="flat" cmpd="sng" algn="ctr">
                      <a:solidFill>
                        <a:srgbClr val="D061C7"/>
                      </a:solidFill>
                      <a:prstDash val="solid"/>
                      <a:round/>
                      <a:headEnd type="none" w="med" len="med"/>
                      <a:tailEnd type="none" w="med" len="med"/>
                    </a:lnR>
                    <a:lnT w="7620" cap="flat" cmpd="sng" algn="ctr">
                      <a:solidFill>
                        <a:srgbClr val="505CC7"/>
                      </a:solidFill>
                      <a:prstDash val="solid"/>
                      <a:round/>
                      <a:headEnd type="none" w="med" len="med"/>
                      <a:tailEnd type="none" w="med" len="med"/>
                    </a:lnT>
                    <a:lnB w="7620" cap="flat" cmpd="sng" algn="ctr">
                      <a:solidFill>
                        <a:srgbClr val="5078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D061C7"/>
                      </a:solidFill>
                      <a:prstDash val="solid"/>
                      <a:round/>
                      <a:headEnd type="none" w="med" len="med"/>
                      <a:tailEnd type="none" w="med" len="med"/>
                    </a:lnL>
                    <a:lnR w="7620" cap="flat" cmpd="sng" algn="ctr">
                      <a:solidFill>
                        <a:srgbClr val="5068C7"/>
                      </a:solidFill>
                      <a:prstDash val="solid"/>
                      <a:round/>
                      <a:headEnd type="none" w="med" len="med"/>
                      <a:tailEnd type="none" w="med" len="med"/>
                    </a:lnR>
                    <a:lnT w="7620" cap="flat" cmpd="sng" algn="ctr">
                      <a:solidFill>
                        <a:srgbClr val="D061C7"/>
                      </a:solidFill>
                      <a:prstDash val="solid"/>
                      <a:round/>
                      <a:headEnd type="none" w="med" len="med"/>
                      <a:tailEnd type="none" w="med" len="med"/>
                    </a:lnT>
                    <a:lnB w="7620" cap="flat" cmpd="sng" algn="ctr">
                      <a:solidFill>
                        <a:srgbClr val="3073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5068C7"/>
                      </a:solidFill>
                      <a:prstDash val="solid"/>
                      <a:round/>
                      <a:headEnd type="none" w="med" len="med"/>
                      <a:tailEnd type="none" w="med" len="med"/>
                    </a:lnL>
                    <a:lnR w="7620" cap="flat" cmpd="sng" algn="ctr">
                      <a:solidFill>
                        <a:srgbClr val="D068C7"/>
                      </a:solidFill>
                      <a:prstDash val="solid"/>
                      <a:round/>
                      <a:headEnd type="none" w="med" len="med"/>
                      <a:tailEnd type="none" w="med" len="med"/>
                    </a:lnR>
                    <a:lnT w="7620" cap="flat" cmpd="sng" algn="ctr">
                      <a:solidFill>
                        <a:srgbClr val="5068C7"/>
                      </a:solidFill>
                      <a:prstDash val="solid"/>
                      <a:round/>
                      <a:headEnd type="none" w="med" len="med"/>
                      <a:tailEnd type="none" w="med" len="med"/>
                    </a:lnT>
                    <a:lnB w="7620" cap="flat" cmpd="sng" algn="ctr">
                      <a:solidFill>
                        <a:srgbClr val="F071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D068C7"/>
                      </a:solidFill>
                      <a:prstDash val="solid"/>
                      <a:round/>
                      <a:headEnd type="none" w="med" len="med"/>
                      <a:tailEnd type="none" w="med" len="med"/>
                    </a:lnL>
                    <a:lnR w="7620" cap="flat" cmpd="sng" algn="ctr">
                      <a:solidFill>
                        <a:srgbClr val="1064C7"/>
                      </a:solidFill>
                      <a:prstDash val="solid"/>
                      <a:round/>
                      <a:headEnd type="none" w="med" len="med"/>
                      <a:tailEnd type="none" w="med" len="med"/>
                    </a:lnR>
                    <a:lnT w="7620" cap="flat" cmpd="sng" algn="ctr">
                      <a:solidFill>
                        <a:srgbClr val="D068C7"/>
                      </a:solidFill>
                      <a:prstDash val="solid"/>
                      <a:round/>
                      <a:headEnd type="none" w="med" len="med"/>
                      <a:tailEnd type="none" w="med" len="med"/>
                    </a:lnT>
                    <a:lnB w="7620" cap="flat" cmpd="sng" algn="ctr">
                      <a:solidFill>
                        <a:srgbClr val="3073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1064C7"/>
                      </a:solidFill>
                      <a:prstDash val="solid"/>
                      <a:round/>
                      <a:headEnd type="none" w="med" len="med"/>
                      <a:tailEnd type="none" w="med" len="med"/>
                    </a:lnL>
                    <a:lnR w="7620" cap="flat" cmpd="sng" algn="ctr">
                      <a:solidFill>
                        <a:srgbClr val="1064C7"/>
                      </a:solidFill>
                      <a:prstDash val="solid"/>
                      <a:round/>
                      <a:headEnd type="none" w="med" len="med"/>
                      <a:tailEnd type="none" w="med" len="med"/>
                    </a:lnR>
                    <a:lnT w="7620" cap="flat" cmpd="sng" algn="ctr">
                      <a:solidFill>
                        <a:srgbClr val="1064C7"/>
                      </a:solidFill>
                      <a:prstDash val="solid"/>
                      <a:round/>
                      <a:headEnd type="none" w="med" len="med"/>
                      <a:tailEnd type="none" w="med" len="med"/>
                    </a:lnT>
                    <a:lnB w="7620" cap="flat" cmpd="sng" algn="ctr">
                      <a:solidFill>
                        <a:srgbClr val="707CC7"/>
                      </a:solidFill>
                      <a:prstDash val="solid"/>
                      <a:round/>
                      <a:headEnd type="none" w="med" len="med"/>
                      <a:tailEnd type="none" w="med" len="med"/>
                    </a:lnB>
                    <a:solidFill>
                      <a:srgbClr val="FFE598"/>
                    </a:solidFill>
                  </a:tcPr>
                </a:tc>
                <a:extLst>
                  <a:ext uri="{0D108BD9-81ED-4DB2-BD59-A6C34878D82A}">
                    <a16:rowId xmlns:a16="http://schemas.microsoft.com/office/drawing/2014/main" val="2139073261"/>
                  </a:ext>
                </a:extLst>
              </a:tr>
              <a:tr h="220282">
                <a:tc>
                  <a:txBody>
                    <a:bodyPr/>
                    <a:lstStyle/>
                    <a:p>
                      <a:pPr rtl="0" fontAlgn="b"/>
                      <a:endParaRPr lang="en-IN" sz="1200">
                        <a:effectLst/>
                      </a:endParaRPr>
                    </a:p>
                  </a:txBody>
                  <a:tcPr marL="8197" marR="8197"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200" b="1">
                          <a:effectLst/>
                          <a:latin typeface="Arial Narrow" panose="020B0606020202030204" pitchFamily="34" charset="0"/>
                        </a:rPr>
                        <a:t>Acquirer</a:t>
                      </a: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200" b="1">
                          <a:effectLst/>
                          <a:latin typeface="Arial Narrow" panose="020B0606020202030204" pitchFamily="34" charset="0"/>
                        </a:rPr>
                        <a:t>Target</a:t>
                      </a: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200" b="1">
                          <a:effectLst/>
                          <a:latin typeface="Arial Narrow" panose="020B0606020202030204" pitchFamily="34" charset="0"/>
                        </a:rPr>
                        <a:t>Combined </a:t>
                      </a: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7077C7"/>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197" marR="8197" marT="0" marB="0" anchor="b">
                    <a:lnL w="7620" cap="flat" cmpd="sng" algn="ctr">
                      <a:solidFill>
                        <a:srgbClr val="7077C7"/>
                      </a:solidFill>
                      <a:prstDash val="solid"/>
                      <a:round/>
                      <a:headEnd type="none" w="med" len="med"/>
                      <a:tailEnd type="none" w="med" len="med"/>
                    </a:lnL>
                    <a:lnR w="7620" cap="flat" cmpd="sng" algn="ctr">
                      <a:solidFill>
                        <a:srgbClr val="5078C7"/>
                      </a:solidFill>
                      <a:prstDash val="solid"/>
                      <a:round/>
                      <a:headEnd type="none" w="med" len="med"/>
                      <a:tailEnd type="none" w="med" len="med"/>
                    </a:lnR>
                    <a:lnT w="7620" cap="flat" cmpd="sng" algn="ctr">
                      <a:solidFill>
                        <a:srgbClr val="7077C7"/>
                      </a:solidFill>
                      <a:prstDash val="solid"/>
                      <a:round/>
                      <a:headEnd type="none" w="med" len="med"/>
                      <a:tailEnd type="none" w="med" len="med"/>
                    </a:lnT>
                    <a:lnB w="7620" cap="flat" cmpd="sng" algn="ctr">
                      <a:solidFill>
                        <a:srgbClr val="D079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5078C7"/>
                      </a:solidFill>
                      <a:prstDash val="solid"/>
                      <a:round/>
                      <a:headEnd type="none" w="med" len="med"/>
                      <a:tailEnd type="none" w="med" len="med"/>
                    </a:lnL>
                    <a:lnR w="7620" cap="flat" cmpd="sng" algn="ctr">
                      <a:solidFill>
                        <a:srgbClr val="3073C7"/>
                      </a:solidFill>
                      <a:prstDash val="solid"/>
                      <a:round/>
                      <a:headEnd type="none" w="med" len="med"/>
                      <a:tailEnd type="none" w="med" len="med"/>
                    </a:lnR>
                    <a:lnT w="7620" cap="flat" cmpd="sng" algn="ctr">
                      <a:solidFill>
                        <a:srgbClr val="5078C7"/>
                      </a:solidFill>
                      <a:prstDash val="solid"/>
                      <a:round/>
                      <a:headEnd type="none" w="med" len="med"/>
                      <a:tailEnd type="none" w="med" len="med"/>
                    </a:lnT>
                    <a:lnB w="7620" cap="flat" cmpd="sng" algn="ctr">
                      <a:solidFill>
                        <a:srgbClr val="9079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3073C7"/>
                      </a:solidFill>
                      <a:prstDash val="solid"/>
                      <a:round/>
                      <a:headEnd type="none" w="med" len="med"/>
                      <a:tailEnd type="none" w="med" len="med"/>
                    </a:lnL>
                    <a:lnR w="7620" cap="flat" cmpd="sng" algn="ctr">
                      <a:solidFill>
                        <a:srgbClr val="F071C7"/>
                      </a:solidFill>
                      <a:prstDash val="solid"/>
                      <a:round/>
                      <a:headEnd type="none" w="med" len="med"/>
                      <a:tailEnd type="none" w="med" len="med"/>
                    </a:lnR>
                    <a:lnT w="7620" cap="flat" cmpd="sng" algn="ctr">
                      <a:solidFill>
                        <a:srgbClr val="3073C7"/>
                      </a:solidFill>
                      <a:prstDash val="solid"/>
                      <a:round/>
                      <a:headEnd type="none" w="med" len="med"/>
                      <a:tailEnd type="none" w="med" len="med"/>
                    </a:lnT>
                    <a:lnB w="7620" cap="flat" cmpd="sng" algn="ctr">
                      <a:solidFill>
                        <a:srgbClr val="B085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F071C7"/>
                      </a:solidFill>
                      <a:prstDash val="solid"/>
                      <a:round/>
                      <a:headEnd type="none" w="med" len="med"/>
                      <a:tailEnd type="none" w="med" len="med"/>
                    </a:lnL>
                    <a:lnR w="7620" cap="flat" cmpd="sng" algn="ctr">
                      <a:solidFill>
                        <a:srgbClr val="3073C7"/>
                      </a:solidFill>
                      <a:prstDash val="solid"/>
                      <a:round/>
                      <a:headEnd type="none" w="med" len="med"/>
                      <a:tailEnd type="none" w="med" len="med"/>
                    </a:lnR>
                    <a:lnT w="7620" cap="flat" cmpd="sng" algn="ctr">
                      <a:solidFill>
                        <a:srgbClr val="F071C7"/>
                      </a:solidFill>
                      <a:prstDash val="solid"/>
                      <a:round/>
                      <a:headEnd type="none" w="med" len="med"/>
                      <a:tailEnd type="none" w="med" len="med"/>
                    </a:lnT>
                    <a:lnB w="7620" cap="flat" cmpd="sng" algn="ctr">
                      <a:solidFill>
                        <a:srgbClr val="D083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3073C7"/>
                      </a:solidFill>
                      <a:prstDash val="solid"/>
                      <a:round/>
                      <a:headEnd type="none" w="med" len="med"/>
                      <a:tailEnd type="none" w="med" len="med"/>
                    </a:lnL>
                    <a:lnR w="7620" cap="flat" cmpd="sng" algn="ctr">
                      <a:solidFill>
                        <a:srgbClr val="707CC7"/>
                      </a:solidFill>
                      <a:prstDash val="solid"/>
                      <a:round/>
                      <a:headEnd type="none" w="med" len="med"/>
                      <a:tailEnd type="none" w="med" len="med"/>
                    </a:lnR>
                    <a:lnT w="7620" cap="flat" cmpd="sng" algn="ctr">
                      <a:solidFill>
                        <a:srgbClr val="3073C7"/>
                      </a:solidFill>
                      <a:prstDash val="solid"/>
                      <a:round/>
                      <a:headEnd type="none" w="med" len="med"/>
                      <a:tailEnd type="none" w="med" len="med"/>
                    </a:lnT>
                    <a:lnB w="7620" cap="flat" cmpd="sng" algn="ctr">
                      <a:solidFill>
                        <a:srgbClr val="3087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707CC7"/>
                      </a:solidFill>
                      <a:prstDash val="solid"/>
                      <a:round/>
                      <a:headEnd type="none" w="med" len="med"/>
                      <a:tailEnd type="none" w="med" len="med"/>
                    </a:lnL>
                    <a:lnR w="7620" cap="flat" cmpd="sng" algn="ctr">
                      <a:solidFill>
                        <a:srgbClr val="707CC7"/>
                      </a:solidFill>
                      <a:prstDash val="solid"/>
                      <a:round/>
                      <a:headEnd type="none" w="med" len="med"/>
                      <a:tailEnd type="none" w="med" len="med"/>
                    </a:lnR>
                    <a:lnT w="7620" cap="flat" cmpd="sng" algn="ctr">
                      <a:solidFill>
                        <a:srgbClr val="707CC7"/>
                      </a:solidFill>
                      <a:prstDash val="solid"/>
                      <a:round/>
                      <a:headEnd type="none" w="med" len="med"/>
                      <a:tailEnd type="none" w="med" len="med"/>
                    </a:lnT>
                    <a:lnB w="7620" cap="flat" cmpd="sng" algn="ctr">
                      <a:solidFill>
                        <a:srgbClr val="D082C7"/>
                      </a:solidFill>
                      <a:prstDash val="solid"/>
                      <a:round/>
                      <a:headEnd type="none" w="med" len="med"/>
                      <a:tailEnd type="none" w="med" len="med"/>
                    </a:lnB>
                    <a:solidFill>
                      <a:srgbClr val="FFE598"/>
                    </a:solidFill>
                  </a:tcPr>
                </a:tc>
                <a:extLst>
                  <a:ext uri="{0D108BD9-81ED-4DB2-BD59-A6C34878D82A}">
                    <a16:rowId xmlns:a16="http://schemas.microsoft.com/office/drawing/2014/main" val="4052806239"/>
                  </a:ext>
                </a:extLst>
              </a:tr>
              <a:tr h="220282">
                <a:tc>
                  <a:txBody>
                    <a:bodyPr/>
                    <a:lstStyle/>
                    <a:p>
                      <a:pPr rtl="0" fontAlgn="b"/>
                      <a:r>
                        <a:rPr lang="en-IN" sz="1200" b="1">
                          <a:effectLst/>
                          <a:latin typeface="Arial Narrow" panose="020B0606020202030204" pitchFamily="34" charset="0"/>
                        </a:rPr>
                        <a:t>Share price before announcement</a:t>
                      </a:r>
                    </a:p>
                  </a:txBody>
                  <a:tcPr marL="8197" marR="8197"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8,158 </a:t>
                      </a: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262 </a:t>
                      </a: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D079C7"/>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197" marR="8197" marT="0" marB="0" anchor="b">
                    <a:lnL w="7620" cap="flat" cmpd="sng" algn="ctr">
                      <a:solidFill>
                        <a:srgbClr val="D079C7"/>
                      </a:solidFill>
                      <a:prstDash val="solid"/>
                      <a:round/>
                      <a:headEnd type="none" w="med" len="med"/>
                      <a:tailEnd type="none" w="med" len="med"/>
                    </a:lnL>
                    <a:lnR w="7620" cap="flat" cmpd="sng" algn="ctr">
                      <a:solidFill>
                        <a:srgbClr val="9079C7"/>
                      </a:solidFill>
                      <a:prstDash val="solid"/>
                      <a:round/>
                      <a:headEnd type="none" w="med" len="med"/>
                      <a:tailEnd type="none" w="med" len="med"/>
                    </a:lnR>
                    <a:lnT w="7620" cap="flat" cmpd="sng" algn="ctr">
                      <a:solidFill>
                        <a:srgbClr val="D079C7"/>
                      </a:solidFill>
                      <a:prstDash val="solid"/>
                      <a:round/>
                      <a:headEnd type="none" w="med" len="med"/>
                      <a:tailEnd type="none" w="med" len="med"/>
                    </a:lnT>
                    <a:lnB w="7620" cap="flat" cmpd="sng" algn="ctr">
                      <a:solidFill>
                        <a:srgbClr val="508F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9079C7"/>
                      </a:solidFill>
                      <a:prstDash val="solid"/>
                      <a:round/>
                      <a:headEnd type="none" w="med" len="med"/>
                      <a:tailEnd type="none" w="med" len="med"/>
                    </a:lnL>
                    <a:lnR w="7620" cap="flat" cmpd="sng" algn="ctr">
                      <a:solidFill>
                        <a:srgbClr val="B085C7"/>
                      </a:solidFill>
                      <a:prstDash val="solid"/>
                      <a:round/>
                      <a:headEnd type="none" w="med" len="med"/>
                      <a:tailEnd type="none" w="med" len="med"/>
                    </a:lnR>
                    <a:lnT w="7620" cap="flat" cmpd="sng" algn="ctr">
                      <a:solidFill>
                        <a:srgbClr val="9079C7"/>
                      </a:solidFill>
                      <a:prstDash val="solid"/>
                      <a:round/>
                      <a:headEnd type="none" w="med" len="med"/>
                      <a:tailEnd type="none" w="med" len="med"/>
                    </a:lnT>
                    <a:lnB w="7620" cap="flat" cmpd="sng" algn="ctr">
                      <a:solidFill>
                        <a:srgbClr val="7090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B085C7"/>
                      </a:solidFill>
                      <a:prstDash val="solid"/>
                      <a:round/>
                      <a:headEnd type="none" w="med" len="med"/>
                      <a:tailEnd type="none" w="med" len="med"/>
                    </a:lnL>
                    <a:lnR w="7620" cap="flat" cmpd="sng" algn="ctr">
                      <a:solidFill>
                        <a:srgbClr val="D083C7"/>
                      </a:solidFill>
                      <a:prstDash val="solid"/>
                      <a:round/>
                      <a:headEnd type="none" w="med" len="med"/>
                      <a:tailEnd type="none" w="med" len="med"/>
                    </a:lnR>
                    <a:lnT w="7620" cap="flat" cmpd="sng" algn="ctr">
                      <a:solidFill>
                        <a:srgbClr val="B085C7"/>
                      </a:solidFill>
                      <a:prstDash val="solid"/>
                      <a:round/>
                      <a:headEnd type="none" w="med" len="med"/>
                      <a:tailEnd type="none" w="med" len="med"/>
                    </a:lnT>
                    <a:lnB w="7620" cap="flat" cmpd="sng" algn="ctr">
                      <a:solidFill>
                        <a:srgbClr val="308D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D083C7"/>
                      </a:solidFill>
                      <a:prstDash val="solid"/>
                      <a:round/>
                      <a:headEnd type="none" w="med" len="med"/>
                      <a:tailEnd type="none" w="med" len="med"/>
                    </a:lnL>
                    <a:lnR w="7620" cap="flat" cmpd="sng" algn="ctr">
                      <a:solidFill>
                        <a:srgbClr val="3087C7"/>
                      </a:solidFill>
                      <a:prstDash val="solid"/>
                      <a:round/>
                      <a:headEnd type="none" w="med" len="med"/>
                      <a:tailEnd type="none" w="med" len="med"/>
                    </a:lnR>
                    <a:lnT w="7620" cap="flat" cmpd="sng" algn="ctr">
                      <a:solidFill>
                        <a:srgbClr val="D083C7"/>
                      </a:solidFill>
                      <a:prstDash val="solid"/>
                      <a:round/>
                      <a:headEnd type="none" w="med" len="med"/>
                      <a:tailEnd type="none" w="med" len="med"/>
                    </a:lnT>
                    <a:lnB w="7620" cap="flat" cmpd="sng" algn="ctr">
                      <a:solidFill>
                        <a:srgbClr val="306F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3087C7"/>
                      </a:solidFill>
                      <a:prstDash val="solid"/>
                      <a:round/>
                      <a:headEnd type="none" w="med" len="med"/>
                      <a:tailEnd type="none" w="med" len="med"/>
                    </a:lnL>
                    <a:lnR w="7620" cap="flat" cmpd="sng" algn="ctr">
                      <a:solidFill>
                        <a:srgbClr val="D082C7"/>
                      </a:solidFill>
                      <a:prstDash val="solid"/>
                      <a:round/>
                      <a:headEnd type="none" w="med" len="med"/>
                      <a:tailEnd type="none" w="med" len="med"/>
                    </a:lnR>
                    <a:lnT w="7620" cap="flat" cmpd="sng" algn="ctr">
                      <a:solidFill>
                        <a:srgbClr val="3087C7"/>
                      </a:solidFill>
                      <a:prstDash val="solid"/>
                      <a:round/>
                      <a:headEnd type="none" w="med" len="med"/>
                      <a:tailEnd type="none" w="med" len="med"/>
                    </a:lnT>
                    <a:lnB w="7620" cap="flat" cmpd="sng" algn="ctr">
                      <a:solidFill>
                        <a:srgbClr val="1073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D082C7"/>
                      </a:solidFill>
                      <a:prstDash val="solid"/>
                      <a:round/>
                      <a:headEnd type="none" w="med" len="med"/>
                      <a:tailEnd type="none" w="med" len="med"/>
                    </a:lnL>
                    <a:lnR w="7620" cap="flat" cmpd="sng" algn="ctr">
                      <a:solidFill>
                        <a:srgbClr val="D082C7"/>
                      </a:solidFill>
                      <a:prstDash val="solid"/>
                      <a:round/>
                      <a:headEnd type="none" w="med" len="med"/>
                      <a:tailEnd type="none" w="med" len="med"/>
                    </a:lnR>
                    <a:lnT w="7620" cap="flat" cmpd="sng" algn="ctr">
                      <a:solidFill>
                        <a:srgbClr val="D082C7"/>
                      </a:solidFill>
                      <a:prstDash val="solid"/>
                      <a:round/>
                      <a:headEnd type="none" w="med" len="med"/>
                      <a:tailEnd type="none" w="med" len="med"/>
                    </a:lnT>
                    <a:lnB w="7620" cap="flat" cmpd="sng" algn="ctr">
                      <a:solidFill>
                        <a:srgbClr val="F083C7"/>
                      </a:solidFill>
                      <a:prstDash val="solid"/>
                      <a:round/>
                      <a:headEnd type="none" w="med" len="med"/>
                      <a:tailEnd type="none" w="med" len="med"/>
                    </a:lnB>
                    <a:solidFill>
                      <a:srgbClr val="FFE598"/>
                    </a:solidFill>
                  </a:tcPr>
                </a:tc>
                <a:extLst>
                  <a:ext uri="{0D108BD9-81ED-4DB2-BD59-A6C34878D82A}">
                    <a16:rowId xmlns:a16="http://schemas.microsoft.com/office/drawing/2014/main" val="4169987151"/>
                  </a:ext>
                </a:extLst>
              </a:tr>
              <a:tr h="220282">
                <a:tc>
                  <a:txBody>
                    <a:bodyPr/>
                    <a:lstStyle/>
                    <a:p>
                      <a:pPr rtl="0" fontAlgn="b"/>
                      <a:r>
                        <a:rPr lang="en-IN" sz="1200" b="1">
                          <a:effectLst/>
                          <a:latin typeface="Arial Narrow" panose="020B0606020202030204" pitchFamily="34" charset="0"/>
                        </a:rPr>
                        <a:t>P/E ratio</a:t>
                      </a:r>
                    </a:p>
                  </a:txBody>
                  <a:tcPr marL="8197" marR="8197"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16 </a:t>
                      </a: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r" rtl="0" fontAlgn="b"/>
                      <a:r>
                        <a:rPr lang="en-IN" sz="1200" b="0">
                          <a:effectLst/>
                          <a:latin typeface="Arial Narrow" panose="020B0606020202030204" pitchFamily="34" charset="0"/>
                        </a:rPr>
                        <a:t>16 </a:t>
                      </a: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508FC7"/>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197" marR="8197" marT="0" marB="0" anchor="b">
                    <a:lnL w="7620" cap="flat" cmpd="sng" algn="ctr">
                      <a:solidFill>
                        <a:srgbClr val="508FC7"/>
                      </a:solidFill>
                      <a:prstDash val="solid"/>
                      <a:round/>
                      <a:headEnd type="none" w="med" len="med"/>
                      <a:tailEnd type="none" w="med" len="med"/>
                    </a:lnL>
                    <a:lnR w="7620" cap="flat" cmpd="sng" algn="ctr">
                      <a:solidFill>
                        <a:srgbClr val="7090C7"/>
                      </a:solidFill>
                      <a:prstDash val="solid"/>
                      <a:round/>
                      <a:headEnd type="none" w="med" len="med"/>
                      <a:tailEnd type="none" w="med" len="med"/>
                    </a:lnR>
                    <a:lnT w="7620" cap="flat" cmpd="sng" algn="ctr">
                      <a:solidFill>
                        <a:srgbClr val="508FC7"/>
                      </a:solidFill>
                      <a:prstDash val="solid"/>
                      <a:round/>
                      <a:headEnd type="none" w="med" len="med"/>
                      <a:tailEnd type="none" w="med" len="med"/>
                    </a:lnT>
                    <a:lnB w="7620" cap="flat" cmpd="sng" algn="ctr">
                      <a:solidFill>
                        <a:srgbClr val="F05F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7090C7"/>
                      </a:solidFill>
                      <a:prstDash val="solid"/>
                      <a:round/>
                      <a:headEnd type="none" w="med" len="med"/>
                      <a:tailEnd type="none" w="med" len="med"/>
                    </a:lnL>
                    <a:lnR w="7620" cap="flat" cmpd="sng" algn="ctr">
                      <a:solidFill>
                        <a:srgbClr val="308DC7"/>
                      </a:solidFill>
                      <a:prstDash val="solid"/>
                      <a:round/>
                      <a:headEnd type="none" w="med" len="med"/>
                      <a:tailEnd type="none" w="med" len="med"/>
                    </a:lnR>
                    <a:lnT w="7620" cap="flat" cmpd="sng" algn="ctr">
                      <a:solidFill>
                        <a:srgbClr val="7090C7"/>
                      </a:solidFill>
                      <a:prstDash val="solid"/>
                      <a:round/>
                      <a:headEnd type="none" w="med" len="med"/>
                      <a:tailEnd type="none" w="med" len="med"/>
                    </a:lnT>
                    <a:lnB w="7620" cap="flat" cmpd="sng" algn="ctr">
                      <a:solidFill>
                        <a:srgbClr val="505D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308DC7"/>
                      </a:solidFill>
                      <a:prstDash val="solid"/>
                      <a:round/>
                      <a:headEnd type="none" w="med" len="med"/>
                      <a:tailEnd type="none" w="med" len="med"/>
                    </a:lnL>
                    <a:lnR w="7620" cap="flat" cmpd="sng" algn="ctr">
                      <a:solidFill>
                        <a:srgbClr val="306FC7"/>
                      </a:solidFill>
                      <a:prstDash val="solid"/>
                      <a:round/>
                      <a:headEnd type="none" w="med" len="med"/>
                      <a:tailEnd type="none" w="med" len="med"/>
                    </a:lnR>
                    <a:lnT w="7620" cap="flat" cmpd="sng" algn="ctr">
                      <a:solidFill>
                        <a:srgbClr val="308DC7"/>
                      </a:solidFill>
                      <a:prstDash val="solid"/>
                      <a:round/>
                      <a:headEnd type="none" w="med" len="med"/>
                      <a:tailEnd type="none" w="med" len="med"/>
                    </a:lnT>
                    <a:lnB w="7620" cap="flat" cmpd="sng" algn="ctr">
                      <a:solidFill>
                        <a:srgbClr val="9061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306FC7"/>
                      </a:solidFill>
                      <a:prstDash val="solid"/>
                      <a:round/>
                      <a:headEnd type="none" w="med" len="med"/>
                      <a:tailEnd type="none" w="med" len="med"/>
                    </a:lnL>
                    <a:lnR w="7620" cap="flat" cmpd="sng" algn="ctr">
                      <a:solidFill>
                        <a:srgbClr val="1073C7"/>
                      </a:solidFill>
                      <a:prstDash val="solid"/>
                      <a:round/>
                      <a:headEnd type="none" w="med" len="med"/>
                      <a:tailEnd type="none" w="med" len="med"/>
                    </a:lnR>
                    <a:lnT w="7620" cap="flat" cmpd="sng" algn="ctr">
                      <a:solidFill>
                        <a:srgbClr val="306FC7"/>
                      </a:solidFill>
                      <a:prstDash val="solid"/>
                      <a:round/>
                      <a:headEnd type="none" w="med" len="med"/>
                      <a:tailEnd type="none" w="med" len="med"/>
                    </a:lnT>
                    <a:lnB w="7620" cap="flat" cmpd="sng" algn="ctr">
                      <a:solidFill>
                        <a:srgbClr val="9063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1073C7"/>
                      </a:solidFill>
                      <a:prstDash val="solid"/>
                      <a:round/>
                      <a:headEnd type="none" w="med" len="med"/>
                      <a:tailEnd type="none" w="med" len="med"/>
                    </a:lnL>
                    <a:lnR w="7620" cap="flat" cmpd="sng" algn="ctr">
                      <a:solidFill>
                        <a:srgbClr val="F083C7"/>
                      </a:solidFill>
                      <a:prstDash val="solid"/>
                      <a:round/>
                      <a:headEnd type="none" w="med" len="med"/>
                      <a:tailEnd type="none" w="med" len="med"/>
                    </a:lnR>
                    <a:lnT w="7620" cap="flat" cmpd="sng" algn="ctr">
                      <a:solidFill>
                        <a:srgbClr val="1073C7"/>
                      </a:solidFill>
                      <a:prstDash val="solid"/>
                      <a:round/>
                      <a:headEnd type="none" w="med" len="med"/>
                      <a:tailEnd type="none" w="med" len="med"/>
                    </a:lnT>
                    <a:lnB w="7620" cap="flat" cmpd="sng" algn="ctr">
                      <a:solidFill>
                        <a:srgbClr val="5066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F083C7"/>
                      </a:solidFill>
                      <a:prstDash val="solid"/>
                      <a:round/>
                      <a:headEnd type="none" w="med" len="med"/>
                      <a:tailEnd type="none" w="med" len="med"/>
                    </a:lnL>
                    <a:lnR w="7620" cap="flat" cmpd="sng" algn="ctr">
                      <a:solidFill>
                        <a:srgbClr val="F083C7"/>
                      </a:solidFill>
                      <a:prstDash val="solid"/>
                      <a:round/>
                      <a:headEnd type="none" w="med" len="med"/>
                      <a:tailEnd type="none" w="med" len="med"/>
                    </a:lnR>
                    <a:lnT w="7620" cap="flat" cmpd="sng" algn="ctr">
                      <a:solidFill>
                        <a:srgbClr val="F083C7"/>
                      </a:solidFill>
                      <a:prstDash val="solid"/>
                      <a:round/>
                      <a:headEnd type="none" w="med" len="med"/>
                      <a:tailEnd type="none" w="med" len="med"/>
                    </a:lnT>
                    <a:lnB w="7620" cap="flat" cmpd="sng" algn="ctr">
                      <a:solidFill>
                        <a:srgbClr val="106DC7"/>
                      </a:solidFill>
                      <a:prstDash val="solid"/>
                      <a:round/>
                      <a:headEnd type="none" w="med" len="med"/>
                      <a:tailEnd type="none" w="med" len="med"/>
                    </a:lnB>
                    <a:solidFill>
                      <a:srgbClr val="FFE598"/>
                    </a:solidFill>
                  </a:tcPr>
                </a:tc>
                <a:extLst>
                  <a:ext uri="{0D108BD9-81ED-4DB2-BD59-A6C34878D82A}">
                    <a16:rowId xmlns:a16="http://schemas.microsoft.com/office/drawing/2014/main" val="1429475985"/>
                  </a:ext>
                </a:extLst>
              </a:tr>
              <a:tr h="220282">
                <a:tc>
                  <a:txBody>
                    <a:bodyPr/>
                    <a:lstStyle/>
                    <a:p>
                      <a:pPr rtl="0" fontAlgn="b"/>
                      <a:r>
                        <a:rPr lang="en-IN" sz="1200" b="1">
                          <a:effectLst/>
                          <a:latin typeface="Arial Narrow" panose="020B0606020202030204" pitchFamily="34" charset="0"/>
                        </a:rPr>
                        <a:t>EPS Next year</a:t>
                      </a:r>
                    </a:p>
                  </a:txBody>
                  <a:tcPr marL="8197" marR="8197"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521 </a:t>
                      </a: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17 </a:t>
                      </a: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521 </a:t>
                      </a: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F05FC7"/>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197" marR="8197" marT="0" marB="0" anchor="b">
                    <a:lnL w="7620" cap="flat" cmpd="sng" algn="ctr">
                      <a:solidFill>
                        <a:srgbClr val="F05FC7"/>
                      </a:solidFill>
                      <a:prstDash val="solid"/>
                      <a:round/>
                      <a:headEnd type="none" w="med" len="med"/>
                      <a:tailEnd type="none" w="med" len="med"/>
                    </a:lnL>
                    <a:lnR w="7620" cap="flat" cmpd="sng" algn="ctr">
                      <a:solidFill>
                        <a:srgbClr val="505DC7"/>
                      </a:solidFill>
                      <a:prstDash val="solid"/>
                      <a:round/>
                      <a:headEnd type="none" w="med" len="med"/>
                      <a:tailEnd type="none" w="med" len="med"/>
                    </a:lnR>
                    <a:lnT w="7620" cap="flat" cmpd="sng" algn="ctr">
                      <a:solidFill>
                        <a:srgbClr val="F05FC7"/>
                      </a:solidFill>
                      <a:prstDash val="solid"/>
                      <a:round/>
                      <a:headEnd type="none" w="med" len="med"/>
                      <a:tailEnd type="none" w="med" len="med"/>
                    </a:lnT>
                    <a:lnB w="7620" cap="flat" cmpd="sng" algn="ctr">
                      <a:solidFill>
                        <a:srgbClr val="F072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505DC7"/>
                      </a:solidFill>
                      <a:prstDash val="solid"/>
                      <a:round/>
                      <a:headEnd type="none" w="med" len="med"/>
                      <a:tailEnd type="none" w="med" len="med"/>
                    </a:lnL>
                    <a:lnR w="7620" cap="flat" cmpd="sng" algn="ctr">
                      <a:solidFill>
                        <a:srgbClr val="9061C7"/>
                      </a:solidFill>
                      <a:prstDash val="solid"/>
                      <a:round/>
                      <a:headEnd type="none" w="med" len="med"/>
                      <a:tailEnd type="none" w="med" len="med"/>
                    </a:lnR>
                    <a:lnT w="7620" cap="flat" cmpd="sng" algn="ctr">
                      <a:solidFill>
                        <a:srgbClr val="505DC7"/>
                      </a:solidFill>
                      <a:prstDash val="solid"/>
                      <a:round/>
                      <a:headEnd type="none" w="med" len="med"/>
                      <a:tailEnd type="none" w="med" len="med"/>
                    </a:lnT>
                    <a:lnB w="7620" cap="flat" cmpd="sng" algn="ctr">
                      <a:solidFill>
                        <a:srgbClr val="7073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9061C7"/>
                      </a:solidFill>
                      <a:prstDash val="solid"/>
                      <a:round/>
                      <a:headEnd type="none" w="med" len="med"/>
                      <a:tailEnd type="none" w="med" len="med"/>
                    </a:lnL>
                    <a:lnR w="7620" cap="flat" cmpd="sng" algn="ctr">
                      <a:solidFill>
                        <a:srgbClr val="9063C7"/>
                      </a:solidFill>
                      <a:prstDash val="solid"/>
                      <a:round/>
                      <a:headEnd type="none" w="med" len="med"/>
                      <a:tailEnd type="none" w="med" len="med"/>
                    </a:lnR>
                    <a:lnT w="7620" cap="flat" cmpd="sng" algn="ctr">
                      <a:solidFill>
                        <a:srgbClr val="9061C7"/>
                      </a:solidFill>
                      <a:prstDash val="solid"/>
                      <a:round/>
                      <a:headEnd type="none" w="med" len="med"/>
                      <a:tailEnd type="none" w="med" len="med"/>
                    </a:lnT>
                    <a:lnB w="7620" cap="flat" cmpd="sng" algn="ctr">
                      <a:solidFill>
                        <a:srgbClr val="7073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9063C7"/>
                      </a:solidFill>
                      <a:prstDash val="solid"/>
                      <a:round/>
                      <a:headEnd type="none" w="med" len="med"/>
                      <a:tailEnd type="none" w="med" len="med"/>
                    </a:lnL>
                    <a:lnR w="7620" cap="flat" cmpd="sng" algn="ctr">
                      <a:solidFill>
                        <a:srgbClr val="5066C7"/>
                      </a:solidFill>
                      <a:prstDash val="solid"/>
                      <a:round/>
                      <a:headEnd type="none" w="med" len="med"/>
                      <a:tailEnd type="none" w="med" len="med"/>
                    </a:lnR>
                    <a:lnT w="7620" cap="flat" cmpd="sng" algn="ctr">
                      <a:solidFill>
                        <a:srgbClr val="9063C7"/>
                      </a:solidFill>
                      <a:prstDash val="solid"/>
                      <a:round/>
                      <a:headEnd type="none" w="med" len="med"/>
                      <a:tailEnd type="none" w="med" len="med"/>
                    </a:lnT>
                    <a:lnB w="7620" cap="flat" cmpd="sng" algn="ctr">
                      <a:solidFill>
                        <a:srgbClr val="5079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5066C7"/>
                      </a:solidFill>
                      <a:prstDash val="solid"/>
                      <a:round/>
                      <a:headEnd type="none" w="med" len="med"/>
                      <a:tailEnd type="none" w="med" len="med"/>
                    </a:lnL>
                    <a:lnR w="7620" cap="flat" cmpd="sng" algn="ctr">
                      <a:solidFill>
                        <a:srgbClr val="106DC7"/>
                      </a:solidFill>
                      <a:prstDash val="solid"/>
                      <a:round/>
                      <a:headEnd type="none" w="med" len="med"/>
                      <a:tailEnd type="none" w="med" len="med"/>
                    </a:lnR>
                    <a:lnT w="7620" cap="flat" cmpd="sng" algn="ctr">
                      <a:solidFill>
                        <a:srgbClr val="5066C7"/>
                      </a:solidFill>
                      <a:prstDash val="solid"/>
                      <a:round/>
                      <a:headEnd type="none" w="med" len="med"/>
                      <a:tailEnd type="none" w="med" len="med"/>
                    </a:lnT>
                    <a:lnB w="7620" cap="flat" cmpd="sng" algn="ctr">
                      <a:solidFill>
                        <a:srgbClr val="F080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106DC7"/>
                      </a:solidFill>
                      <a:prstDash val="solid"/>
                      <a:round/>
                      <a:headEnd type="none" w="med" len="med"/>
                      <a:tailEnd type="none" w="med" len="med"/>
                    </a:lnL>
                    <a:lnR w="7620" cap="flat" cmpd="sng" algn="ctr">
                      <a:solidFill>
                        <a:srgbClr val="106DC7"/>
                      </a:solidFill>
                      <a:prstDash val="solid"/>
                      <a:round/>
                      <a:headEnd type="none" w="med" len="med"/>
                      <a:tailEnd type="none" w="med" len="med"/>
                    </a:lnR>
                    <a:lnT w="7620" cap="flat" cmpd="sng" algn="ctr">
                      <a:solidFill>
                        <a:srgbClr val="106DC7"/>
                      </a:solidFill>
                      <a:prstDash val="solid"/>
                      <a:round/>
                      <a:headEnd type="none" w="med" len="med"/>
                      <a:tailEnd type="none" w="med" len="med"/>
                    </a:lnT>
                    <a:lnB w="7620" cap="flat" cmpd="sng" algn="ctr">
                      <a:solidFill>
                        <a:srgbClr val="707CC7"/>
                      </a:solidFill>
                      <a:prstDash val="solid"/>
                      <a:round/>
                      <a:headEnd type="none" w="med" len="med"/>
                      <a:tailEnd type="none" w="med" len="med"/>
                    </a:lnB>
                    <a:solidFill>
                      <a:srgbClr val="FFE598"/>
                    </a:solidFill>
                  </a:tcPr>
                </a:tc>
                <a:extLst>
                  <a:ext uri="{0D108BD9-81ED-4DB2-BD59-A6C34878D82A}">
                    <a16:rowId xmlns:a16="http://schemas.microsoft.com/office/drawing/2014/main" val="2627411879"/>
                  </a:ext>
                </a:extLst>
              </a:tr>
              <a:tr h="220282">
                <a:tc>
                  <a:txBody>
                    <a:bodyPr/>
                    <a:lstStyle/>
                    <a:p>
                      <a:pPr rtl="0" fontAlgn="b"/>
                      <a:r>
                        <a:rPr lang="en-IN" sz="1200" b="1">
                          <a:effectLst/>
                          <a:latin typeface="Arial Narrow" panose="020B0606020202030204" pitchFamily="34" charset="0"/>
                        </a:rPr>
                        <a:t>Shares outstanding</a:t>
                      </a:r>
                    </a:p>
                  </a:txBody>
                  <a:tcPr marL="8197" marR="8197"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1,240,000,000 </a:t>
                      </a: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960,520,000 </a:t>
                      </a: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1,270,795,332 </a:t>
                      </a: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F072C7"/>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197" marR="8197" marT="0" marB="0" anchor="b">
                    <a:lnL w="7620" cap="flat" cmpd="sng" algn="ctr">
                      <a:solidFill>
                        <a:srgbClr val="F072C7"/>
                      </a:solidFill>
                      <a:prstDash val="solid"/>
                      <a:round/>
                      <a:headEnd type="none" w="med" len="med"/>
                      <a:tailEnd type="none" w="med" len="med"/>
                    </a:lnL>
                    <a:lnR w="7620" cap="flat" cmpd="sng" algn="ctr">
                      <a:solidFill>
                        <a:srgbClr val="7073C7"/>
                      </a:solidFill>
                      <a:prstDash val="solid"/>
                      <a:round/>
                      <a:headEnd type="none" w="med" len="med"/>
                      <a:tailEnd type="none" w="med" len="med"/>
                    </a:lnR>
                    <a:lnT w="7620" cap="flat" cmpd="sng" algn="ctr">
                      <a:solidFill>
                        <a:srgbClr val="F072C7"/>
                      </a:solidFill>
                      <a:prstDash val="solid"/>
                      <a:round/>
                      <a:headEnd type="none" w="med" len="med"/>
                      <a:tailEnd type="none" w="med" len="med"/>
                    </a:lnT>
                    <a:lnB w="7620" cap="flat" cmpd="sng" algn="ctr">
                      <a:solidFill>
                        <a:srgbClr val="7085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7073C7"/>
                      </a:solidFill>
                      <a:prstDash val="solid"/>
                      <a:round/>
                      <a:headEnd type="none" w="med" len="med"/>
                      <a:tailEnd type="none" w="med" len="med"/>
                    </a:lnL>
                    <a:lnR w="7620" cap="flat" cmpd="sng" algn="ctr">
                      <a:solidFill>
                        <a:srgbClr val="7073C7"/>
                      </a:solidFill>
                      <a:prstDash val="solid"/>
                      <a:round/>
                      <a:headEnd type="none" w="med" len="med"/>
                      <a:tailEnd type="none" w="med" len="med"/>
                    </a:lnR>
                    <a:lnT w="7620" cap="flat" cmpd="sng" algn="ctr">
                      <a:solidFill>
                        <a:srgbClr val="7073C7"/>
                      </a:solidFill>
                      <a:prstDash val="solid"/>
                      <a:round/>
                      <a:headEnd type="none" w="med" len="med"/>
                      <a:tailEnd type="none" w="med" len="med"/>
                    </a:lnT>
                    <a:lnB w="7620" cap="flat" cmpd="sng" algn="ctr">
                      <a:solidFill>
                        <a:srgbClr val="9081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7073C7"/>
                      </a:solidFill>
                      <a:prstDash val="solid"/>
                      <a:round/>
                      <a:headEnd type="none" w="med" len="med"/>
                      <a:tailEnd type="none" w="med" len="med"/>
                    </a:lnL>
                    <a:lnR w="7620" cap="flat" cmpd="sng" algn="ctr">
                      <a:solidFill>
                        <a:srgbClr val="5079C7"/>
                      </a:solidFill>
                      <a:prstDash val="solid"/>
                      <a:round/>
                      <a:headEnd type="none" w="med" len="med"/>
                      <a:tailEnd type="none" w="med" len="med"/>
                    </a:lnR>
                    <a:lnT w="7620" cap="flat" cmpd="sng" algn="ctr">
                      <a:solidFill>
                        <a:srgbClr val="7073C7"/>
                      </a:solidFill>
                      <a:prstDash val="solid"/>
                      <a:round/>
                      <a:headEnd type="none" w="med" len="med"/>
                      <a:tailEnd type="none" w="med" len="med"/>
                    </a:lnT>
                    <a:lnB w="7620" cap="flat" cmpd="sng" algn="ctr">
                      <a:solidFill>
                        <a:srgbClr val="9081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5079C7"/>
                      </a:solidFill>
                      <a:prstDash val="solid"/>
                      <a:round/>
                      <a:headEnd type="none" w="med" len="med"/>
                      <a:tailEnd type="none" w="med" len="med"/>
                    </a:lnL>
                    <a:lnR w="7620" cap="flat" cmpd="sng" algn="ctr">
                      <a:solidFill>
                        <a:srgbClr val="F080C7"/>
                      </a:solidFill>
                      <a:prstDash val="solid"/>
                      <a:round/>
                      <a:headEnd type="none" w="med" len="med"/>
                      <a:tailEnd type="none" w="med" len="med"/>
                    </a:lnR>
                    <a:lnT w="7620" cap="flat" cmpd="sng" algn="ctr">
                      <a:solidFill>
                        <a:srgbClr val="5079C7"/>
                      </a:solidFill>
                      <a:prstDash val="solid"/>
                      <a:round/>
                      <a:headEnd type="none" w="med" len="med"/>
                      <a:tailEnd type="none" w="med" len="med"/>
                    </a:lnT>
                    <a:lnB w="7620" cap="flat" cmpd="sng" algn="ctr">
                      <a:solidFill>
                        <a:srgbClr val="B089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F080C7"/>
                      </a:solidFill>
                      <a:prstDash val="solid"/>
                      <a:round/>
                      <a:headEnd type="none" w="med" len="med"/>
                      <a:tailEnd type="none" w="med" len="med"/>
                    </a:lnL>
                    <a:lnR w="7620" cap="flat" cmpd="sng" algn="ctr">
                      <a:solidFill>
                        <a:srgbClr val="707CC7"/>
                      </a:solidFill>
                      <a:prstDash val="solid"/>
                      <a:round/>
                      <a:headEnd type="none" w="med" len="med"/>
                      <a:tailEnd type="none" w="med" len="med"/>
                    </a:lnR>
                    <a:lnT w="7620" cap="flat" cmpd="sng" algn="ctr">
                      <a:solidFill>
                        <a:srgbClr val="F080C7"/>
                      </a:solidFill>
                      <a:prstDash val="solid"/>
                      <a:round/>
                      <a:headEnd type="none" w="med" len="med"/>
                      <a:tailEnd type="none" w="med" len="med"/>
                    </a:lnT>
                    <a:lnB w="7620" cap="flat" cmpd="sng" algn="ctr">
                      <a:solidFill>
                        <a:srgbClr val="B089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707CC7"/>
                      </a:solidFill>
                      <a:prstDash val="solid"/>
                      <a:round/>
                      <a:headEnd type="none" w="med" len="med"/>
                      <a:tailEnd type="none" w="med" len="med"/>
                    </a:lnL>
                    <a:lnR w="7620" cap="flat" cmpd="sng" algn="ctr">
                      <a:solidFill>
                        <a:srgbClr val="707CC7"/>
                      </a:solidFill>
                      <a:prstDash val="solid"/>
                      <a:round/>
                      <a:headEnd type="none" w="med" len="med"/>
                      <a:tailEnd type="none" w="med" len="med"/>
                    </a:lnR>
                    <a:lnT w="7620" cap="flat" cmpd="sng" algn="ctr">
                      <a:solidFill>
                        <a:srgbClr val="707CC7"/>
                      </a:solidFill>
                      <a:prstDash val="solid"/>
                      <a:round/>
                      <a:headEnd type="none" w="med" len="med"/>
                      <a:tailEnd type="none" w="med" len="med"/>
                    </a:lnT>
                    <a:lnB w="7620" cap="flat" cmpd="sng" algn="ctr">
                      <a:solidFill>
                        <a:srgbClr val="B096C7"/>
                      </a:solidFill>
                      <a:prstDash val="solid"/>
                      <a:round/>
                      <a:headEnd type="none" w="med" len="med"/>
                      <a:tailEnd type="none" w="med" len="med"/>
                    </a:lnB>
                    <a:solidFill>
                      <a:srgbClr val="FFE598"/>
                    </a:solidFill>
                  </a:tcPr>
                </a:tc>
                <a:extLst>
                  <a:ext uri="{0D108BD9-81ED-4DB2-BD59-A6C34878D82A}">
                    <a16:rowId xmlns:a16="http://schemas.microsoft.com/office/drawing/2014/main" val="4042395654"/>
                  </a:ext>
                </a:extLst>
              </a:tr>
              <a:tr h="220282">
                <a:tc>
                  <a:txBody>
                    <a:bodyPr/>
                    <a:lstStyle/>
                    <a:p>
                      <a:pPr rtl="0" fontAlgn="b"/>
                      <a:r>
                        <a:rPr lang="en-IN" sz="1200" b="1">
                          <a:effectLst/>
                          <a:latin typeface="Arial Narrow" panose="020B0606020202030204" pitchFamily="34" charset="0"/>
                        </a:rPr>
                        <a:t>Net Income next years</a:t>
                      </a:r>
                    </a:p>
                  </a:txBody>
                  <a:tcPr marL="8197" marR="8197"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645,628,520,000 </a:t>
                      </a: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16,024,000,000 </a:t>
                      </a: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661,652,520,000 </a:t>
                      </a: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7085C7"/>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197" marR="8197" marT="0" marB="0" anchor="b">
                    <a:lnL w="7620" cap="flat" cmpd="sng" algn="ctr">
                      <a:solidFill>
                        <a:srgbClr val="7085C7"/>
                      </a:solidFill>
                      <a:prstDash val="solid"/>
                      <a:round/>
                      <a:headEnd type="none" w="med" len="med"/>
                      <a:tailEnd type="none" w="med" len="med"/>
                    </a:lnL>
                    <a:lnR w="7620" cap="flat" cmpd="sng" algn="ctr">
                      <a:solidFill>
                        <a:srgbClr val="9081C7"/>
                      </a:solidFill>
                      <a:prstDash val="solid"/>
                      <a:round/>
                      <a:headEnd type="none" w="med" len="med"/>
                      <a:tailEnd type="none" w="med" len="med"/>
                    </a:lnR>
                    <a:lnT w="7620" cap="flat" cmpd="sng" algn="ctr">
                      <a:solidFill>
                        <a:srgbClr val="7085C7"/>
                      </a:solidFill>
                      <a:prstDash val="solid"/>
                      <a:round/>
                      <a:headEnd type="none" w="med" len="med"/>
                      <a:tailEnd type="none" w="med" len="med"/>
                    </a:lnT>
                    <a:lnB w="7620" cap="flat" cmpd="sng" algn="ctr">
                      <a:solidFill>
                        <a:srgbClr val="5099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9081C7"/>
                      </a:solidFill>
                      <a:prstDash val="solid"/>
                      <a:round/>
                      <a:headEnd type="none" w="med" len="med"/>
                      <a:tailEnd type="none" w="med" len="med"/>
                    </a:lnL>
                    <a:lnR w="7620" cap="flat" cmpd="sng" algn="ctr">
                      <a:solidFill>
                        <a:srgbClr val="9081C7"/>
                      </a:solidFill>
                      <a:prstDash val="solid"/>
                      <a:round/>
                      <a:headEnd type="none" w="med" len="med"/>
                      <a:tailEnd type="none" w="med" len="med"/>
                    </a:lnR>
                    <a:lnT w="7620" cap="flat" cmpd="sng" algn="ctr">
                      <a:solidFill>
                        <a:srgbClr val="9081C7"/>
                      </a:solidFill>
                      <a:prstDash val="solid"/>
                      <a:round/>
                      <a:headEnd type="none" w="med" len="med"/>
                      <a:tailEnd type="none" w="med" len="med"/>
                    </a:lnT>
                    <a:lnB w="7620" cap="flat" cmpd="sng" algn="ctr">
                      <a:solidFill>
                        <a:srgbClr val="9091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9081C7"/>
                      </a:solidFill>
                      <a:prstDash val="solid"/>
                      <a:round/>
                      <a:headEnd type="none" w="med" len="med"/>
                      <a:tailEnd type="none" w="med" len="med"/>
                    </a:lnL>
                    <a:lnR w="7620" cap="flat" cmpd="sng" algn="ctr">
                      <a:solidFill>
                        <a:srgbClr val="B089C7"/>
                      </a:solidFill>
                      <a:prstDash val="solid"/>
                      <a:round/>
                      <a:headEnd type="none" w="med" len="med"/>
                      <a:tailEnd type="none" w="med" len="med"/>
                    </a:lnR>
                    <a:lnT w="7620" cap="flat" cmpd="sng" algn="ctr">
                      <a:solidFill>
                        <a:srgbClr val="9081C7"/>
                      </a:solidFill>
                      <a:prstDash val="solid"/>
                      <a:round/>
                      <a:headEnd type="none" w="med" len="med"/>
                      <a:tailEnd type="none" w="med" len="med"/>
                    </a:lnT>
                    <a:lnB w="7620" cap="flat" cmpd="sng" algn="ctr">
                      <a:solidFill>
                        <a:srgbClr val="D09C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B089C7"/>
                      </a:solidFill>
                      <a:prstDash val="solid"/>
                      <a:round/>
                      <a:headEnd type="none" w="med" len="med"/>
                      <a:tailEnd type="none" w="med" len="med"/>
                    </a:lnL>
                    <a:lnR w="7620" cap="flat" cmpd="sng" algn="ctr">
                      <a:solidFill>
                        <a:srgbClr val="B089C7"/>
                      </a:solidFill>
                      <a:prstDash val="solid"/>
                      <a:round/>
                      <a:headEnd type="none" w="med" len="med"/>
                      <a:tailEnd type="none" w="med" len="med"/>
                    </a:lnR>
                    <a:lnT w="7620" cap="flat" cmpd="sng" algn="ctr">
                      <a:solidFill>
                        <a:srgbClr val="B089C7"/>
                      </a:solidFill>
                      <a:prstDash val="solid"/>
                      <a:round/>
                      <a:headEnd type="none" w="med" len="med"/>
                      <a:tailEnd type="none" w="med" len="med"/>
                    </a:lnT>
                    <a:lnB w="7620" cap="flat" cmpd="sng" algn="ctr">
                      <a:solidFill>
                        <a:srgbClr val="D09C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B089C7"/>
                      </a:solidFill>
                      <a:prstDash val="solid"/>
                      <a:round/>
                      <a:headEnd type="none" w="med" len="med"/>
                      <a:tailEnd type="none" w="med" len="med"/>
                    </a:lnL>
                    <a:lnR w="7620" cap="flat" cmpd="sng" algn="ctr">
                      <a:solidFill>
                        <a:srgbClr val="B096C7"/>
                      </a:solidFill>
                      <a:prstDash val="solid"/>
                      <a:round/>
                      <a:headEnd type="none" w="med" len="med"/>
                      <a:tailEnd type="none" w="med" len="med"/>
                    </a:lnR>
                    <a:lnT w="7620" cap="flat" cmpd="sng" algn="ctr">
                      <a:solidFill>
                        <a:srgbClr val="B089C7"/>
                      </a:solidFill>
                      <a:prstDash val="solid"/>
                      <a:round/>
                      <a:headEnd type="none" w="med" len="med"/>
                      <a:tailEnd type="none" w="med" len="med"/>
                    </a:lnT>
                    <a:lnB w="7620" cap="flat" cmpd="sng" algn="ctr">
                      <a:solidFill>
                        <a:srgbClr val="30A1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B096C7"/>
                      </a:solidFill>
                      <a:prstDash val="solid"/>
                      <a:round/>
                      <a:headEnd type="none" w="med" len="med"/>
                      <a:tailEnd type="none" w="med" len="med"/>
                    </a:lnL>
                    <a:lnR w="7620" cap="flat" cmpd="sng" algn="ctr">
                      <a:solidFill>
                        <a:srgbClr val="B096C7"/>
                      </a:solidFill>
                      <a:prstDash val="solid"/>
                      <a:round/>
                      <a:headEnd type="none" w="med" len="med"/>
                      <a:tailEnd type="none" w="med" len="med"/>
                    </a:lnR>
                    <a:lnT w="7620" cap="flat" cmpd="sng" algn="ctr">
                      <a:solidFill>
                        <a:srgbClr val="B096C7"/>
                      </a:solidFill>
                      <a:prstDash val="solid"/>
                      <a:round/>
                      <a:headEnd type="none" w="med" len="med"/>
                      <a:tailEnd type="none" w="med" len="med"/>
                    </a:lnT>
                    <a:lnB w="7620" cap="flat" cmpd="sng" algn="ctr">
                      <a:solidFill>
                        <a:srgbClr val="3092C7"/>
                      </a:solidFill>
                      <a:prstDash val="solid"/>
                      <a:round/>
                      <a:headEnd type="none" w="med" len="med"/>
                      <a:tailEnd type="none" w="med" len="med"/>
                    </a:lnB>
                    <a:solidFill>
                      <a:srgbClr val="FFE598"/>
                    </a:solidFill>
                  </a:tcPr>
                </a:tc>
                <a:extLst>
                  <a:ext uri="{0D108BD9-81ED-4DB2-BD59-A6C34878D82A}">
                    <a16:rowId xmlns:a16="http://schemas.microsoft.com/office/drawing/2014/main" val="1508494081"/>
                  </a:ext>
                </a:extLst>
              </a:tr>
              <a:tr h="220282">
                <a:tc>
                  <a:txBody>
                    <a:bodyPr/>
                    <a:lstStyle/>
                    <a:p>
                      <a:pPr rtl="0" fontAlgn="b"/>
                      <a:r>
                        <a:rPr lang="en-US" sz="1200" b="1">
                          <a:effectLst/>
                          <a:latin typeface="Arial Narrow" panose="020B0606020202030204" pitchFamily="34" charset="0"/>
                        </a:rPr>
                        <a:t>Equity Offer value(No. of shares X Offer price)</a:t>
                      </a:r>
                    </a:p>
                  </a:txBody>
                  <a:tcPr marL="8197" marR="8197"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251,224,006,000 </a:t>
                      </a: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5099C7"/>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197" marR="8197" marT="0" marB="0" anchor="b">
                    <a:lnL w="7620" cap="flat" cmpd="sng" algn="ctr">
                      <a:solidFill>
                        <a:srgbClr val="5099C7"/>
                      </a:solidFill>
                      <a:prstDash val="solid"/>
                      <a:round/>
                      <a:headEnd type="none" w="med" len="med"/>
                      <a:tailEnd type="none" w="med" len="med"/>
                    </a:lnL>
                    <a:lnR w="7620" cap="flat" cmpd="sng" algn="ctr">
                      <a:solidFill>
                        <a:srgbClr val="9091C7"/>
                      </a:solidFill>
                      <a:prstDash val="solid"/>
                      <a:round/>
                      <a:headEnd type="none" w="med" len="med"/>
                      <a:tailEnd type="none" w="med" len="med"/>
                    </a:lnR>
                    <a:lnT w="7620" cap="flat" cmpd="sng" algn="ctr">
                      <a:solidFill>
                        <a:srgbClr val="5099C7"/>
                      </a:solidFill>
                      <a:prstDash val="solid"/>
                      <a:round/>
                      <a:headEnd type="none" w="med" len="med"/>
                      <a:tailEnd type="none" w="med" len="med"/>
                    </a:lnT>
                    <a:lnB w="7620" cap="flat" cmpd="sng" algn="ctr">
                      <a:solidFill>
                        <a:srgbClr val="3093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9091C7"/>
                      </a:solidFill>
                      <a:prstDash val="solid"/>
                      <a:round/>
                      <a:headEnd type="none" w="med" len="med"/>
                      <a:tailEnd type="none" w="med" len="med"/>
                    </a:lnL>
                    <a:lnR w="7620" cap="flat" cmpd="sng" algn="ctr">
                      <a:solidFill>
                        <a:srgbClr val="D09CC7"/>
                      </a:solidFill>
                      <a:prstDash val="solid"/>
                      <a:round/>
                      <a:headEnd type="none" w="med" len="med"/>
                      <a:tailEnd type="none" w="med" len="med"/>
                    </a:lnR>
                    <a:lnT w="7620" cap="flat" cmpd="sng" algn="ctr">
                      <a:solidFill>
                        <a:srgbClr val="9091C7"/>
                      </a:solidFill>
                      <a:prstDash val="solid"/>
                      <a:round/>
                      <a:headEnd type="none" w="med" len="med"/>
                      <a:tailEnd type="none" w="med" len="med"/>
                    </a:lnT>
                    <a:lnB w="7620" cap="flat" cmpd="sng" algn="ctr">
                      <a:solidFill>
                        <a:srgbClr val="5097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D09CC7"/>
                      </a:solidFill>
                      <a:prstDash val="solid"/>
                      <a:round/>
                      <a:headEnd type="none" w="med" len="med"/>
                      <a:tailEnd type="none" w="med" len="med"/>
                    </a:lnL>
                    <a:lnR w="7620" cap="flat" cmpd="sng" algn="ctr">
                      <a:solidFill>
                        <a:srgbClr val="D09CC7"/>
                      </a:solidFill>
                      <a:prstDash val="solid"/>
                      <a:round/>
                      <a:headEnd type="none" w="med" len="med"/>
                      <a:tailEnd type="none" w="med" len="med"/>
                    </a:lnR>
                    <a:lnT w="7620" cap="flat" cmpd="sng" algn="ctr">
                      <a:solidFill>
                        <a:srgbClr val="D09CC7"/>
                      </a:solidFill>
                      <a:prstDash val="solid"/>
                      <a:round/>
                      <a:headEnd type="none" w="med" len="med"/>
                      <a:tailEnd type="none" w="med" len="med"/>
                    </a:lnT>
                    <a:lnB w="7620" cap="flat" cmpd="sng" algn="ctr">
                      <a:solidFill>
                        <a:srgbClr val="D095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D09CC7"/>
                      </a:solidFill>
                      <a:prstDash val="solid"/>
                      <a:round/>
                      <a:headEnd type="none" w="med" len="med"/>
                      <a:tailEnd type="none" w="med" len="med"/>
                    </a:lnL>
                    <a:lnR w="7620" cap="flat" cmpd="sng" algn="ctr">
                      <a:solidFill>
                        <a:srgbClr val="30A1C7"/>
                      </a:solidFill>
                      <a:prstDash val="solid"/>
                      <a:round/>
                      <a:headEnd type="none" w="med" len="med"/>
                      <a:tailEnd type="none" w="med" len="med"/>
                    </a:lnR>
                    <a:lnT w="7620" cap="flat" cmpd="sng" algn="ctr">
                      <a:solidFill>
                        <a:srgbClr val="D09CC7"/>
                      </a:solidFill>
                      <a:prstDash val="solid"/>
                      <a:round/>
                      <a:headEnd type="none" w="med" len="med"/>
                      <a:tailEnd type="none" w="med" len="med"/>
                    </a:lnT>
                    <a:lnB w="7620" cap="flat" cmpd="sng" algn="ctr">
                      <a:solidFill>
                        <a:srgbClr val="7098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30A1C7"/>
                      </a:solidFill>
                      <a:prstDash val="solid"/>
                      <a:round/>
                      <a:headEnd type="none" w="med" len="med"/>
                      <a:tailEnd type="none" w="med" len="med"/>
                    </a:lnL>
                    <a:lnR w="7620" cap="flat" cmpd="sng" algn="ctr">
                      <a:solidFill>
                        <a:srgbClr val="3092C7"/>
                      </a:solidFill>
                      <a:prstDash val="solid"/>
                      <a:round/>
                      <a:headEnd type="none" w="med" len="med"/>
                      <a:tailEnd type="none" w="med" len="med"/>
                    </a:lnR>
                    <a:lnT w="7620" cap="flat" cmpd="sng" algn="ctr">
                      <a:solidFill>
                        <a:srgbClr val="30A1C7"/>
                      </a:solidFill>
                      <a:prstDash val="solid"/>
                      <a:round/>
                      <a:headEnd type="none" w="med" len="med"/>
                      <a:tailEnd type="none" w="med" len="med"/>
                    </a:lnT>
                    <a:lnB w="7620" cap="flat" cmpd="sng" algn="ctr">
                      <a:solidFill>
                        <a:srgbClr val="F09D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3092C7"/>
                      </a:solidFill>
                      <a:prstDash val="solid"/>
                      <a:round/>
                      <a:headEnd type="none" w="med" len="med"/>
                      <a:tailEnd type="none" w="med" len="med"/>
                    </a:lnL>
                    <a:lnR w="7620" cap="flat" cmpd="sng" algn="ctr">
                      <a:solidFill>
                        <a:srgbClr val="3092C7"/>
                      </a:solidFill>
                      <a:prstDash val="solid"/>
                      <a:round/>
                      <a:headEnd type="none" w="med" len="med"/>
                      <a:tailEnd type="none" w="med" len="med"/>
                    </a:lnR>
                    <a:lnT w="7620" cap="flat" cmpd="sng" algn="ctr">
                      <a:solidFill>
                        <a:srgbClr val="3092C7"/>
                      </a:solidFill>
                      <a:prstDash val="solid"/>
                      <a:round/>
                      <a:headEnd type="none" w="med" len="med"/>
                      <a:tailEnd type="none" w="med" len="med"/>
                    </a:lnT>
                    <a:lnB w="7620" cap="flat" cmpd="sng" algn="ctr">
                      <a:solidFill>
                        <a:srgbClr val="10A1C7"/>
                      </a:solidFill>
                      <a:prstDash val="solid"/>
                      <a:round/>
                      <a:headEnd type="none" w="med" len="med"/>
                      <a:tailEnd type="none" w="med" len="med"/>
                    </a:lnB>
                    <a:solidFill>
                      <a:srgbClr val="FFE598"/>
                    </a:solidFill>
                  </a:tcPr>
                </a:tc>
                <a:extLst>
                  <a:ext uri="{0D108BD9-81ED-4DB2-BD59-A6C34878D82A}">
                    <a16:rowId xmlns:a16="http://schemas.microsoft.com/office/drawing/2014/main" val="1488064967"/>
                  </a:ext>
                </a:extLst>
              </a:tr>
              <a:tr h="220282">
                <a:tc>
                  <a:txBody>
                    <a:bodyPr/>
                    <a:lstStyle/>
                    <a:p>
                      <a:pPr rtl="0" fontAlgn="b"/>
                      <a:r>
                        <a:rPr lang="en-US" sz="1200" b="1">
                          <a:effectLst/>
                          <a:latin typeface="Arial Narrow" panose="020B0606020202030204" pitchFamily="34" charset="0"/>
                        </a:rPr>
                        <a:t>Exchange ratio (Price of Target/Price of Acquirer)</a:t>
                      </a:r>
                    </a:p>
                  </a:txBody>
                  <a:tcPr marL="8197" marR="8197"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0 </a:t>
                      </a: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3093C7"/>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197" marR="8197" marT="0" marB="0" anchor="b">
                    <a:lnL w="7620" cap="flat" cmpd="sng" algn="ctr">
                      <a:solidFill>
                        <a:srgbClr val="3093C7"/>
                      </a:solidFill>
                      <a:prstDash val="solid"/>
                      <a:round/>
                      <a:headEnd type="none" w="med" len="med"/>
                      <a:tailEnd type="none" w="med" len="med"/>
                    </a:lnL>
                    <a:lnR w="7620" cap="flat" cmpd="sng" algn="ctr">
                      <a:solidFill>
                        <a:srgbClr val="5097C7"/>
                      </a:solidFill>
                      <a:prstDash val="solid"/>
                      <a:round/>
                      <a:headEnd type="none" w="med" len="med"/>
                      <a:tailEnd type="none" w="med" len="med"/>
                    </a:lnR>
                    <a:lnT w="7620" cap="flat" cmpd="sng" algn="ctr">
                      <a:solidFill>
                        <a:srgbClr val="3093C7"/>
                      </a:solidFill>
                      <a:prstDash val="solid"/>
                      <a:round/>
                      <a:headEnd type="none" w="med" len="med"/>
                      <a:tailEnd type="none" w="med" len="med"/>
                    </a:lnT>
                    <a:lnB w="7620" cap="flat" cmpd="sng" algn="ctr">
                      <a:solidFill>
                        <a:srgbClr val="5062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5097C7"/>
                      </a:solidFill>
                      <a:prstDash val="solid"/>
                      <a:round/>
                      <a:headEnd type="none" w="med" len="med"/>
                      <a:tailEnd type="none" w="med" len="med"/>
                    </a:lnL>
                    <a:lnR w="7620" cap="flat" cmpd="sng" algn="ctr">
                      <a:solidFill>
                        <a:srgbClr val="D095C7"/>
                      </a:solidFill>
                      <a:prstDash val="solid"/>
                      <a:round/>
                      <a:headEnd type="none" w="med" len="med"/>
                      <a:tailEnd type="none" w="med" len="med"/>
                    </a:lnR>
                    <a:lnT w="7620" cap="flat" cmpd="sng" algn="ctr">
                      <a:solidFill>
                        <a:srgbClr val="5097C7"/>
                      </a:solidFill>
                      <a:prstDash val="solid"/>
                      <a:round/>
                      <a:headEnd type="none" w="med" len="med"/>
                      <a:tailEnd type="none" w="med" len="med"/>
                    </a:lnT>
                    <a:lnB w="7620" cap="flat" cmpd="sng" algn="ctr">
                      <a:solidFill>
                        <a:srgbClr val="3067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D095C7"/>
                      </a:solidFill>
                      <a:prstDash val="solid"/>
                      <a:round/>
                      <a:headEnd type="none" w="med" len="med"/>
                      <a:tailEnd type="none" w="med" len="med"/>
                    </a:lnL>
                    <a:lnR w="7620" cap="flat" cmpd="sng" algn="ctr">
                      <a:solidFill>
                        <a:srgbClr val="7098C7"/>
                      </a:solidFill>
                      <a:prstDash val="solid"/>
                      <a:round/>
                      <a:headEnd type="none" w="med" len="med"/>
                      <a:tailEnd type="none" w="med" len="med"/>
                    </a:lnR>
                    <a:lnT w="7620" cap="flat" cmpd="sng" algn="ctr">
                      <a:solidFill>
                        <a:srgbClr val="D095C7"/>
                      </a:solidFill>
                      <a:prstDash val="solid"/>
                      <a:round/>
                      <a:headEnd type="none" w="med" len="med"/>
                      <a:tailEnd type="none" w="med" len="med"/>
                    </a:lnT>
                    <a:lnB w="7620" cap="flat" cmpd="sng" algn="ctr">
                      <a:solidFill>
                        <a:srgbClr val="F062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7098C7"/>
                      </a:solidFill>
                      <a:prstDash val="solid"/>
                      <a:round/>
                      <a:headEnd type="none" w="med" len="med"/>
                      <a:tailEnd type="none" w="med" len="med"/>
                    </a:lnL>
                    <a:lnR w="7620" cap="flat" cmpd="sng" algn="ctr">
                      <a:solidFill>
                        <a:srgbClr val="F09DC7"/>
                      </a:solidFill>
                      <a:prstDash val="solid"/>
                      <a:round/>
                      <a:headEnd type="none" w="med" len="med"/>
                      <a:tailEnd type="none" w="med" len="med"/>
                    </a:lnR>
                    <a:lnT w="7620" cap="flat" cmpd="sng" algn="ctr">
                      <a:solidFill>
                        <a:srgbClr val="7098C7"/>
                      </a:solidFill>
                      <a:prstDash val="solid"/>
                      <a:round/>
                      <a:headEnd type="none" w="med" len="med"/>
                      <a:tailEnd type="none" w="med" len="med"/>
                    </a:lnT>
                    <a:lnB w="7620" cap="flat" cmpd="sng" algn="ctr">
                      <a:solidFill>
                        <a:srgbClr val="306B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F09DC7"/>
                      </a:solidFill>
                      <a:prstDash val="solid"/>
                      <a:round/>
                      <a:headEnd type="none" w="med" len="med"/>
                      <a:tailEnd type="none" w="med" len="med"/>
                    </a:lnL>
                    <a:lnR w="7620" cap="flat" cmpd="sng" algn="ctr">
                      <a:solidFill>
                        <a:srgbClr val="10A1C7"/>
                      </a:solidFill>
                      <a:prstDash val="solid"/>
                      <a:round/>
                      <a:headEnd type="none" w="med" len="med"/>
                      <a:tailEnd type="none" w="med" len="med"/>
                    </a:lnR>
                    <a:lnT w="7620" cap="flat" cmpd="sng" algn="ctr">
                      <a:solidFill>
                        <a:srgbClr val="F09DC7"/>
                      </a:solidFill>
                      <a:prstDash val="solid"/>
                      <a:round/>
                      <a:headEnd type="none" w="med" len="med"/>
                      <a:tailEnd type="none" w="med" len="med"/>
                    </a:lnT>
                    <a:lnB w="7620" cap="flat" cmpd="sng" algn="ctr">
                      <a:solidFill>
                        <a:srgbClr val="D06C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10A1C7"/>
                      </a:solidFill>
                      <a:prstDash val="solid"/>
                      <a:round/>
                      <a:headEnd type="none" w="med" len="med"/>
                      <a:tailEnd type="none" w="med" len="med"/>
                    </a:lnL>
                    <a:lnR w="7620" cap="flat" cmpd="sng" algn="ctr">
                      <a:solidFill>
                        <a:srgbClr val="10A1C7"/>
                      </a:solidFill>
                      <a:prstDash val="solid"/>
                      <a:round/>
                      <a:headEnd type="none" w="med" len="med"/>
                      <a:tailEnd type="none" w="med" len="med"/>
                    </a:lnR>
                    <a:lnT w="7620" cap="flat" cmpd="sng" algn="ctr">
                      <a:solidFill>
                        <a:srgbClr val="10A1C7"/>
                      </a:solidFill>
                      <a:prstDash val="solid"/>
                      <a:round/>
                      <a:headEnd type="none" w="med" len="med"/>
                      <a:tailEnd type="none" w="med" len="med"/>
                    </a:lnT>
                    <a:lnB w="7620" cap="flat" cmpd="sng" algn="ctr">
                      <a:solidFill>
                        <a:srgbClr val="7076C7"/>
                      </a:solidFill>
                      <a:prstDash val="solid"/>
                      <a:round/>
                      <a:headEnd type="none" w="med" len="med"/>
                      <a:tailEnd type="none" w="med" len="med"/>
                    </a:lnB>
                    <a:solidFill>
                      <a:srgbClr val="FFE598"/>
                    </a:solidFill>
                  </a:tcPr>
                </a:tc>
                <a:extLst>
                  <a:ext uri="{0D108BD9-81ED-4DB2-BD59-A6C34878D82A}">
                    <a16:rowId xmlns:a16="http://schemas.microsoft.com/office/drawing/2014/main" val="3462333111"/>
                  </a:ext>
                </a:extLst>
              </a:tr>
              <a:tr h="220282">
                <a:tc>
                  <a:txBody>
                    <a:bodyPr/>
                    <a:lstStyle/>
                    <a:p>
                      <a:pPr rtl="0" fontAlgn="b"/>
                      <a:r>
                        <a:rPr lang="en-US" sz="1200" b="1">
                          <a:effectLst/>
                          <a:latin typeface="Arial Narrow" panose="020B0606020202030204" pitchFamily="34" charset="0"/>
                        </a:rPr>
                        <a:t>New shares issued to Target Firm SHs</a:t>
                      </a:r>
                    </a:p>
                  </a:txBody>
                  <a:tcPr marL="8197" marR="8197"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30,795,332 </a:t>
                      </a: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5062C7"/>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197" marR="8197" marT="0" marB="0" anchor="b">
                    <a:lnL w="7620" cap="flat" cmpd="sng" algn="ctr">
                      <a:solidFill>
                        <a:srgbClr val="5062C7"/>
                      </a:solidFill>
                      <a:prstDash val="solid"/>
                      <a:round/>
                      <a:headEnd type="none" w="med" len="med"/>
                      <a:tailEnd type="none" w="med" len="med"/>
                    </a:lnL>
                    <a:lnR w="7620" cap="flat" cmpd="sng" algn="ctr">
                      <a:solidFill>
                        <a:srgbClr val="3067C7"/>
                      </a:solidFill>
                      <a:prstDash val="solid"/>
                      <a:round/>
                      <a:headEnd type="none" w="med" len="med"/>
                      <a:tailEnd type="none" w="med" len="med"/>
                    </a:lnR>
                    <a:lnT w="7620" cap="flat" cmpd="sng" algn="ctr">
                      <a:solidFill>
                        <a:srgbClr val="5062C7"/>
                      </a:solidFill>
                      <a:prstDash val="solid"/>
                      <a:round/>
                      <a:headEnd type="none" w="med" len="med"/>
                      <a:tailEnd type="none" w="med" len="med"/>
                    </a:lnT>
                    <a:lnB w="7620" cap="flat" cmpd="sng" algn="ctr">
                      <a:solidFill>
                        <a:srgbClr val="707D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3067C7"/>
                      </a:solidFill>
                      <a:prstDash val="solid"/>
                      <a:round/>
                      <a:headEnd type="none" w="med" len="med"/>
                      <a:tailEnd type="none" w="med" len="med"/>
                    </a:lnL>
                    <a:lnR w="7620" cap="flat" cmpd="sng" algn="ctr">
                      <a:solidFill>
                        <a:srgbClr val="F062C7"/>
                      </a:solidFill>
                      <a:prstDash val="solid"/>
                      <a:round/>
                      <a:headEnd type="none" w="med" len="med"/>
                      <a:tailEnd type="none" w="med" len="med"/>
                    </a:lnR>
                    <a:lnT w="7620" cap="flat" cmpd="sng" algn="ctr">
                      <a:solidFill>
                        <a:srgbClr val="3067C7"/>
                      </a:solidFill>
                      <a:prstDash val="solid"/>
                      <a:round/>
                      <a:headEnd type="none" w="med" len="med"/>
                      <a:tailEnd type="none" w="med" len="med"/>
                    </a:lnT>
                    <a:lnB w="7620" cap="flat" cmpd="sng" algn="ctr">
                      <a:solidFill>
                        <a:srgbClr val="D080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F062C7"/>
                      </a:solidFill>
                      <a:prstDash val="solid"/>
                      <a:round/>
                      <a:headEnd type="none" w="med" len="med"/>
                      <a:tailEnd type="none" w="med" len="med"/>
                    </a:lnL>
                    <a:lnR w="7620" cap="flat" cmpd="sng" algn="ctr">
                      <a:solidFill>
                        <a:srgbClr val="306BC7"/>
                      </a:solidFill>
                      <a:prstDash val="solid"/>
                      <a:round/>
                      <a:headEnd type="none" w="med" len="med"/>
                      <a:tailEnd type="none" w="med" len="med"/>
                    </a:lnR>
                    <a:lnT w="7620" cap="flat" cmpd="sng" algn="ctr">
                      <a:solidFill>
                        <a:srgbClr val="F062C7"/>
                      </a:solidFill>
                      <a:prstDash val="solid"/>
                      <a:round/>
                      <a:headEnd type="none" w="med" len="med"/>
                      <a:tailEnd type="none" w="med" len="med"/>
                    </a:lnT>
                    <a:lnB w="7620" cap="flat" cmpd="sng" algn="ctr">
                      <a:solidFill>
                        <a:srgbClr val="3081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306BC7"/>
                      </a:solidFill>
                      <a:prstDash val="solid"/>
                      <a:round/>
                      <a:headEnd type="none" w="med" len="med"/>
                      <a:tailEnd type="none" w="med" len="med"/>
                    </a:lnL>
                    <a:lnR w="7620" cap="flat" cmpd="sng" algn="ctr">
                      <a:solidFill>
                        <a:srgbClr val="D06CC7"/>
                      </a:solidFill>
                      <a:prstDash val="solid"/>
                      <a:round/>
                      <a:headEnd type="none" w="med" len="med"/>
                      <a:tailEnd type="none" w="med" len="med"/>
                    </a:lnR>
                    <a:lnT w="7620" cap="flat" cmpd="sng" algn="ctr">
                      <a:solidFill>
                        <a:srgbClr val="306BC7"/>
                      </a:solidFill>
                      <a:prstDash val="solid"/>
                      <a:round/>
                      <a:headEnd type="none" w="med" len="med"/>
                      <a:tailEnd type="none" w="med" len="med"/>
                    </a:lnT>
                    <a:lnB w="7620" cap="flat" cmpd="sng" algn="ctr">
                      <a:solidFill>
                        <a:srgbClr val="7084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D06CC7"/>
                      </a:solidFill>
                      <a:prstDash val="solid"/>
                      <a:round/>
                      <a:headEnd type="none" w="med" len="med"/>
                      <a:tailEnd type="none" w="med" len="med"/>
                    </a:lnL>
                    <a:lnR w="7620" cap="flat" cmpd="sng" algn="ctr">
                      <a:solidFill>
                        <a:srgbClr val="7076C7"/>
                      </a:solidFill>
                      <a:prstDash val="solid"/>
                      <a:round/>
                      <a:headEnd type="none" w="med" len="med"/>
                      <a:tailEnd type="none" w="med" len="med"/>
                    </a:lnR>
                    <a:lnT w="7620" cap="flat" cmpd="sng" algn="ctr">
                      <a:solidFill>
                        <a:srgbClr val="D06CC7"/>
                      </a:solidFill>
                      <a:prstDash val="solid"/>
                      <a:round/>
                      <a:headEnd type="none" w="med" len="med"/>
                      <a:tailEnd type="none" w="med" len="med"/>
                    </a:lnT>
                    <a:lnB w="7620" cap="flat" cmpd="sng" algn="ctr">
                      <a:solidFill>
                        <a:srgbClr val="7084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7076C7"/>
                      </a:solidFill>
                      <a:prstDash val="solid"/>
                      <a:round/>
                      <a:headEnd type="none" w="med" len="med"/>
                      <a:tailEnd type="none" w="med" len="med"/>
                    </a:lnL>
                    <a:lnR w="7620" cap="flat" cmpd="sng" algn="ctr">
                      <a:solidFill>
                        <a:srgbClr val="7076C7"/>
                      </a:solidFill>
                      <a:prstDash val="solid"/>
                      <a:round/>
                      <a:headEnd type="none" w="med" len="med"/>
                      <a:tailEnd type="none" w="med" len="med"/>
                    </a:lnR>
                    <a:lnT w="7620" cap="flat" cmpd="sng" algn="ctr">
                      <a:solidFill>
                        <a:srgbClr val="7076C7"/>
                      </a:solidFill>
                      <a:prstDash val="solid"/>
                      <a:round/>
                      <a:headEnd type="none" w="med" len="med"/>
                      <a:tailEnd type="none" w="med" len="med"/>
                    </a:lnT>
                    <a:lnB w="7620" cap="flat" cmpd="sng" algn="ctr">
                      <a:solidFill>
                        <a:srgbClr val="D090C7"/>
                      </a:solidFill>
                      <a:prstDash val="solid"/>
                      <a:round/>
                      <a:headEnd type="none" w="med" len="med"/>
                      <a:tailEnd type="none" w="med" len="med"/>
                    </a:lnB>
                    <a:solidFill>
                      <a:srgbClr val="FFE598"/>
                    </a:solidFill>
                  </a:tcPr>
                </a:tc>
                <a:extLst>
                  <a:ext uri="{0D108BD9-81ED-4DB2-BD59-A6C34878D82A}">
                    <a16:rowId xmlns:a16="http://schemas.microsoft.com/office/drawing/2014/main" val="3447466791"/>
                  </a:ext>
                </a:extLst>
              </a:tr>
              <a:tr h="220282">
                <a:tc>
                  <a:txBody>
                    <a:bodyPr/>
                    <a:lstStyle/>
                    <a:p>
                      <a:pPr rtl="0" fontAlgn="b"/>
                      <a:r>
                        <a:rPr lang="en-US" sz="1200" b="1">
                          <a:effectLst/>
                          <a:latin typeface="Arial Narrow" panose="020B0606020202030204" pitchFamily="34" charset="0"/>
                        </a:rPr>
                        <a:t>Total shares Of combined firm, Post M&amp;A</a:t>
                      </a:r>
                    </a:p>
                  </a:txBody>
                  <a:tcPr marL="8197" marR="8197"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1,270,795,332 </a:t>
                      </a: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707DC7"/>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197" marR="8197" marT="0" marB="0" anchor="b">
                    <a:lnL w="7620" cap="flat" cmpd="sng" algn="ctr">
                      <a:solidFill>
                        <a:srgbClr val="707DC7"/>
                      </a:solidFill>
                      <a:prstDash val="solid"/>
                      <a:round/>
                      <a:headEnd type="none" w="med" len="med"/>
                      <a:tailEnd type="none" w="med" len="med"/>
                    </a:lnL>
                    <a:lnR w="7620" cap="flat" cmpd="sng" algn="ctr">
                      <a:solidFill>
                        <a:srgbClr val="D080C7"/>
                      </a:solidFill>
                      <a:prstDash val="solid"/>
                      <a:round/>
                      <a:headEnd type="none" w="med" len="med"/>
                      <a:tailEnd type="none" w="med" len="med"/>
                    </a:lnR>
                    <a:lnT w="7620" cap="flat" cmpd="sng" algn="ctr">
                      <a:solidFill>
                        <a:srgbClr val="707DC7"/>
                      </a:solidFill>
                      <a:prstDash val="solid"/>
                      <a:round/>
                      <a:headEnd type="none" w="med" len="med"/>
                      <a:tailEnd type="none" w="med" len="med"/>
                    </a:lnT>
                    <a:lnB w="7620" cap="flat" cmpd="sng" algn="ctr">
                      <a:solidFill>
                        <a:srgbClr val="90A2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D080C7"/>
                      </a:solidFill>
                      <a:prstDash val="solid"/>
                      <a:round/>
                      <a:headEnd type="none" w="med" len="med"/>
                      <a:tailEnd type="none" w="med" len="med"/>
                    </a:lnL>
                    <a:lnR w="7620" cap="flat" cmpd="sng" algn="ctr">
                      <a:solidFill>
                        <a:srgbClr val="3081C7"/>
                      </a:solidFill>
                      <a:prstDash val="solid"/>
                      <a:round/>
                      <a:headEnd type="none" w="med" len="med"/>
                      <a:tailEnd type="none" w="med" len="med"/>
                    </a:lnR>
                    <a:lnT w="7620" cap="flat" cmpd="sng" algn="ctr">
                      <a:solidFill>
                        <a:srgbClr val="D080C7"/>
                      </a:solidFill>
                      <a:prstDash val="solid"/>
                      <a:round/>
                      <a:headEnd type="none" w="med" len="med"/>
                      <a:tailEnd type="none" w="med" len="med"/>
                    </a:lnT>
                    <a:lnB w="7620" cap="flat" cmpd="sng" algn="ctr">
                      <a:solidFill>
                        <a:srgbClr val="10A9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3081C7"/>
                      </a:solidFill>
                      <a:prstDash val="solid"/>
                      <a:round/>
                      <a:headEnd type="none" w="med" len="med"/>
                      <a:tailEnd type="none" w="med" len="med"/>
                    </a:lnL>
                    <a:lnR w="7620" cap="flat" cmpd="sng" algn="ctr">
                      <a:solidFill>
                        <a:srgbClr val="7084C7"/>
                      </a:solidFill>
                      <a:prstDash val="solid"/>
                      <a:round/>
                      <a:headEnd type="none" w="med" len="med"/>
                      <a:tailEnd type="none" w="med" len="med"/>
                    </a:lnR>
                    <a:lnT w="7620" cap="flat" cmpd="sng" algn="ctr">
                      <a:solidFill>
                        <a:srgbClr val="3081C7"/>
                      </a:solidFill>
                      <a:prstDash val="solid"/>
                      <a:round/>
                      <a:headEnd type="none" w="med" len="med"/>
                      <a:tailEnd type="none" w="med" len="med"/>
                    </a:lnT>
                    <a:lnB w="7620" cap="flat" cmpd="sng" algn="ctr">
                      <a:solidFill>
                        <a:srgbClr val="50A4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7084C7"/>
                      </a:solidFill>
                      <a:prstDash val="solid"/>
                      <a:round/>
                      <a:headEnd type="none" w="med" len="med"/>
                      <a:tailEnd type="none" w="med" len="med"/>
                    </a:lnL>
                    <a:lnR w="7620" cap="flat" cmpd="sng" algn="ctr">
                      <a:solidFill>
                        <a:srgbClr val="7084C7"/>
                      </a:solidFill>
                      <a:prstDash val="solid"/>
                      <a:round/>
                      <a:headEnd type="none" w="med" len="med"/>
                      <a:tailEnd type="none" w="med" len="med"/>
                    </a:lnR>
                    <a:lnT w="7620" cap="flat" cmpd="sng" algn="ctr">
                      <a:solidFill>
                        <a:srgbClr val="7084C7"/>
                      </a:solidFill>
                      <a:prstDash val="solid"/>
                      <a:round/>
                      <a:headEnd type="none" w="med" len="med"/>
                      <a:tailEnd type="none" w="med" len="med"/>
                    </a:lnT>
                    <a:lnB w="7620" cap="flat" cmpd="sng" algn="ctr">
                      <a:solidFill>
                        <a:srgbClr val="F0A7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7084C7"/>
                      </a:solidFill>
                      <a:prstDash val="solid"/>
                      <a:round/>
                      <a:headEnd type="none" w="med" len="med"/>
                      <a:tailEnd type="none" w="med" len="med"/>
                    </a:lnL>
                    <a:lnR w="7620" cap="flat" cmpd="sng" algn="ctr">
                      <a:solidFill>
                        <a:srgbClr val="D090C7"/>
                      </a:solidFill>
                      <a:prstDash val="solid"/>
                      <a:round/>
                      <a:headEnd type="none" w="med" len="med"/>
                      <a:tailEnd type="none" w="med" len="med"/>
                    </a:lnR>
                    <a:lnT w="7620" cap="flat" cmpd="sng" algn="ctr">
                      <a:solidFill>
                        <a:srgbClr val="7084C7"/>
                      </a:solidFill>
                      <a:prstDash val="solid"/>
                      <a:round/>
                      <a:headEnd type="none" w="med" len="med"/>
                      <a:tailEnd type="none" w="med" len="med"/>
                    </a:lnT>
                    <a:lnB w="7620" cap="flat" cmpd="sng" algn="ctr">
                      <a:solidFill>
                        <a:srgbClr val="F0A5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D090C7"/>
                      </a:solidFill>
                      <a:prstDash val="solid"/>
                      <a:round/>
                      <a:headEnd type="none" w="med" len="med"/>
                      <a:tailEnd type="none" w="med" len="med"/>
                    </a:lnL>
                    <a:lnR w="7620" cap="flat" cmpd="sng" algn="ctr">
                      <a:solidFill>
                        <a:srgbClr val="D090C7"/>
                      </a:solidFill>
                      <a:prstDash val="solid"/>
                      <a:round/>
                      <a:headEnd type="none" w="med" len="med"/>
                      <a:tailEnd type="none" w="med" len="med"/>
                    </a:lnR>
                    <a:lnT w="7620" cap="flat" cmpd="sng" algn="ctr">
                      <a:solidFill>
                        <a:srgbClr val="D090C7"/>
                      </a:solidFill>
                      <a:prstDash val="solid"/>
                      <a:round/>
                      <a:headEnd type="none" w="med" len="med"/>
                      <a:tailEnd type="none" w="med" len="med"/>
                    </a:lnT>
                    <a:lnB w="7620" cap="flat" cmpd="sng" algn="ctr">
                      <a:solidFill>
                        <a:srgbClr val="50AEC7"/>
                      </a:solidFill>
                      <a:prstDash val="solid"/>
                      <a:round/>
                      <a:headEnd type="none" w="med" len="med"/>
                      <a:tailEnd type="none" w="med" len="med"/>
                    </a:lnB>
                    <a:solidFill>
                      <a:srgbClr val="FFE598"/>
                    </a:solidFill>
                  </a:tcPr>
                </a:tc>
                <a:extLst>
                  <a:ext uri="{0D108BD9-81ED-4DB2-BD59-A6C34878D82A}">
                    <a16:rowId xmlns:a16="http://schemas.microsoft.com/office/drawing/2014/main" val="96138175"/>
                  </a:ext>
                </a:extLst>
              </a:tr>
              <a:tr h="220282">
                <a:tc>
                  <a:txBody>
                    <a:bodyPr/>
                    <a:lstStyle/>
                    <a:p>
                      <a:pPr rtl="0" fontAlgn="b"/>
                      <a:r>
                        <a:rPr lang="en-US" sz="1200" b="1">
                          <a:effectLst/>
                          <a:latin typeface="Arial Narrow" panose="020B0606020202030204" pitchFamily="34" charset="0"/>
                        </a:rPr>
                        <a:t>Net Income of combined firm post M&amp;A</a:t>
                      </a:r>
                    </a:p>
                  </a:txBody>
                  <a:tcPr marL="8197" marR="8197"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661,652,520,000 </a:t>
                      </a: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90A2C7"/>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197" marR="8197" marT="0" marB="0" anchor="b">
                    <a:lnL w="7620" cap="flat" cmpd="sng" algn="ctr">
                      <a:solidFill>
                        <a:srgbClr val="90A2C7"/>
                      </a:solidFill>
                      <a:prstDash val="solid"/>
                      <a:round/>
                      <a:headEnd type="none" w="med" len="med"/>
                      <a:tailEnd type="none" w="med" len="med"/>
                    </a:lnL>
                    <a:lnR w="7620" cap="flat" cmpd="sng" algn="ctr">
                      <a:solidFill>
                        <a:srgbClr val="10A9C7"/>
                      </a:solidFill>
                      <a:prstDash val="solid"/>
                      <a:round/>
                      <a:headEnd type="none" w="med" len="med"/>
                      <a:tailEnd type="none" w="med" len="med"/>
                    </a:lnR>
                    <a:lnT w="7620" cap="flat" cmpd="sng" algn="ctr">
                      <a:solidFill>
                        <a:srgbClr val="90A2C7"/>
                      </a:solidFill>
                      <a:prstDash val="solid"/>
                      <a:round/>
                      <a:headEnd type="none" w="med" len="med"/>
                      <a:tailEnd type="none" w="med" len="med"/>
                    </a:lnT>
                    <a:lnB w="7620" cap="flat" cmpd="sng" algn="ctr">
                      <a:solidFill>
                        <a:srgbClr val="10AF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10A9C7"/>
                      </a:solidFill>
                      <a:prstDash val="solid"/>
                      <a:round/>
                      <a:headEnd type="none" w="med" len="med"/>
                      <a:tailEnd type="none" w="med" len="med"/>
                    </a:lnL>
                    <a:lnR w="7620" cap="flat" cmpd="sng" algn="ctr">
                      <a:solidFill>
                        <a:srgbClr val="50A4C7"/>
                      </a:solidFill>
                      <a:prstDash val="solid"/>
                      <a:round/>
                      <a:headEnd type="none" w="med" len="med"/>
                      <a:tailEnd type="none" w="med" len="med"/>
                    </a:lnR>
                    <a:lnT w="7620" cap="flat" cmpd="sng" algn="ctr">
                      <a:solidFill>
                        <a:srgbClr val="10A9C7"/>
                      </a:solidFill>
                      <a:prstDash val="solid"/>
                      <a:round/>
                      <a:headEnd type="none" w="med" len="med"/>
                      <a:tailEnd type="none" w="med" len="med"/>
                    </a:lnT>
                    <a:lnB w="7620" cap="flat" cmpd="sng" algn="ctr">
                      <a:solidFill>
                        <a:srgbClr val="90B7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50A4C7"/>
                      </a:solidFill>
                      <a:prstDash val="solid"/>
                      <a:round/>
                      <a:headEnd type="none" w="med" len="med"/>
                      <a:tailEnd type="none" w="med" len="med"/>
                    </a:lnL>
                    <a:lnR w="7620" cap="flat" cmpd="sng" algn="ctr">
                      <a:solidFill>
                        <a:srgbClr val="F0A7C7"/>
                      </a:solidFill>
                      <a:prstDash val="solid"/>
                      <a:round/>
                      <a:headEnd type="none" w="med" len="med"/>
                      <a:tailEnd type="none" w="med" len="med"/>
                    </a:lnR>
                    <a:lnT w="7620" cap="flat" cmpd="sng" algn="ctr">
                      <a:solidFill>
                        <a:srgbClr val="50A4C7"/>
                      </a:solidFill>
                      <a:prstDash val="solid"/>
                      <a:round/>
                      <a:headEnd type="none" w="med" len="med"/>
                      <a:tailEnd type="none" w="med" len="med"/>
                    </a:lnT>
                    <a:lnB w="7620" cap="flat" cmpd="sng" algn="ctr">
                      <a:solidFill>
                        <a:srgbClr val="B099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F0A7C7"/>
                      </a:solidFill>
                      <a:prstDash val="solid"/>
                      <a:round/>
                      <a:headEnd type="none" w="med" len="med"/>
                      <a:tailEnd type="none" w="med" len="med"/>
                    </a:lnL>
                    <a:lnR w="7620" cap="flat" cmpd="sng" algn="ctr">
                      <a:solidFill>
                        <a:srgbClr val="F0A5C7"/>
                      </a:solidFill>
                      <a:prstDash val="solid"/>
                      <a:round/>
                      <a:headEnd type="none" w="med" len="med"/>
                      <a:tailEnd type="none" w="med" len="med"/>
                    </a:lnR>
                    <a:lnT w="7620" cap="flat" cmpd="sng" algn="ctr">
                      <a:solidFill>
                        <a:srgbClr val="F0A7C7"/>
                      </a:solidFill>
                      <a:prstDash val="solid"/>
                      <a:round/>
                      <a:headEnd type="none" w="med" len="med"/>
                      <a:tailEnd type="none" w="med" len="med"/>
                    </a:lnT>
                    <a:lnB w="7620" cap="flat" cmpd="sng" algn="ctr">
                      <a:solidFill>
                        <a:srgbClr val="1076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F0A5C7"/>
                      </a:solidFill>
                      <a:prstDash val="solid"/>
                      <a:round/>
                      <a:headEnd type="none" w="med" len="med"/>
                      <a:tailEnd type="none" w="med" len="med"/>
                    </a:lnL>
                    <a:lnR w="7620" cap="flat" cmpd="sng" algn="ctr">
                      <a:solidFill>
                        <a:srgbClr val="50AEC7"/>
                      </a:solidFill>
                      <a:prstDash val="solid"/>
                      <a:round/>
                      <a:headEnd type="none" w="med" len="med"/>
                      <a:tailEnd type="none" w="med" len="med"/>
                    </a:lnR>
                    <a:lnT w="7620" cap="flat" cmpd="sng" algn="ctr">
                      <a:solidFill>
                        <a:srgbClr val="F0A5C7"/>
                      </a:solidFill>
                      <a:prstDash val="solid"/>
                      <a:round/>
                      <a:headEnd type="none" w="med" len="med"/>
                      <a:tailEnd type="none" w="med" len="med"/>
                    </a:lnT>
                    <a:lnB w="7620" cap="flat" cmpd="sng" algn="ctr">
                      <a:solidFill>
                        <a:srgbClr val="308A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50AEC7"/>
                      </a:solidFill>
                      <a:prstDash val="solid"/>
                      <a:round/>
                      <a:headEnd type="none" w="med" len="med"/>
                      <a:tailEnd type="none" w="med" len="med"/>
                    </a:lnL>
                    <a:lnR w="7620" cap="flat" cmpd="sng" algn="ctr">
                      <a:solidFill>
                        <a:srgbClr val="50AEC7"/>
                      </a:solidFill>
                      <a:prstDash val="solid"/>
                      <a:round/>
                      <a:headEnd type="none" w="med" len="med"/>
                      <a:tailEnd type="none" w="med" len="med"/>
                    </a:lnR>
                    <a:lnT w="7620" cap="flat" cmpd="sng" algn="ctr">
                      <a:solidFill>
                        <a:srgbClr val="50AEC7"/>
                      </a:solidFill>
                      <a:prstDash val="solid"/>
                      <a:round/>
                      <a:headEnd type="none" w="med" len="med"/>
                      <a:tailEnd type="none" w="med" len="med"/>
                    </a:lnT>
                    <a:lnB w="7620" cap="flat" cmpd="sng" algn="ctr">
                      <a:solidFill>
                        <a:srgbClr val="70ABC7"/>
                      </a:solidFill>
                      <a:prstDash val="solid"/>
                      <a:round/>
                      <a:headEnd type="none" w="med" len="med"/>
                      <a:tailEnd type="none" w="med" len="med"/>
                    </a:lnB>
                    <a:solidFill>
                      <a:srgbClr val="FFE598"/>
                    </a:solidFill>
                  </a:tcPr>
                </a:tc>
                <a:extLst>
                  <a:ext uri="{0D108BD9-81ED-4DB2-BD59-A6C34878D82A}">
                    <a16:rowId xmlns:a16="http://schemas.microsoft.com/office/drawing/2014/main" val="2461005167"/>
                  </a:ext>
                </a:extLst>
              </a:tr>
              <a:tr h="220282">
                <a:tc>
                  <a:txBody>
                    <a:bodyPr/>
                    <a:lstStyle/>
                    <a:p>
                      <a:pPr rtl="0" fontAlgn="b"/>
                      <a:r>
                        <a:rPr lang="en-US" sz="1200" b="1">
                          <a:effectLst/>
                          <a:latin typeface="Arial Narrow" panose="020B0606020202030204" pitchFamily="34" charset="0"/>
                        </a:rPr>
                        <a:t>Increase in Net income due to synergy gains </a:t>
                      </a:r>
                    </a:p>
                  </a:txBody>
                  <a:tcPr marL="8197" marR="8197"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10AFC7"/>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197" marR="8197" marT="0" marB="0" anchor="b">
                    <a:lnL w="7620" cap="flat" cmpd="sng" algn="ctr">
                      <a:solidFill>
                        <a:srgbClr val="10AFC7"/>
                      </a:solidFill>
                      <a:prstDash val="solid"/>
                      <a:round/>
                      <a:headEnd type="none" w="med" len="med"/>
                      <a:tailEnd type="none" w="med" len="med"/>
                    </a:lnL>
                    <a:lnR w="7620" cap="flat" cmpd="sng" algn="ctr">
                      <a:solidFill>
                        <a:srgbClr val="90B7C7"/>
                      </a:solidFill>
                      <a:prstDash val="solid"/>
                      <a:round/>
                      <a:headEnd type="none" w="med" len="med"/>
                      <a:tailEnd type="none" w="med" len="med"/>
                    </a:lnR>
                    <a:lnT w="7620" cap="flat" cmpd="sng" algn="ctr">
                      <a:solidFill>
                        <a:srgbClr val="10AFC7"/>
                      </a:solidFill>
                      <a:prstDash val="solid"/>
                      <a:round/>
                      <a:headEnd type="none" w="med" len="med"/>
                      <a:tailEnd type="none" w="med" len="med"/>
                    </a:lnT>
                    <a:lnB w="7620" cap="flat" cmpd="sng" algn="ctr">
                      <a:solidFill>
                        <a:srgbClr val="F06F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90B7C7"/>
                      </a:solidFill>
                      <a:prstDash val="solid"/>
                      <a:round/>
                      <a:headEnd type="none" w="med" len="med"/>
                      <a:tailEnd type="none" w="med" len="med"/>
                    </a:lnL>
                    <a:lnR w="7620" cap="flat" cmpd="sng" algn="ctr">
                      <a:solidFill>
                        <a:srgbClr val="B099C7"/>
                      </a:solidFill>
                      <a:prstDash val="solid"/>
                      <a:round/>
                      <a:headEnd type="none" w="med" len="med"/>
                      <a:tailEnd type="none" w="med" len="med"/>
                    </a:lnR>
                    <a:lnT w="7620" cap="flat" cmpd="sng" algn="ctr">
                      <a:solidFill>
                        <a:srgbClr val="90B7C7"/>
                      </a:solidFill>
                      <a:prstDash val="solid"/>
                      <a:round/>
                      <a:headEnd type="none" w="med" len="med"/>
                      <a:tailEnd type="none" w="med" len="med"/>
                    </a:lnT>
                    <a:lnB w="7620" cap="flat" cmpd="sng" algn="ctr">
                      <a:solidFill>
                        <a:srgbClr val="D06D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B099C7"/>
                      </a:solidFill>
                      <a:prstDash val="solid"/>
                      <a:round/>
                      <a:headEnd type="none" w="med" len="med"/>
                      <a:tailEnd type="none" w="med" len="med"/>
                    </a:lnL>
                    <a:lnR w="7620" cap="flat" cmpd="sng" algn="ctr">
                      <a:solidFill>
                        <a:srgbClr val="1076C7"/>
                      </a:solidFill>
                      <a:prstDash val="solid"/>
                      <a:round/>
                      <a:headEnd type="none" w="med" len="med"/>
                      <a:tailEnd type="none" w="med" len="med"/>
                    </a:lnR>
                    <a:lnT w="7620" cap="flat" cmpd="sng" algn="ctr">
                      <a:solidFill>
                        <a:srgbClr val="B099C7"/>
                      </a:solidFill>
                      <a:prstDash val="solid"/>
                      <a:round/>
                      <a:headEnd type="none" w="med" len="med"/>
                      <a:tailEnd type="none" w="med" len="med"/>
                    </a:lnT>
                    <a:lnB w="7620" cap="flat" cmpd="sng" algn="ctr">
                      <a:solidFill>
                        <a:srgbClr val="7070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1076C7"/>
                      </a:solidFill>
                      <a:prstDash val="solid"/>
                      <a:round/>
                      <a:headEnd type="none" w="med" len="med"/>
                      <a:tailEnd type="none" w="med" len="med"/>
                    </a:lnL>
                    <a:lnR w="7620" cap="flat" cmpd="sng" algn="ctr">
                      <a:solidFill>
                        <a:srgbClr val="308AC7"/>
                      </a:solidFill>
                      <a:prstDash val="solid"/>
                      <a:round/>
                      <a:headEnd type="none" w="med" len="med"/>
                      <a:tailEnd type="none" w="med" len="med"/>
                    </a:lnR>
                    <a:lnT w="7620" cap="flat" cmpd="sng" algn="ctr">
                      <a:solidFill>
                        <a:srgbClr val="1076C7"/>
                      </a:solidFill>
                      <a:prstDash val="solid"/>
                      <a:round/>
                      <a:headEnd type="none" w="med" len="med"/>
                      <a:tailEnd type="none" w="med" len="med"/>
                    </a:lnT>
                    <a:lnB w="7620" cap="flat" cmpd="sng" algn="ctr">
                      <a:solidFill>
                        <a:srgbClr val="5078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308AC7"/>
                      </a:solidFill>
                      <a:prstDash val="solid"/>
                      <a:round/>
                      <a:headEnd type="none" w="med" len="med"/>
                      <a:tailEnd type="none" w="med" len="med"/>
                    </a:lnL>
                    <a:lnR w="7620" cap="flat" cmpd="sng" algn="ctr">
                      <a:solidFill>
                        <a:srgbClr val="70ABC7"/>
                      </a:solidFill>
                      <a:prstDash val="solid"/>
                      <a:round/>
                      <a:headEnd type="none" w="med" len="med"/>
                      <a:tailEnd type="none" w="med" len="med"/>
                    </a:lnR>
                    <a:lnT w="7620" cap="flat" cmpd="sng" algn="ctr">
                      <a:solidFill>
                        <a:srgbClr val="308AC7"/>
                      </a:solidFill>
                      <a:prstDash val="solid"/>
                      <a:round/>
                      <a:headEnd type="none" w="med" len="med"/>
                      <a:tailEnd type="none" w="med" len="med"/>
                    </a:lnT>
                    <a:lnB w="7620" cap="flat" cmpd="sng" algn="ctr">
                      <a:solidFill>
                        <a:srgbClr val="9074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70ABC7"/>
                      </a:solidFill>
                      <a:prstDash val="solid"/>
                      <a:round/>
                      <a:headEnd type="none" w="med" len="med"/>
                      <a:tailEnd type="none" w="med" len="med"/>
                    </a:lnL>
                    <a:lnR w="7620" cap="flat" cmpd="sng" algn="ctr">
                      <a:solidFill>
                        <a:srgbClr val="70ABC7"/>
                      </a:solidFill>
                      <a:prstDash val="solid"/>
                      <a:round/>
                      <a:headEnd type="none" w="med" len="med"/>
                      <a:tailEnd type="none" w="med" len="med"/>
                    </a:lnR>
                    <a:lnT w="7620" cap="flat" cmpd="sng" algn="ctr">
                      <a:solidFill>
                        <a:srgbClr val="70ABC7"/>
                      </a:solidFill>
                      <a:prstDash val="solid"/>
                      <a:round/>
                      <a:headEnd type="none" w="med" len="med"/>
                      <a:tailEnd type="none" w="med" len="med"/>
                    </a:lnT>
                    <a:lnB w="7620" cap="flat" cmpd="sng" algn="ctr">
                      <a:solidFill>
                        <a:srgbClr val="507EC7"/>
                      </a:solidFill>
                      <a:prstDash val="solid"/>
                      <a:round/>
                      <a:headEnd type="none" w="med" len="med"/>
                      <a:tailEnd type="none" w="med" len="med"/>
                    </a:lnB>
                    <a:solidFill>
                      <a:srgbClr val="FFE598"/>
                    </a:solidFill>
                  </a:tcPr>
                </a:tc>
                <a:extLst>
                  <a:ext uri="{0D108BD9-81ED-4DB2-BD59-A6C34878D82A}">
                    <a16:rowId xmlns:a16="http://schemas.microsoft.com/office/drawing/2014/main" val="2240373438"/>
                  </a:ext>
                </a:extLst>
              </a:tr>
              <a:tr h="220282">
                <a:tc>
                  <a:txBody>
                    <a:bodyPr/>
                    <a:lstStyle/>
                    <a:p>
                      <a:pPr rtl="0" fontAlgn="b"/>
                      <a:r>
                        <a:rPr lang="en-US" sz="1200" b="1">
                          <a:effectLst/>
                          <a:latin typeface="Arial Narrow" panose="020B0606020202030204" pitchFamily="34" charset="0"/>
                        </a:rPr>
                        <a:t>Net Income of combined firm adjusted with synergy gain</a:t>
                      </a:r>
                    </a:p>
                  </a:txBody>
                  <a:tcPr marL="8197" marR="8197"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661,652,520,000 </a:t>
                      </a: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F06FC7"/>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197" marR="8197" marT="0" marB="0" anchor="b">
                    <a:lnL w="7620" cap="flat" cmpd="sng" algn="ctr">
                      <a:solidFill>
                        <a:srgbClr val="F06FC7"/>
                      </a:solidFill>
                      <a:prstDash val="solid"/>
                      <a:round/>
                      <a:headEnd type="none" w="med" len="med"/>
                      <a:tailEnd type="none" w="med" len="med"/>
                    </a:lnL>
                    <a:lnR w="7620" cap="flat" cmpd="sng" algn="ctr">
                      <a:solidFill>
                        <a:srgbClr val="D06DC7"/>
                      </a:solidFill>
                      <a:prstDash val="solid"/>
                      <a:round/>
                      <a:headEnd type="none" w="med" len="med"/>
                      <a:tailEnd type="none" w="med" len="med"/>
                    </a:lnR>
                    <a:lnT w="7620" cap="flat" cmpd="sng" algn="ctr">
                      <a:solidFill>
                        <a:srgbClr val="F06FC7"/>
                      </a:solidFill>
                      <a:prstDash val="solid"/>
                      <a:round/>
                      <a:headEnd type="none" w="med" len="med"/>
                      <a:tailEnd type="none" w="med" len="med"/>
                    </a:lnT>
                    <a:lnB w="7620" cap="flat" cmpd="sng" algn="ctr">
                      <a:solidFill>
                        <a:srgbClr val="D08A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D06DC7"/>
                      </a:solidFill>
                      <a:prstDash val="solid"/>
                      <a:round/>
                      <a:headEnd type="none" w="med" len="med"/>
                      <a:tailEnd type="none" w="med" len="med"/>
                    </a:lnL>
                    <a:lnR w="7620" cap="flat" cmpd="sng" algn="ctr">
                      <a:solidFill>
                        <a:srgbClr val="7070C7"/>
                      </a:solidFill>
                      <a:prstDash val="solid"/>
                      <a:round/>
                      <a:headEnd type="none" w="med" len="med"/>
                      <a:tailEnd type="none" w="med" len="med"/>
                    </a:lnR>
                    <a:lnT w="7620" cap="flat" cmpd="sng" algn="ctr">
                      <a:solidFill>
                        <a:srgbClr val="D06DC7"/>
                      </a:solidFill>
                      <a:prstDash val="solid"/>
                      <a:round/>
                      <a:headEnd type="none" w="med" len="med"/>
                      <a:tailEnd type="none" w="med" len="med"/>
                    </a:lnT>
                    <a:lnB w="7620" cap="flat" cmpd="sng" algn="ctr">
                      <a:solidFill>
                        <a:srgbClr val="D08E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7070C7"/>
                      </a:solidFill>
                      <a:prstDash val="solid"/>
                      <a:round/>
                      <a:headEnd type="none" w="med" len="med"/>
                      <a:tailEnd type="none" w="med" len="med"/>
                    </a:lnL>
                    <a:lnR w="7620" cap="flat" cmpd="sng" algn="ctr">
                      <a:solidFill>
                        <a:srgbClr val="5078C7"/>
                      </a:solidFill>
                      <a:prstDash val="solid"/>
                      <a:round/>
                      <a:headEnd type="none" w="med" len="med"/>
                      <a:tailEnd type="none" w="med" len="med"/>
                    </a:lnR>
                    <a:lnT w="7620" cap="flat" cmpd="sng" algn="ctr">
                      <a:solidFill>
                        <a:srgbClr val="7070C7"/>
                      </a:solidFill>
                      <a:prstDash val="solid"/>
                      <a:round/>
                      <a:headEnd type="none" w="med" len="med"/>
                      <a:tailEnd type="none" w="med" len="med"/>
                    </a:lnT>
                    <a:lnB w="7620" cap="flat" cmpd="sng" algn="ctr">
                      <a:solidFill>
                        <a:srgbClr val="9092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5078C7"/>
                      </a:solidFill>
                      <a:prstDash val="solid"/>
                      <a:round/>
                      <a:headEnd type="none" w="med" len="med"/>
                      <a:tailEnd type="none" w="med" len="med"/>
                    </a:lnL>
                    <a:lnR w="7620" cap="flat" cmpd="sng" algn="ctr">
                      <a:solidFill>
                        <a:srgbClr val="9074C7"/>
                      </a:solidFill>
                      <a:prstDash val="solid"/>
                      <a:round/>
                      <a:headEnd type="none" w="med" len="med"/>
                      <a:tailEnd type="none" w="med" len="med"/>
                    </a:lnR>
                    <a:lnT w="7620" cap="flat" cmpd="sng" algn="ctr">
                      <a:solidFill>
                        <a:srgbClr val="5078C7"/>
                      </a:solidFill>
                      <a:prstDash val="solid"/>
                      <a:round/>
                      <a:headEnd type="none" w="med" len="med"/>
                      <a:tailEnd type="none" w="med" len="med"/>
                    </a:lnT>
                    <a:lnB w="7620" cap="flat" cmpd="sng" algn="ctr">
                      <a:solidFill>
                        <a:srgbClr val="F09F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9074C7"/>
                      </a:solidFill>
                      <a:prstDash val="solid"/>
                      <a:round/>
                      <a:headEnd type="none" w="med" len="med"/>
                      <a:tailEnd type="none" w="med" len="med"/>
                    </a:lnL>
                    <a:lnR w="7620" cap="flat" cmpd="sng" algn="ctr">
                      <a:solidFill>
                        <a:srgbClr val="507EC7"/>
                      </a:solidFill>
                      <a:prstDash val="solid"/>
                      <a:round/>
                      <a:headEnd type="none" w="med" len="med"/>
                      <a:tailEnd type="none" w="med" len="med"/>
                    </a:lnR>
                    <a:lnT w="7620" cap="flat" cmpd="sng" algn="ctr">
                      <a:solidFill>
                        <a:srgbClr val="9074C7"/>
                      </a:solidFill>
                      <a:prstDash val="solid"/>
                      <a:round/>
                      <a:headEnd type="none" w="med" len="med"/>
                      <a:tailEnd type="none" w="med" len="med"/>
                    </a:lnT>
                    <a:lnB w="7620" cap="flat" cmpd="sng" algn="ctr">
                      <a:solidFill>
                        <a:srgbClr val="109C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507EC7"/>
                      </a:solidFill>
                      <a:prstDash val="solid"/>
                      <a:round/>
                      <a:headEnd type="none" w="med" len="med"/>
                      <a:tailEnd type="none" w="med" len="med"/>
                    </a:lnL>
                    <a:lnR w="7620" cap="flat" cmpd="sng" algn="ctr">
                      <a:solidFill>
                        <a:srgbClr val="507EC7"/>
                      </a:solidFill>
                      <a:prstDash val="solid"/>
                      <a:round/>
                      <a:headEnd type="none" w="med" len="med"/>
                      <a:tailEnd type="none" w="med" len="med"/>
                    </a:lnR>
                    <a:lnT w="7620" cap="flat" cmpd="sng" algn="ctr">
                      <a:solidFill>
                        <a:srgbClr val="507EC7"/>
                      </a:solidFill>
                      <a:prstDash val="solid"/>
                      <a:round/>
                      <a:headEnd type="none" w="med" len="med"/>
                      <a:tailEnd type="none" w="med" len="med"/>
                    </a:lnT>
                    <a:lnB w="7620" cap="flat" cmpd="sng" algn="ctr">
                      <a:solidFill>
                        <a:srgbClr val="909CC7"/>
                      </a:solidFill>
                      <a:prstDash val="solid"/>
                      <a:round/>
                      <a:headEnd type="none" w="med" len="med"/>
                      <a:tailEnd type="none" w="med" len="med"/>
                    </a:lnB>
                    <a:solidFill>
                      <a:srgbClr val="FFE598"/>
                    </a:solidFill>
                  </a:tcPr>
                </a:tc>
                <a:extLst>
                  <a:ext uri="{0D108BD9-81ED-4DB2-BD59-A6C34878D82A}">
                    <a16:rowId xmlns:a16="http://schemas.microsoft.com/office/drawing/2014/main" val="3872502804"/>
                  </a:ext>
                </a:extLst>
              </a:tr>
              <a:tr h="220282">
                <a:tc>
                  <a:txBody>
                    <a:bodyPr/>
                    <a:lstStyle/>
                    <a:p>
                      <a:pPr rtl="0" fontAlgn="b"/>
                      <a:r>
                        <a:rPr lang="en-US" sz="1200" b="1">
                          <a:effectLst/>
                          <a:latin typeface="Arial Narrow" panose="020B0606020202030204" pitchFamily="34" charset="0"/>
                        </a:rPr>
                        <a:t>EPS of combine firm post M&amp;A</a:t>
                      </a:r>
                    </a:p>
                  </a:txBody>
                  <a:tcPr marL="8197" marR="8197"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521 </a:t>
                      </a: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D08AC7"/>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197" marR="8197" marT="0" marB="0" anchor="b">
                    <a:lnL w="7620" cap="flat" cmpd="sng" algn="ctr">
                      <a:solidFill>
                        <a:srgbClr val="D08AC7"/>
                      </a:solidFill>
                      <a:prstDash val="solid"/>
                      <a:round/>
                      <a:headEnd type="none" w="med" len="med"/>
                      <a:tailEnd type="none" w="med" len="med"/>
                    </a:lnL>
                    <a:lnR w="7620" cap="flat" cmpd="sng" algn="ctr">
                      <a:solidFill>
                        <a:srgbClr val="D08EC7"/>
                      </a:solidFill>
                      <a:prstDash val="solid"/>
                      <a:round/>
                      <a:headEnd type="none" w="med" len="med"/>
                      <a:tailEnd type="none" w="med" len="med"/>
                    </a:lnR>
                    <a:lnT w="7620" cap="flat" cmpd="sng" algn="ctr">
                      <a:solidFill>
                        <a:srgbClr val="D08AC7"/>
                      </a:solidFill>
                      <a:prstDash val="solid"/>
                      <a:round/>
                      <a:headEnd type="none" w="med" len="med"/>
                      <a:tailEnd type="none" w="med" len="med"/>
                    </a:lnT>
                    <a:lnB w="7620" cap="flat" cmpd="sng" algn="ctr">
                      <a:solidFill>
                        <a:srgbClr val="B0A7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D08EC7"/>
                      </a:solidFill>
                      <a:prstDash val="solid"/>
                      <a:round/>
                      <a:headEnd type="none" w="med" len="med"/>
                      <a:tailEnd type="none" w="med" len="med"/>
                    </a:lnL>
                    <a:lnR w="7620" cap="flat" cmpd="sng" algn="ctr">
                      <a:solidFill>
                        <a:srgbClr val="9092C7"/>
                      </a:solidFill>
                      <a:prstDash val="solid"/>
                      <a:round/>
                      <a:headEnd type="none" w="med" len="med"/>
                      <a:tailEnd type="none" w="med" len="med"/>
                    </a:lnR>
                    <a:lnT w="7620" cap="flat" cmpd="sng" algn="ctr">
                      <a:solidFill>
                        <a:srgbClr val="D08EC7"/>
                      </a:solidFill>
                      <a:prstDash val="solid"/>
                      <a:round/>
                      <a:headEnd type="none" w="med" len="med"/>
                      <a:tailEnd type="none" w="med" len="med"/>
                    </a:lnT>
                    <a:lnB w="7620" cap="flat" cmpd="sng" algn="ctr">
                      <a:solidFill>
                        <a:srgbClr val="90A8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9092C7"/>
                      </a:solidFill>
                      <a:prstDash val="solid"/>
                      <a:round/>
                      <a:headEnd type="none" w="med" len="med"/>
                      <a:tailEnd type="none" w="med" len="med"/>
                    </a:lnL>
                    <a:lnR w="7620" cap="flat" cmpd="sng" algn="ctr">
                      <a:solidFill>
                        <a:srgbClr val="F09FC7"/>
                      </a:solidFill>
                      <a:prstDash val="solid"/>
                      <a:round/>
                      <a:headEnd type="none" w="med" len="med"/>
                      <a:tailEnd type="none" w="med" len="med"/>
                    </a:lnR>
                    <a:lnT w="7620" cap="flat" cmpd="sng" algn="ctr">
                      <a:solidFill>
                        <a:srgbClr val="9092C7"/>
                      </a:solidFill>
                      <a:prstDash val="solid"/>
                      <a:round/>
                      <a:headEnd type="none" w="med" len="med"/>
                      <a:tailEnd type="none" w="med" len="med"/>
                    </a:lnT>
                    <a:lnB w="7620" cap="flat" cmpd="sng" algn="ctr">
                      <a:solidFill>
                        <a:srgbClr val="30AF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F09FC7"/>
                      </a:solidFill>
                      <a:prstDash val="solid"/>
                      <a:round/>
                      <a:headEnd type="none" w="med" len="med"/>
                      <a:tailEnd type="none" w="med" len="med"/>
                    </a:lnL>
                    <a:lnR w="7620" cap="flat" cmpd="sng" algn="ctr">
                      <a:solidFill>
                        <a:srgbClr val="109CC7"/>
                      </a:solidFill>
                      <a:prstDash val="solid"/>
                      <a:round/>
                      <a:headEnd type="none" w="med" len="med"/>
                      <a:tailEnd type="none" w="med" len="med"/>
                    </a:lnR>
                    <a:lnT w="7620" cap="flat" cmpd="sng" algn="ctr">
                      <a:solidFill>
                        <a:srgbClr val="F09FC7"/>
                      </a:solidFill>
                      <a:prstDash val="solid"/>
                      <a:round/>
                      <a:headEnd type="none" w="med" len="med"/>
                      <a:tailEnd type="none" w="med" len="med"/>
                    </a:lnT>
                    <a:lnB w="7620" cap="flat" cmpd="sng" algn="ctr">
                      <a:solidFill>
                        <a:srgbClr val="D0AE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109CC7"/>
                      </a:solidFill>
                      <a:prstDash val="solid"/>
                      <a:round/>
                      <a:headEnd type="none" w="med" len="med"/>
                      <a:tailEnd type="none" w="med" len="med"/>
                    </a:lnL>
                    <a:lnR w="7620" cap="flat" cmpd="sng" algn="ctr">
                      <a:solidFill>
                        <a:srgbClr val="909CC7"/>
                      </a:solidFill>
                      <a:prstDash val="solid"/>
                      <a:round/>
                      <a:headEnd type="none" w="med" len="med"/>
                      <a:tailEnd type="none" w="med" len="med"/>
                    </a:lnR>
                    <a:lnT w="7620" cap="flat" cmpd="sng" algn="ctr">
                      <a:solidFill>
                        <a:srgbClr val="109CC7"/>
                      </a:solidFill>
                      <a:prstDash val="solid"/>
                      <a:round/>
                      <a:headEnd type="none" w="med" len="med"/>
                      <a:tailEnd type="none" w="med" len="med"/>
                    </a:lnT>
                    <a:lnB w="7620" cap="flat" cmpd="sng" algn="ctr">
                      <a:solidFill>
                        <a:srgbClr val="D0AD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909CC7"/>
                      </a:solidFill>
                      <a:prstDash val="solid"/>
                      <a:round/>
                      <a:headEnd type="none" w="med" len="med"/>
                      <a:tailEnd type="none" w="med" len="med"/>
                    </a:lnL>
                    <a:lnR w="7620" cap="flat" cmpd="sng" algn="ctr">
                      <a:solidFill>
                        <a:srgbClr val="909CC7"/>
                      </a:solidFill>
                      <a:prstDash val="solid"/>
                      <a:round/>
                      <a:headEnd type="none" w="med" len="med"/>
                      <a:tailEnd type="none" w="med" len="med"/>
                    </a:lnR>
                    <a:lnT w="7620" cap="flat" cmpd="sng" algn="ctr">
                      <a:solidFill>
                        <a:srgbClr val="909CC7"/>
                      </a:solidFill>
                      <a:prstDash val="solid"/>
                      <a:round/>
                      <a:headEnd type="none" w="med" len="med"/>
                      <a:tailEnd type="none" w="med" len="med"/>
                    </a:lnT>
                    <a:lnB w="7620" cap="flat" cmpd="sng" algn="ctr">
                      <a:solidFill>
                        <a:srgbClr val="90B0C7"/>
                      </a:solidFill>
                      <a:prstDash val="solid"/>
                      <a:round/>
                      <a:headEnd type="none" w="med" len="med"/>
                      <a:tailEnd type="none" w="med" len="med"/>
                    </a:lnB>
                    <a:solidFill>
                      <a:srgbClr val="FFE598"/>
                    </a:solidFill>
                  </a:tcPr>
                </a:tc>
                <a:extLst>
                  <a:ext uri="{0D108BD9-81ED-4DB2-BD59-A6C34878D82A}">
                    <a16:rowId xmlns:a16="http://schemas.microsoft.com/office/drawing/2014/main" val="3170066084"/>
                  </a:ext>
                </a:extLst>
              </a:tr>
              <a:tr h="220282">
                <a:tc>
                  <a:txBody>
                    <a:bodyPr/>
                    <a:lstStyle/>
                    <a:p>
                      <a:pPr rtl="0" fontAlgn="b"/>
                      <a:r>
                        <a:rPr lang="en-US" sz="1200" b="1">
                          <a:effectLst/>
                          <a:latin typeface="Arial Narrow" panose="020B0606020202030204" pitchFamily="34" charset="0"/>
                        </a:rPr>
                        <a:t>EPS of Acquirer firm Before M&amp;A</a:t>
                      </a:r>
                    </a:p>
                  </a:txBody>
                  <a:tcPr marL="8197" marR="8197"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521 </a:t>
                      </a: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B0A7C7"/>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200">
                        <a:effectLst/>
                      </a:endParaRPr>
                    </a:p>
                  </a:txBody>
                  <a:tcPr marL="8197" marR="8197" marT="0" marB="0" anchor="b">
                    <a:lnL w="7620" cap="flat" cmpd="sng" algn="ctr">
                      <a:solidFill>
                        <a:srgbClr val="B0A7C7"/>
                      </a:solidFill>
                      <a:prstDash val="solid"/>
                      <a:round/>
                      <a:headEnd type="none" w="med" len="med"/>
                      <a:tailEnd type="none" w="med" len="med"/>
                    </a:lnL>
                    <a:lnR w="7620" cap="flat" cmpd="sng" algn="ctr">
                      <a:solidFill>
                        <a:srgbClr val="90A8C7"/>
                      </a:solidFill>
                      <a:prstDash val="solid"/>
                      <a:round/>
                      <a:headEnd type="none" w="med" len="med"/>
                      <a:tailEnd type="none" w="med" len="med"/>
                    </a:lnR>
                    <a:lnT w="7620" cap="flat" cmpd="sng" algn="ctr">
                      <a:solidFill>
                        <a:srgbClr val="B0A7C7"/>
                      </a:solidFill>
                      <a:prstDash val="solid"/>
                      <a:round/>
                      <a:headEnd type="none" w="med" len="med"/>
                      <a:tailEnd type="none" w="med" len="med"/>
                    </a:lnT>
                    <a:lnB w="7620" cap="flat" cmpd="sng" algn="ctr">
                      <a:solidFill>
                        <a:srgbClr val="B0B6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90A8C7"/>
                      </a:solidFill>
                      <a:prstDash val="solid"/>
                      <a:round/>
                      <a:headEnd type="none" w="med" len="med"/>
                      <a:tailEnd type="none" w="med" len="med"/>
                    </a:lnL>
                    <a:lnR w="7620" cap="flat" cmpd="sng" algn="ctr">
                      <a:solidFill>
                        <a:srgbClr val="30AFC7"/>
                      </a:solidFill>
                      <a:prstDash val="solid"/>
                      <a:round/>
                      <a:headEnd type="none" w="med" len="med"/>
                      <a:tailEnd type="none" w="med" len="med"/>
                    </a:lnR>
                    <a:lnT w="7620" cap="flat" cmpd="sng" algn="ctr">
                      <a:solidFill>
                        <a:srgbClr val="90A8C7"/>
                      </a:solidFill>
                      <a:prstDash val="solid"/>
                      <a:round/>
                      <a:headEnd type="none" w="med" len="med"/>
                      <a:tailEnd type="none" w="med" len="med"/>
                    </a:lnT>
                    <a:lnB w="7620" cap="flat" cmpd="sng" algn="ctr">
                      <a:solidFill>
                        <a:srgbClr val="F0BF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30AFC7"/>
                      </a:solidFill>
                      <a:prstDash val="solid"/>
                      <a:round/>
                      <a:headEnd type="none" w="med" len="med"/>
                      <a:tailEnd type="none" w="med" len="med"/>
                    </a:lnL>
                    <a:lnR w="7620" cap="flat" cmpd="sng" algn="ctr">
                      <a:solidFill>
                        <a:srgbClr val="D0AEC7"/>
                      </a:solidFill>
                      <a:prstDash val="solid"/>
                      <a:round/>
                      <a:headEnd type="none" w="med" len="med"/>
                      <a:tailEnd type="none" w="med" len="med"/>
                    </a:lnR>
                    <a:lnT w="7620" cap="flat" cmpd="sng" algn="ctr">
                      <a:solidFill>
                        <a:srgbClr val="30AFC7"/>
                      </a:solidFill>
                      <a:prstDash val="solid"/>
                      <a:round/>
                      <a:headEnd type="none" w="med" len="med"/>
                      <a:tailEnd type="none" w="med" len="med"/>
                    </a:lnT>
                    <a:lnB w="7620" cap="flat" cmpd="sng" algn="ctr">
                      <a:solidFill>
                        <a:srgbClr val="D0BD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D0AEC7"/>
                      </a:solidFill>
                      <a:prstDash val="solid"/>
                      <a:round/>
                      <a:headEnd type="none" w="med" len="med"/>
                      <a:tailEnd type="none" w="med" len="med"/>
                    </a:lnL>
                    <a:lnR w="7620" cap="flat" cmpd="sng" algn="ctr">
                      <a:solidFill>
                        <a:srgbClr val="D0ADC7"/>
                      </a:solidFill>
                      <a:prstDash val="solid"/>
                      <a:round/>
                      <a:headEnd type="none" w="med" len="med"/>
                      <a:tailEnd type="none" w="med" len="med"/>
                    </a:lnR>
                    <a:lnT w="7620" cap="flat" cmpd="sng" algn="ctr">
                      <a:solidFill>
                        <a:srgbClr val="D0AEC7"/>
                      </a:solidFill>
                      <a:prstDash val="solid"/>
                      <a:round/>
                      <a:headEnd type="none" w="med" len="med"/>
                      <a:tailEnd type="none" w="med" len="med"/>
                    </a:lnT>
                    <a:lnB w="7620" cap="flat" cmpd="sng" algn="ctr">
                      <a:solidFill>
                        <a:srgbClr val="10BD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D0ADC7"/>
                      </a:solidFill>
                      <a:prstDash val="solid"/>
                      <a:round/>
                      <a:headEnd type="none" w="med" len="med"/>
                      <a:tailEnd type="none" w="med" len="med"/>
                    </a:lnL>
                    <a:lnR w="7620" cap="flat" cmpd="sng" algn="ctr">
                      <a:solidFill>
                        <a:srgbClr val="90B0C7"/>
                      </a:solidFill>
                      <a:prstDash val="solid"/>
                      <a:round/>
                      <a:headEnd type="none" w="med" len="med"/>
                      <a:tailEnd type="none" w="med" len="med"/>
                    </a:lnR>
                    <a:lnT w="7620" cap="flat" cmpd="sng" algn="ctr">
                      <a:solidFill>
                        <a:srgbClr val="D0ADC7"/>
                      </a:solidFill>
                      <a:prstDash val="solid"/>
                      <a:round/>
                      <a:headEnd type="none" w="med" len="med"/>
                      <a:tailEnd type="none" w="med" len="med"/>
                    </a:lnT>
                    <a:lnB w="7620" cap="flat" cmpd="sng" algn="ctr">
                      <a:solidFill>
                        <a:srgbClr val="3070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90B0C7"/>
                      </a:solidFill>
                      <a:prstDash val="solid"/>
                      <a:round/>
                      <a:headEnd type="none" w="med" len="med"/>
                      <a:tailEnd type="none" w="med" len="med"/>
                    </a:lnL>
                    <a:lnR w="7620" cap="flat" cmpd="sng" algn="ctr">
                      <a:solidFill>
                        <a:srgbClr val="90B0C7"/>
                      </a:solidFill>
                      <a:prstDash val="solid"/>
                      <a:round/>
                      <a:headEnd type="none" w="med" len="med"/>
                      <a:tailEnd type="none" w="med" len="med"/>
                    </a:lnR>
                    <a:lnT w="7620" cap="flat" cmpd="sng" algn="ctr">
                      <a:solidFill>
                        <a:srgbClr val="90B0C7"/>
                      </a:solidFill>
                      <a:prstDash val="solid"/>
                      <a:round/>
                      <a:headEnd type="none" w="med" len="med"/>
                      <a:tailEnd type="none" w="med" len="med"/>
                    </a:lnT>
                    <a:lnB w="7620" cap="flat" cmpd="sng" algn="ctr">
                      <a:solidFill>
                        <a:srgbClr val="5091C7"/>
                      </a:solidFill>
                      <a:prstDash val="solid"/>
                      <a:round/>
                      <a:headEnd type="none" w="med" len="med"/>
                      <a:tailEnd type="none" w="med" len="med"/>
                    </a:lnB>
                    <a:solidFill>
                      <a:srgbClr val="FFE598"/>
                    </a:solidFill>
                  </a:tcPr>
                </a:tc>
                <a:extLst>
                  <a:ext uri="{0D108BD9-81ED-4DB2-BD59-A6C34878D82A}">
                    <a16:rowId xmlns:a16="http://schemas.microsoft.com/office/drawing/2014/main" val="3117451911"/>
                  </a:ext>
                </a:extLst>
              </a:tr>
              <a:tr h="220282">
                <a:tc>
                  <a:txBody>
                    <a:bodyPr/>
                    <a:lstStyle/>
                    <a:p>
                      <a:pPr rtl="0" fontAlgn="b"/>
                      <a:r>
                        <a:rPr lang="en-IN" sz="1200" b="1">
                          <a:effectLst/>
                          <a:latin typeface="Arial Narrow" panose="020B0606020202030204" pitchFamily="34" charset="0"/>
                        </a:rPr>
                        <a:t>Accretion(dilution) % to Acquirer post M&amp;A</a:t>
                      </a:r>
                    </a:p>
                  </a:txBody>
                  <a:tcPr marL="8197" marR="8197"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endParaRPr lang="en-IN" sz="1200">
                        <a:effectLst/>
                      </a:endParaRP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endParaRPr lang="en-IN" sz="1200">
                        <a:effectLst/>
                      </a:endParaRP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r>
                        <a:rPr lang="en-IN" sz="1200" b="0">
                          <a:effectLst/>
                          <a:latin typeface="Arial Narrow" panose="020B0606020202030204" pitchFamily="34" charset="0"/>
                        </a:rPr>
                        <a:t>0.00%</a:t>
                      </a:r>
                    </a:p>
                  </a:txBody>
                  <a:tcPr marL="8197" marR="8197" marT="0" marB="0" anchor="b">
                    <a:lnL w="7620" cap="flat" cmpd="sng" algn="ctr">
                      <a:solidFill>
                        <a:srgbClr val="CCCCCC"/>
                      </a:solidFill>
                      <a:prstDash val="solid"/>
                      <a:round/>
                      <a:headEnd type="none" w="med" len="med"/>
                      <a:tailEnd type="none" w="med" len="med"/>
                    </a:lnL>
                    <a:lnR w="7620" cap="flat" cmpd="sng" algn="ctr">
                      <a:solidFill>
                        <a:srgbClr val="B0B6C7"/>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endParaRPr lang="en-IN" sz="1200">
                        <a:effectLst/>
                      </a:endParaRPr>
                    </a:p>
                  </a:txBody>
                  <a:tcPr marL="8197" marR="8197" marT="0" marB="0" anchor="b">
                    <a:lnL w="7620" cap="flat" cmpd="sng" algn="ctr">
                      <a:solidFill>
                        <a:srgbClr val="B0B6C7"/>
                      </a:solidFill>
                      <a:prstDash val="solid"/>
                      <a:round/>
                      <a:headEnd type="none" w="med" len="med"/>
                      <a:tailEnd type="none" w="med" len="med"/>
                    </a:lnL>
                    <a:lnR w="7620" cap="flat" cmpd="sng" algn="ctr">
                      <a:solidFill>
                        <a:srgbClr val="F0BFC7"/>
                      </a:solidFill>
                      <a:prstDash val="solid"/>
                      <a:round/>
                      <a:headEnd type="none" w="med" len="med"/>
                      <a:tailEnd type="none" w="med" len="med"/>
                    </a:lnR>
                    <a:lnT w="7620" cap="flat" cmpd="sng" algn="ctr">
                      <a:solidFill>
                        <a:srgbClr val="B0B6C7"/>
                      </a:solidFill>
                      <a:prstDash val="solid"/>
                      <a:round/>
                      <a:headEnd type="none" w="med" len="med"/>
                      <a:tailEnd type="none" w="med" len="med"/>
                    </a:lnT>
                    <a:lnB w="7620" cap="flat" cmpd="sng" algn="ctr">
                      <a:solidFill>
                        <a:srgbClr val="B0B6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F0BFC7"/>
                      </a:solidFill>
                      <a:prstDash val="solid"/>
                      <a:round/>
                      <a:headEnd type="none" w="med" len="med"/>
                      <a:tailEnd type="none" w="med" len="med"/>
                    </a:lnL>
                    <a:lnR w="7620" cap="flat" cmpd="sng" algn="ctr">
                      <a:solidFill>
                        <a:srgbClr val="D0BDC7"/>
                      </a:solidFill>
                      <a:prstDash val="solid"/>
                      <a:round/>
                      <a:headEnd type="none" w="med" len="med"/>
                      <a:tailEnd type="none" w="med" len="med"/>
                    </a:lnR>
                    <a:lnT w="7620" cap="flat" cmpd="sng" algn="ctr">
                      <a:solidFill>
                        <a:srgbClr val="F0BFC7"/>
                      </a:solidFill>
                      <a:prstDash val="solid"/>
                      <a:round/>
                      <a:headEnd type="none" w="med" len="med"/>
                      <a:tailEnd type="none" w="med" len="med"/>
                    </a:lnT>
                    <a:lnB w="7620" cap="flat" cmpd="sng" algn="ctr">
                      <a:solidFill>
                        <a:srgbClr val="F0BF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D0BDC7"/>
                      </a:solidFill>
                      <a:prstDash val="solid"/>
                      <a:round/>
                      <a:headEnd type="none" w="med" len="med"/>
                      <a:tailEnd type="none" w="med" len="med"/>
                    </a:lnL>
                    <a:lnR w="7620" cap="flat" cmpd="sng" algn="ctr">
                      <a:solidFill>
                        <a:srgbClr val="10BDC7"/>
                      </a:solidFill>
                      <a:prstDash val="solid"/>
                      <a:round/>
                      <a:headEnd type="none" w="med" len="med"/>
                      <a:tailEnd type="none" w="med" len="med"/>
                    </a:lnR>
                    <a:lnT w="7620" cap="flat" cmpd="sng" algn="ctr">
                      <a:solidFill>
                        <a:srgbClr val="D0BDC7"/>
                      </a:solidFill>
                      <a:prstDash val="solid"/>
                      <a:round/>
                      <a:headEnd type="none" w="med" len="med"/>
                      <a:tailEnd type="none" w="med" len="med"/>
                    </a:lnT>
                    <a:lnB w="7620" cap="flat" cmpd="sng" algn="ctr">
                      <a:solidFill>
                        <a:srgbClr val="D0BD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10BDC7"/>
                      </a:solidFill>
                      <a:prstDash val="solid"/>
                      <a:round/>
                      <a:headEnd type="none" w="med" len="med"/>
                      <a:tailEnd type="none" w="med" len="med"/>
                    </a:lnL>
                    <a:lnR w="7620" cap="flat" cmpd="sng" algn="ctr">
                      <a:solidFill>
                        <a:srgbClr val="3070C7"/>
                      </a:solidFill>
                      <a:prstDash val="solid"/>
                      <a:round/>
                      <a:headEnd type="none" w="med" len="med"/>
                      <a:tailEnd type="none" w="med" len="med"/>
                    </a:lnR>
                    <a:lnT w="7620" cap="flat" cmpd="sng" algn="ctr">
                      <a:solidFill>
                        <a:srgbClr val="10BDC7"/>
                      </a:solidFill>
                      <a:prstDash val="solid"/>
                      <a:round/>
                      <a:headEnd type="none" w="med" len="med"/>
                      <a:tailEnd type="none" w="med" len="med"/>
                    </a:lnT>
                    <a:lnB w="7620" cap="flat" cmpd="sng" algn="ctr">
                      <a:solidFill>
                        <a:srgbClr val="10BD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3070C7"/>
                      </a:solidFill>
                      <a:prstDash val="solid"/>
                      <a:round/>
                      <a:headEnd type="none" w="med" len="med"/>
                      <a:tailEnd type="none" w="med" len="med"/>
                    </a:lnL>
                    <a:lnR w="7620" cap="flat" cmpd="sng" algn="ctr">
                      <a:solidFill>
                        <a:srgbClr val="5091C7"/>
                      </a:solidFill>
                      <a:prstDash val="solid"/>
                      <a:round/>
                      <a:headEnd type="none" w="med" len="med"/>
                      <a:tailEnd type="none" w="med" len="med"/>
                    </a:lnR>
                    <a:lnT w="7620" cap="flat" cmpd="sng" algn="ctr">
                      <a:solidFill>
                        <a:srgbClr val="3070C7"/>
                      </a:solidFill>
                      <a:prstDash val="solid"/>
                      <a:round/>
                      <a:headEnd type="none" w="med" len="med"/>
                      <a:tailEnd type="none" w="med" len="med"/>
                    </a:lnT>
                    <a:lnB w="7620" cap="flat" cmpd="sng" algn="ctr">
                      <a:solidFill>
                        <a:srgbClr val="3070C7"/>
                      </a:solidFill>
                      <a:prstDash val="solid"/>
                      <a:round/>
                      <a:headEnd type="none" w="med" len="med"/>
                      <a:tailEnd type="none" w="med" len="med"/>
                    </a:lnB>
                    <a:solidFill>
                      <a:srgbClr val="FFE598"/>
                    </a:solidFill>
                  </a:tcPr>
                </a:tc>
                <a:tc>
                  <a:txBody>
                    <a:bodyPr/>
                    <a:lstStyle/>
                    <a:p>
                      <a:pPr rtl="0" fontAlgn="b"/>
                      <a:endParaRPr lang="en-IN" sz="1200">
                        <a:effectLst/>
                      </a:endParaRPr>
                    </a:p>
                  </a:txBody>
                  <a:tcPr marL="8197" marR="8197" marT="0" marB="0" anchor="b">
                    <a:lnL w="7620" cap="flat" cmpd="sng" algn="ctr">
                      <a:solidFill>
                        <a:srgbClr val="5091C7"/>
                      </a:solidFill>
                      <a:prstDash val="solid"/>
                      <a:round/>
                      <a:headEnd type="none" w="med" len="med"/>
                      <a:tailEnd type="none" w="med" len="med"/>
                    </a:lnL>
                    <a:lnR w="7620" cap="flat" cmpd="sng" algn="ctr">
                      <a:solidFill>
                        <a:srgbClr val="5091C7"/>
                      </a:solidFill>
                      <a:prstDash val="solid"/>
                      <a:round/>
                      <a:headEnd type="none" w="med" len="med"/>
                      <a:tailEnd type="none" w="med" len="med"/>
                    </a:lnR>
                    <a:lnT w="7620" cap="flat" cmpd="sng" algn="ctr">
                      <a:solidFill>
                        <a:srgbClr val="5091C7"/>
                      </a:solidFill>
                      <a:prstDash val="solid"/>
                      <a:round/>
                      <a:headEnd type="none" w="med" len="med"/>
                      <a:tailEnd type="none" w="med" len="med"/>
                    </a:lnT>
                    <a:lnB w="7620" cap="flat" cmpd="sng" algn="ctr">
                      <a:solidFill>
                        <a:srgbClr val="5091C7"/>
                      </a:solidFill>
                      <a:prstDash val="solid"/>
                      <a:round/>
                      <a:headEnd type="none" w="med" len="med"/>
                      <a:tailEnd type="none" w="med" len="med"/>
                    </a:lnB>
                    <a:solidFill>
                      <a:srgbClr val="FFE598"/>
                    </a:solidFill>
                  </a:tcPr>
                </a:tc>
                <a:extLst>
                  <a:ext uri="{0D108BD9-81ED-4DB2-BD59-A6C34878D82A}">
                    <a16:rowId xmlns:a16="http://schemas.microsoft.com/office/drawing/2014/main" val="1277380187"/>
                  </a:ext>
                </a:extLst>
              </a:tr>
            </a:tbl>
          </a:graphicData>
        </a:graphic>
      </p:graphicFrame>
    </p:spTree>
    <p:extLst>
      <p:ext uri="{BB962C8B-B14F-4D97-AF65-F5344CB8AC3E}">
        <p14:creationId xmlns:p14="http://schemas.microsoft.com/office/powerpoint/2010/main" val="1273594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DD158E22-E804-9690-58B0-2BA52F491921}"/>
              </a:ext>
            </a:extLst>
          </p:cNvPr>
          <p:cNvGraphicFramePr>
            <a:graphicFrameLocks noGrp="1"/>
          </p:cNvGraphicFramePr>
          <p:nvPr>
            <p:extLst>
              <p:ext uri="{D42A27DB-BD31-4B8C-83A1-F6EECF244321}">
                <p14:modId xmlns:p14="http://schemas.microsoft.com/office/powerpoint/2010/main" val="1930064149"/>
              </p:ext>
            </p:extLst>
          </p:nvPr>
        </p:nvGraphicFramePr>
        <p:xfrm>
          <a:off x="1126309" y="1300741"/>
          <a:ext cx="9941264" cy="4252910"/>
        </p:xfrm>
        <a:graphic>
          <a:graphicData uri="http://schemas.openxmlformats.org/drawingml/2006/table">
            <a:tbl>
              <a:tblPr/>
              <a:tblGrid>
                <a:gridCol w="4717753">
                  <a:extLst>
                    <a:ext uri="{9D8B030D-6E8A-4147-A177-3AD203B41FA5}">
                      <a16:colId xmlns:a16="http://schemas.microsoft.com/office/drawing/2014/main" val="1582672768"/>
                    </a:ext>
                  </a:extLst>
                </a:gridCol>
                <a:gridCol w="896170">
                  <a:extLst>
                    <a:ext uri="{9D8B030D-6E8A-4147-A177-3AD203B41FA5}">
                      <a16:colId xmlns:a16="http://schemas.microsoft.com/office/drawing/2014/main" val="3918738971"/>
                    </a:ext>
                  </a:extLst>
                </a:gridCol>
                <a:gridCol w="839855">
                  <a:extLst>
                    <a:ext uri="{9D8B030D-6E8A-4147-A177-3AD203B41FA5}">
                      <a16:colId xmlns:a16="http://schemas.microsoft.com/office/drawing/2014/main" val="89762390"/>
                    </a:ext>
                  </a:extLst>
                </a:gridCol>
                <a:gridCol w="896170">
                  <a:extLst>
                    <a:ext uri="{9D8B030D-6E8A-4147-A177-3AD203B41FA5}">
                      <a16:colId xmlns:a16="http://schemas.microsoft.com/office/drawing/2014/main" val="2910392517"/>
                    </a:ext>
                  </a:extLst>
                </a:gridCol>
                <a:gridCol w="896170">
                  <a:extLst>
                    <a:ext uri="{9D8B030D-6E8A-4147-A177-3AD203B41FA5}">
                      <a16:colId xmlns:a16="http://schemas.microsoft.com/office/drawing/2014/main" val="1808935810"/>
                    </a:ext>
                  </a:extLst>
                </a:gridCol>
                <a:gridCol w="896170">
                  <a:extLst>
                    <a:ext uri="{9D8B030D-6E8A-4147-A177-3AD203B41FA5}">
                      <a16:colId xmlns:a16="http://schemas.microsoft.com/office/drawing/2014/main" val="1061591845"/>
                    </a:ext>
                  </a:extLst>
                </a:gridCol>
                <a:gridCol w="199744">
                  <a:extLst>
                    <a:ext uri="{9D8B030D-6E8A-4147-A177-3AD203B41FA5}">
                      <a16:colId xmlns:a16="http://schemas.microsoft.com/office/drawing/2014/main" val="4203134351"/>
                    </a:ext>
                  </a:extLst>
                </a:gridCol>
                <a:gridCol w="199744">
                  <a:extLst>
                    <a:ext uri="{9D8B030D-6E8A-4147-A177-3AD203B41FA5}">
                      <a16:colId xmlns:a16="http://schemas.microsoft.com/office/drawing/2014/main" val="2410830169"/>
                    </a:ext>
                  </a:extLst>
                </a:gridCol>
                <a:gridCol w="199744">
                  <a:extLst>
                    <a:ext uri="{9D8B030D-6E8A-4147-A177-3AD203B41FA5}">
                      <a16:colId xmlns:a16="http://schemas.microsoft.com/office/drawing/2014/main" val="1747949471"/>
                    </a:ext>
                  </a:extLst>
                </a:gridCol>
                <a:gridCol w="199744">
                  <a:extLst>
                    <a:ext uri="{9D8B030D-6E8A-4147-A177-3AD203B41FA5}">
                      <a16:colId xmlns:a16="http://schemas.microsoft.com/office/drawing/2014/main" val="2997391169"/>
                    </a:ext>
                  </a:extLst>
                </a:gridCol>
              </a:tblGrid>
              <a:tr h="156180">
                <a:tc>
                  <a:txBody>
                    <a:bodyPr/>
                    <a:lstStyle/>
                    <a:p>
                      <a:pPr rtl="0" fontAlgn="b"/>
                      <a:r>
                        <a:rPr lang="en-IN" sz="800" b="1" u="sng">
                          <a:effectLst/>
                        </a:rPr>
                        <a:t>Scenario-5</a:t>
                      </a:r>
                    </a:p>
                  </a:txBody>
                  <a:tcPr marL="6014" marR="6014" marT="0" marB="0" anchor="b">
                    <a:lnL w="7620" cap="flat" cmpd="sng" algn="ctr">
                      <a:solidFill>
                        <a:srgbClr val="101FA6"/>
                      </a:solidFill>
                      <a:prstDash val="solid"/>
                      <a:round/>
                      <a:headEnd type="none" w="med" len="med"/>
                      <a:tailEnd type="none" w="med" len="med"/>
                    </a:lnL>
                    <a:lnR w="7620" cap="flat" cmpd="sng" algn="ctr">
                      <a:solidFill>
                        <a:srgbClr val="B01DA6"/>
                      </a:solidFill>
                      <a:prstDash val="solid"/>
                      <a:round/>
                      <a:headEnd type="none" w="med" len="med"/>
                      <a:tailEnd type="none" w="med" len="med"/>
                    </a:lnR>
                    <a:lnT w="7620" cap="flat" cmpd="sng" algn="ctr">
                      <a:solidFill>
                        <a:srgbClr val="101FA6"/>
                      </a:solidFill>
                      <a:prstDash val="solid"/>
                      <a:round/>
                      <a:headEnd type="none" w="med" len="med"/>
                      <a:tailEnd type="none" w="med" len="med"/>
                    </a:lnT>
                    <a:lnB w="7620" cap="flat" cmpd="sng" algn="ctr">
                      <a:solidFill>
                        <a:srgbClr val="B02E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B01DA6"/>
                      </a:solidFill>
                      <a:prstDash val="solid"/>
                      <a:round/>
                      <a:headEnd type="none" w="med" len="med"/>
                      <a:tailEnd type="none" w="med" len="med"/>
                    </a:lnL>
                    <a:lnR w="7620" cap="flat" cmpd="sng" algn="ctr">
                      <a:solidFill>
                        <a:srgbClr val="3012A5"/>
                      </a:solidFill>
                      <a:prstDash val="solid"/>
                      <a:round/>
                      <a:headEnd type="none" w="med" len="med"/>
                      <a:tailEnd type="none" w="med" len="med"/>
                    </a:lnR>
                    <a:lnT w="7620" cap="flat" cmpd="sng" algn="ctr">
                      <a:solidFill>
                        <a:srgbClr val="B01DA6"/>
                      </a:solidFill>
                      <a:prstDash val="solid"/>
                      <a:round/>
                      <a:headEnd type="none" w="med" len="med"/>
                      <a:tailEnd type="none" w="med" len="med"/>
                    </a:lnT>
                    <a:lnB w="7620" cap="flat" cmpd="sng" algn="ctr">
                      <a:solidFill>
                        <a:srgbClr val="B01AA6"/>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3012A5"/>
                      </a:solidFill>
                      <a:prstDash val="solid"/>
                      <a:round/>
                      <a:headEnd type="none" w="med" len="med"/>
                      <a:tailEnd type="none" w="med" len="med"/>
                    </a:lnL>
                    <a:lnR w="7620" cap="flat" cmpd="sng" algn="ctr">
                      <a:solidFill>
                        <a:srgbClr val="D014A5"/>
                      </a:solidFill>
                      <a:prstDash val="solid"/>
                      <a:round/>
                      <a:headEnd type="none" w="med" len="med"/>
                      <a:tailEnd type="none" w="med" len="med"/>
                    </a:lnR>
                    <a:lnT w="7620" cap="flat" cmpd="sng" algn="ctr">
                      <a:solidFill>
                        <a:srgbClr val="3012A5"/>
                      </a:solidFill>
                      <a:prstDash val="solid"/>
                      <a:round/>
                      <a:headEnd type="none" w="med" len="med"/>
                      <a:tailEnd type="none" w="med" len="med"/>
                    </a:lnT>
                    <a:lnB w="7620" cap="flat" cmpd="sng" algn="ctr">
                      <a:solidFill>
                        <a:srgbClr val="102A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D014A5"/>
                      </a:solidFill>
                      <a:prstDash val="solid"/>
                      <a:round/>
                      <a:headEnd type="none" w="med" len="med"/>
                      <a:tailEnd type="none" w="med" len="med"/>
                    </a:lnL>
                    <a:lnR w="7620" cap="flat" cmpd="sng" algn="ctr">
                      <a:solidFill>
                        <a:srgbClr val="9019A5"/>
                      </a:solidFill>
                      <a:prstDash val="solid"/>
                      <a:round/>
                      <a:headEnd type="none" w="med" len="med"/>
                      <a:tailEnd type="none" w="med" len="med"/>
                    </a:lnR>
                    <a:lnT w="7620" cap="flat" cmpd="sng" algn="ctr">
                      <a:solidFill>
                        <a:srgbClr val="D014A5"/>
                      </a:solidFill>
                      <a:prstDash val="solid"/>
                      <a:round/>
                      <a:headEnd type="none" w="med" len="med"/>
                      <a:tailEnd type="none" w="med" len="med"/>
                    </a:lnT>
                    <a:lnB w="7620" cap="flat" cmpd="sng" algn="ctr">
                      <a:solidFill>
                        <a:srgbClr val="D037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9019A5"/>
                      </a:solidFill>
                      <a:prstDash val="solid"/>
                      <a:round/>
                      <a:headEnd type="none" w="med" len="med"/>
                      <a:tailEnd type="none" w="med" len="med"/>
                    </a:lnL>
                    <a:lnR w="7620" cap="flat" cmpd="sng" algn="ctr">
                      <a:solidFill>
                        <a:srgbClr val="301DA5"/>
                      </a:solidFill>
                      <a:prstDash val="solid"/>
                      <a:round/>
                      <a:headEnd type="none" w="med" len="med"/>
                      <a:tailEnd type="none" w="med" len="med"/>
                    </a:lnR>
                    <a:lnT w="7620" cap="flat" cmpd="sng" algn="ctr">
                      <a:solidFill>
                        <a:srgbClr val="9019A5"/>
                      </a:solidFill>
                      <a:prstDash val="solid"/>
                      <a:round/>
                      <a:headEnd type="none" w="med" len="med"/>
                      <a:tailEnd type="none" w="med" len="med"/>
                    </a:lnT>
                    <a:lnB w="7620" cap="flat" cmpd="sng" algn="ctr">
                      <a:solidFill>
                        <a:srgbClr val="F034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301DA5"/>
                      </a:solidFill>
                      <a:prstDash val="solid"/>
                      <a:round/>
                      <a:headEnd type="none" w="med" len="med"/>
                      <a:tailEnd type="none" w="med" len="med"/>
                    </a:lnL>
                    <a:lnR w="7620" cap="flat" cmpd="sng" algn="ctr">
                      <a:solidFill>
                        <a:srgbClr val="F01FA5"/>
                      </a:solidFill>
                      <a:prstDash val="solid"/>
                      <a:round/>
                      <a:headEnd type="none" w="med" len="med"/>
                      <a:tailEnd type="none" w="med" len="med"/>
                    </a:lnR>
                    <a:lnT w="7620" cap="flat" cmpd="sng" algn="ctr">
                      <a:solidFill>
                        <a:srgbClr val="301DA5"/>
                      </a:solidFill>
                      <a:prstDash val="solid"/>
                      <a:round/>
                      <a:headEnd type="none" w="med" len="med"/>
                      <a:tailEnd type="none" w="med" len="med"/>
                    </a:lnT>
                    <a:lnB w="7620" cap="flat" cmpd="sng" algn="ctr">
                      <a:solidFill>
                        <a:srgbClr val="1035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F01FA5"/>
                      </a:solidFill>
                      <a:prstDash val="solid"/>
                      <a:round/>
                      <a:headEnd type="none" w="med" len="med"/>
                      <a:tailEnd type="none" w="med" len="med"/>
                    </a:lnL>
                    <a:lnR w="7620" cap="flat" cmpd="sng" algn="ctr">
                      <a:solidFill>
                        <a:srgbClr val="B023A5"/>
                      </a:solidFill>
                      <a:prstDash val="solid"/>
                      <a:round/>
                      <a:headEnd type="none" w="med" len="med"/>
                      <a:tailEnd type="none" w="med" len="med"/>
                    </a:lnR>
                    <a:lnT w="7620" cap="flat" cmpd="sng" algn="ctr">
                      <a:solidFill>
                        <a:srgbClr val="F01FA5"/>
                      </a:solidFill>
                      <a:prstDash val="solid"/>
                      <a:round/>
                      <a:headEnd type="none" w="med" len="med"/>
                      <a:tailEnd type="none" w="med" len="med"/>
                    </a:lnT>
                    <a:lnB w="7620" cap="flat" cmpd="sng" algn="ctr">
                      <a:solidFill>
                        <a:srgbClr val="B03F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B023A5"/>
                      </a:solidFill>
                      <a:prstDash val="solid"/>
                      <a:round/>
                      <a:headEnd type="none" w="med" len="med"/>
                      <a:tailEnd type="none" w="med" len="med"/>
                    </a:lnL>
                    <a:lnR w="7620" cap="flat" cmpd="sng" algn="ctr">
                      <a:solidFill>
                        <a:srgbClr val="B023A5"/>
                      </a:solidFill>
                      <a:prstDash val="solid"/>
                      <a:round/>
                      <a:headEnd type="none" w="med" len="med"/>
                      <a:tailEnd type="none" w="med" len="med"/>
                    </a:lnR>
                    <a:lnT w="7620" cap="flat" cmpd="sng" algn="ctr">
                      <a:solidFill>
                        <a:srgbClr val="B023A5"/>
                      </a:solidFill>
                      <a:prstDash val="solid"/>
                      <a:round/>
                      <a:headEnd type="none" w="med" len="med"/>
                      <a:tailEnd type="none" w="med" len="med"/>
                    </a:lnT>
                    <a:lnB w="7620" cap="flat" cmpd="sng" algn="ctr">
                      <a:solidFill>
                        <a:srgbClr val="3041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B023A5"/>
                      </a:solidFill>
                      <a:prstDash val="solid"/>
                      <a:round/>
                      <a:headEnd type="none" w="med" len="med"/>
                      <a:tailEnd type="none" w="med" len="med"/>
                    </a:lnL>
                    <a:lnR w="7620" cap="flat" cmpd="sng" algn="ctr">
                      <a:solidFill>
                        <a:srgbClr val="F025A5"/>
                      </a:solidFill>
                      <a:prstDash val="solid"/>
                      <a:round/>
                      <a:headEnd type="none" w="med" len="med"/>
                      <a:tailEnd type="none" w="med" len="med"/>
                    </a:lnR>
                    <a:lnT w="7620" cap="flat" cmpd="sng" algn="ctr">
                      <a:solidFill>
                        <a:srgbClr val="B023A5"/>
                      </a:solidFill>
                      <a:prstDash val="solid"/>
                      <a:round/>
                      <a:headEnd type="none" w="med" len="med"/>
                      <a:tailEnd type="none" w="med" len="med"/>
                    </a:lnT>
                    <a:lnB w="7620" cap="flat" cmpd="sng" algn="ctr">
                      <a:solidFill>
                        <a:srgbClr val="9020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F025A5"/>
                      </a:solidFill>
                      <a:prstDash val="solid"/>
                      <a:round/>
                      <a:headEnd type="none" w="med" len="med"/>
                      <a:tailEnd type="none" w="med" len="med"/>
                    </a:lnL>
                    <a:lnR w="7620" cap="flat" cmpd="sng" algn="ctr">
                      <a:solidFill>
                        <a:srgbClr val="F025A5"/>
                      </a:solidFill>
                      <a:prstDash val="solid"/>
                      <a:round/>
                      <a:headEnd type="none" w="med" len="med"/>
                      <a:tailEnd type="none" w="med" len="med"/>
                    </a:lnR>
                    <a:lnT w="7620" cap="flat" cmpd="sng" algn="ctr">
                      <a:solidFill>
                        <a:srgbClr val="F025A5"/>
                      </a:solidFill>
                      <a:prstDash val="solid"/>
                      <a:round/>
                      <a:headEnd type="none" w="med" len="med"/>
                      <a:tailEnd type="none" w="med" len="med"/>
                    </a:lnT>
                    <a:lnB w="7620" cap="flat" cmpd="sng" algn="ctr">
                      <a:solidFill>
                        <a:srgbClr val="9027A5"/>
                      </a:solidFill>
                      <a:prstDash val="solid"/>
                      <a:round/>
                      <a:headEnd type="none" w="med" len="med"/>
                      <a:tailEnd type="none" w="med" len="med"/>
                    </a:lnB>
                    <a:solidFill>
                      <a:srgbClr val="FFE598"/>
                    </a:solidFill>
                  </a:tcPr>
                </a:tc>
                <a:extLst>
                  <a:ext uri="{0D108BD9-81ED-4DB2-BD59-A6C34878D82A}">
                    <a16:rowId xmlns:a16="http://schemas.microsoft.com/office/drawing/2014/main" val="1917185759"/>
                  </a:ext>
                </a:extLst>
              </a:tr>
              <a:tr h="186215">
                <a:tc>
                  <a:txBody>
                    <a:bodyPr/>
                    <a:lstStyle/>
                    <a:p>
                      <a:pPr rtl="0" fontAlgn="b"/>
                      <a:r>
                        <a:rPr lang="en-US" sz="1000">
                          <a:effectLst/>
                        </a:rPr>
                        <a:t>Acquirer acquires target firm at Preium over market price and pays through stock</a:t>
                      </a:r>
                    </a:p>
                  </a:txBody>
                  <a:tcPr marL="6014" marR="6014" marT="0" marB="0" anchor="b">
                    <a:lnL w="7620" cap="flat" cmpd="sng" algn="ctr">
                      <a:solidFill>
                        <a:srgbClr val="B02EA5"/>
                      </a:solidFill>
                      <a:prstDash val="solid"/>
                      <a:round/>
                      <a:headEnd type="none" w="med" len="med"/>
                      <a:tailEnd type="none" w="med" len="med"/>
                    </a:lnL>
                    <a:lnR w="7620" cap="flat" cmpd="sng" algn="ctr">
                      <a:solidFill>
                        <a:srgbClr val="B01AA6"/>
                      </a:solidFill>
                      <a:prstDash val="solid"/>
                      <a:round/>
                      <a:headEnd type="none" w="med" len="med"/>
                      <a:tailEnd type="none" w="med" len="med"/>
                    </a:lnR>
                    <a:lnT w="7620" cap="flat" cmpd="sng" algn="ctr">
                      <a:solidFill>
                        <a:srgbClr val="B02EA5"/>
                      </a:solidFill>
                      <a:prstDash val="solid"/>
                      <a:round/>
                      <a:headEnd type="none" w="med" len="med"/>
                      <a:tailEnd type="none" w="med" len="med"/>
                    </a:lnT>
                    <a:lnB w="7620" cap="flat" cmpd="sng" algn="ctr">
                      <a:solidFill>
                        <a:srgbClr val="B019A6"/>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B01AA6"/>
                      </a:solidFill>
                      <a:prstDash val="solid"/>
                      <a:round/>
                      <a:headEnd type="none" w="med" len="med"/>
                      <a:tailEnd type="none" w="med" len="med"/>
                    </a:lnL>
                    <a:lnR w="7620" cap="flat" cmpd="sng" algn="ctr">
                      <a:solidFill>
                        <a:srgbClr val="102AA5"/>
                      </a:solidFill>
                      <a:prstDash val="solid"/>
                      <a:round/>
                      <a:headEnd type="none" w="med" len="med"/>
                      <a:tailEnd type="none" w="med" len="med"/>
                    </a:lnR>
                    <a:lnT w="7620" cap="flat" cmpd="sng" algn="ctr">
                      <a:solidFill>
                        <a:srgbClr val="B01AA6"/>
                      </a:solidFill>
                      <a:prstDash val="solid"/>
                      <a:round/>
                      <a:headEnd type="none" w="med" len="med"/>
                      <a:tailEnd type="none" w="med" len="med"/>
                    </a:lnT>
                    <a:lnB w="7620" cap="flat" cmpd="sng" algn="ctr">
                      <a:solidFill>
                        <a:srgbClr val="7031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102AA5"/>
                      </a:solidFill>
                      <a:prstDash val="solid"/>
                      <a:round/>
                      <a:headEnd type="none" w="med" len="med"/>
                      <a:tailEnd type="none" w="med" len="med"/>
                    </a:lnL>
                    <a:lnR w="7620" cap="flat" cmpd="sng" algn="ctr">
                      <a:solidFill>
                        <a:srgbClr val="D037A5"/>
                      </a:solidFill>
                      <a:prstDash val="solid"/>
                      <a:round/>
                      <a:headEnd type="none" w="med" len="med"/>
                      <a:tailEnd type="none" w="med" len="med"/>
                    </a:lnR>
                    <a:lnT w="7620" cap="flat" cmpd="sng" algn="ctr">
                      <a:solidFill>
                        <a:srgbClr val="102AA5"/>
                      </a:solidFill>
                      <a:prstDash val="solid"/>
                      <a:round/>
                      <a:headEnd type="none" w="med" len="med"/>
                      <a:tailEnd type="none" w="med" len="med"/>
                    </a:lnT>
                    <a:lnB w="7620" cap="flat" cmpd="sng" algn="ctr">
                      <a:solidFill>
                        <a:srgbClr val="3032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D037A5"/>
                      </a:solidFill>
                      <a:prstDash val="solid"/>
                      <a:round/>
                      <a:headEnd type="none" w="med" len="med"/>
                      <a:tailEnd type="none" w="med" len="med"/>
                    </a:lnL>
                    <a:lnR w="7620" cap="flat" cmpd="sng" algn="ctr">
                      <a:solidFill>
                        <a:srgbClr val="F034A5"/>
                      </a:solidFill>
                      <a:prstDash val="solid"/>
                      <a:round/>
                      <a:headEnd type="none" w="med" len="med"/>
                      <a:tailEnd type="none" w="med" len="med"/>
                    </a:lnR>
                    <a:lnT w="7620" cap="flat" cmpd="sng" algn="ctr">
                      <a:solidFill>
                        <a:srgbClr val="D037A5"/>
                      </a:solidFill>
                      <a:prstDash val="solid"/>
                      <a:round/>
                      <a:headEnd type="none" w="med" len="med"/>
                      <a:tailEnd type="none" w="med" len="med"/>
                    </a:lnT>
                    <a:lnB w="7620" cap="flat" cmpd="sng" algn="ctr">
                      <a:solidFill>
                        <a:srgbClr val="9038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F034A5"/>
                      </a:solidFill>
                      <a:prstDash val="solid"/>
                      <a:round/>
                      <a:headEnd type="none" w="med" len="med"/>
                      <a:tailEnd type="none" w="med" len="med"/>
                    </a:lnL>
                    <a:lnR w="7620" cap="flat" cmpd="sng" algn="ctr">
                      <a:solidFill>
                        <a:srgbClr val="1035A5"/>
                      </a:solidFill>
                      <a:prstDash val="solid"/>
                      <a:round/>
                      <a:headEnd type="none" w="med" len="med"/>
                      <a:tailEnd type="none" w="med" len="med"/>
                    </a:lnR>
                    <a:lnT w="7620" cap="flat" cmpd="sng" algn="ctr">
                      <a:solidFill>
                        <a:srgbClr val="F034A5"/>
                      </a:solidFill>
                      <a:prstDash val="solid"/>
                      <a:round/>
                      <a:headEnd type="none" w="med" len="med"/>
                      <a:tailEnd type="none" w="med" len="med"/>
                    </a:lnT>
                    <a:lnB w="7620" cap="flat" cmpd="sng" algn="ctr">
                      <a:solidFill>
                        <a:srgbClr val="D03C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1035A5"/>
                      </a:solidFill>
                      <a:prstDash val="solid"/>
                      <a:round/>
                      <a:headEnd type="none" w="med" len="med"/>
                      <a:tailEnd type="none" w="med" len="med"/>
                    </a:lnL>
                    <a:lnR w="7620" cap="flat" cmpd="sng" algn="ctr">
                      <a:solidFill>
                        <a:srgbClr val="B03FA5"/>
                      </a:solidFill>
                      <a:prstDash val="solid"/>
                      <a:round/>
                      <a:headEnd type="none" w="med" len="med"/>
                      <a:tailEnd type="none" w="med" len="med"/>
                    </a:lnR>
                    <a:lnT w="7620" cap="flat" cmpd="sng" algn="ctr">
                      <a:solidFill>
                        <a:srgbClr val="1035A5"/>
                      </a:solidFill>
                      <a:prstDash val="solid"/>
                      <a:round/>
                      <a:headEnd type="none" w="med" len="med"/>
                      <a:tailEnd type="none" w="med" len="med"/>
                    </a:lnT>
                    <a:lnB w="7620" cap="flat" cmpd="sng" algn="ctr">
                      <a:solidFill>
                        <a:srgbClr val="103D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B03FA5"/>
                      </a:solidFill>
                      <a:prstDash val="solid"/>
                      <a:round/>
                      <a:headEnd type="none" w="med" len="med"/>
                      <a:tailEnd type="none" w="med" len="med"/>
                    </a:lnL>
                    <a:lnR w="7620" cap="flat" cmpd="sng" algn="ctr">
                      <a:solidFill>
                        <a:srgbClr val="3041A5"/>
                      </a:solidFill>
                      <a:prstDash val="solid"/>
                      <a:round/>
                      <a:headEnd type="none" w="med" len="med"/>
                      <a:tailEnd type="none" w="med" len="med"/>
                    </a:lnR>
                    <a:lnT w="7620" cap="flat" cmpd="sng" algn="ctr">
                      <a:solidFill>
                        <a:srgbClr val="B03FA5"/>
                      </a:solidFill>
                      <a:prstDash val="solid"/>
                      <a:round/>
                      <a:headEnd type="none" w="med" len="med"/>
                      <a:tailEnd type="none" w="med" len="med"/>
                    </a:lnT>
                    <a:lnB w="7620" cap="flat" cmpd="sng" algn="ctr">
                      <a:solidFill>
                        <a:srgbClr val="F045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3041A5"/>
                      </a:solidFill>
                      <a:prstDash val="solid"/>
                      <a:round/>
                      <a:headEnd type="none" w="med" len="med"/>
                      <a:tailEnd type="none" w="med" len="med"/>
                    </a:lnL>
                    <a:lnR w="7620" cap="flat" cmpd="sng" algn="ctr">
                      <a:solidFill>
                        <a:srgbClr val="9020A5"/>
                      </a:solidFill>
                      <a:prstDash val="solid"/>
                      <a:round/>
                      <a:headEnd type="none" w="med" len="med"/>
                      <a:tailEnd type="none" w="med" len="med"/>
                    </a:lnR>
                    <a:lnT w="7620" cap="flat" cmpd="sng" algn="ctr">
                      <a:solidFill>
                        <a:srgbClr val="3041A5"/>
                      </a:solidFill>
                      <a:prstDash val="solid"/>
                      <a:round/>
                      <a:headEnd type="none" w="med" len="med"/>
                      <a:tailEnd type="none" w="med" len="med"/>
                    </a:lnT>
                    <a:lnB w="7620" cap="flat" cmpd="sng" algn="ctr">
                      <a:solidFill>
                        <a:srgbClr val="7044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9020A5"/>
                      </a:solidFill>
                      <a:prstDash val="solid"/>
                      <a:round/>
                      <a:headEnd type="none" w="med" len="med"/>
                      <a:tailEnd type="none" w="med" len="med"/>
                    </a:lnL>
                    <a:lnR w="7620" cap="flat" cmpd="sng" algn="ctr">
                      <a:solidFill>
                        <a:srgbClr val="9027A5"/>
                      </a:solidFill>
                      <a:prstDash val="solid"/>
                      <a:round/>
                      <a:headEnd type="none" w="med" len="med"/>
                      <a:tailEnd type="none" w="med" len="med"/>
                    </a:lnR>
                    <a:lnT w="7620" cap="flat" cmpd="sng" algn="ctr">
                      <a:solidFill>
                        <a:srgbClr val="9020A5"/>
                      </a:solidFill>
                      <a:prstDash val="solid"/>
                      <a:round/>
                      <a:headEnd type="none" w="med" len="med"/>
                      <a:tailEnd type="none" w="med" len="med"/>
                    </a:lnT>
                    <a:lnB w="7620" cap="flat" cmpd="sng" algn="ctr">
                      <a:solidFill>
                        <a:srgbClr val="7045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9027A5"/>
                      </a:solidFill>
                      <a:prstDash val="solid"/>
                      <a:round/>
                      <a:headEnd type="none" w="med" len="med"/>
                      <a:tailEnd type="none" w="med" len="med"/>
                    </a:lnL>
                    <a:lnR w="7620" cap="flat" cmpd="sng" algn="ctr">
                      <a:solidFill>
                        <a:srgbClr val="9027A5"/>
                      </a:solidFill>
                      <a:prstDash val="solid"/>
                      <a:round/>
                      <a:headEnd type="none" w="med" len="med"/>
                      <a:tailEnd type="none" w="med" len="med"/>
                    </a:lnR>
                    <a:lnT w="7620" cap="flat" cmpd="sng" algn="ctr">
                      <a:solidFill>
                        <a:srgbClr val="9027A5"/>
                      </a:solidFill>
                      <a:prstDash val="solid"/>
                      <a:round/>
                      <a:headEnd type="none" w="med" len="med"/>
                      <a:tailEnd type="none" w="med" len="med"/>
                    </a:lnT>
                    <a:lnB w="7620" cap="flat" cmpd="sng" algn="ctr">
                      <a:solidFill>
                        <a:srgbClr val="F045A5"/>
                      </a:solidFill>
                      <a:prstDash val="solid"/>
                      <a:round/>
                      <a:headEnd type="none" w="med" len="med"/>
                      <a:tailEnd type="none" w="med" len="med"/>
                    </a:lnB>
                    <a:solidFill>
                      <a:srgbClr val="FFE598"/>
                    </a:solidFill>
                  </a:tcPr>
                </a:tc>
                <a:extLst>
                  <a:ext uri="{0D108BD9-81ED-4DB2-BD59-A6C34878D82A}">
                    <a16:rowId xmlns:a16="http://schemas.microsoft.com/office/drawing/2014/main" val="4003332350"/>
                  </a:ext>
                </a:extLst>
              </a:tr>
              <a:tr h="186215">
                <a:tc>
                  <a:txBody>
                    <a:bodyPr/>
                    <a:lstStyle/>
                    <a:p>
                      <a:pPr rtl="0" fontAlgn="b"/>
                      <a:r>
                        <a:rPr lang="en-US" sz="1000">
                          <a:effectLst/>
                        </a:rPr>
                        <a:t>P/E ratio of Target &gt; P/E ratio of Acquirer</a:t>
                      </a:r>
                    </a:p>
                  </a:txBody>
                  <a:tcPr marL="6014" marR="6014" marT="0" marB="0" anchor="b">
                    <a:lnL w="7620" cap="flat" cmpd="sng" algn="ctr">
                      <a:solidFill>
                        <a:srgbClr val="B019A6"/>
                      </a:solidFill>
                      <a:prstDash val="solid"/>
                      <a:round/>
                      <a:headEnd type="none" w="med" len="med"/>
                      <a:tailEnd type="none" w="med" len="med"/>
                    </a:lnL>
                    <a:lnR w="7620" cap="flat" cmpd="sng" algn="ctr">
                      <a:solidFill>
                        <a:srgbClr val="7031A5"/>
                      </a:solidFill>
                      <a:prstDash val="solid"/>
                      <a:round/>
                      <a:headEnd type="none" w="med" len="med"/>
                      <a:tailEnd type="none" w="med" len="med"/>
                    </a:lnR>
                    <a:lnT w="7620" cap="flat" cmpd="sng" algn="ctr">
                      <a:solidFill>
                        <a:srgbClr val="B019A6"/>
                      </a:solidFill>
                      <a:prstDash val="solid"/>
                      <a:round/>
                      <a:headEnd type="none" w="med" len="med"/>
                      <a:tailEnd type="none" w="med" len="med"/>
                    </a:lnT>
                    <a:lnB w="7620" cap="flat" cmpd="sng" algn="ctr">
                      <a:solidFill>
                        <a:srgbClr val="504F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7031A5"/>
                      </a:solidFill>
                      <a:prstDash val="solid"/>
                      <a:round/>
                      <a:headEnd type="none" w="med" len="med"/>
                      <a:tailEnd type="none" w="med" len="med"/>
                    </a:lnL>
                    <a:lnR w="7620" cap="flat" cmpd="sng" algn="ctr">
                      <a:solidFill>
                        <a:srgbClr val="3032A5"/>
                      </a:solidFill>
                      <a:prstDash val="solid"/>
                      <a:round/>
                      <a:headEnd type="none" w="med" len="med"/>
                      <a:tailEnd type="none" w="med" len="med"/>
                    </a:lnR>
                    <a:lnT w="7620" cap="flat" cmpd="sng" algn="ctr">
                      <a:solidFill>
                        <a:srgbClr val="7031A5"/>
                      </a:solidFill>
                      <a:prstDash val="solid"/>
                      <a:round/>
                      <a:headEnd type="none" w="med" len="med"/>
                      <a:tailEnd type="none" w="med" len="med"/>
                    </a:lnT>
                    <a:lnB w="7620" cap="flat" cmpd="sng" algn="ctr">
                      <a:solidFill>
                        <a:srgbClr val="504A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3032A5"/>
                      </a:solidFill>
                      <a:prstDash val="solid"/>
                      <a:round/>
                      <a:headEnd type="none" w="med" len="med"/>
                      <a:tailEnd type="none" w="med" len="med"/>
                    </a:lnL>
                    <a:lnR w="7620" cap="flat" cmpd="sng" algn="ctr">
                      <a:solidFill>
                        <a:srgbClr val="9038A5"/>
                      </a:solidFill>
                      <a:prstDash val="solid"/>
                      <a:round/>
                      <a:headEnd type="none" w="med" len="med"/>
                      <a:tailEnd type="none" w="med" len="med"/>
                    </a:lnR>
                    <a:lnT w="7620" cap="flat" cmpd="sng" algn="ctr">
                      <a:solidFill>
                        <a:srgbClr val="3032A5"/>
                      </a:solidFill>
                      <a:prstDash val="solid"/>
                      <a:round/>
                      <a:headEnd type="none" w="med" len="med"/>
                      <a:tailEnd type="none" w="med" len="med"/>
                    </a:lnT>
                    <a:lnB w="7620" cap="flat" cmpd="sng" algn="ctr">
                      <a:solidFill>
                        <a:srgbClr val="B04E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9038A5"/>
                      </a:solidFill>
                      <a:prstDash val="solid"/>
                      <a:round/>
                      <a:headEnd type="none" w="med" len="med"/>
                      <a:tailEnd type="none" w="med" len="med"/>
                    </a:lnL>
                    <a:lnR w="7620" cap="flat" cmpd="sng" algn="ctr">
                      <a:solidFill>
                        <a:srgbClr val="D03CA5"/>
                      </a:solidFill>
                      <a:prstDash val="solid"/>
                      <a:round/>
                      <a:headEnd type="none" w="med" len="med"/>
                      <a:tailEnd type="none" w="med" len="med"/>
                    </a:lnR>
                    <a:lnT w="7620" cap="flat" cmpd="sng" algn="ctr">
                      <a:solidFill>
                        <a:srgbClr val="9038A5"/>
                      </a:solidFill>
                      <a:prstDash val="solid"/>
                      <a:round/>
                      <a:headEnd type="none" w="med" len="med"/>
                      <a:tailEnd type="none" w="med" len="med"/>
                    </a:lnT>
                    <a:lnB w="7620" cap="flat" cmpd="sng" algn="ctr">
                      <a:solidFill>
                        <a:srgbClr val="D056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D03CA5"/>
                      </a:solidFill>
                      <a:prstDash val="solid"/>
                      <a:round/>
                      <a:headEnd type="none" w="med" len="med"/>
                      <a:tailEnd type="none" w="med" len="med"/>
                    </a:lnL>
                    <a:lnR w="7620" cap="flat" cmpd="sng" algn="ctr">
                      <a:solidFill>
                        <a:srgbClr val="103DA5"/>
                      </a:solidFill>
                      <a:prstDash val="solid"/>
                      <a:round/>
                      <a:headEnd type="none" w="med" len="med"/>
                      <a:tailEnd type="none" w="med" len="med"/>
                    </a:lnR>
                    <a:lnT w="7620" cap="flat" cmpd="sng" algn="ctr">
                      <a:solidFill>
                        <a:srgbClr val="D03CA5"/>
                      </a:solidFill>
                      <a:prstDash val="solid"/>
                      <a:round/>
                      <a:headEnd type="none" w="med" len="med"/>
                      <a:tailEnd type="none" w="med" len="med"/>
                    </a:lnT>
                    <a:lnB w="7620" cap="flat" cmpd="sng" algn="ctr">
                      <a:solidFill>
                        <a:srgbClr val="3053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103DA5"/>
                      </a:solidFill>
                      <a:prstDash val="solid"/>
                      <a:round/>
                      <a:headEnd type="none" w="med" len="med"/>
                      <a:tailEnd type="none" w="med" len="med"/>
                    </a:lnL>
                    <a:lnR w="7620" cap="flat" cmpd="sng" algn="ctr">
                      <a:solidFill>
                        <a:srgbClr val="F045A5"/>
                      </a:solidFill>
                      <a:prstDash val="solid"/>
                      <a:round/>
                      <a:headEnd type="none" w="med" len="med"/>
                      <a:tailEnd type="none" w="med" len="med"/>
                    </a:lnR>
                    <a:lnT w="7620" cap="flat" cmpd="sng" algn="ctr">
                      <a:solidFill>
                        <a:srgbClr val="103DA5"/>
                      </a:solidFill>
                      <a:prstDash val="solid"/>
                      <a:round/>
                      <a:headEnd type="none" w="med" len="med"/>
                      <a:tailEnd type="none" w="med" len="med"/>
                    </a:lnT>
                    <a:lnB w="7620" cap="flat" cmpd="sng" algn="ctr">
                      <a:solidFill>
                        <a:srgbClr val="9051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F045A5"/>
                      </a:solidFill>
                      <a:prstDash val="solid"/>
                      <a:round/>
                      <a:headEnd type="none" w="med" len="med"/>
                      <a:tailEnd type="none" w="med" len="med"/>
                    </a:lnL>
                    <a:lnR w="7620" cap="flat" cmpd="sng" algn="ctr">
                      <a:solidFill>
                        <a:srgbClr val="7044A5"/>
                      </a:solidFill>
                      <a:prstDash val="solid"/>
                      <a:round/>
                      <a:headEnd type="none" w="med" len="med"/>
                      <a:tailEnd type="none" w="med" len="med"/>
                    </a:lnR>
                    <a:lnT w="7620" cap="flat" cmpd="sng" algn="ctr">
                      <a:solidFill>
                        <a:srgbClr val="F045A5"/>
                      </a:solidFill>
                      <a:prstDash val="solid"/>
                      <a:round/>
                      <a:headEnd type="none" w="med" len="med"/>
                      <a:tailEnd type="none" w="med" len="med"/>
                    </a:lnT>
                    <a:lnB w="7620" cap="flat" cmpd="sng" algn="ctr">
                      <a:solidFill>
                        <a:srgbClr val="7055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7044A5"/>
                      </a:solidFill>
                      <a:prstDash val="solid"/>
                      <a:round/>
                      <a:headEnd type="none" w="med" len="med"/>
                      <a:tailEnd type="none" w="med" len="med"/>
                    </a:lnL>
                    <a:lnR w="7620" cap="flat" cmpd="sng" algn="ctr">
                      <a:solidFill>
                        <a:srgbClr val="7045A5"/>
                      </a:solidFill>
                      <a:prstDash val="solid"/>
                      <a:round/>
                      <a:headEnd type="none" w="med" len="med"/>
                      <a:tailEnd type="none" w="med" len="med"/>
                    </a:lnR>
                    <a:lnT w="7620" cap="flat" cmpd="sng" algn="ctr">
                      <a:solidFill>
                        <a:srgbClr val="7044A5"/>
                      </a:solidFill>
                      <a:prstDash val="solid"/>
                      <a:round/>
                      <a:headEnd type="none" w="med" len="med"/>
                      <a:tailEnd type="none" w="med" len="med"/>
                    </a:lnT>
                    <a:lnB w="7620" cap="flat" cmpd="sng" algn="ctr">
                      <a:solidFill>
                        <a:srgbClr val="505C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7045A5"/>
                      </a:solidFill>
                      <a:prstDash val="solid"/>
                      <a:round/>
                      <a:headEnd type="none" w="med" len="med"/>
                      <a:tailEnd type="none" w="med" len="med"/>
                    </a:lnL>
                    <a:lnR w="7620" cap="flat" cmpd="sng" algn="ctr">
                      <a:solidFill>
                        <a:srgbClr val="F045A5"/>
                      </a:solidFill>
                      <a:prstDash val="solid"/>
                      <a:round/>
                      <a:headEnd type="none" w="med" len="med"/>
                      <a:tailEnd type="none" w="med" len="med"/>
                    </a:lnR>
                    <a:lnT w="7620" cap="flat" cmpd="sng" algn="ctr">
                      <a:solidFill>
                        <a:srgbClr val="7045A5"/>
                      </a:solidFill>
                      <a:prstDash val="solid"/>
                      <a:round/>
                      <a:headEnd type="none" w="med" len="med"/>
                      <a:tailEnd type="none" w="med" len="med"/>
                    </a:lnT>
                    <a:lnB w="7620" cap="flat" cmpd="sng" algn="ctr">
                      <a:solidFill>
                        <a:srgbClr val="905B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F045A5"/>
                      </a:solidFill>
                      <a:prstDash val="solid"/>
                      <a:round/>
                      <a:headEnd type="none" w="med" len="med"/>
                      <a:tailEnd type="none" w="med" len="med"/>
                    </a:lnL>
                    <a:lnR w="7620" cap="flat" cmpd="sng" algn="ctr">
                      <a:solidFill>
                        <a:srgbClr val="F045A5"/>
                      </a:solidFill>
                      <a:prstDash val="solid"/>
                      <a:round/>
                      <a:headEnd type="none" w="med" len="med"/>
                      <a:tailEnd type="none" w="med" len="med"/>
                    </a:lnR>
                    <a:lnT w="7620" cap="flat" cmpd="sng" algn="ctr">
                      <a:solidFill>
                        <a:srgbClr val="F045A5"/>
                      </a:solidFill>
                      <a:prstDash val="solid"/>
                      <a:round/>
                      <a:headEnd type="none" w="med" len="med"/>
                      <a:tailEnd type="none" w="med" len="med"/>
                    </a:lnT>
                    <a:lnB w="7620" cap="flat" cmpd="sng" algn="ctr">
                      <a:solidFill>
                        <a:srgbClr val="901DA5"/>
                      </a:solidFill>
                      <a:prstDash val="solid"/>
                      <a:round/>
                      <a:headEnd type="none" w="med" len="med"/>
                      <a:tailEnd type="none" w="med" len="med"/>
                    </a:lnB>
                    <a:solidFill>
                      <a:srgbClr val="FFE598"/>
                    </a:solidFill>
                  </a:tcPr>
                </a:tc>
                <a:extLst>
                  <a:ext uri="{0D108BD9-81ED-4DB2-BD59-A6C34878D82A}">
                    <a16:rowId xmlns:a16="http://schemas.microsoft.com/office/drawing/2014/main" val="3861727464"/>
                  </a:ext>
                </a:extLst>
              </a:tr>
              <a:tr h="186215">
                <a:tc>
                  <a:txBody>
                    <a:bodyPr/>
                    <a:lstStyle/>
                    <a:p>
                      <a:pPr rtl="0" fontAlgn="b"/>
                      <a:r>
                        <a:rPr lang="en-US" sz="1000">
                          <a:effectLst/>
                        </a:rPr>
                        <a:t>Exchange ratio more than one </a:t>
                      </a:r>
                    </a:p>
                  </a:txBody>
                  <a:tcPr marL="6014" marR="6014" marT="0" marB="0" anchor="b">
                    <a:lnL w="7620" cap="flat" cmpd="sng" algn="ctr">
                      <a:solidFill>
                        <a:srgbClr val="504FA5"/>
                      </a:solidFill>
                      <a:prstDash val="solid"/>
                      <a:round/>
                      <a:headEnd type="none" w="med" len="med"/>
                      <a:tailEnd type="none" w="med" len="med"/>
                    </a:lnL>
                    <a:lnR w="7620" cap="flat" cmpd="sng" algn="ctr">
                      <a:solidFill>
                        <a:srgbClr val="504AA5"/>
                      </a:solidFill>
                      <a:prstDash val="solid"/>
                      <a:round/>
                      <a:headEnd type="none" w="med" len="med"/>
                      <a:tailEnd type="none" w="med" len="med"/>
                    </a:lnR>
                    <a:lnT w="7620" cap="flat" cmpd="sng" algn="ctr">
                      <a:solidFill>
                        <a:srgbClr val="504FA5"/>
                      </a:solidFill>
                      <a:prstDash val="solid"/>
                      <a:round/>
                      <a:headEnd type="none" w="med" len="med"/>
                      <a:tailEnd type="none" w="med" len="med"/>
                    </a:lnT>
                    <a:lnB w="7620" cap="flat" cmpd="sng" algn="ctr">
                      <a:solidFill>
                        <a:srgbClr val="1043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504AA5"/>
                      </a:solidFill>
                      <a:prstDash val="solid"/>
                      <a:round/>
                      <a:headEnd type="none" w="med" len="med"/>
                      <a:tailEnd type="none" w="med" len="med"/>
                    </a:lnL>
                    <a:lnR w="7620" cap="flat" cmpd="sng" algn="ctr">
                      <a:solidFill>
                        <a:srgbClr val="B04EA5"/>
                      </a:solidFill>
                      <a:prstDash val="solid"/>
                      <a:round/>
                      <a:headEnd type="none" w="med" len="med"/>
                      <a:tailEnd type="none" w="med" len="med"/>
                    </a:lnR>
                    <a:lnT w="7620" cap="flat" cmpd="sng" algn="ctr">
                      <a:solidFill>
                        <a:srgbClr val="504AA5"/>
                      </a:solidFill>
                      <a:prstDash val="solid"/>
                      <a:round/>
                      <a:headEnd type="none" w="med" len="med"/>
                      <a:tailEnd type="none" w="med" len="med"/>
                    </a:lnT>
                    <a:lnB w="7620" cap="flat" cmpd="sng" algn="ctr">
                      <a:solidFill>
                        <a:srgbClr val="D051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B04EA5"/>
                      </a:solidFill>
                      <a:prstDash val="solid"/>
                      <a:round/>
                      <a:headEnd type="none" w="med" len="med"/>
                      <a:tailEnd type="none" w="med" len="med"/>
                    </a:lnL>
                    <a:lnR w="7620" cap="flat" cmpd="sng" algn="ctr">
                      <a:solidFill>
                        <a:srgbClr val="D056A5"/>
                      </a:solidFill>
                      <a:prstDash val="solid"/>
                      <a:round/>
                      <a:headEnd type="none" w="med" len="med"/>
                      <a:tailEnd type="none" w="med" len="med"/>
                    </a:lnR>
                    <a:lnT w="7620" cap="flat" cmpd="sng" algn="ctr">
                      <a:solidFill>
                        <a:srgbClr val="B04EA5"/>
                      </a:solidFill>
                      <a:prstDash val="solid"/>
                      <a:round/>
                      <a:headEnd type="none" w="med" len="med"/>
                      <a:tailEnd type="none" w="med" len="med"/>
                    </a:lnT>
                    <a:lnB w="7620" cap="flat" cmpd="sng" algn="ctr">
                      <a:solidFill>
                        <a:srgbClr val="D031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D056A5"/>
                      </a:solidFill>
                      <a:prstDash val="solid"/>
                      <a:round/>
                      <a:headEnd type="none" w="med" len="med"/>
                      <a:tailEnd type="none" w="med" len="med"/>
                    </a:lnL>
                    <a:lnR w="7620" cap="flat" cmpd="sng" algn="ctr">
                      <a:solidFill>
                        <a:srgbClr val="3053A5"/>
                      </a:solidFill>
                      <a:prstDash val="solid"/>
                      <a:round/>
                      <a:headEnd type="none" w="med" len="med"/>
                      <a:tailEnd type="none" w="med" len="med"/>
                    </a:lnR>
                    <a:lnT w="7620" cap="flat" cmpd="sng" algn="ctr">
                      <a:solidFill>
                        <a:srgbClr val="D056A5"/>
                      </a:solidFill>
                      <a:prstDash val="solid"/>
                      <a:round/>
                      <a:headEnd type="none" w="med" len="med"/>
                      <a:tailEnd type="none" w="med" len="med"/>
                    </a:lnT>
                    <a:lnB w="7620" cap="flat" cmpd="sng" algn="ctr">
                      <a:solidFill>
                        <a:srgbClr val="F035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3053A5"/>
                      </a:solidFill>
                      <a:prstDash val="solid"/>
                      <a:round/>
                      <a:headEnd type="none" w="med" len="med"/>
                      <a:tailEnd type="none" w="med" len="med"/>
                    </a:lnL>
                    <a:lnR w="7620" cap="flat" cmpd="sng" algn="ctr">
                      <a:solidFill>
                        <a:srgbClr val="9051A5"/>
                      </a:solidFill>
                      <a:prstDash val="solid"/>
                      <a:round/>
                      <a:headEnd type="none" w="med" len="med"/>
                      <a:tailEnd type="none" w="med" len="med"/>
                    </a:lnR>
                    <a:lnT w="7620" cap="flat" cmpd="sng" algn="ctr">
                      <a:solidFill>
                        <a:srgbClr val="3053A5"/>
                      </a:solidFill>
                      <a:prstDash val="solid"/>
                      <a:round/>
                      <a:headEnd type="none" w="med" len="med"/>
                      <a:tailEnd type="none" w="med" len="med"/>
                    </a:lnT>
                    <a:lnB w="7620" cap="flat" cmpd="sng" algn="ctr">
                      <a:solidFill>
                        <a:srgbClr val="3033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9051A5"/>
                      </a:solidFill>
                      <a:prstDash val="solid"/>
                      <a:round/>
                      <a:headEnd type="none" w="med" len="med"/>
                      <a:tailEnd type="none" w="med" len="med"/>
                    </a:lnL>
                    <a:lnR w="7620" cap="flat" cmpd="sng" algn="ctr">
                      <a:solidFill>
                        <a:srgbClr val="7055A5"/>
                      </a:solidFill>
                      <a:prstDash val="solid"/>
                      <a:round/>
                      <a:headEnd type="none" w="med" len="med"/>
                      <a:tailEnd type="none" w="med" len="med"/>
                    </a:lnR>
                    <a:lnT w="7620" cap="flat" cmpd="sng" algn="ctr">
                      <a:solidFill>
                        <a:srgbClr val="9051A5"/>
                      </a:solidFill>
                      <a:prstDash val="solid"/>
                      <a:round/>
                      <a:headEnd type="none" w="med" len="med"/>
                      <a:tailEnd type="none" w="med" len="med"/>
                    </a:lnT>
                    <a:lnB w="7620" cap="flat" cmpd="sng" algn="ctr">
                      <a:solidFill>
                        <a:srgbClr val="9033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7055A5"/>
                      </a:solidFill>
                      <a:prstDash val="solid"/>
                      <a:round/>
                      <a:headEnd type="none" w="med" len="med"/>
                      <a:tailEnd type="none" w="med" len="med"/>
                    </a:lnL>
                    <a:lnR w="7620" cap="flat" cmpd="sng" algn="ctr">
                      <a:solidFill>
                        <a:srgbClr val="505CA5"/>
                      </a:solidFill>
                      <a:prstDash val="solid"/>
                      <a:round/>
                      <a:headEnd type="none" w="med" len="med"/>
                      <a:tailEnd type="none" w="med" len="med"/>
                    </a:lnR>
                    <a:lnT w="7620" cap="flat" cmpd="sng" algn="ctr">
                      <a:solidFill>
                        <a:srgbClr val="7055A5"/>
                      </a:solidFill>
                      <a:prstDash val="solid"/>
                      <a:round/>
                      <a:headEnd type="none" w="med" len="med"/>
                      <a:tailEnd type="none" w="med" len="med"/>
                    </a:lnT>
                    <a:lnB w="7620" cap="flat" cmpd="sng" algn="ctr">
                      <a:solidFill>
                        <a:srgbClr val="303B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505CA5"/>
                      </a:solidFill>
                      <a:prstDash val="solid"/>
                      <a:round/>
                      <a:headEnd type="none" w="med" len="med"/>
                      <a:tailEnd type="none" w="med" len="med"/>
                    </a:lnL>
                    <a:lnR w="7620" cap="flat" cmpd="sng" algn="ctr">
                      <a:solidFill>
                        <a:srgbClr val="905BA5"/>
                      </a:solidFill>
                      <a:prstDash val="solid"/>
                      <a:round/>
                      <a:headEnd type="none" w="med" len="med"/>
                      <a:tailEnd type="none" w="med" len="med"/>
                    </a:lnR>
                    <a:lnT w="7620" cap="flat" cmpd="sng" algn="ctr">
                      <a:solidFill>
                        <a:srgbClr val="505CA5"/>
                      </a:solidFill>
                      <a:prstDash val="solid"/>
                      <a:round/>
                      <a:headEnd type="none" w="med" len="med"/>
                      <a:tailEnd type="none" w="med" len="med"/>
                    </a:lnT>
                    <a:lnB w="7620" cap="flat" cmpd="sng" algn="ctr">
                      <a:solidFill>
                        <a:srgbClr val="703A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905BA5"/>
                      </a:solidFill>
                      <a:prstDash val="solid"/>
                      <a:round/>
                      <a:headEnd type="none" w="med" len="med"/>
                      <a:tailEnd type="none" w="med" len="med"/>
                    </a:lnL>
                    <a:lnR w="7620" cap="flat" cmpd="sng" algn="ctr">
                      <a:solidFill>
                        <a:srgbClr val="901DA5"/>
                      </a:solidFill>
                      <a:prstDash val="solid"/>
                      <a:round/>
                      <a:headEnd type="none" w="med" len="med"/>
                      <a:tailEnd type="none" w="med" len="med"/>
                    </a:lnR>
                    <a:lnT w="7620" cap="flat" cmpd="sng" algn="ctr">
                      <a:solidFill>
                        <a:srgbClr val="905BA5"/>
                      </a:solidFill>
                      <a:prstDash val="solid"/>
                      <a:round/>
                      <a:headEnd type="none" w="med" len="med"/>
                      <a:tailEnd type="none" w="med" len="med"/>
                    </a:lnT>
                    <a:lnB w="7620" cap="flat" cmpd="sng" algn="ctr">
                      <a:solidFill>
                        <a:srgbClr val="9039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901DA5"/>
                      </a:solidFill>
                      <a:prstDash val="solid"/>
                      <a:round/>
                      <a:headEnd type="none" w="med" len="med"/>
                      <a:tailEnd type="none" w="med" len="med"/>
                    </a:lnL>
                    <a:lnR w="7620" cap="flat" cmpd="sng" algn="ctr">
                      <a:solidFill>
                        <a:srgbClr val="901DA5"/>
                      </a:solidFill>
                      <a:prstDash val="solid"/>
                      <a:round/>
                      <a:headEnd type="none" w="med" len="med"/>
                      <a:tailEnd type="none" w="med" len="med"/>
                    </a:lnR>
                    <a:lnT w="7620" cap="flat" cmpd="sng" algn="ctr">
                      <a:solidFill>
                        <a:srgbClr val="901DA5"/>
                      </a:solidFill>
                      <a:prstDash val="solid"/>
                      <a:round/>
                      <a:headEnd type="none" w="med" len="med"/>
                      <a:tailEnd type="none" w="med" len="med"/>
                    </a:lnT>
                    <a:lnB w="7620" cap="flat" cmpd="sng" algn="ctr">
                      <a:solidFill>
                        <a:srgbClr val="103EA5"/>
                      </a:solidFill>
                      <a:prstDash val="solid"/>
                      <a:round/>
                      <a:headEnd type="none" w="med" len="med"/>
                      <a:tailEnd type="none" w="med" len="med"/>
                    </a:lnB>
                    <a:solidFill>
                      <a:srgbClr val="FFE598"/>
                    </a:solidFill>
                  </a:tcPr>
                </a:tc>
                <a:extLst>
                  <a:ext uri="{0D108BD9-81ED-4DB2-BD59-A6C34878D82A}">
                    <a16:rowId xmlns:a16="http://schemas.microsoft.com/office/drawing/2014/main" val="1770559064"/>
                  </a:ext>
                </a:extLst>
              </a:tr>
              <a:tr h="186215">
                <a:tc>
                  <a:txBody>
                    <a:bodyPr/>
                    <a:lstStyle/>
                    <a:p>
                      <a:pPr rtl="0" fontAlgn="b"/>
                      <a:r>
                        <a:rPr lang="en-US" sz="1000">
                          <a:effectLst/>
                        </a:rPr>
                        <a:t>Offers premium on share price(paid through stock)</a:t>
                      </a:r>
                    </a:p>
                  </a:txBody>
                  <a:tcPr marL="6014" marR="6014" marT="0" marB="0" anchor="b">
                    <a:lnL w="7620" cap="flat" cmpd="sng" algn="ctr">
                      <a:solidFill>
                        <a:srgbClr val="1043A5"/>
                      </a:solidFill>
                      <a:prstDash val="solid"/>
                      <a:round/>
                      <a:headEnd type="none" w="med" len="med"/>
                      <a:tailEnd type="none" w="med" len="med"/>
                    </a:lnL>
                    <a:lnR w="7620" cap="flat" cmpd="sng" algn="ctr">
                      <a:solidFill>
                        <a:srgbClr val="D051A5"/>
                      </a:solidFill>
                      <a:prstDash val="solid"/>
                      <a:round/>
                      <a:headEnd type="none" w="med" len="med"/>
                      <a:tailEnd type="none" w="med" len="med"/>
                    </a:lnR>
                    <a:lnT w="7620" cap="flat" cmpd="sng" algn="ctr">
                      <a:solidFill>
                        <a:srgbClr val="1043A5"/>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D051A5"/>
                      </a:solidFill>
                      <a:prstDash val="solid"/>
                      <a:round/>
                      <a:headEnd type="none" w="med" len="med"/>
                      <a:tailEnd type="none" w="med" len="med"/>
                    </a:lnL>
                    <a:lnR w="7620" cap="flat" cmpd="sng" algn="ctr">
                      <a:solidFill>
                        <a:srgbClr val="D031A5"/>
                      </a:solidFill>
                      <a:prstDash val="solid"/>
                      <a:round/>
                      <a:headEnd type="none" w="med" len="med"/>
                      <a:tailEnd type="none" w="med" len="med"/>
                    </a:lnR>
                    <a:lnT w="7620" cap="flat" cmpd="sng" algn="ctr">
                      <a:solidFill>
                        <a:srgbClr val="D051A5"/>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D031A5"/>
                      </a:solidFill>
                      <a:prstDash val="solid"/>
                      <a:round/>
                      <a:headEnd type="none" w="med" len="med"/>
                      <a:tailEnd type="none" w="med" len="med"/>
                    </a:lnL>
                    <a:lnR w="7620" cap="flat" cmpd="sng" algn="ctr">
                      <a:solidFill>
                        <a:srgbClr val="F035A5"/>
                      </a:solidFill>
                      <a:prstDash val="solid"/>
                      <a:round/>
                      <a:headEnd type="none" w="med" len="med"/>
                      <a:tailEnd type="none" w="med" len="med"/>
                    </a:lnR>
                    <a:lnT w="7620" cap="flat" cmpd="sng" algn="ctr">
                      <a:solidFill>
                        <a:srgbClr val="D031A5"/>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F035A5"/>
                      </a:solidFill>
                      <a:prstDash val="solid"/>
                      <a:round/>
                      <a:headEnd type="none" w="med" len="med"/>
                      <a:tailEnd type="none" w="med" len="med"/>
                    </a:lnL>
                    <a:lnR w="7620" cap="flat" cmpd="sng" algn="ctr">
                      <a:solidFill>
                        <a:srgbClr val="3033A5"/>
                      </a:solidFill>
                      <a:prstDash val="solid"/>
                      <a:round/>
                      <a:headEnd type="none" w="med" len="med"/>
                      <a:tailEnd type="none" w="med" len="med"/>
                    </a:lnR>
                    <a:lnT w="7620" cap="flat" cmpd="sng" algn="ctr">
                      <a:solidFill>
                        <a:srgbClr val="F035A5"/>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3033A5"/>
                      </a:solidFill>
                      <a:prstDash val="solid"/>
                      <a:round/>
                      <a:headEnd type="none" w="med" len="med"/>
                      <a:tailEnd type="none" w="med" len="med"/>
                    </a:lnL>
                    <a:lnR w="7620" cap="flat" cmpd="sng" algn="ctr">
                      <a:solidFill>
                        <a:srgbClr val="9033A5"/>
                      </a:solidFill>
                      <a:prstDash val="solid"/>
                      <a:round/>
                      <a:headEnd type="none" w="med" len="med"/>
                      <a:tailEnd type="none" w="med" len="med"/>
                    </a:lnR>
                    <a:lnT w="7620" cap="flat" cmpd="sng" algn="ctr">
                      <a:solidFill>
                        <a:srgbClr val="3033A5"/>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9033A5"/>
                      </a:solidFill>
                      <a:prstDash val="solid"/>
                      <a:round/>
                      <a:headEnd type="none" w="med" len="med"/>
                      <a:tailEnd type="none" w="med" len="med"/>
                    </a:lnL>
                    <a:lnR w="7620" cap="flat" cmpd="sng" algn="ctr">
                      <a:solidFill>
                        <a:srgbClr val="303BA5"/>
                      </a:solidFill>
                      <a:prstDash val="solid"/>
                      <a:round/>
                      <a:headEnd type="none" w="med" len="med"/>
                      <a:tailEnd type="none" w="med" len="med"/>
                    </a:lnR>
                    <a:lnT w="7620" cap="flat" cmpd="sng" algn="ctr">
                      <a:solidFill>
                        <a:srgbClr val="9033A5"/>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303BA5"/>
                      </a:solidFill>
                      <a:prstDash val="solid"/>
                      <a:round/>
                      <a:headEnd type="none" w="med" len="med"/>
                      <a:tailEnd type="none" w="med" len="med"/>
                    </a:lnL>
                    <a:lnR w="7620" cap="flat" cmpd="sng" algn="ctr">
                      <a:solidFill>
                        <a:srgbClr val="703AA5"/>
                      </a:solidFill>
                      <a:prstDash val="solid"/>
                      <a:round/>
                      <a:headEnd type="none" w="med" len="med"/>
                      <a:tailEnd type="none" w="med" len="med"/>
                    </a:lnR>
                    <a:lnT w="7620" cap="flat" cmpd="sng" algn="ctr">
                      <a:solidFill>
                        <a:srgbClr val="303BA5"/>
                      </a:solidFill>
                      <a:prstDash val="solid"/>
                      <a:round/>
                      <a:headEnd type="none" w="med" len="med"/>
                      <a:tailEnd type="none" w="med" len="med"/>
                    </a:lnT>
                    <a:lnB w="7620" cap="flat" cmpd="sng" algn="ctr">
                      <a:solidFill>
                        <a:srgbClr val="D043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703AA5"/>
                      </a:solidFill>
                      <a:prstDash val="solid"/>
                      <a:round/>
                      <a:headEnd type="none" w="med" len="med"/>
                      <a:tailEnd type="none" w="med" len="med"/>
                    </a:lnL>
                    <a:lnR w="7620" cap="flat" cmpd="sng" algn="ctr">
                      <a:solidFill>
                        <a:srgbClr val="9039A5"/>
                      </a:solidFill>
                      <a:prstDash val="solid"/>
                      <a:round/>
                      <a:headEnd type="none" w="med" len="med"/>
                      <a:tailEnd type="none" w="med" len="med"/>
                    </a:lnR>
                    <a:lnT w="7620" cap="flat" cmpd="sng" algn="ctr">
                      <a:solidFill>
                        <a:srgbClr val="703AA5"/>
                      </a:solidFill>
                      <a:prstDash val="solid"/>
                      <a:round/>
                      <a:headEnd type="none" w="med" len="med"/>
                      <a:tailEnd type="none" w="med" len="med"/>
                    </a:lnT>
                    <a:lnB w="7620" cap="flat" cmpd="sng" algn="ctr">
                      <a:solidFill>
                        <a:srgbClr val="F046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9039A5"/>
                      </a:solidFill>
                      <a:prstDash val="solid"/>
                      <a:round/>
                      <a:headEnd type="none" w="med" len="med"/>
                      <a:tailEnd type="none" w="med" len="med"/>
                    </a:lnL>
                    <a:lnR w="7620" cap="flat" cmpd="sng" algn="ctr">
                      <a:solidFill>
                        <a:srgbClr val="103EA5"/>
                      </a:solidFill>
                      <a:prstDash val="solid"/>
                      <a:round/>
                      <a:headEnd type="none" w="med" len="med"/>
                      <a:tailEnd type="none" w="med" len="med"/>
                    </a:lnR>
                    <a:lnT w="7620" cap="flat" cmpd="sng" algn="ctr">
                      <a:solidFill>
                        <a:srgbClr val="9039A5"/>
                      </a:solidFill>
                      <a:prstDash val="solid"/>
                      <a:round/>
                      <a:headEnd type="none" w="med" len="med"/>
                      <a:tailEnd type="none" w="med" len="med"/>
                    </a:lnT>
                    <a:lnB w="7620" cap="flat" cmpd="sng" algn="ctr">
                      <a:solidFill>
                        <a:srgbClr val="704C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103EA5"/>
                      </a:solidFill>
                      <a:prstDash val="solid"/>
                      <a:round/>
                      <a:headEnd type="none" w="med" len="med"/>
                      <a:tailEnd type="none" w="med" len="med"/>
                    </a:lnL>
                    <a:lnR w="7620" cap="flat" cmpd="sng" algn="ctr">
                      <a:solidFill>
                        <a:srgbClr val="103EA5"/>
                      </a:solidFill>
                      <a:prstDash val="solid"/>
                      <a:round/>
                      <a:headEnd type="none" w="med" len="med"/>
                      <a:tailEnd type="none" w="med" len="med"/>
                    </a:lnR>
                    <a:lnT w="7620" cap="flat" cmpd="sng" algn="ctr">
                      <a:solidFill>
                        <a:srgbClr val="103EA5"/>
                      </a:solidFill>
                      <a:prstDash val="solid"/>
                      <a:round/>
                      <a:headEnd type="none" w="med" len="med"/>
                      <a:tailEnd type="none" w="med" len="med"/>
                    </a:lnT>
                    <a:lnB w="7620" cap="flat" cmpd="sng" algn="ctr">
                      <a:solidFill>
                        <a:srgbClr val="B049A5"/>
                      </a:solidFill>
                      <a:prstDash val="solid"/>
                      <a:round/>
                      <a:headEnd type="none" w="med" len="med"/>
                      <a:tailEnd type="none" w="med" len="med"/>
                    </a:lnB>
                    <a:solidFill>
                      <a:srgbClr val="FFE598"/>
                    </a:solidFill>
                  </a:tcPr>
                </a:tc>
                <a:extLst>
                  <a:ext uri="{0D108BD9-81ED-4DB2-BD59-A6C34878D82A}">
                    <a16:rowId xmlns:a16="http://schemas.microsoft.com/office/drawing/2014/main" val="2958510745"/>
                  </a:ext>
                </a:extLst>
              </a:tr>
              <a:tr h="186215">
                <a:tc>
                  <a:txBody>
                    <a:bodyPr/>
                    <a:lstStyle/>
                    <a:p>
                      <a:pPr rtl="0" fontAlgn="b"/>
                      <a:endParaRPr lang="en-IN" sz="1000">
                        <a:effectLst/>
                      </a:endParaRPr>
                    </a:p>
                  </a:txBody>
                  <a:tcPr marL="6014" marR="6014"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1000" b="1">
                          <a:effectLst/>
                          <a:latin typeface="Arial Narrow" panose="020B0606020202030204" pitchFamily="34" charset="0"/>
                        </a:rPr>
                        <a:t>Acquirer</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1000" b="1">
                          <a:effectLst/>
                          <a:latin typeface="Arial Narrow" panose="020B0606020202030204" pitchFamily="34" charset="0"/>
                        </a:rPr>
                        <a:t>Target</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1000" b="1">
                          <a:effectLst/>
                          <a:latin typeface="Arial Narrow" panose="020B0606020202030204" pitchFamily="34" charset="0"/>
                        </a:rPr>
                        <a:t>Combined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endParaRPr lang="en-IN" sz="1000" b="1">
                        <a:effectLst/>
                        <a:latin typeface="Arial Narrow" panose="020B0606020202030204" pitchFamily="34" charset="0"/>
                      </a:endParaRP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endParaRPr lang="en-IN" sz="1000" b="1">
                        <a:effectLst/>
                        <a:latin typeface="Arial Narrow" panose="020B0606020202030204" pitchFamily="34" charset="0"/>
                      </a:endParaRP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D043A5"/>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000">
                        <a:effectLst/>
                      </a:endParaRPr>
                    </a:p>
                  </a:txBody>
                  <a:tcPr marL="6014" marR="6014" marT="0" marB="0" anchor="b">
                    <a:lnL w="7620" cap="flat" cmpd="sng" algn="ctr">
                      <a:solidFill>
                        <a:srgbClr val="D043A5"/>
                      </a:solidFill>
                      <a:prstDash val="solid"/>
                      <a:round/>
                      <a:headEnd type="none" w="med" len="med"/>
                      <a:tailEnd type="none" w="med" len="med"/>
                    </a:lnL>
                    <a:lnR w="7620" cap="flat" cmpd="sng" algn="ctr">
                      <a:solidFill>
                        <a:srgbClr val="F046A5"/>
                      </a:solidFill>
                      <a:prstDash val="solid"/>
                      <a:round/>
                      <a:headEnd type="none" w="med" len="med"/>
                      <a:tailEnd type="none" w="med" len="med"/>
                    </a:lnR>
                    <a:lnT w="7620" cap="flat" cmpd="sng" algn="ctr">
                      <a:solidFill>
                        <a:srgbClr val="D043A5"/>
                      </a:solidFill>
                      <a:prstDash val="solid"/>
                      <a:round/>
                      <a:headEnd type="none" w="med" len="med"/>
                      <a:tailEnd type="none" w="med" len="med"/>
                    </a:lnT>
                    <a:lnB w="7620" cap="flat" cmpd="sng" algn="ctr">
                      <a:solidFill>
                        <a:srgbClr val="F056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F046A5"/>
                      </a:solidFill>
                      <a:prstDash val="solid"/>
                      <a:round/>
                      <a:headEnd type="none" w="med" len="med"/>
                      <a:tailEnd type="none" w="med" len="med"/>
                    </a:lnL>
                    <a:lnR w="7620" cap="flat" cmpd="sng" algn="ctr">
                      <a:solidFill>
                        <a:srgbClr val="704CA5"/>
                      </a:solidFill>
                      <a:prstDash val="solid"/>
                      <a:round/>
                      <a:headEnd type="none" w="med" len="med"/>
                      <a:tailEnd type="none" w="med" len="med"/>
                    </a:lnR>
                    <a:lnT w="7620" cap="flat" cmpd="sng" algn="ctr">
                      <a:solidFill>
                        <a:srgbClr val="F046A5"/>
                      </a:solidFill>
                      <a:prstDash val="solid"/>
                      <a:round/>
                      <a:headEnd type="none" w="med" len="med"/>
                      <a:tailEnd type="none" w="med" len="med"/>
                    </a:lnT>
                    <a:lnB w="7620" cap="flat" cmpd="sng" algn="ctr">
                      <a:solidFill>
                        <a:srgbClr val="7054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704CA5"/>
                      </a:solidFill>
                      <a:prstDash val="solid"/>
                      <a:round/>
                      <a:headEnd type="none" w="med" len="med"/>
                      <a:tailEnd type="none" w="med" len="med"/>
                    </a:lnL>
                    <a:lnR w="7620" cap="flat" cmpd="sng" algn="ctr">
                      <a:solidFill>
                        <a:srgbClr val="B049A5"/>
                      </a:solidFill>
                      <a:prstDash val="solid"/>
                      <a:round/>
                      <a:headEnd type="none" w="med" len="med"/>
                      <a:tailEnd type="none" w="med" len="med"/>
                    </a:lnR>
                    <a:lnT w="7620" cap="flat" cmpd="sng" algn="ctr">
                      <a:solidFill>
                        <a:srgbClr val="704CA5"/>
                      </a:solidFill>
                      <a:prstDash val="solid"/>
                      <a:round/>
                      <a:headEnd type="none" w="med" len="med"/>
                      <a:tailEnd type="none" w="med" len="med"/>
                    </a:lnT>
                    <a:lnB w="7620" cap="flat" cmpd="sng" algn="ctr">
                      <a:solidFill>
                        <a:srgbClr val="3052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B049A5"/>
                      </a:solidFill>
                      <a:prstDash val="solid"/>
                      <a:round/>
                      <a:headEnd type="none" w="med" len="med"/>
                      <a:tailEnd type="none" w="med" len="med"/>
                    </a:lnL>
                    <a:lnR w="7620" cap="flat" cmpd="sng" algn="ctr">
                      <a:solidFill>
                        <a:srgbClr val="B049A5"/>
                      </a:solidFill>
                      <a:prstDash val="solid"/>
                      <a:round/>
                      <a:headEnd type="none" w="med" len="med"/>
                      <a:tailEnd type="none" w="med" len="med"/>
                    </a:lnR>
                    <a:lnT w="7620" cap="flat" cmpd="sng" algn="ctr">
                      <a:solidFill>
                        <a:srgbClr val="B049A5"/>
                      </a:solidFill>
                      <a:prstDash val="solid"/>
                      <a:round/>
                      <a:headEnd type="none" w="med" len="med"/>
                      <a:tailEnd type="none" w="med" len="med"/>
                    </a:lnT>
                    <a:lnB w="7620" cap="flat" cmpd="sng" algn="ctr">
                      <a:solidFill>
                        <a:srgbClr val="F05AA5"/>
                      </a:solidFill>
                      <a:prstDash val="solid"/>
                      <a:round/>
                      <a:headEnd type="none" w="med" len="med"/>
                      <a:tailEnd type="none" w="med" len="med"/>
                    </a:lnB>
                    <a:solidFill>
                      <a:srgbClr val="FFE598"/>
                    </a:solidFill>
                  </a:tcPr>
                </a:tc>
                <a:extLst>
                  <a:ext uri="{0D108BD9-81ED-4DB2-BD59-A6C34878D82A}">
                    <a16:rowId xmlns:a16="http://schemas.microsoft.com/office/drawing/2014/main" val="1371299012"/>
                  </a:ext>
                </a:extLst>
              </a:tr>
              <a:tr h="186215">
                <a:tc>
                  <a:txBody>
                    <a:bodyPr/>
                    <a:lstStyle/>
                    <a:p>
                      <a:pPr rtl="0" fontAlgn="b"/>
                      <a:r>
                        <a:rPr lang="en-US" sz="1000">
                          <a:effectLst/>
                        </a:rPr>
                        <a:t>100% Acquistion of target with stock</a:t>
                      </a:r>
                    </a:p>
                  </a:txBody>
                  <a:tcPr marL="6014" marR="6014"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endParaRPr lang="en-IN" sz="1000" b="1">
                        <a:effectLst/>
                        <a:latin typeface="Arial Narrow" panose="020B0606020202030204" pitchFamily="34" charset="0"/>
                      </a:endParaRP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endParaRPr lang="en-IN" sz="1000" b="1">
                        <a:effectLst/>
                        <a:latin typeface="Arial Narrow" panose="020B0606020202030204" pitchFamily="34" charset="0"/>
                      </a:endParaRP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1000" b="1">
                          <a:effectLst/>
                          <a:latin typeface="Arial Narrow" panose="020B0606020202030204" pitchFamily="34" charset="0"/>
                        </a:rPr>
                        <a:t>No premium</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gridSpan="2">
                  <a:txBody>
                    <a:bodyPr/>
                    <a:lstStyle/>
                    <a:p>
                      <a:pPr algn="ctr" rtl="0" fontAlgn="b"/>
                      <a:r>
                        <a:rPr lang="en-IN" sz="1000" b="1">
                          <a:effectLst/>
                          <a:latin typeface="Arial Narrow" panose="020B0606020202030204" pitchFamily="34" charset="0"/>
                        </a:rPr>
                        <a:t>With premium</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F056A5"/>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hMerge="1">
                  <a:txBody>
                    <a:bodyPr/>
                    <a:lstStyle/>
                    <a:p>
                      <a:endParaRPr lang="en-IN"/>
                    </a:p>
                  </a:txBody>
                  <a:tcPr/>
                </a:tc>
                <a:tc>
                  <a:txBody>
                    <a:bodyPr/>
                    <a:lstStyle/>
                    <a:p>
                      <a:pPr rtl="0" fontAlgn="b"/>
                      <a:endParaRPr lang="en-IN" sz="1000">
                        <a:effectLst/>
                      </a:endParaRPr>
                    </a:p>
                  </a:txBody>
                  <a:tcPr marL="6014" marR="6014" marT="0" marB="0" anchor="b">
                    <a:lnL w="7620" cap="flat" cmpd="sng" algn="ctr">
                      <a:solidFill>
                        <a:srgbClr val="F056A5"/>
                      </a:solidFill>
                      <a:prstDash val="solid"/>
                      <a:round/>
                      <a:headEnd type="none" w="med" len="med"/>
                      <a:tailEnd type="none" w="med" len="med"/>
                    </a:lnL>
                    <a:lnR w="7620" cap="flat" cmpd="sng" algn="ctr">
                      <a:solidFill>
                        <a:srgbClr val="7054A5"/>
                      </a:solidFill>
                      <a:prstDash val="solid"/>
                      <a:round/>
                      <a:headEnd type="none" w="med" len="med"/>
                      <a:tailEnd type="none" w="med" len="med"/>
                    </a:lnR>
                    <a:lnT w="7620" cap="flat" cmpd="sng" algn="ctr">
                      <a:solidFill>
                        <a:srgbClr val="F056A5"/>
                      </a:solidFill>
                      <a:prstDash val="solid"/>
                      <a:round/>
                      <a:headEnd type="none" w="med" len="med"/>
                      <a:tailEnd type="none" w="med" len="med"/>
                    </a:lnT>
                    <a:lnB w="7620" cap="flat" cmpd="sng" algn="ctr">
                      <a:solidFill>
                        <a:srgbClr val="505D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7054A5"/>
                      </a:solidFill>
                      <a:prstDash val="solid"/>
                      <a:round/>
                      <a:headEnd type="none" w="med" len="med"/>
                      <a:tailEnd type="none" w="med" len="med"/>
                    </a:lnL>
                    <a:lnR w="7620" cap="flat" cmpd="sng" algn="ctr">
                      <a:solidFill>
                        <a:srgbClr val="3052A5"/>
                      </a:solidFill>
                      <a:prstDash val="solid"/>
                      <a:round/>
                      <a:headEnd type="none" w="med" len="med"/>
                      <a:tailEnd type="none" w="med" len="med"/>
                    </a:lnR>
                    <a:lnT w="7620" cap="flat" cmpd="sng" algn="ctr">
                      <a:solidFill>
                        <a:srgbClr val="7054A5"/>
                      </a:solidFill>
                      <a:prstDash val="solid"/>
                      <a:round/>
                      <a:headEnd type="none" w="med" len="med"/>
                      <a:tailEnd type="none" w="med" len="med"/>
                    </a:lnT>
                    <a:lnB w="7620" cap="flat" cmpd="sng" algn="ctr">
                      <a:solidFill>
                        <a:srgbClr val="D063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3052A5"/>
                      </a:solidFill>
                      <a:prstDash val="solid"/>
                      <a:round/>
                      <a:headEnd type="none" w="med" len="med"/>
                      <a:tailEnd type="none" w="med" len="med"/>
                    </a:lnL>
                    <a:lnR w="7620" cap="flat" cmpd="sng" algn="ctr">
                      <a:solidFill>
                        <a:srgbClr val="F05AA5"/>
                      </a:solidFill>
                      <a:prstDash val="solid"/>
                      <a:round/>
                      <a:headEnd type="none" w="med" len="med"/>
                      <a:tailEnd type="none" w="med" len="med"/>
                    </a:lnR>
                    <a:lnT w="7620" cap="flat" cmpd="sng" algn="ctr">
                      <a:solidFill>
                        <a:srgbClr val="3052A5"/>
                      </a:solidFill>
                      <a:prstDash val="solid"/>
                      <a:round/>
                      <a:headEnd type="none" w="med" len="med"/>
                      <a:tailEnd type="none" w="med" len="med"/>
                    </a:lnT>
                    <a:lnB w="7620" cap="flat" cmpd="sng" algn="ctr">
                      <a:solidFill>
                        <a:srgbClr val="7066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F05AA5"/>
                      </a:solidFill>
                      <a:prstDash val="solid"/>
                      <a:round/>
                      <a:headEnd type="none" w="med" len="med"/>
                      <a:tailEnd type="none" w="med" len="med"/>
                    </a:lnL>
                    <a:lnR w="7620" cap="flat" cmpd="sng" algn="ctr">
                      <a:solidFill>
                        <a:srgbClr val="F05AA5"/>
                      </a:solidFill>
                      <a:prstDash val="solid"/>
                      <a:round/>
                      <a:headEnd type="none" w="med" len="med"/>
                      <a:tailEnd type="none" w="med" len="med"/>
                    </a:lnR>
                    <a:lnT w="7620" cap="flat" cmpd="sng" algn="ctr">
                      <a:solidFill>
                        <a:srgbClr val="F05AA5"/>
                      </a:solidFill>
                      <a:prstDash val="solid"/>
                      <a:round/>
                      <a:headEnd type="none" w="med" len="med"/>
                      <a:tailEnd type="none" w="med" len="med"/>
                    </a:lnT>
                    <a:lnB w="7620" cap="flat" cmpd="sng" algn="ctr">
                      <a:solidFill>
                        <a:srgbClr val="7063A5"/>
                      </a:solidFill>
                      <a:prstDash val="solid"/>
                      <a:round/>
                      <a:headEnd type="none" w="med" len="med"/>
                      <a:tailEnd type="none" w="med" len="med"/>
                    </a:lnB>
                    <a:solidFill>
                      <a:srgbClr val="FFE598"/>
                    </a:solidFill>
                  </a:tcPr>
                </a:tc>
                <a:extLst>
                  <a:ext uri="{0D108BD9-81ED-4DB2-BD59-A6C34878D82A}">
                    <a16:rowId xmlns:a16="http://schemas.microsoft.com/office/drawing/2014/main" val="3345097095"/>
                  </a:ext>
                </a:extLst>
              </a:tr>
              <a:tr h="186215">
                <a:tc>
                  <a:txBody>
                    <a:bodyPr/>
                    <a:lstStyle/>
                    <a:p>
                      <a:pPr rtl="0" fontAlgn="b"/>
                      <a:endParaRPr lang="en-IN" sz="1000">
                        <a:effectLst/>
                      </a:endParaRPr>
                    </a:p>
                  </a:txBody>
                  <a:tcPr marL="6014" marR="6014"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endParaRPr lang="en-IN" sz="1000" b="1">
                        <a:effectLst/>
                        <a:latin typeface="Arial Narrow" panose="020B0606020202030204" pitchFamily="34" charset="0"/>
                      </a:endParaRP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endParaRPr lang="en-IN" sz="1000" b="1">
                        <a:effectLst/>
                        <a:latin typeface="Arial Narrow" panose="020B0606020202030204" pitchFamily="34" charset="0"/>
                      </a:endParaRP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endParaRPr lang="en-IN" sz="1000" b="1">
                        <a:effectLst/>
                        <a:latin typeface="Arial Narrow" panose="020B0606020202030204" pitchFamily="34" charset="0"/>
                      </a:endParaRP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1000" b="1">
                          <a:effectLst/>
                          <a:latin typeface="Arial Narrow" panose="020B0606020202030204" pitchFamily="34" charset="0"/>
                        </a:rPr>
                        <a:t>INR 2 /share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1000" b="1">
                          <a:effectLst/>
                          <a:latin typeface="Arial Narrow" panose="020B0606020202030204" pitchFamily="34" charset="0"/>
                        </a:rPr>
                        <a:t>INR 5 /share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505DA5"/>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000">
                        <a:effectLst/>
                      </a:endParaRPr>
                    </a:p>
                  </a:txBody>
                  <a:tcPr marL="6014" marR="6014" marT="0" marB="0" anchor="b">
                    <a:lnL w="7620" cap="flat" cmpd="sng" algn="ctr">
                      <a:solidFill>
                        <a:srgbClr val="505DA5"/>
                      </a:solidFill>
                      <a:prstDash val="solid"/>
                      <a:round/>
                      <a:headEnd type="none" w="med" len="med"/>
                      <a:tailEnd type="none" w="med" len="med"/>
                    </a:lnL>
                    <a:lnR w="7620" cap="flat" cmpd="sng" algn="ctr">
                      <a:solidFill>
                        <a:srgbClr val="D063A5"/>
                      </a:solidFill>
                      <a:prstDash val="solid"/>
                      <a:round/>
                      <a:headEnd type="none" w="med" len="med"/>
                      <a:tailEnd type="none" w="med" len="med"/>
                    </a:lnR>
                    <a:lnT w="7620" cap="flat" cmpd="sng" algn="ctr">
                      <a:solidFill>
                        <a:srgbClr val="505DA5"/>
                      </a:solidFill>
                      <a:prstDash val="solid"/>
                      <a:round/>
                      <a:headEnd type="none" w="med" len="med"/>
                      <a:tailEnd type="none" w="med" len="med"/>
                    </a:lnT>
                    <a:lnB w="7620" cap="flat" cmpd="sng" algn="ctr">
                      <a:solidFill>
                        <a:srgbClr val="706B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D063A5"/>
                      </a:solidFill>
                      <a:prstDash val="solid"/>
                      <a:round/>
                      <a:headEnd type="none" w="med" len="med"/>
                      <a:tailEnd type="none" w="med" len="med"/>
                    </a:lnL>
                    <a:lnR w="7620" cap="flat" cmpd="sng" algn="ctr">
                      <a:solidFill>
                        <a:srgbClr val="7066A5"/>
                      </a:solidFill>
                      <a:prstDash val="solid"/>
                      <a:round/>
                      <a:headEnd type="none" w="med" len="med"/>
                      <a:tailEnd type="none" w="med" len="med"/>
                    </a:lnR>
                    <a:lnT w="7620" cap="flat" cmpd="sng" algn="ctr">
                      <a:solidFill>
                        <a:srgbClr val="D063A5"/>
                      </a:solidFill>
                      <a:prstDash val="solid"/>
                      <a:round/>
                      <a:headEnd type="none" w="med" len="med"/>
                      <a:tailEnd type="none" w="med" len="med"/>
                    </a:lnT>
                    <a:lnB w="7620" cap="flat" cmpd="sng" algn="ctr">
                      <a:solidFill>
                        <a:srgbClr val="7070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7066A5"/>
                      </a:solidFill>
                      <a:prstDash val="solid"/>
                      <a:round/>
                      <a:headEnd type="none" w="med" len="med"/>
                      <a:tailEnd type="none" w="med" len="med"/>
                    </a:lnL>
                    <a:lnR w="7620" cap="flat" cmpd="sng" algn="ctr">
                      <a:solidFill>
                        <a:srgbClr val="7063A5"/>
                      </a:solidFill>
                      <a:prstDash val="solid"/>
                      <a:round/>
                      <a:headEnd type="none" w="med" len="med"/>
                      <a:tailEnd type="none" w="med" len="med"/>
                    </a:lnR>
                    <a:lnT w="7620" cap="flat" cmpd="sng" algn="ctr">
                      <a:solidFill>
                        <a:srgbClr val="7066A5"/>
                      </a:solidFill>
                      <a:prstDash val="solid"/>
                      <a:round/>
                      <a:headEnd type="none" w="med" len="med"/>
                      <a:tailEnd type="none" w="med" len="med"/>
                    </a:lnT>
                    <a:lnB w="7620" cap="flat" cmpd="sng" algn="ctr">
                      <a:solidFill>
                        <a:srgbClr val="D070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7063A5"/>
                      </a:solidFill>
                      <a:prstDash val="solid"/>
                      <a:round/>
                      <a:headEnd type="none" w="med" len="med"/>
                      <a:tailEnd type="none" w="med" len="med"/>
                    </a:lnL>
                    <a:lnR w="7620" cap="flat" cmpd="sng" algn="ctr">
                      <a:solidFill>
                        <a:srgbClr val="7063A5"/>
                      </a:solidFill>
                      <a:prstDash val="solid"/>
                      <a:round/>
                      <a:headEnd type="none" w="med" len="med"/>
                      <a:tailEnd type="none" w="med" len="med"/>
                    </a:lnR>
                    <a:lnT w="7620" cap="flat" cmpd="sng" algn="ctr">
                      <a:solidFill>
                        <a:srgbClr val="7063A5"/>
                      </a:solidFill>
                      <a:prstDash val="solid"/>
                      <a:round/>
                      <a:headEnd type="none" w="med" len="med"/>
                      <a:tailEnd type="none" w="med" len="med"/>
                    </a:lnT>
                    <a:lnB w="7620" cap="flat" cmpd="sng" algn="ctr">
                      <a:solidFill>
                        <a:srgbClr val="7070A5"/>
                      </a:solidFill>
                      <a:prstDash val="solid"/>
                      <a:round/>
                      <a:headEnd type="none" w="med" len="med"/>
                      <a:tailEnd type="none" w="med" len="med"/>
                    </a:lnB>
                    <a:solidFill>
                      <a:srgbClr val="FFE598"/>
                    </a:solidFill>
                  </a:tcPr>
                </a:tc>
                <a:extLst>
                  <a:ext uri="{0D108BD9-81ED-4DB2-BD59-A6C34878D82A}">
                    <a16:rowId xmlns:a16="http://schemas.microsoft.com/office/drawing/2014/main" val="1447711979"/>
                  </a:ext>
                </a:extLst>
              </a:tr>
              <a:tr h="186215">
                <a:tc>
                  <a:txBody>
                    <a:bodyPr/>
                    <a:lstStyle/>
                    <a:p>
                      <a:pPr rtl="0" fontAlgn="b"/>
                      <a:r>
                        <a:rPr lang="en-IN" sz="1000">
                          <a:effectLst/>
                        </a:rPr>
                        <a:t>Share price before announcement</a:t>
                      </a:r>
                    </a:p>
                  </a:txBody>
                  <a:tcPr marL="6014" marR="6014"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8,158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262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262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262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262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706BA5"/>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000">
                        <a:effectLst/>
                      </a:endParaRPr>
                    </a:p>
                  </a:txBody>
                  <a:tcPr marL="6014" marR="6014" marT="0" marB="0" anchor="b">
                    <a:lnL w="7620" cap="flat" cmpd="sng" algn="ctr">
                      <a:solidFill>
                        <a:srgbClr val="706BA5"/>
                      </a:solidFill>
                      <a:prstDash val="solid"/>
                      <a:round/>
                      <a:headEnd type="none" w="med" len="med"/>
                      <a:tailEnd type="none" w="med" len="med"/>
                    </a:lnL>
                    <a:lnR w="7620" cap="flat" cmpd="sng" algn="ctr">
                      <a:solidFill>
                        <a:srgbClr val="7070A5"/>
                      </a:solidFill>
                      <a:prstDash val="solid"/>
                      <a:round/>
                      <a:headEnd type="none" w="med" len="med"/>
                      <a:tailEnd type="none" w="med" len="med"/>
                    </a:lnR>
                    <a:lnT w="7620" cap="flat" cmpd="sng" algn="ctr">
                      <a:solidFill>
                        <a:srgbClr val="706BA5"/>
                      </a:solidFill>
                      <a:prstDash val="solid"/>
                      <a:round/>
                      <a:headEnd type="none" w="med" len="med"/>
                      <a:tailEnd type="none" w="med" len="med"/>
                    </a:lnT>
                    <a:lnB w="7620" cap="flat" cmpd="sng" algn="ctr">
                      <a:solidFill>
                        <a:srgbClr val="B071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7070A5"/>
                      </a:solidFill>
                      <a:prstDash val="solid"/>
                      <a:round/>
                      <a:headEnd type="none" w="med" len="med"/>
                      <a:tailEnd type="none" w="med" len="med"/>
                    </a:lnL>
                    <a:lnR w="7620" cap="flat" cmpd="sng" algn="ctr">
                      <a:solidFill>
                        <a:srgbClr val="D070A5"/>
                      </a:solidFill>
                      <a:prstDash val="solid"/>
                      <a:round/>
                      <a:headEnd type="none" w="med" len="med"/>
                      <a:tailEnd type="none" w="med" len="med"/>
                    </a:lnR>
                    <a:lnT w="7620" cap="flat" cmpd="sng" algn="ctr">
                      <a:solidFill>
                        <a:srgbClr val="7070A5"/>
                      </a:solidFill>
                      <a:prstDash val="solid"/>
                      <a:round/>
                      <a:headEnd type="none" w="med" len="med"/>
                      <a:tailEnd type="none" w="med" len="med"/>
                    </a:lnT>
                    <a:lnB w="7620" cap="flat" cmpd="sng" algn="ctr">
                      <a:solidFill>
                        <a:srgbClr val="304A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D070A5"/>
                      </a:solidFill>
                      <a:prstDash val="solid"/>
                      <a:round/>
                      <a:headEnd type="none" w="med" len="med"/>
                      <a:tailEnd type="none" w="med" len="med"/>
                    </a:lnL>
                    <a:lnR w="7620" cap="flat" cmpd="sng" algn="ctr">
                      <a:solidFill>
                        <a:srgbClr val="7070A5"/>
                      </a:solidFill>
                      <a:prstDash val="solid"/>
                      <a:round/>
                      <a:headEnd type="none" w="med" len="med"/>
                      <a:tailEnd type="none" w="med" len="med"/>
                    </a:lnR>
                    <a:lnT w="7620" cap="flat" cmpd="sng" algn="ctr">
                      <a:solidFill>
                        <a:srgbClr val="D070A5"/>
                      </a:solidFill>
                      <a:prstDash val="solid"/>
                      <a:round/>
                      <a:headEnd type="none" w="med" len="med"/>
                      <a:tailEnd type="none" w="med" len="med"/>
                    </a:lnT>
                    <a:lnB w="7620" cap="flat" cmpd="sng" algn="ctr">
                      <a:solidFill>
                        <a:srgbClr val="504B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7070A5"/>
                      </a:solidFill>
                      <a:prstDash val="solid"/>
                      <a:round/>
                      <a:headEnd type="none" w="med" len="med"/>
                      <a:tailEnd type="none" w="med" len="med"/>
                    </a:lnL>
                    <a:lnR w="7620" cap="flat" cmpd="sng" algn="ctr">
                      <a:solidFill>
                        <a:srgbClr val="7070A5"/>
                      </a:solidFill>
                      <a:prstDash val="solid"/>
                      <a:round/>
                      <a:headEnd type="none" w="med" len="med"/>
                      <a:tailEnd type="none" w="med" len="med"/>
                    </a:lnR>
                    <a:lnT w="7620" cap="flat" cmpd="sng" algn="ctr">
                      <a:solidFill>
                        <a:srgbClr val="7070A5"/>
                      </a:solidFill>
                      <a:prstDash val="solid"/>
                      <a:round/>
                      <a:headEnd type="none" w="med" len="med"/>
                      <a:tailEnd type="none" w="med" len="med"/>
                    </a:lnT>
                    <a:lnB w="7620" cap="flat" cmpd="sng" algn="ctr">
                      <a:solidFill>
                        <a:srgbClr val="3061A5"/>
                      </a:solidFill>
                      <a:prstDash val="solid"/>
                      <a:round/>
                      <a:headEnd type="none" w="med" len="med"/>
                      <a:tailEnd type="none" w="med" len="med"/>
                    </a:lnB>
                    <a:solidFill>
                      <a:srgbClr val="FFE598"/>
                    </a:solidFill>
                  </a:tcPr>
                </a:tc>
                <a:extLst>
                  <a:ext uri="{0D108BD9-81ED-4DB2-BD59-A6C34878D82A}">
                    <a16:rowId xmlns:a16="http://schemas.microsoft.com/office/drawing/2014/main" val="1754430173"/>
                  </a:ext>
                </a:extLst>
              </a:tr>
              <a:tr h="186215">
                <a:tc>
                  <a:txBody>
                    <a:bodyPr/>
                    <a:lstStyle/>
                    <a:p>
                      <a:pPr rtl="0" fontAlgn="b"/>
                      <a:r>
                        <a:rPr lang="en-IN" sz="1000">
                          <a:effectLst/>
                        </a:rPr>
                        <a:t>P/E ratio</a:t>
                      </a:r>
                    </a:p>
                  </a:txBody>
                  <a:tcPr marL="6014" marR="6014"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16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16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000">
                        <a:effectLst/>
                      </a:endParaRP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000">
                        <a:effectLst/>
                      </a:endParaRP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000">
                        <a:effectLst/>
                      </a:endParaRP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B071A5"/>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000">
                        <a:effectLst/>
                      </a:endParaRPr>
                    </a:p>
                  </a:txBody>
                  <a:tcPr marL="6014" marR="6014" marT="0" marB="0" anchor="b">
                    <a:lnL w="7620" cap="flat" cmpd="sng" algn="ctr">
                      <a:solidFill>
                        <a:srgbClr val="B071A5"/>
                      </a:solidFill>
                      <a:prstDash val="solid"/>
                      <a:round/>
                      <a:headEnd type="none" w="med" len="med"/>
                      <a:tailEnd type="none" w="med" len="med"/>
                    </a:lnL>
                    <a:lnR w="7620" cap="flat" cmpd="sng" algn="ctr">
                      <a:solidFill>
                        <a:srgbClr val="304AA5"/>
                      </a:solidFill>
                      <a:prstDash val="solid"/>
                      <a:round/>
                      <a:headEnd type="none" w="med" len="med"/>
                      <a:tailEnd type="none" w="med" len="med"/>
                    </a:lnR>
                    <a:lnT w="7620" cap="flat" cmpd="sng" algn="ctr">
                      <a:solidFill>
                        <a:srgbClr val="B071A5"/>
                      </a:solidFill>
                      <a:prstDash val="solid"/>
                      <a:round/>
                      <a:headEnd type="none" w="med" len="med"/>
                      <a:tailEnd type="none" w="med" len="med"/>
                    </a:lnT>
                    <a:lnB w="7620" cap="flat" cmpd="sng" algn="ctr">
                      <a:solidFill>
                        <a:srgbClr val="7078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304AA5"/>
                      </a:solidFill>
                      <a:prstDash val="solid"/>
                      <a:round/>
                      <a:headEnd type="none" w="med" len="med"/>
                      <a:tailEnd type="none" w="med" len="med"/>
                    </a:lnL>
                    <a:lnR w="7620" cap="flat" cmpd="sng" algn="ctr">
                      <a:solidFill>
                        <a:srgbClr val="504BA5"/>
                      </a:solidFill>
                      <a:prstDash val="solid"/>
                      <a:round/>
                      <a:headEnd type="none" w="med" len="med"/>
                      <a:tailEnd type="none" w="med" len="med"/>
                    </a:lnR>
                    <a:lnT w="7620" cap="flat" cmpd="sng" algn="ctr">
                      <a:solidFill>
                        <a:srgbClr val="304AA5"/>
                      </a:solidFill>
                      <a:prstDash val="solid"/>
                      <a:round/>
                      <a:headEnd type="none" w="med" len="med"/>
                      <a:tailEnd type="none" w="med" len="med"/>
                    </a:lnT>
                    <a:lnB w="7620" cap="flat" cmpd="sng" algn="ctr">
                      <a:solidFill>
                        <a:srgbClr val="7078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504BA5"/>
                      </a:solidFill>
                      <a:prstDash val="solid"/>
                      <a:round/>
                      <a:headEnd type="none" w="med" len="med"/>
                      <a:tailEnd type="none" w="med" len="med"/>
                    </a:lnL>
                    <a:lnR w="7620" cap="flat" cmpd="sng" algn="ctr">
                      <a:solidFill>
                        <a:srgbClr val="3061A5"/>
                      </a:solidFill>
                      <a:prstDash val="solid"/>
                      <a:round/>
                      <a:headEnd type="none" w="med" len="med"/>
                      <a:tailEnd type="none" w="med" len="med"/>
                    </a:lnR>
                    <a:lnT w="7620" cap="flat" cmpd="sng" algn="ctr">
                      <a:solidFill>
                        <a:srgbClr val="504BA5"/>
                      </a:solidFill>
                      <a:prstDash val="solid"/>
                      <a:round/>
                      <a:headEnd type="none" w="med" len="med"/>
                      <a:tailEnd type="none" w="med" len="med"/>
                    </a:lnT>
                    <a:lnB w="7620" cap="flat" cmpd="sng" algn="ctr">
                      <a:solidFill>
                        <a:srgbClr val="507B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3061A5"/>
                      </a:solidFill>
                      <a:prstDash val="solid"/>
                      <a:round/>
                      <a:headEnd type="none" w="med" len="med"/>
                      <a:tailEnd type="none" w="med" len="med"/>
                    </a:lnL>
                    <a:lnR w="7620" cap="flat" cmpd="sng" algn="ctr">
                      <a:solidFill>
                        <a:srgbClr val="3061A5"/>
                      </a:solidFill>
                      <a:prstDash val="solid"/>
                      <a:round/>
                      <a:headEnd type="none" w="med" len="med"/>
                      <a:tailEnd type="none" w="med" len="med"/>
                    </a:lnR>
                    <a:lnT w="7620" cap="flat" cmpd="sng" algn="ctr">
                      <a:solidFill>
                        <a:srgbClr val="3061A5"/>
                      </a:solidFill>
                      <a:prstDash val="solid"/>
                      <a:round/>
                      <a:headEnd type="none" w="med" len="med"/>
                      <a:tailEnd type="none" w="med" len="med"/>
                    </a:lnT>
                    <a:lnB w="7620" cap="flat" cmpd="sng" algn="ctr">
                      <a:solidFill>
                        <a:srgbClr val="507CA5"/>
                      </a:solidFill>
                      <a:prstDash val="solid"/>
                      <a:round/>
                      <a:headEnd type="none" w="med" len="med"/>
                      <a:tailEnd type="none" w="med" len="med"/>
                    </a:lnB>
                    <a:solidFill>
                      <a:srgbClr val="FFE598"/>
                    </a:solidFill>
                  </a:tcPr>
                </a:tc>
                <a:extLst>
                  <a:ext uri="{0D108BD9-81ED-4DB2-BD59-A6C34878D82A}">
                    <a16:rowId xmlns:a16="http://schemas.microsoft.com/office/drawing/2014/main" val="699879147"/>
                  </a:ext>
                </a:extLst>
              </a:tr>
              <a:tr h="186215">
                <a:tc>
                  <a:txBody>
                    <a:bodyPr/>
                    <a:lstStyle/>
                    <a:p>
                      <a:pPr rtl="0" fontAlgn="b"/>
                      <a:r>
                        <a:rPr lang="en-IN" sz="1000">
                          <a:effectLst/>
                        </a:rPr>
                        <a:t>EPS Next year</a:t>
                      </a:r>
                    </a:p>
                  </a:txBody>
                  <a:tcPr marL="6014" marR="6014"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521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17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521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521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521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7078A5"/>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000">
                        <a:effectLst/>
                      </a:endParaRPr>
                    </a:p>
                  </a:txBody>
                  <a:tcPr marL="6014" marR="6014" marT="0" marB="0" anchor="b">
                    <a:lnL w="7620" cap="flat" cmpd="sng" algn="ctr">
                      <a:solidFill>
                        <a:srgbClr val="7078A5"/>
                      </a:solidFill>
                      <a:prstDash val="solid"/>
                      <a:round/>
                      <a:headEnd type="none" w="med" len="med"/>
                      <a:tailEnd type="none" w="med" len="med"/>
                    </a:lnL>
                    <a:lnR w="7620" cap="flat" cmpd="sng" algn="ctr">
                      <a:solidFill>
                        <a:srgbClr val="7078A5"/>
                      </a:solidFill>
                      <a:prstDash val="solid"/>
                      <a:round/>
                      <a:headEnd type="none" w="med" len="med"/>
                      <a:tailEnd type="none" w="med" len="med"/>
                    </a:lnR>
                    <a:lnT w="7620" cap="flat" cmpd="sng" algn="ctr">
                      <a:solidFill>
                        <a:srgbClr val="7078A5"/>
                      </a:solidFill>
                      <a:prstDash val="solid"/>
                      <a:round/>
                      <a:headEnd type="none" w="med" len="med"/>
                      <a:tailEnd type="none" w="med" len="med"/>
                    </a:lnT>
                    <a:lnB w="7620" cap="flat" cmpd="sng" algn="ctr">
                      <a:solidFill>
                        <a:srgbClr val="F06D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7078A5"/>
                      </a:solidFill>
                      <a:prstDash val="solid"/>
                      <a:round/>
                      <a:headEnd type="none" w="med" len="med"/>
                      <a:tailEnd type="none" w="med" len="med"/>
                    </a:lnL>
                    <a:lnR w="7620" cap="flat" cmpd="sng" algn="ctr">
                      <a:solidFill>
                        <a:srgbClr val="507BA5"/>
                      </a:solidFill>
                      <a:prstDash val="solid"/>
                      <a:round/>
                      <a:headEnd type="none" w="med" len="med"/>
                      <a:tailEnd type="none" w="med" len="med"/>
                    </a:lnR>
                    <a:lnT w="7620" cap="flat" cmpd="sng" algn="ctr">
                      <a:solidFill>
                        <a:srgbClr val="7078A5"/>
                      </a:solidFill>
                      <a:prstDash val="solid"/>
                      <a:round/>
                      <a:headEnd type="none" w="med" len="med"/>
                      <a:tailEnd type="none" w="med" len="med"/>
                    </a:lnT>
                    <a:lnB w="7620" cap="flat" cmpd="sng" algn="ctr">
                      <a:solidFill>
                        <a:srgbClr val="5071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507BA5"/>
                      </a:solidFill>
                      <a:prstDash val="solid"/>
                      <a:round/>
                      <a:headEnd type="none" w="med" len="med"/>
                      <a:tailEnd type="none" w="med" len="med"/>
                    </a:lnL>
                    <a:lnR w="7620" cap="flat" cmpd="sng" algn="ctr">
                      <a:solidFill>
                        <a:srgbClr val="507CA5"/>
                      </a:solidFill>
                      <a:prstDash val="solid"/>
                      <a:round/>
                      <a:headEnd type="none" w="med" len="med"/>
                      <a:tailEnd type="none" w="med" len="med"/>
                    </a:lnR>
                    <a:lnT w="7620" cap="flat" cmpd="sng" algn="ctr">
                      <a:solidFill>
                        <a:srgbClr val="507BA5"/>
                      </a:solidFill>
                      <a:prstDash val="solid"/>
                      <a:round/>
                      <a:headEnd type="none" w="med" len="med"/>
                      <a:tailEnd type="none" w="med" len="med"/>
                    </a:lnT>
                    <a:lnB w="7620" cap="flat" cmpd="sng" algn="ctr">
                      <a:solidFill>
                        <a:srgbClr val="D07B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507CA5"/>
                      </a:solidFill>
                      <a:prstDash val="solid"/>
                      <a:round/>
                      <a:headEnd type="none" w="med" len="med"/>
                      <a:tailEnd type="none" w="med" len="med"/>
                    </a:lnL>
                    <a:lnR w="7620" cap="flat" cmpd="sng" algn="ctr">
                      <a:solidFill>
                        <a:srgbClr val="507CA5"/>
                      </a:solidFill>
                      <a:prstDash val="solid"/>
                      <a:round/>
                      <a:headEnd type="none" w="med" len="med"/>
                      <a:tailEnd type="none" w="med" len="med"/>
                    </a:lnR>
                    <a:lnT w="7620" cap="flat" cmpd="sng" algn="ctr">
                      <a:solidFill>
                        <a:srgbClr val="507CA5"/>
                      </a:solidFill>
                      <a:prstDash val="solid"/>
                      <a:round/>
                      <a:headEnd type="none" w="med" len="med"/>
                      <a:tailEnd type="none" w="med" len="med"/>
                    </a:lnT>
                    <a:lnB w="7620" cap="flat" cmpd="sng" algn="ctr">
                      <a:solidFill>
                        <a:srgbClr val="107CA5"/>
                      </a:solidFill>
                      <a:prstDash val="solid"/>
                      <a:round/>
                      <a:headEnd type="none" w="med" len="med"/>
                      <a:tailEnd type="none" w="med" len="med"/>
                    </a:lnB>
                    <a:solidFill>
                      <a:srgbClr val="FFE598"/>
                    </a:solidFill>
                  </a:tcPr>
                </a:tc>
                <a:extLst>
                  <a:ext uri="{0D108BD9-81ED-4DB2-BD59-A6C34878D82A}">
                    <a16:rowId xmlns:a16="http://schemas.microsoft.com/office/drawing/2014/main" val="4044822315"/>
                  </a:ext>
                </a:extLst>
              </a:tr>
              <a:tr h="186215">
                <a:tc>
                  <a:txBody>
                    <a:bodyPr/>
                    <a:lstStyle/>
                    <a:p>
                      <a:pPr rtl="0" fontAlgn="b"/>
                      <a:r>
                        <a:rPr lang="en-IN" sz="1000">
                          <a:effectLst/>
                        </a:rPr>
                        <a:t>Shares outstanding</a:t>
                      </a:r>
                    </a:p>
                  </a:txBody>
                  <a:tcPr marL="6014" marR="6014"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1,240,000,000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960,520,000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1,270,795,332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1,270,795,332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1,270,795,332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F06DA5"/>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000">
                        <a:effectLst/>
                      </a:endParaRPr>
                    </a:p>
                  </a:txBody>
                  <a:tcPr marL="6014" marR="6014" marT="0" marB="0" anchor="b">
                    <a:lnL w="7620" cap="flat" cmpd="sng" algn="ctr">
                      <a:solidFill>
                        <a:srgbClr val="F06DA5"/>
                      </a:solidFill>
                      <a:prstDash val="solid"/>
                      <a:round/>
                      <a:headEnd type="none" w="med" len="med"/>
                      <a:tailEnd type="none" w="med" len="med"/>
                    </a:lnL>
                    <a:lnR w="7620" cap="flat" cmpd="sng" algn="ctr">
                      <a:solidFill>
                        <a:srgbClr val="5071A5"/>
                      </a:solidFill>
                      <a:prstDash val="solid"/>
                      <a:round/>
                      <a:headEnd type="none" w="med" len="med"/>
                      <a:tailEnd type="none" w="med" len="med"/>
                    </a:lnR>
                    <a:lnT w="7620" cap="flat" cmpd="sng" algn="ctr">
                      <a:solidFill>
                        <a:srgbClr val="F06DA5"/>
                      </a:solidFill>
                      <a:prstDash val="solid"/>
                      <a:round/>
                      <a:headEnd type="none" w="med" len="med"/>
                      <a:tailEnd type="none" w="med" len="med"/>
                    </a:lnT>
                    <a:lnB w="7620" cap="flat" cmpd="sng" algn="ctr">
                      <a:solidFill>
                        <a:srgbClr val="F083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5071A5"/>
                      </a:solidFill>
                      <a:prstDash val="solid"/>
                      <a:round/>
                      <a:headEnd type="none" w="med" len="med"/>
                      <a:tailEnd type="none" w="med" len="med"/>
                    </a:lnL>
                    <a:lnR w="7620" cap="flat" cmpd="sng" algn="ctr">
                      <a:solidFill>
                        <a:srgbClr val="D07BA5"/>
                      </a:solidFill>
                      <a:prstDash val="solid"/>
                      <a:round/>
                      <a:headEnd type="none" w="med" len="med"/>
                      <a:tailEnd type="none" w="med" len="med"/>
                    </a:lnR>
                    <a:lnT w="7620" cap="flat" cmpd="sng" algn="ctr">
                      <a:solidFill>
                        <a:srgbClr val="5071A5"/>
                      </a:solidFill>
                      <a:prstDash val="solid"/>
                      <a:round/>
                      <a:headEnd type="none" w="med" len="med"/>
                      <a:tailEnd type="none" w="med" len="med"/>
                    </a:lnT>
                    <a:lnB w="7620" cap="flat" cmpd="sng" algn="ctr">
                      <a:solidFill>
                        <a:srgbClr val="D083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D07BA5"/>
                      </a:solidFill>
                      <a:prstDash val="solid"/>
                      <a:round/>
                      <a:headEnd type="none" w="med" len="med"/>
                      <a:tailEnd type="none" w="med" len="med"/>
                    </a:lnL>
                    <a:lnR w="7620" cap="flat" cmpd="sng" algn="ctr">
                      <a:solidFill>
                        <a:srgbClr val="107CA5"/>
                      </a:solidFill>
                      <a:prstDash val="solid"/>
                      <a:round/>
                      <a:headEnd type="none" w="med" len="med"/>
                      <a:tailEnd type="none" w="med" len="med"/>
                    </a:lnR>
                    <a:lnT w="7620" cap="flat" cmpd="sng" algn="ctr">
                      <a:solidFill>
                        <a:srgbClr val="D07BA5"/>
                      </a:solidFill>
                      <a:prstDash val="solid"/>
                      <a:round/>
                      <a:headEnd type="none" w="med" len="med"/>
                      <a:tailEnd type="none" w="med" len="med"/>
                    </a:lnT>
                    <a:lnB w="7620" cap="flat" cmpd="sng" algn="ctr">
                      <a:solidFill>
                        <a:srgbClr val="B08B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107CA5"/>
                      </a:solidFill>
                      <a:prstDash val="solid"/>
                      <a:round/>
                      <a:headEnd type="none" w="med" len="med"/>
                      <a:tailEnd type="none" w="med" len="med"/>
                    </a:lnL>
                    <a:lnR w="7620" cap="flat" cmpd="sng" algn="ctr">
                      <a:solidFill>
                        <a:srgbClr val="107CA5"/>
                      </a:solidFill>
                      <a:prstDash val="solid"/>
                      <a:round/>
                      <a:headEnd type="none" w="med" len="med"/>
                      <a:tailEnd type="none" w="med" len="med"/>
                    </a:lnR>
                    <a:lnT w="7620" cap="flat" cmpd="sng" algn="ctr">
                      <a:solidFill>
                        <a:srgbClr val="107CA5"/>
                      </a:solidFill>
                      <a:prstDash val="solid"/>
                      <a:round/>
                      <a:headEnd type="none" w="med" len="med"/>
                      <a:tailEnd type="none" w="med" len="med"/>
                    </a:lnT>
                    <a:lnB w="7620" cap="flat" cmpd="sng" algn="ctr">
                      <a:solidFill>
                        <a:srgbClr val="108AA5"/>
                      </a:solidFill>
                      <a:prstDash val="solid"/>
                      <a:round/>
                      <a:headEnd type="none" w="med" len="med"/>
                      <a:tailEnd type="none" w="med" len="med"/>
                    </a:lnB>
                    <a:solidFill>
                      <a:srgbClr val="FFE598"/>
                    </a:solidFill>
                  </a:tcPr>
                </a:tc>
                <a:extLst>
                  <a:ext uri="{0D108BD9-81ED-4DB2-BD59-A6C34878D82A}">
                    <a16:rowId xmlns:a16="http://schemas.microsoft.com/office/drawing/2014/main" val="207864352"/>
                  </a:ext>
                </a:extLst>
              </a:tr>
              <a:tr h="186215">
                <a:tc>
                  <a:txBody>
                    <a:bodyPr/>
                    <a:lstStyle/>
                    <a:p>
                      <a:pPr rtl="0" fontAlgn="b"/>
                      <a:r>
                        <a:rPr lang="en-IN" sz="1000">
                          <a:effectLst/>
                        </a:rPr>
                        <a:t>Net Income </a:t>
                      </a:r>
                    </a:p>
                  </a:txBody>
                  <a:tcPr marL="6014" marR="6014"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645,628,520,000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16,024,000,000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661,652,520,000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661,652,520,000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661,652,520,000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F083A5"/>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000">
                        <a:effectLst/>
                      </a:endParaRPr>
                    </a:p>
                  </a:txBody>
                  <a:tcPr marL="6014" marR="6014" marT="0" marB="0" anchor="b">
                    <a:lnL w="7620" cap="flat" cmpd="sng" algn="ctr">
                      <a:solidFill>
                        <a:srgbClr val="F083A5"/>
                      </a:solidFill>
                      <a:prstDash val="solid"/>
                      <a:round/>
                      <a:headEnd type="none" w="med" len="med"/>
                      <a:tailEnd type="none" w="med" len="med"/>
                    </a:lnL>
                    <a:lnR w="7620" cap="flat" cmpd="sng" algn="ctr">
                      <a:solidFill>
                        <a:srgbClr val="D083A5"/>
                      </a:solidFill>
                      <a:prstDash val="solid"/>
                      <a:round/>
                      <a:headEnd type="none" w="med" len="med"/>
                      <a:tailEnd type="none" w="med" len="med"/>
                    </a:lnR>
                    <a:lnT w="7620" cap="flat" cmpd="sng" algn="ctr">
                      <a:solidFill>
                        <a:srgbClr val="F083A5"/>
                      </a:solidFill>
                      <a:prstDash val="solid"/>
                      <a:round/>
                      <a:headEnd type="none" w="med" len="med"/>
                      <a:tailEnd type="none" w="med" len="med"/>
                    </a:lnT>
                    <a:lnB w="7620" cap="flat" cmpd="sng" algn="ctr">
                      <a:solidFill>
                        <a:srgbClr val="D08D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D083A5"/>
                      </a:solidFill>
                      <a:prstDash val="solid"/>
                      <a:round/>
                      <a:headEnd type="none" w="med" len="med"/>
                      <a:tailEnd type="none" w="med" len="med"/>
                    </a:lnL>
                    <a:lnR w="7620" cap="flat" cmpd="sng" algn="ctr">
                      <a:solidFill>
                        <a:srgbClr val="B08BA5"/>
                      </a:solidFill>
                      <a:prstDash val="solid"/>
                      <a:round/>
                      <a:headEnd type="none" w="med" len="med"/>
                      <a:tailEnd type="none" w="med" len="med"/>
                    </a:lnR>
                    <a:lnT w="7620" cap="flat" cmpd="sng" algn="ctr">
                      <a:solidFill>
                        <a:srgbClr val="D083A5"/>
                      </a:solidFill>
                      <a:prstDash val="solid"/>
                      <a:round/>
                      <a:headEnd type="none" w="med" len="med"/>
                      <a:tailEnd type="none" w="med" len="med"/>
                    </a:lnT>
                    <a:lnB w="7620" cap="flat" cmpd="sng" algn="ctr">
                      <a:solidFill>
                        <a:srgbClr val="D092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B08BA5"/>
                      </a:solidFill>
                      <a:prstDash val="solid"/>
                      <a:round/>
                      <a:headEnd type="none" w="med" len="med"/>
                      <a:tailEnd type="none" w="med" len="med"/>
                    </a:lnL>
                    <a:lnR w="7620" cap="flat" cmpd="sng" algn="ctr">
                      <a:solidFill>
                        <a:srgbClr val="108AA5"/>
                      </a:solidFill>
                      <a:prstDash val="solid"/>
                      <a:round/>
                      <a:headEnd type="none" w="med" len="med"/>
                      <a:tailEnd type="none" w="med" len="med"/>
                    </a:lnR>
                    <a:lnT w="7620" cap="flat" cmpd="sng" algn="ctr">
                      <a:solidFill>
                        <a:srgbClr val="B08BA5"/>
                      </a:solidFill>
                      <a:prstDash val="solid"/>
                      <a:round/>
                      <a:headEnd type="none" w="med" len="med"/>
                      <a:tailEnd type="none" w="med" len="med"/>
                    </a:lnT>
                    <a:lnB w="7620" cap="flat" cmpd="sng" algn="ctr">
                      <a:solidFill>
                        <a:srgbClr val="B091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108AA5"/>
                      </a:solidFill>
                      <a:prstDash val="solid"/>
                      <a:round/>
                      <a:headEnd type="none" w="med" len="med"/>
                      <a:tailEnd type="none" w="med" len="med"/>
                    </a:lnL>
                    <a:lnR w="7620" cap="flat" cmpd="sng" algn="ctr">
                      <a:solidFill>
                        <a:srgbClr val="108AA5"/>
                      </a:solidFill>
                      <a:prstDash val="solid"/>
                      <a:round/>
                      <a:headEnd type="none" w="med" len="med"/>
                      <a:tailEnd type="none" w="med" len="med"/>
                    </a:lnR>
                    <a:lnT w="7620" cap="flat" cmpd="sng" algn="ctr">
                      <a:solidFill>
                        <a:srgbClr val="108AA5"/>
                      </a:solidFill>
                      <a:prstDash val="solid"/>
                      <a:round/>
                      <a:headEnd type="none" w="med" len="med"/>
                      <a:tailEnd type="none" w="med" len="med"/>
                    </a:lnT>
                    <a:lnB w="7620" cap="flat" cmpd="sng" algn="ctr">
                      <a:solidFill>
                        <a:srgbClr val="9098A5"/>
                      </a:solidFill>
                      <a:prstDash val="solid"/>
                      <a:round/>
                      <a:headEnd type="none" w="med" len="med"/>
                      <a:tailEnd type="none" w="med" len="med"/>
                    </a:lnB>
                    <a:solidFill>
                      <a:srgbClr val="FFE598"/>
                    </a:solidFill>
                  </a:tcPr>
                </a:tc>
                <a:extLst>
                  <a:ext uri="{0D108BD9-81ED-4DB2-BD59-A6C34878D82A}">
                    <a16:rowId xmlns:a16="http://schemas.microsoft.com/office/drawing/2014/main" val="5192286"/>
                  </a:ext>
                </a:extLst>
              </a:tr>
              <a:tr h="186215">
                <a:tc>
                  <a:txBody>
                    <a:bodyPr/>
                    <a:lstStyle/>
                    <a:p>
                      <a:pPr rtl="0" fontAlgn="b"/>
                      <a:r>
                        <a:rPr lang="en-US" sz="1000" b="1">
                          <a:effectLst/>
                          <a:latin typeface="Arial Narrow" panose="020B0606020202030204" pitchFamily="34" charset="0"/>
                        </a:rPr>
                        <a:t>Equity Offer value(No. of shares X Offer price)</a:t>
                      </a:r>
                    </a:p>
                  </a:txBody>
                  <a:tcPr marL="6014" marR="6014"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000">
                        <a:effectLst/>
                      </a:endParaRP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000">
                        <a:effectLst/>
                      </a:endParaRP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251,224,006,000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251,224,006,000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251,224,006,000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D08DA5"/>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000">
                        <a:effectLst/>
                      </a:endParaRPr>
                    </a:p>
                  </a:txBody>
                  <a:tcPr marL="6014" marR="6014" marT="0" marB="0" anchor="b">
                    <a:lnL w="7620" cap="flat" cmpd="sng" algn="ctr">
                      <a:solidFill>
                        <a:srgbClr val="D08DA5"/>
                      </a:solidFill>
                      <a:prstDash val="solid"/>
                      <a:round/>
                      <a:headEnd type="none" w="med" len="med"/>
                      <a:tailEnd type="none" w="med" len="med"/>
                    </a:lnL>
                    <a:lnR w="7620" cap="flat" cmpd="sng" algn="ctr">
                      <a:solidFill>
                        <a:srgbClr val="D092A5"/>
                      </a:solidFill>
                      <a:prstDash val="solid"/>
                      <a:round/>
                      <a:headEnd type="none" w="med" len="med"/>
                      <a:tailEnd type="none" w="med" len="med"/>
                    </a:lnR>
                    <a:lnT w="7620" cap="flat" cmpd="sng" algn="ctr">
                      <a:solidFill>
                        <a:srgbClr val="D08DA5"/>
                      </a:solidFill>
                      <a:prstDash val="solid"/>
                      <a:round/>
                      <a:headEnd type="none" w="med" len="med"/>
                      <a:tailEnd type="none" w="med" len="med"/>
                    </a:lnT>
                    <a:lnB w="7620" cap="flat" cmpd="sng" algn="ctr">
                      <a:solidFill>
                        <a:srgbClr val="D09F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D092A5"/>
                      </a:solidFill>
                      <a:prstDash val="solid"/>
                      <a:round/>
                      <a:headEnd type="none" w="med" len="med"/>
                      <a:tailEnd type="none" w="med" len="med"/>
                    </a:lnL>
                    <a:lnR w="7620" cap="flat" cmpd="sng" algn="ctr">
                      <a:solidFill>
                        <a:srgbClr val="B091A5"/>
                      </a:solidFill>
                      <a:prstDash val="solid"/>
                      <a:round/>
                      <a:headEnd type="none" w="med" len="med"/>
                      <a:tailEnd type="none" w="med" len="med"/>
                    </a:lnR>
                    <a:lnT w="7620" cap="flat" cmpd="sng" algn="ctr">
                      <a:solidFill>
                        <a:srgbClr val="D092A5"/>
                      </a:solidFill>
                      <a:prstDash val="solid"/>
                      <a:round/>
                      <a:headEnd type="none" w="med" len="med"/>
                      <a:tailEnd type="none" w="med" len="med"/>
                    </a:lnT>
                    <a:lnB w="7620" cap="flat" cmpd="sng" algn="ctr">
                      <a:solidFill>
                        <a:srgbClr val="509B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B091A5"/>
                      </a:solidFill>
                      <a:prstDash val="solid"/>
                      <a:round/>
                      <a:headEnd type="none" w="med" len="med"/>
                      <a:tailEnd type="none" w="med" len="med"/>
                    </a:lnL>
                    <a:lnR w="7620" cap="flat" cmpd="sng" algn="ctr">
                      <a:solidFill>
                        <a:srgbClr val="9098A5"/>
                      </a:solidFill>
                      <a:prstDash val="solid"/>
                      <a:round/>
                      <a:headEnd type="none" w="med" len="med"/>
                      <a:tailEnd type="none" w="med" len="med"/>
                    </a:lnR>
                    <a:lnT w="7620" cap="flat" cmpd="sng" algn="ctr">
                      <a:solidFill>
                        <a:srgbClr val="B091A5"/>
                      </a:solidFill>
                      <a:prstDash val="solid"/>
                      <a:round/>
                      <a:headEnd type="none" w="med" len="med"/>
                      <a:tailEnd type="none" w="med" len="med"/>
                    </a:lnT>
                    <a:lnB w="7620" cap="flat" cmpd="sng" algn="ctr">
                      <a:solidFill>
                        <a:srgbClr val="F0A0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9098A5"/>
                      </a:solidFill>
                      <a:prstDash val="solid"/>
                      <a:round/>
                      <a:headEnd type="none" w="med" len="med"/>
                      <a:tailEnd type="none" w="med" len="med"/>
                    </a:lnL>
                    <a:lnR w="7620" cap="flat" cmpd="sng" algn="ctr">
                      <a:solidFill>
                        <a:srgbClr val="9098A5"/>
                      </a:solidFill>
                      <a:prstDash val="solid"/>
                      <a:round/>
                      <a:headEnd type="none" w="med" len="med"/>
                      <a:tailEnd type="none" w="med" len="med"/>
                    </a:lnR>
                    <a:lnT w="7620" cap="flat" cmpd="sng" algn="ctr">
                      <a:solidFill>
                        <a:srgbClr val="9098A5"/>
                      </a:solidFill>
                      <a:prstDash val="solid"/>
                      <a:round/>
                      <a:headEnd type="none" w="med" len="med"/>
                      <a:tailEnd type="none" w="med" len="med"/>
                    </a:lnT>
                    <a:lnB w="7620" cap="flat" cmpd="sng" algn="ctr">
                      <a:solidFill>
                        <a:srgbClr val="709DA5"/>
                      </a:solidFill>
                      <a:prstDash val="solid"/>
                      <a:round/>
                      <a:headEnd type="none" w="med" len="med"/>
                      <a:tailEnd type="none" w="med" len="med"/>
                    </a:lnB>
                    <a:solidFill>
                      <a:srgbClr val="FFE598"/>
                    </a:solidFill>
                  </a:tcPr>
                </a:tc>
                <a:extLst>
                  <a:ext uri="{0D108BD9-81ED-4DB2-BD59-A6C34878D82A}">
                    <a16:rowId xmlns:a16="http://schemas.microsoft.com/office/drawing/2014/main" val="3035722867"/>
                  </a:ext>
                </a:extLst>
              </a:tr>
              <a:tr h="186215">
                <a:tc>
                  <a:txBody>
                    <a:bodyPr/>
                    <a:lstStyle/>
                    <a:p>
                      <a:pPr rtl="0" fontAlgn="b"/>
                      <a:r>
                        <a:rPr lang="en-US" sz="1000" b="1">
                          <a:effectLst/>
                          <a:latin typeface="Arial Narrow" panose="020B0606020202030204" pitchFamily="34" charset="0"/>
                        </a:rPr>
                        <a:t>Exchange ratio (Price of Target/Price of Acquirer)</a:t>
                      </a:r>
                    </a:p>
                  </a:txBody>
                  <a:tcPr marL="6014" marR="6014"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000">
                        <a:effectLst/>
                      </a:endParaRP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000">
                        <a:effectLst/>
                      </a:endParaRP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0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r" rtl="0" fontAlgn="b"/>
                      <a:r>
                        <a:rPr lang="en-IN" sz="1000" b="0">
                          <a:effectLst/>
                          <a:latin typeface="Arial Narrow" panose="020B0606020202030204" pitchFamily="34" charset="0"/>
                        </a:rPr>
                        <a:t>0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r" rtl="0" fontAlgn="b"/>
                      <a:r>
                        <a:rPr lang="en-IN" sz="1000" b="0">
                          <a:effectLst/>
                          <a:latin typeface="Arial Narrow" panose="020B0606020202030204" pitchFamily="34" charset="0"/>
                        </a:rPr>
                        <a:t>0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D09FA5"/>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D09FA5"/>
                      </a:solidFill>
                      <a:prstDash val="solid"/>
                      <a:round/>
                      <a:headEnd type="none" w="med" len="med"/>
                      <a:tailEnd type="none" w="med" len="med"/>
                    </a:lnL>
                    <a:lnR w="7620" cap="flat" cmpd="sng" algn="ctr">
                      <a:solidFill>
                        <a:srgbClr val="509BA5"/>
                      </a:solidFill>
                      <a:prstDash val="solid"/>
                      <a:round/>
                      <a:headEnd type="none" w="med" len="med"/>
                      <a:tailEnd type="none" w="med" len="med"/>
                    </a:lnR>
                    <a:lnT w="7620" cap="flat" cmpd="sng" algn="ctr">
                      <a:solidFill>
                        <a:srgbClr val="D09FA5"/>
                      </a:solidFill>
                      <a:prstDash val="solid"/>
                      <a:round/>
                      <a:headEnd type="none" w="med" len="med"/>
                      <a:tailEnd type="none" w="med" len="med"/>
                    </a:lnT>
                    <a:lnB w="7620" cap="flat" cmpd="sng" algn="ctr">
                      <a:solidFill>
                        <a:srgbClr val="50A7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509BA5"/>
                      </a:solidFill>
                      <a:prstDash val="solid"/>
                      <a:round/>
                      <a:headEnd type="none" w="med" len="med"/>
                      <a:tailEnd type="none" w="med" len="med"/>
                    </a:lnL>
                    <a:lnR w="7620" cap="flat" cmpd="sng" algn="ctr">
                      <a:solidFill>
                        <a:srgbClr val="F0A0A5"/>
                      </a:solidFill>
                      <a:prstDash val="solid"/>
                      <a:round/>
                      <a:headEnd type="none" w="med" len="med"/>
                      <a:tailEnd type="none" w="med" len="med"/>
                    </a:lnR>
                    <a:lnT w="7620" cap="flat" cmpd="sng" algn="ctr">
                      <a:solidFill>
                        <a:srgbClr val="509BA5"/>
                      </a:solidFill>
                      <a:prstDash val="solid"/>
                      <a:round/>
                      <a:headEnd type="none" w="med" len="med"/>
                      <a:tailEnd type="none" w="med" len="med"/>
                    </a:lnT>
                    <a:lnB w="7620" cap="flat" cmpd="sng" algn="ctr">
                      <a:solidFill>
                        <a:srgbClr val="F0A3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F0A0A5"/>
                      </a:solidFill>
                      <a:prstDash val="solid"/>
                      <a:round/>
                      <a:headEnd type="none" w="med" len="med"/>
                      <a:tailEnd type="none" w="med" len="med"/>
                    </a:lnL>
                    <a:lnR w="7620" cap="flat" cmpd="sng" algn="ctr">
                      <a:solidFill>
                        <a:srgbClr val="709DA5"/>
                      </a:solidFill>
                      <a:prstDash val="solid"/>
                      <a:round/>
                      <a:headEnd type="none" w="med" len="med"/>
                      <a:tailEnd type="none" w="med" len="med"/>
                    </a:lnR>
                    <a:lnT w="7620" cap="flat" cmpd="sng" algn="ctr">
                      <a:solidFill>
                        <a:srgbClr val="F0A0A5"/>
                      </a:solidFill>
                      <a:prstDash val="solid"/>
                      <a:round/>
                      <a:headEnd type="none" w="med" len="med"/>
                      <a:tailEnd type="none" w="med" len="med"/>
                    </a:lnT>
                    <a:lnB w="7620" cap="flat" cmpd="sng" algn="ctr">
                      <a:solidFill>
                        <a:srgbClr val="30A7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709DA5"/>
                      </a:solidFill>
                      <a:prstDash val="solid"/>
                      <a:round/>
                      <a:headEnd type="none" w="med" len="med"/>
                      <a:tailEnd type="none" w="med" len="med"/>
                    </a:lnL>
                    <a:lnR w="7620" cap="flat" cmpd="sng" algn="ctr">
                      <a:solidFill>
                        <a:srgbClr val="709DA5"/>
                      </a:solidFill>
                      <a:prstDash val="solid"/>
                      <a:round/>
                      <a:headEnd type="none" w="med" len="med"/>
                      <a:tailEnd type="none" w="med" len="med"/>
                    </a:lnR>
                    <a:lnT w="7620" cap="flat" cmpd="sng" algn="ctr">
                      <a:solidFill>
                        <a:srgbClr val="709DA5"/>
                      </a:solidFill>
                      <a:prstDash val="solid"/>
                      <a:round/>
                      <a:headEnd type="none" w="med" len="med"/>
                      <a:tailEnd type="none" w="med" len="med"/>
                    </a:lnT>
                    <a:lnB w="7620" cap="flat" cmpd="sng" algn="ctr">
                      <a:solidFill>
                        <a:srgbClr val="F073A5"/>
                      </a:solidFill>
                      <a:prstDash val="solid"/>
                      <a:round/>
                      <a:headEnd type="none" w="med" len="med"/>
                      <a:tailEnd type="none" w="med" len="med"/>
                    </a:lnB>
                    <a:solidFill>
                      <a:srgbClr val="FFE598"/>
                    </a:solidFill>
                  </a:tcPr>
                </a:tc>
                <a:extLst>
                  <a:ext uri="{0D108BD9-81ED-4DB2-BD59-A6C34878D82A}">
                    <a16:rowId xmlns:a16="http://schemas.microsoft.com/office/drawing/2014/main" val="3799652649"/>
                  </a:ext>
                </a:extLst>
              </a:tr>
              <a:tr h="186215">
                <a:tc>
                  <a:txBody>
                    <a:bodyPr/>
                    <a:lstStyle/>
                    <a:p>
                      <a:pPr rtl="0" fontAlgn="b"/>
                      <a:r>
                        <a:rPr lang="en-US" sz="1000" b="1">
                          <a:effectLst/>
                          <a:latin typeface="Arial Narrow" panose="020B0606020202030204" pitchFamily="34" charset="0"/>
                        </a:rPr>
                        <a:t>New shares issued to Target Firm SHs</a:t>
                      </a:r>
                    </a:p>
                  </a:txBody>
                  <a:tcPr marL="6014" marR="6014"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000">
                        <a:effectLst/>
                      </a:endParaRP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000">
                        <a:effectLst/>
                      </a:endParaRP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30,795,332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30,795,332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30,795,332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50A7A5"/>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000">
                        <a:effectLst/>
                      </a:endParaRPr>
                    </a:p>
                  </a:txBody>
                  <a:tcPr marL="6014" marR="6014" marT="0" marB="0" anchor="b">
                    <a:lnL w="7620" cap="flat" cmpd="sng" algn="ctr">
                      <a:solidFill>
                        <a:srgbClr val="50A7A5"/>
                      </a:solidFill>
                      <a:prstDash val="solid"/>
                      <a:round/>
                      <a:headEnd type="none" w="med" len="med"/>
                      <a:tailEnd type="none" w="med" len="med"/>
                    </a:lnL>
                    <a:lnR w="7620" cap="flat" cmpd="sng" algn="ctr">
                      <a:solidFill>
                        <a:srgbClr val="F0A3A5"/>
                      </a:solidFill>
                      <a:prstDash val="solid"/>
                      <a:round/>
                      <a:headEnd type="none" w="med" len="med"/>
                      <a:tailEnd type="none" w="med" len="med"/>
                    </a:lnR>
                    <a:lnT w="7620" cap="flat" cmpd="sng" algn="ctr">
                      <a:solidFill>
                        <a:srgbClr val="50A7A5"/>
                      </a:solidFill>
                      <a:prstDash val="solid"/>
                      <a:round/>
                      <a:headEnd type="none" w="med" len="med"/>
                      <a:tailEnd type="none" w="med" len="med"/>
                    </a:lnT>
                    <a:lnB w="7620" cap="flat" cmpd="sng" algn="ctr">
                      <a:solidFill>
                        <a:srgbClr val="F074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F0A3A5"/>
                      </a:solidFill>
                      <a:prstDash val="solid"/>
                      <a:round/>
                      <a:headEnd type="none" w="med" len="med"/>
                      <a:tailEnd type="none" w="med" len="med"/>
                    </a:lnL>
                    <a:lnR w="7620" cap="flat" cmpd="sng" algn="ctr">
                      <a:solidFill>
                        <a:srgbClr val="30A7A5"/>
                      </a:solidFill>
                      <a:prstDash val="solid"/>
                      <a:round/>
                      <a:headEnd type="none" w="med" len="med"/>
                      <a:tailEnd type="none" w="med" len="med"/>
                    </a:lnR>
                    <a:lnT w="7620" cap="flat" cmpd="sng" algn="ctr">
                      <a:solidFill>
                        <a:srgbClr val="F0A3A5"/>
                      </a:solidFill>
                      <a:prstDash val="solid"/>
                      <a:round/>
                      <a:headEnd type="none" w="med" len="med"/>
                      <a:tailEnd type="none" w="med" len="med"/>
                    </a:lnT>
                    <a:lnB w="7620" cap="flat" cmpd="sng" algn="ctr">
                      <a:solidFill>
                        <a:srgbClr val="3076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30A7A5"/>
                      </a:solidFill>
                      <a:prstDash val="solid"/>
                      <a:round/>
                      <a:headEnd type="none" w="med" len="med"/>
                      <a:tailEnd type="none" w="med" len="med"/>
                    </a:lnL>
                    <a:lnR w="7620" cap="flat" cmpd="sng" algn="ctr">
                      <a:solidFill>
                        <a:srgbClr val="F073A5"/>
                      </a:solidFill>
                      <a:prstDash val="solid"/>
                      <a:round/>
                      <a:headEnd type="none" w="med" len="med"/>
                      <a:tailEnd type="none" w="med" len="med"/>
                    </a:lnR>
                    <a:lnT w="7620" cap="flat" cmpd="sng" algn="ctr">
                      <a:solidFill>
                        <a:srgbClr val="30A7A5"/>
                      </a:solidFill>
                      <a:prstDash val="solid"/>
                      <a:round/>
                      <a:headEnd type="none" w="med" len="med"/>
                      <a:tailEnd type="none" w="med" len="med"/>
                    </a:lnT>
                    <a:lnB w="7620" cap="flat" cmpd="sng" algn="ctr">
                      <a:solidFill>
                        <a:srgbClr val="F07B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F073A5"/>
                      </a:solidFill>
                      <a:prstDash val="solid"/>
                      <a:round/>
                      <a:headEnd type="none" w="med" len="med"/>
                      <a:tailEnd type="none" w="med" len="med"/>
                    </a:lnL>
                    <a:lnR w="7620" cap="flat" cmpd="sng" algn="ctr">
                      <a:solidFill>
                        <a:srgbClr val="F073A5"/>
                      </a:solidFill>
                      <a:prstDash val="solid"/>
                      <a:round/>
                      <a:headEnd type="none" w="med" len="med"/>
                      <a:tailEnd type="none" w="med" len="med"/>
                    </a:lnR>
                    <a:lnT w="7620" cap="flat" cmpd="sng" algn="ctr">
                      <a:solidFill>
                        <a:srgbClr val="F073A5"/>
                      </a:solidFill>
                      <a:prstDash val="solid"/>
                      <a:round/>
                      <a:headEnd type="none" w="med" len="med"/>
                      <a:tailEnd type="none" w="med" len="med"/>
                    </a:lnT>
                    <a:lnB w="7620" cap="flat" cmpd="sng" algn="ctr">
                      <a:solidFill>
                        <a:srgbClr val="707AA5"/>
                      </a:solidFill>
                      <a:prstDash val="solid"/>
                      <a:round/>
                      <a:headEnd type="none" w="med" len="med"/>
                      <a:tailEnd type="none" w="med" len="med"/>
                    </a:lnB>
                    <a:solidFill>
                      <a:srgbClr val="FFE598"/>
                    </a:solidFill>
                  </a:tcPr>
                </a:tc>
                <a:extLst>
                  <a:ext uri="{0D108BD9-81ED-4DB2-BD59-A6C34878D82A}">
                    <a16:rowId xmlns:a16="http://schemas.microsoft.com/office/drawing/2014/main" val="4255660610"/>
                  </a:ext>
                </a:extLst>
              </a:tr>
              <a:tr h="186215">
                <a:tc>
                  <a:txBody>
                    <a:bodyPr/>
                    <a:lstStyle/>
                    <a:p>
                      <a:pPr rtl="0" fontAlgn="b"/>
                      <a:r>
                        <a:rPr lang="en-US" sz="1000" b="1">
                          <a:effectLst/>
                          <a:latin typeface="Arial Narrow" panose="020B0606020202030204" pitchFamily="34" charset="0"/>
                        </a:rPr>
                        <a:t>Total shares Of combined firm, Post M&amp;A</a:t>
                      </a:r>
                    </a:p>
                  </a:txBody>
                  <a:tcPr marL="6014" marR="6014"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000">
                        <a:effectLst/>
                      </a:endParaRP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000">
                        <a:effectLst/>
                      </a:endParaRP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1,270,795,332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1,270,795,332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1,270,795,332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F074A5"/>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000">
                        <a:effectLst/>
                      </a:endParaRPr>
                    </a:p>
                  </a:txBody>
                  <a:tcPr marL="6014" marR="6014" marT="0" marB="0" anchor="b">
                    <a:lnL w="7620" cap="flat" cmpd="sng" algn="ctr">
                      <a:solidFill>
                        <a:srgbClr val="F074A5"/>
                      </a:solidFill>
                      <a:prstDash val="solid"/>
                      <a:round/>
                      <a:headEnd type="none" w="med" len="med"/>
                      <a:tailEnd type="none" w="med" len="med"/>
                    </a:lnL>
                    <a:lnR w="7620" cap="flat" cmpd="sng" algn="ctr">
                      <a:solidFill>
                        <a:srgbClr val="3076A5"/>
                      </a:solidFill>
                      <a:prstDash val="solid"/>
                      <a:round/>
                      <a:headEnd type="none" w="med" len="med"/>
                      <a:tailEnd type="none" w="med" len="med"/>
                    </a:lnR>
                    <a:lnT w="7620" cap="flat" cmpd="sng" algn="ctr">
                      <a:solidFill>
                        <a:srgbClr val="F074A5"/>
                      </a:solidFill>
                      <a:prstDash val="solid"/>
                      <a:round/>
                      <a:headEnd type="none" w="med" len="med"/>
                      <a:tailEnd type="none" w="med" len="med"/>
                    </a:lnT>
                    <a:lnB w="7620" cap="flat" cmpd="sng" algn="ctr">
                      <a:solidFill>
                        <a:srgbClr val="D082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3076A5"/>
                      </a:solidFill>
                      <a:prstDash val="solid"/>
                      <a:round/>
                      <a:headEnd type="none" w="med" len="med"/>
                      <a:tailEnd type="none" w="med" len="med"/>
                    </a:lnL>
                    <a:lnR w="7620" cap="flat" cmpd="sng" algn="ctr">
                      <a:solidFill>
                        <a:srgbClr val="F07BA5"/>
                      </a:solidFill>
                      <a:prstDash val="solid"/>
                      <a:round/>
                      <a:headEnd type="none" w="med" len="med"/>
                      <a:tailEnd type="none" w="med" len="med"/>
                    </a:lnR>
                    <a:lnT w="7620" cap="flat" cmpd="sng" algn="ctr">
                      <a:solidFill>
                        <a:srgbClr val="3076A5"/>
                      </a:solidFill>
                      <a:prstDash val="solid"/>
                      <a:round/>
                      <a:headEnd type="none" w="med" len="med"/>
                      <a:tailEnd type="none" w="med" len="med"/>
                    </a:lnT>
                    <a:lnB w="7620" cap="flat" cmpd="sng" algn="ctr">
                      <a:solidFill>
                        <a:srgbClr val="7082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F07BA5"/>
                      </a:solidFill>
                      <a:prstDash val="solid"/>
                      <a:round/>
                      <a:headEnd type="none" w="med" len="med"/>
                      <a:tailEnd type="none" w="med" len="med"/>
                    </a:lnL>
                    <a:lnR w="7620" cap="flat" cmpd="sng" algn="ctr">
                      <a:solidFill>
                        <a:srgbClr val="707AA5"/>
                      </a:solidFill>
                      <a:prstDash val="solid"/>
                      <a:round/>
                      <a:headEnd type="none" w="med" len="med"/>
                      <a:tailEnd type="none" w="med" len="med"/>
                    </a:lnR>
                    <a:lnT w="7620" cap="flat" cmpd="sng" algn="ctr">
                      <a:solidFill>
                        <a:srgbClr val="F07BA5"/>
                      </a:solidFill>
                      <a:prstDash val="solid"/>
                      <a:round/>
                      <a:headEnd type="none" w="med" len="med"/>
                      <a:tailEnd type="none" w="med" len="med"/>
                    </a:lnT>
                    <a:lnB w="7620" cap="flat" cmpd="sng" algn="ctr">
                      <a:solidFill>
                        <a:srgbClr val="B082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707AA5"/>
                      </a:solidFill>
                      <a:prstDash val="solid"/>
                      <a:round/>
                      <a:headEnd type="none" w="med" len="med"/>
                      <a:tailEnd type="none" w="med" len="med"/>
                    </a:lnL>
                    <a:lnR w="7620" cap="flat" cmpd="sng" algn="ctr">
                      <a:solidFill>
                        <a:srgbClr val="707AA5"/>
                      </a:solidFill>
                      <a:prstDash val="solid"/>
                      <a:round/>
                      <a:headEnd type="none" w="med" len="med"/>
                      <a:tailEnd type="none" w="med" len="med"/>
                    </a:lnR>
                    <a:lnT w="7620" cap="flat" cmpd="sng" algn="ctr">
                      <a:solidFill>
                        <a:srgbClr val="707AA5"/>
                      </a:solidFill>
                      <a:prstDash val="solid"/>
                      <a:round/>
                      <a:headEnd type="none" w="med" len="med"/>
                      <a:tailEnd type="none" w="med" len="med"/>
                    </a:lnT>
                    <a:lnB w="7620" cap="flat" cmpd="sng" algn="ctr">
                      <a:solidFill>
                        <a:srgbClr val="708BA5"/>
                      </a:solidFill>
                      <a:prstDash val="solid"/>
                      <a:round/>
                      <a:headEnd type="none" w="med" len="med"/>
                      <a:tailEnd type="none" w="med" len="med"/>
                    </a:lnB>
                    <a:solidFill>
                      <a:srgbClr val="FFE598"/>
                    </a:solidFill>
                  </a:tcPr>
                </a:tc>
                <a:extLst>
                  <a:ext uri="{0D108BD9-81ED-4DB2-BD59-A6C34878D82A}">
                    <a16:rowId xmlns:a16="http://schemas.microsoft.com/office/drawing/2014/main" val="2103891289"/>
                  </a:ext>
                </a:extLst>
              </a:tr>
              <a:tr h="186215">
                <a:tc>
                  <a:txBody>
                    <a:bodyPr/>
                    <a:lstStyle/>
                    <a:p>
                      <a:pPr rtl="0" fontAlgn="b"/>
                      <a:r>
                        <a:rPr lang="en-US" sz="1000" b="1">
                          <a:effectLst/>
                          <a:latin typeface="Arial Narrow" panose="020B0606020202030204" pitchFamily="34" charset="0"/>
                        </a:rPr>
                        <a:t>Net Income of combined firm post M&amp;A</a:t>
                      </a:r>
                    </a:p>
                  </a:txBody>
                  <a:tcPr marL="6014" marR="6014"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000">
                        <a:effectLst/>
                      </a:endParaRP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000">
                        <a:effectLst/>
                      </a:endParaRP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661,652,520,000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661,652,520,000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661,652,520,000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D082A5"/>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000">
                        <a:effectLst/>
                      </a:endParaRPr>
                    </a:p>
                  </a:txBody>
                  <a:tcPr marL="6014" marR="6014" marT="0" marB="0" anchor="b">
                    <a:lnL w="7620" cap="flat" cmpd="sng" algn="ctr">
                      <a:solidFill>
                        <a:srgbClr val="D082A5"/>
                      </a:solidFill>
                      <a:prstDash val="solid"/>
                      <a:round/>
                      <a:headEnd type="none" w="med" len="med"/>
                      <a:tailEnd type="none" w="med" len="med"/>
                    </a:lnL>
                    <a:lnR w="7620" cap="flat" cmpd="sng" algn="ctr">
                      <a:solidFill>
                        <a:srgbClr val="7082A5"/>
                      </a:solidFill>
                      <a:prstDash val="solid"/>
                      <a:round/>
                      <a:headEnd type="none" w="med" len="med"/>
                      <a:tailEnd type="none" w="med" len="med"/>
                    </a:lnR>
                    <a:lnT w="7620" cap="flat" cmpd="sng" algn="ctr">
                      <a:solidFill>
                        <a:srgbClr val="D082A5"/>
                      </a:solidFill>
                      <a:prstDash val="solid"/>
                      <a:round/>
                      <a:headEnd type="none" w="med" len="med"/>
                      <a:tailEnd type="none" w="med" len="med"/>
                    </a:lnT>
                    <a:lnB w="7620" cap="flat" cmpd="sng" algn="ctr">
                      <a:solidFill>
                        <a:srgbClr val="3099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7082A5"/>
                      </a:solidFill>
                      <a:prstDash val="solid"/>
                      <a:round/>
                      <a:headEnd type="none" w="med" len="med"/>
                      <a:tailEnd type="none" w="med" len="med"/>
                    </a:lnL>
                    <a:lnR w="7620" cap="flat" cmpd="sng" algn="ctr">
                      <a:solidFill>
                        <a:srgbClr val="B082A5"/>
                      </a:solidFill>
                      <a:prstDash val="solid"/>
                      <a:round/>
                      <a:headEnd type="none" w="med" len="med"/>
                      <a:tailEnd type="none" w="med" len="med"/>
                    </a:lnR>
                    <a:lnT w="7620" cap="flat" cmpd="sng" algn="ctr">
                      <a:solidFill>
                        <a:srgbClr val="7082A5"/>
                      </a:solidFill>
                      <a:prstDash val="solid"/>
                      <a:round/>
                      <a:headEnd type="none" w="med" len="med"/>
                      <a:tailEnd type="none" w="med" len="med"/>
                    </a:lnT>
                    <a:lnB w="7620" cap="flat" cmpd="sng" algn="ctr">
                      <a:solidFill>
                        <a:srgbClr val="F096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B082A5"/>
                      </a:solidFill>
                      <a:prstDash val="solid"/>
                      <a:round/>
                      <a:headEnd type="none" w="med" len="med"/>
                      <a:tailEnd type="none" w="med" len="med"/>
                    </a:lnL>
                    <a:lnR w="7620" cap="flat" cmpd="sng" algn="ctr">
                      <a:solidFill>
                        <a:srgbClr val="708BA5"/>
                      </a:solidFill>
                      <a:prstDash val="solid"/>
                      <a:round/>
                      <a:headEnd type="none" w="med" len="med"/>
                      <a:tailEnd type="none" w="med" len="med"/>
                    </a:lnR>
                    <a:lnT w="7620" cap="flat" cmpd="sng" algn="ctr">
                      <a:solidFill>
                        <a:srgbClr val="B082A5"/>
                      </a:solidFill>
                      <a:prstDash val="solid"/>
                      <a:round/>
                      <a:headEnd type="none" w="med" len="med"/>
                      <a:tailEnd type="none" w="med" len="med"/>
                    </a:lnT>
                    <a:lnB w="7620" cap="flat" cmpd="sng" algn="ctr">
                      <a:solidFill>
                        <a:srgbClr val="1096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708BA5"/>
                      </a:solidFill>
                      <a:prstDash val="solid"/>
                      <a:round/>
                      <a:headEnd type="none" w="med" len="med"/>
                      <a:tailEnd type="none" w="med" len="med"/>
                    </a:lnL>
                    <a:lnR w="7620" cap="flat" cmpd="sng" algn="ctr">
                      <a:solidFill>
                        <a:srgbClr val="708BA5"/>
                      </a:solidFill>
                      <a:prstDash val="solid"/>
                      <a:round/>
                      <a:headEnd type="none" w="med" len="med"/>
                      <a:tailEnd type="none" w="med" len="med"/>
                    </a:lnR>
                    <a:lnT w="7620" cap="flat" cmpd="sng" algn="ctr">
                      <a:solidFill>
                        <a:srgbClr val="708BA5"/>
                      </a:solidFill>
                      <a:prstDash val="solid"/>
                      <a:round/>
                      <a:headEnd type="none" w="med" len="med"/>
                      <a:tailEnd type="none" w="med" len="med"/>
                    </a:lnT>
                    <a:lnB w="7620" cap="flat" cmpd="sng" algn="ctr">
                      <a:solidFill>
                        <a:srgbClr val="F096A5"/>
                      </a:solidFill>
                      <a:prstDash val="solid"/>
                      <a:round/>
                      <a:headEnd type="none" w="med" len="med"/>
                      <a:tailEnd type="none" w="med" len="med"/>
                    </a:lnB>
                    <a:solidFill>
                      <a:srgbClr val="FFE598"/>
                    </a:solidFill>
                  </a:tcPr>
                </a:tc>
                <a:extLst>
                  <a:ext uri="{0D108BD9-81ED-4DB2-BD59-A6C34878D82A}">
                    <a16:rowId xmlns:a16="http://schemas.microsoft.com/office/drawing/2014/main" val="3174601301"/>
                  </a:ext>
                </a:extLst>
              </a:tr>
              <a:tr h="186215">
                <a:tc>
                  <a:txBody>
                    <a:bodyPr/>
                    <a:lstStyle/>
                    <a:p>
                      <a:pPr rtl="0" fontAlgn="b"/>
                      <a:r>
                        <a:rPr lang="en-US" sz="1000" b="1">
                          <a:effectLst/>
                          <a:latin typeface="Arial Narrow" panose="020B0606020202030204" pitchFamily="34" charset="0"/>
                        </a:rPr>
                        <a:t>Increase in Net income due to synergy gains </a:t>
                      </a:r>
                    </a:p>
                  </a:txBody>
                  <a:tcPr marL="6014" marR="6014"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000">
                        <a:effectLst/>
                      </a:endParaRP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000">
                        <a:effectLst/>
                      </a:endParaRP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3099A5"/>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000">
                        <a:effectLst/>
                      </a:endParaRPr>
                    </a:p>
                  </a:txBody>
                  <a:tcPr marL="6014" marR="6014" marT="0" marB="0" anchor="b">
                    <a:lnL w="7620" cap="flat" cmpd="sng" algn="ctr">
                      <a:solidFill>
                        <a:srgbClr val="3099A5"/>
                      </a:solidFill>
                      <a:prstDash val="solid"/>
                      <a:round/>
                      <a:headEnd type="none" w="med" len="med"/>
                      <a:tailEnd type="none" w="med" len="med"/>
                    </a:lnL>
                    <a:lnR w="7620" cap="flat" cmpd="sng" algn="ctr">
                      <a:solidFill>
                        <a:srgbClr val="F096A5"/>
                      </a:solidFill>
                      <a:prstDash val="solid"/>
                      <a:round/>
                      <a:headEnd type="none" w="med" len="med"/>
                      <a:tailEnd type="none" w="med" len="med"/>
                    </a:lnR>
                    <a:lnT w="7620" cap="flat" cmpd="sng" algn="ctr">
                      <a:solidFill>
                        <a:srgbClr val="3099A5"/>
                      </a:solidFill>
                      <a:prstDash val="solid"/>
                      <a:round/>
                      <a:headEnd type="none" w="med" len="med"/>
                      <a:tailEnd type="none" w="med" len="med"/>
                    </a:lnT>
                    <a:lnB w="7620" cap="flat" cmpd="sng" algn="ctr">
                      <a:solidFill>
                        <a:srgbClr val="70A1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F096A5"/>
                      </a:solidFill>
                      <a:prstDash val="solid"/>
                      <a:round/>
                      <a:headEnd type="none" w="med" len="med"/>
                      <a:tailEnd type="none" w="med" len="med"/>
                    </a:lnL>
                    <a:lnR w="7620" cap="flat" cmpd="sng" algn="ctr">
                      <a:solidFill>
                        <a:srgbClr val="1096A5"/>
                      </a:solidFill>
                      <a:prstDash val="solid"/>
                      <a:round/>
                      <a:headEnd type="none" w="med" len="med"/>
                      <a:tailEnd type="none" w="med" len="med"/>
                    </a:lnR>
                    <a:lnT w="7620" cap="flat" cmpd="sng" algn="ctr">
                      <a:solidFill>
                        <a:srgbClr val="F096A5"/>
                      </a:solidFill>
                      <a:prstDash val="solid"/>
                      <a:round/>
                      <a:headEnd type="none" w="med" len="med"/>
                      <a:tailEnd type="none" w="med" len="med"/>
                    </a:lnT>
                    <a:lnB w="7620" cap="flat" cmpd="sng" algn="ctr">
                      <a:solidFill>
                        <a:srgbClr val="10A7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1096A5"/>
                      </a:solidFill>
                      <a:prstDash val="solid"/>
                      <a:round/>
                      <a:headEnd type="none" w="med" len="med"/>
                      <a:tailEnd type="none" w="med" len="med"/>
                    </a:lnL>
                    <a:lnR w="7620" cap="flat" cmpd="sng" algn="ctr">
                      <a:solidFill>
                        <a:srgbClr val="F096A5"/>
                      </a:solidFill>
                      <a:prstDash val="solid"/>
                      <a:round/>
                      <a:headEnd type="none" w="med" len="med"/>
                      <a:tailEnd type="none" w="med" len="med"/>
                    </a:lnR>
                    <a:lnT w="7620" cap="flat" cmpd="sng" algn="ctr">
                      <a:solidFill>
                        <a:srgbClr val="1096A5"/>
                      </a:solidFill>
                      <a:prstDash val="solid"/>
                      <a:round/>
                      <a:headEnd type="none" w="med" len="med"/>
                      <a:tailEnd type="none" w="med" len="med"/>
                    </a:lnT>
                    <a:lnB w="7620" cap="flat" cmpd="sng" algn="ctr">
                      <a:solidFill>
                        <a:srgbClr val="30A4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F096A5"/>
                      </a:solidFill>
                      <a:prstDash val="solid"/>
                      <a:round/>
                      <a:headEnd type="none" w="med" len="med"/>
                      <a:tailEnd type="none" w="med" len="med"/>
                    </a:lnL>
                    <a:lnR w="7620" cap="flat" cmpd="sng" algn="ctr">
                      <a:solidFill>
                        <a:srgbClr val="F096A5"/>
                      </a:solidFill>
                      <a:prstDash val="solid"/>
                      <a:round/>
                      <a:headEnd type="none" w="med" len="med"/>
                      <a:tailEnd type="none" w="med" len="med"/>
                    </a:lnR>
                    <a:lnT w="7620" cap="flat" cmpd="sng" algn="ctr">
                      <a:solidFill>
                        <a:srgbClr val="F096A5"/>
                      </a:solidFill>
                      <a:prstDash val="solid"/>
                      <a:round/>
                      <a:headEnd type="none" w="med" len="med"/>
                      <a:tailEnd type="none" w="med" len="med"/>
                    </a:lnT>
                    <a:lnB w="7620" cap="flat" cmpd="sng" algn="ctr">
                      <a:solidFill>
                        <a:srgbClr val="B0A5A5"/>
                      </a:solidFill>
                      <a:prstDash val="solid"/>
                      <a:round/>
                      <a:headEnd type="none" w="med" len="med"/>
                      <a:tailEnd type="none" w="med" len="med"/>
                    </a:lnB>
                    <a:solidFill>
                      <a:srgbClr val="FFE598"/>
                    </a:solidFill>
                  </a:tcPr>
                </a:tc>
                <a:extLst>
                  <a:ext uri="{0D108BD9-81ED-4DB2-BD59-A6C34878D82A}">
                    <a16:rowId xmlns:a16="http://schemas.microsoft.com/office/drawing/2014/main" val="3505753093"/>
                  </a:ext>
                </a:extLst>
              </a:tr>
              <a:tr h="186215">
                <a:tc>
                  <a:txBody>
                    <a:bodyPr/>
                    <a:lstStyle/>
                    <a:p>
                      <a:pPr rtl="0" fontAlgn="b"/>
                      <a:r>
                        <a:rPr lang="en-US" sz="1000" b="1">
                          <a:effectLst/>
                          <a:latin typeface="Arial Narrow" panose="020B0606020202030204" pitchFamily="34" charset="0"/>
                        </a:rPr>
                        <a:t>Net Income of combined firm adjusted with synergy gain</a:t>
                      </a:r>
                    </a:p>
                  </a:txBody>
                  <a:tcPr marL="6014" marR="6014"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000">
                        <a:effectLst/>
                      </a:endParaRP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000">
                        <a:effectLst/>
                      </a:endParaRP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661,652,520,000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661,652,520,000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661,652,520,000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70A1A5"/>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000">
                        <a:effectLst/>
                      </a:endParaRPr>
                    </a:p>
                  </a:txBody>
                  <a:tcPr marL="6014" marR="6014" marT="0" marB="0" anchor="b">
                    <a:lnL w="7620" cap="flat" cmpd="sng" algn="ctr">
                      <a:solidFill>
                        <a:srgbClr val="70A1A5"/>
                      </a:solidFill>
                      <a:prstDash val="solid"/>
                      <a:round/>
                      <a:headEnd type="none" w="med" len="med"/>
                      <a:tailEnd type="none" w="med" len="med"/>
                    </a:lnL>
                    <a:lnR w="7620" cap="flat" cmpd="sng" algn="ctr">
                      <a:solidFill>
                        <a:srgbClr val="10A7A5"/>
                      </a:solidFill>
                      <a:prstDash val="solid"/>
                      <a:round/>
                      <a:headEnd type="none" w="med" len="med"/>
                      <a:tailEnd type="none" w="med" len="med"/>
                    </a:lnR>
                    <a:lnT w="7620" cap="flat" cmpd="sng" algn="ctr">
                      <a:solidFill>
                        <a:srgbClr val="70A1A5"/>
                      </a:solidFill>
                      <a:prstDash val="solid"/>
                      <a:round/>
                      <a:headEnd type="none" w="med" len="med"/>
                      <a:tailEnd type="none" w="med" len="med"/>
                    </a:lnT>
                    <a:lnB w="7620" cap="flat" cmpd="sng" algn="ctr">
                      <a:solidFill>
                        <a:srgbClr val="10B1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10A7A5"/>
                      </a:solidFill>
                      <a:prstDash val="solid"/>
                      <a:round/>
                      <a:headEnd type="none" w="med" len="med"/>
                      <a:tailEnd type="none" w="med" len="med"/>
                    </a:lnL>
                    <a:lnR w="7620" cap="flat" cmpd="sng" algn="ctr">
                      <a:solidFill>
                        <a:srgbClr val="30A4A5"/>
                      </a:solidFill>
                      <a:prstDash val="solid"/>
                      <a:round/>
                      <a:headEnd type="none" w="med" len="med"/>
                      <a:tailEnd type="none" w="med" len="med"/>
                    </a:lnR>
                    <a:lnT w="7620" cap="flat" cmpd="sng" algn="ctr">
                      <a:solidFill>
                        <a:srgbClr val="10A7A5"/>
                      </a:solidFill>
                      <a:prstDash val="solid"/>
                      <a:round/>
                      <a:headEnd type="none" w="med" len="med"/>
                      <a:tailEnd type="none" w="med" len="med"/>
                    </a:lnT>
                    <a:lnB w="7620" cap="flat" cmpd="sng" algn="ctr">
                      <a:solidFill>
                        <a:srgbClr val="50AF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30A4A5"/>
                      </a:solidFill>
                      <a:prstDash val="solid"/>
                      <a:round/>
                      <a:headEnd type="none" w="med" len="med"/>
                      <a:tailEnd type="none" w="med" len="med"/>
                    </a:lnL>
                    <a:lnR w="7620" cap="flat" cmpd="sng" algn="ctr">
                      <a:solidFill>
                        <a:srgbClr val="B0A5A5"/>
                      </a:solidFill>
                      <a:prstDash val="solid"/>
                      <a:round/>
                      <a:headEnd type="none" w="med" len="med"/>
                      <a:tailEnd type="none" w="med" len="med"/>
                    </a:lnR>
                    <a:lnT w="7620" cap="flat" cmpd="sng" algn="ctr">
                      <a:solidFill>
                        <a:srgbClr val="30A4A5"/>
                      </a:solidFill>
                      <a:prstDash val="solid"/>
                      <a:round/>
                      <a:headEnd type="none" w="med" len="med"/>
                      <a:tailEnd type="none" w="med" len="med"/>
                    </a:lnT>
                    <a:lnB w="7620" cap="flat" cmpd="sng" algn="ctr">
                      <a:solidFill>
                        <a:srgbClr val="70AF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B0A5A5"/>
                      </a:solidFill>
                      <a:prstDash val="solid"/>
                      <a:round/>
                      <a:headEnd type="none" w="med" len="med"/>
                      <a:tailEnd type="none" w="med" len="med"/>
                    </a:lnL>
                    <a:lnR w="7620" cap="flat" cmpd="sng" algn="ctr">
                      <a:solidFill>
                        <a:srgbClr val="B0A5A5"/>
                      </a:solidFill>
                      <a:prstDash val="solid"/>
                      <a:round/>
                      <a:headEnd type="none" w="med" len="med"/>
                      <a:tailEnd type="none" w="med" len="med"/>
                    </a:lnR>
                    <a:lnT w="7620" cap="flat" cmpd="sng" algn="ctr">
                      <a:solidFill>
                        <a:srgbClr val="B0A5A5"/>
                      </a:solidFill>
                      <a:prstDash val="solid"/>
                      <a:round/>
                      <a:headEnd type="none" w="med" len="med"/>
                      <a:tailEnd type="none" w="med" len="med"/>
                    </a:lnT>
                    <a:lnB w="7620" cap="flat" cmpd="sng" algn="ctr">
                      <a:solidFill>
                        <a:srgbClr val="B0B1A5"/>
                      </a:solidFill>
                      <a:prstDash val="solid"/>
                      <a:round/>
                      <a:headEnd type="none" w="med" len="med"/>
                      <a:tailEnd type="none" w="med" len="med"/>
                    </a:lnB>
                    <a:solidFill>
                      <a:srgbClr val="FFE598"/>
                    </a:solidFill>
                  </a:tcPr>
                </a:tc>
                <a:extLst>
                  <a:ext uri="{0D108BD9-81ED-4DB2-BD59-A6C34878D82A}">
                    <a16:rowId xmlns:a16="http://schemas.microsoft.com/office/drawing/2014/main" val="2014141550"/>
                  </a:ext>
                </a:extLst>
              </a:tr>
              <a:tr h="186215">
                <a:tc>
                  <a:txBody>
                    <a:bodyPr/>
                    <a:lstStyle/>
                    <a:p>
                      <a:pPr rtl="0" fontAlgn="b"/>
                      <a:r>
                        <a:rPr lang="en-US" sz="1000" b="1">
                          <a:effectLst/>
                          <a:latin typeface="Arial Narrow" panose="020B0606020202030204" pitchFamily="34" charset="0"/>
                        </a:rPr>
                        <a:t>EPS of combine firm post M&amp;A</a:t>
                      </a:r>
                    </a:p>
                  </a:txBody>
                  <a:tcPr marL="6014" marR="6014"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000">
                        <a:effectLst/>
                      </a:endParaRP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000">
                        <a:effectLst/>
                      </a:endParaRP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521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521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521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10B1A5"/>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000">
                        <a:effectLst/>
                      </a:endParaRPr>
                    </a:p>
                  </a:txBody>
                  <a:tcPr marL="6014" marR="6014" marT="0" marB="0" anchor="b">
                    <a:lnL w="7620" cap="flat" cmpd="sng" algn="ctr">
                      <a:solidFill>
                        <a:srgbClr val="10B1A5"/>
                      </a:solidFill>
                      <a:prstDash val="solid"/>
                      <a:round/>
                      <a:headEnd type="none" w="med" len="med"/>
                      <a:tailEnd type="none" w="med" len="med"/>
                    </a:lnL>
                    <a:lnR w="7620" cap="flat" cmpd="sng" algn="ctr">
                      <a:solidFill>
                        <a:srgbClr val="50AFA5"/>
                      </a:solidFill>
                      <a:prstDash val="solid"/>
                      <a:round/>
                      <a:headEnd type="none" w="med" len="med"/>
                      <a:tailEnd type="none" w="med" len="med"/>
                    </a:lnR>
                    <a:lnT w="7620" cap="flat" cmpd="sng" algn="ctr">
                      <a:solidFill>
                        <a:srgbClr val="10B1A5"/>
                      </a:solidFill>
                      <a:prstDash val="solid"/>
                      <a:round/>
                      <a:headEnd type="none" w="med" len="med"/>
                      <a:tailEnd type="none" w="med" len="med"/>
                    </a:lnT>
                    <a:lnB w="7620" cap="flat" cmpd="sng" algn="ctr">
                      <a:solidFill>
                        <a:srgbClr val="F0B6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50AFA5"/>
                      </a:solidFill>
                      <a:prstDash val="solid"/>
                      <a:round/>
                      <a:headEnd type="none" w="med" len="med"/>
                      <a:tailEnd type="none" w="med" len="med"/>
                    </a:lnL>
                    <a:lnR w="7620" cap="flat" cmpd="sng" algn="ctr">
                      <a:solidFill>
                        <a:srgbClr val="70AFA5"/>
                      </a:solidFill>
                      <a:prstDash val="solid"/>
                      <a:round/>
                      <a:headEnd type="none" w="med" len="med"/>
                      <a:tailEnd type="none" w="med" len="med"/>
                    </a:lnR>
                    <a:lnT w="7620" cap="flat" cmpd="sng" algn="ctr">
                      <a:solidFill>
                        <a:srgbClr val="50AFA5"/>
                      </a:solidFill>
                      <a:prstDash val="solid"/>
                      <a:round/>
                      <a:headEnd type="none" w="med" len="med"/>
                      <a:tailEnd type="none" w="med" len="med"/>
                    </a:lnT>
                    <a:lnB w="7620" cap="flat" cmpd="sng" algn="ctr">
                      <a:solidFill>
                        <a:srgbClr val="30BB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70AFA5"/>
                      </a:solidFill>
                      <a:prstDash val="solid"/>
                      <a:round/>
                      <a:headEnd type="none" w="med" len="med"/>
                      <a:tailEnd type="none" w="med" len="med"/>
                    </a:lnL>
                    <a:lnR w="7620" cap="flat" cmpd="sng" algn="ctr">
                      <a:solidFill>
                        <a:srgbClr val="B0B1A5"/>
                      </a:solidFill>
                      <a:prstDash val="solid"/>
                      <a:round/>
                      <a:headEnd type="none" w="med" len="med"/>
                      <a:tailEnd type="none" w="med" len="med"/>
                    </a:lnR>
                    <a:lnT w="7620" cap="flat" cmpd="sng" algn="ctr">
                      <a:solidFill>
                        <a:srgbClr val="70AFA5"/>
                      </a:solidFill>
                      <a:prstDash val="solid"/>
                      <a:round/>
                      <a:headEnd type="none" w="med" len="med"/>
                      <a:tailEnd type="none" w="med" len="med"/>
                    </a:lnT>
                    <a:lnB w="7620" cap="flat" cmpd="sng" algn="ctr">
                      <a:solidFill>
                        <a:srgbClr val="30BF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B0B1A5"/>
                      </a:solidFill>
                      <a:prstDash val="solid"/>
                      <a:round/>
                      <a:headEnd type="none" w="med" len="med"/>
                      <a:tailEnd type="none" w="med" len="med"/>
                    </a:lnL>
                    <a:lnR w="7620" cap="flat" cmpd="sng" algn="ctr">
                      <a:solidFill>
                        <a:srgbClr val="B0B1A5"/>
                      </a:solidFill>
                      <a:prstDash val="solid"/>
                      <a:round/>
                      <a:headEnd type="none" w="med" len="med"/>
                      <a:tailEnd type="none" w="med" len="med"/>
                    </a:lnR>
                    <a:lnT w="7620" cap="flat" cmpd="sng" algn="ctr">
                      <a:solidFill>
                        <a:srgbClr val="B0B1A5"/>
                      </a:solidFill>
                      <a:prstDash val="solid"/>
                      <a:round/>
                      <a:headEnd type="none" w="med" len="med"/>
                      <a:tailEnd type="none" w="med" len="med"/>
                    </a:lnT>
                    <a:lnB w="7620" cap="flat" cmpd="sng" algn="ctr">
                      <a:solidFill>
                        <a:srgbClr val="90BCA5"/>
                      </a:solidFill>
                      <a:prstDash val="solid"/>
                      <a:round/>
                      <a:headEnd type="none" w="med" len="med"/>
                      <a:tailEnd type="none" w="med" len="med"/>
                    </a:lnB>
                    <a:solidFill>
                      <a:srgbClr val="FFE598"/>
                    </a:solidFill>
                  </a:tcPr>
                </a:tc>
                <a:extLst>
                  <a:ext uri="{0D108BD9-81ED-4DB2-BD59-A6C34878D82A}">
                    <a16:rowId xmlns:a16="http://schemas.microsoft.com/office/drawing/2014/main" val="2949994328"/>
                  </a:ext>
                </a:extLst>
              </a:tr>
              <a:tr h="186215">
                <a:tc>
                  <a:txBody>
                    <a:bodyPr/>
                    <a:lstStyle/>
                    <a:p>
                      <a:pPr rtl="0" fontAlgn="b"/>
                      <a:r>
                        <a:rPr lang="en-US" sz="1000" b="1">
                          <a:effectLst/>
                          <a:latin typeface="Arial Narrow" panose="020B0606020202030204" pitchFamily="34" charset="0"/>
                        </a:rPr>
                        <a:t>EPS of Acquirer firm Before M&amp;A</a:t>
                      </a:r>
                    </a:p>
                  </a:txBody>
                  <a:tcPr marL="6014" marR="6014"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000">
                        <a:effectLst/>
                      </a:endParaRP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000">
                        <a:effectLst/>
                      </a:endParaRP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521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521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521 </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F0B6A5"/>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1000">
                        <a:effectLst/>
                      </a:endParaRPr>
                    </a:p>
                  </a:txBody>
                  <a:tcPr marL="6014" marR="6014" marT="0" marB="0" anchor="b">
                    <a:lnL w="7620" cap="flat" cmpd="sng" algn="ctr">
                      <a:solidFill>
                        <a:srgbClr val="F0B6A5"/>
                      </a:solidFill>
                      <a:prstDash val="solid"/>
                      <a:round/>
                      <a:headEnd type="none" w="med" len="med"/>
                      <a:tailEnd type="none" w="med" len="med"/>
                    </a:lnL>
                    <a:lnR w="7620" cap="flat" cmpd="sng" algn="ctr">
                      <a:solidFill>
                        <a:srgbClr val="30BBA5"/>
                      </a:solidFill>
                      <a:prstDash val="solid"/>
                      <a:round/>
                      <a:headEnd type="none" w="med" len="med"/>
                      <a:tailEnd type="none" w="med" len="med"/>
                    </a:lnR>
                    <a:lnT w="7620" cap="flat" cmpd="sng" algn="ctr">
                      <a:solidFill>
                        <a:srgbClr val="F0B6A5"/>
                      </a:solidFill>
                      <a:prstDash val="solid"/>
                      <a:round/>
                      <a:headEnd type="none" w="med" len="med"/>
                      <a:tailEnd type="none" w="med" len="med"/>
                    </a:lnT>
                    <a:lnB w="7620" cap="flat" cmpd="sng" algn="ctr">
                      <a:solidFill>
                        <a:srgbClr val="F0C2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30BBA5"/>
                      </a:solidFill>
                      <a:prstDash val="solid"/>
                      <a:round/>
                      <a:headEnd type="none" w="med" len="med"/>
                      <a:tailEnd type="none" w="med" len="med"/>
                    </a:lnL>
                    <a:lnR w="7620" cap="flat" cmpd="sng" algn="ctr">
                      <a:solidFill>
                        <a:srgbClr val="30BFA5"/>
                      </a:solidFill>
                      <a:prstDash val="solid"/>
                      <a:round/>
                      <a:headEnd type="none" w="med" len="med"/>
                      <a:tailEnd type="none" w="med" len="med"/>
                    </a:lnR>
                    <a:lnT w="7620" cap="flat" cmpd="sng" algn="ctr">
                      <a:solidFill>
                        <a:srgbClr val="30BBA5"/>
                      </a:solidFill>
                      <a:prstDash val="solid"/>
                      <a:round/>
                      <a:headEnd type="none" w="med" len="med"/>
                      <a:tailEnd type="none" w="med" len="med"/>
                    </a:lnT>
                    <a:lnB w="7620" cap="flat" cmpd="sng" algn="ctr">
                      <a:solidFill>
                        <a:srgbClr val="D0C8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30BFA5"/>
                      </a:solidFill>
                      <a:prstDash val="solid"/>
                      <a:round/>
                      <a:headEnd type="none" w="med" len="med"/>
                      <a:tailEnd type="none" w="med" len="med"/>
                    </a:lnL>
                    <a:lnR w="7620" cap="flat" cmpd="sng" algn="ctr">
                      <a:solidFill>
                        <a:srgbClr val="90BCA5"/>
                      </a:solidFill>
                      <a:prstDash val="solid"/>
                      <a:round/>
                      <a:headEnd type="none" w="med" len="med"/>
                      <a:tailEnd type="none" w="med" len="med"/>
                    </a:lnR>
                    <a:lnT w="7620" cap="flat" cmpd="sng" algn="ctr">
                      <a:solidFill>
                        <a:srgbClr val="30BFA5"/>
                      </a:solidFill>
                      <a:prstDash val="solid"/>
                      <a:round/>
                      <a:headEnd type="none" w="med" len="med"/>
                      <a:tailEnd type="none" w="med" len="med"/>
                    </a:lnT>
                    <a:lnB w="7620" cap="flat" cmpd="sng" algn="ctr">
                      <a:solidFill>
                        <a:srgbClr val="D084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90BCA5"/>
                      </a:solidFill>
                      <a:prstDash val="solid"/>
                      <a:round/>
                      <a:headEnd type="none" w="med" len="med"/>
                      <a:tailEnd type="none" w="med" len="med"/>
                    </a:lnL>
                    <a:lnR w="7620" cap="flat" cmpd="sng" algn="ctr">
                      <a:solidFill>
                        <a:srgbClr val="90BCA5"/>
                      </a:solidFill>
                      <a:prstDash val="solid"/>
                      <a:round/>
                      <a:headEnd type="none" w="med" len="med"/>
                      <a:tailEnd type="none" w="med" len="med"/>
                    </a:lnR>
                    <a:lnT w="7620" cap="flat" cmpd="sng" algn="ctr">
                      <a:solidFill>
                        <a:srgbClr val="90BCA5"/>
                      </a:solidFill>
                      <a:prstDash val="solid"/>
                      <a:round/>
                      <a:headEnd type="none" w="med" len="med"/>
                      <a:tailEnd type="none" w="med" len="med"/>
                    </a:lnT>
                    <a:lnB w="7620" cap="flat" cmpd="sng" algn="ctr">
                      <a:solidFill>
                        <a:srgbClr val="D09FA5"/>
                      </a:solidFill>
                      <a:prstDash val="solid"/>
                      <a:round/>
                      <a:headEnd type="none" w="med" len="med"/>
                      <a:tailEnd type="none" w="med" len="med"/>
                    </a:lnB>
                    <a:solidFill>
                      <a:srgbClr val="FFE598"/>
                    </a:solidFill>
                  </a:tcPr>
                </a:tc>
                <a:extLst>
                  <a:ext uri="{0D108BD9-81ED-4DB2-BD59-A6C34878D82A}">
                    <a16:rowId xmlns:a16="http://schemas.microsoft.com/office/drawing/2014/main" val="3648208323"/>
                  </a:ext>
                </a:extLst>
              </a:tr>
              <a:tr h="186215">
                <a:tc>
                  <a:txBody>
                    <a:bodyPr/>
                    <a:lstStyle/>
                    <a:p>
                      <a:pPr rtl="0" fontAlgn="b"/>
                      <a:r>
                        <a:rPr lang="en-IN" sz="1000" b="1">
                          <a:effectLst/>
                          <a:latin typeface="Arial Narrow" panose="020B0606020202030204" pitchFamily="34" charset="0"/>
                        </a:rPr>
                        <a:t>Accretion(dilution) % to Acquirer post M&amp;A</a:t>
                      </a:r>
                    </a:p>
                  </a:txBody>
                  <a:tcPr marL="6014" marR="6014"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endParaRPr lang="en-IN" sz="1000">
                        <a:effectLst/>
                      </a:endParaRP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endParaRPr lang="en-IN" sz="1000">
                        <a:effectLst/>
                      </a:endParaRP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0.00%</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0.00%</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r>
                        <a:rPr lang="en-IN" sz="1000" b="0">
                          <a:effectLst/>
                          <a:latin typeface="Arial Narrow" panose="020B0606020202030204" pitchFamily="34" charset="0"/>
                        </a:rPr>
                        <a:t>0.00%</a:t>
                      </a:r>
                    </a:p>
                  </a:txBody>
                  <a:tcPr marL="6014" marR="6014" marT="0" marB="0" anchor="b">
                    <a:lnL w="7620" cap="flat" cmpd="sng" algn="ctr">
                      <a:solidFill>
                        <a:srgbClr val="CCCCCC"/>
                      </a:solidFill>
                      <a:prstDash val="solid"/>
                      <a:round/>
                      <a:headEnd type="none" w="med" len="med"/>
                      <a:tailEnd type="none" w="med" len="med"/>
                    </a:lnL>
                    <a:lnR w="7620" cap="flat" cmpd="sng" algn="ctr">
                      <a:solidFill>
                        <a:srgbClr val="F0C2A5"/>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endParaRPr lang="en-IN" sz="1000">
                        <a:effectLst/>
                      </a:endParaRPr>
                    </a:p>
                  </a:txBody>
                  <a:tcPr marL="6014" marR="6014" marT="0" marB="0" anchor="b">
                    <a:lnL w="7620" cap="flat" cmpd="sng" algn="ctr">
                      <a:solidFill>
                        <a:srgbClr val="F0C2A5"/>
                      </a:solidFill>
                      <a:prstDash val="solid"/>
                      <a:round/>
                      <a:headEnd type="none" w="med" len="med"/>
                      <a:tailEnd type="none" w="med" len="med"/>
                    </a:lnL>
                    <a:lnR w="7620" cap="flat" cmpd="sng" algn="ctr">
                      <a:solidFill>
                        <a:srgbClr val="D0C8A5"/>
                      </a:solidFill>
                      <a:prstDash val="solid"/>
                      <a:round/>
                      <a:headEnd type="none" w="med" len="med"/>
                      <a:tailEnd type="none" w="med" len="med"/>
                    </a:lnR>
                    <a:lnT w="7620" cap="flat" cmpd="sng" algn="ctr">
                      <a:solidFill>
                        <a:srgbClr val="F0C2A5"/>
                      </a:solidFill>
                      <a:prstDash val="solid"/>
                      <a:round/>
                      <a:headEnd type="none" w="med" len="med"/>
                      <a:tailEnd type="none" w="med" len="med"/>
                    </a:lnT>
                    <a:lnB w="7620" cap="flat" cmpd="sng" algn="ctr">
                      <a:solidFill>
                        <a:srgbClr val="F0C2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D0C8A5"/>
                      </a:solidFill>
                      <a:prstDash val="solid"/>
                      <a:round/>
                      <a:headEnd type="none" w="med" len="med"/>
                      <a:tailEnd type="none" w="med" len="med"/>
                    </a:lnL>
                    <a:lnR w="7620" cap="flat" cmpd="sng" algn="ctr">
                      <a:solidFill>
                        <a:srgbClr val="D084A5"/>
                      </a:solidFill>
                      <a:prstDash val="solid"/>
                      <a:round/>
                      <a:headEnd type="none" w="med" len="med"/>
                      <a:tailEnd type="none" w="med" len="med"/>
                    </a:lnR>
                    <a:lnT w="7620" cap="flat" cmpd="sng" algn="ctr">
                      <a:solidFill>
                        <a:srgbClr val="D0C8A5"/>
                      </a:solidFill>
                      <a:prstDash val="solid"/>
                      <a:round/>
                      <a:headEnd type="none" w="med" len="med"/>
                      <a:tailEnd type="none" w="med" len="med"/>
                    </a:lnT>
                    <a:lnB w="7620" cap="flat" cmpd="sng" algn="ctr">
                      <a:solidFill>
                        <a:srgbClr val="D0C8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D084A5"/>
                      </a:solidFill>
                      <a:prstDash val="solid"/>
                      <a:round/>
                      <a:headEnd type="none" w="med" len="med"/>
                      <a:tailEnd type="none" w="med" len="med"/>
                    </a:lnL>
                    <a:lnR w="7620" cap="flat" cmpd="sng" algn="ctr">
                      <a:solidFill>
                        <a:srgbClr val="D09FA5"/>
                      </a:solidFill>
                      <a:prstDash val="solid"/>
                      <a:round/>
                      <a:headEnd type="none" w="med" len="med"/>
                      <a:tailEnd type="none" w="med" len="med"/>
                    </a:lnR>
                    <a:lnT w="7620" cap="flat" cmpd="sng" algn="ctr">
                      <a:solidFill>
                        <a:srgbClr val="D084A5"/>
                      </a:solidFill>
                      <a:prstDash val="solid"/>
                      <a:round/>
                      <a:headEnd type="none" w="med" len="med"/>
                      <a:tailEnd type="none" w="med" len="med"/>
                    </a:lnT>
                    <a:lnB w="7620" cap="flat" cmpd="sng" algn="ctr">
                      <a:solidFill>
                        <a:srgbClr val="D084A5"/>
                      </a:solidFill>
                      <a:prstDash val="solid"/>
                      <a:round/>
                      <a:headEnd type="none" w="med" len="med"/>
                      <a:tailEnd type="none" w="med" len="med"/>
                    </a:lnB>
                    <a:solidFill>
                      <a:srgbClr val="FFE598"/>
                    </a:solidFill>
                  </a:tcPr>
                </a:tc>
                <a:tc>
                  <a:txBody>
                    <a:bodyPr/>
                    <a:lstStyle/>
                    <a:p>
                      <a:pPr rtl="0" fontAlgn="b"/>
                      <a:endParaRPr lang="en-IN" sz="1000">
                        <a:effectLst/>
                      </a:endParaRPr>
                    </a:p>
                  </a:txBody>
                  <a:tcPr marL="6014" marR="6014" marT="0" marB="0" anchor="b">
                    <a:lnL w="7620" cap="flat" cmpd="sng" algn="ctr">
                      <a:solidFill>
                        <a:srgbClr val="D09FA5"/>
                      </a:solidFill>
                      <a:prstDash val="solid"/>
                      <a:round/>
                      <a:headEnd type="none" w="med" len="med"/>
                      <a:tailEnd type="none" w="med" len="med"/>
                    </a:lnL>
                    <a:lnR w="7620" cap="flat" cmpd="sng" algn="ctr">
                      <a:solidFill>
                        <a:srgbClr val="D09FA5"/>
                      </a:solidFill>
                      <a:prstDash val="solid"/>
                      <a:round/>
                      <a:headEnd type="none" w="med" len="med"/>
                      <a:tailEnd type="none" w="med" len="med"/>
                    </a:lnR>
                    <a:lnT w="7620" cap="flat" cmpd="sng" algn="ctr">
                      <a:solidFill>
                        <a:srgbClr val="D09FA5"/>
                      </a:solidFill>
                      <a:prstDash val="solid"/>
                      <a:round/>
                      <a:headEnd type="none" w="med" len="med"/>
                      <a:tailEnd type="none" w="med" len="med"/>
                    </a:lnT>
                    <a:lnB w="7620" cap="flat" cmpd="sng" algn="ctr">
                      <a:solidFill>
                        <a:srgbClr val="D09FA5"/>
                      </a:solidFill>
                      <a:prstDash val="solid"/>
                      <a:round/>
                      <a:headEnd type="none" w="med" len="med"/>
                      <a:tailEnd type="none" w="med" len="med"/>
                    </a:lnB>
                    <a:solidFill>
                      <a:srgbClr val="FFE598"/>
                    </a:solidFill>
                  </a:tcPr>
                </a:tc>
                <a:extLst>
                  <a:ext uri="{0D108BD9-81ED-4DB2-BD59-A6C34878D82A}">
                    <a16:rowId xmlns:a16="http://schemas.microsoft.com/office/drawing/2014/main" val="1567654529"/>
                  </a:ext>
                </a:extLst>
              </a:tr>
            </a:tbl>
          </a:graphicData>
        </a:graphic>
      </p:graphicFrame>
    </p:spTree>
    <p:extLst>
      <p:ext uri="{BB962C8B-B14F-4D97-AF65-F5344CB8AC3E}">
        <p14:creationId xmlns:p14="http://schemas.microsoft.com/office/powerpoint/2010/main" val="866753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8" name="Rectangle 1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29591E0F-1E73-8F27-F41B-C2EA562FEF9F}"/>
              </a:ext>
            </a:extLst>
          </p:cNvPr>
          <p:cNvGraphicFramePr>
            <a:graphicFrameLocks noGrp="1"/>
          </p:cNvGraphicFramePr>
          <p:nvPr>
            <p:extLst>
              <p:ext uri="{D42A27DB-BD31-4B8C-83A1-F6EECF244321}">
                <p14:modId xmlns:p14="http://schemas.microsoft.com/office/powerpoint/2010/main" val="3953360717"/>
              </p:ext>
            </p:extLst>
          </p:nvPr>
        </p:nvGraphicFramePr>
        <p:xfrm>
          <a:off x="717675" y="695325"/>
          <a:ext cx="10683751" cy="5391154"/>
        </p:xfrm>
        <a:graphic>
          <a:graphicData uri="http://schemas.openxmlformats.org/drawingml/2006/table">
            <a:tbl>
              <a:tblPr/>
              <a:tblGrid>
                <a:gridCol w="3823278">
                  <a:extLst>
                    <a:ext uri="{9D8B030D-6E8A-4147-A177-3AD203B41FA5}">
                      <a16:colId xmlns:a16="http://schemas.microsoft.com/office/drawing/2014/main" val="499702321"/>
                    </a:ext>
                  </a:extLst>
                </a:gridCol>
                <a:gridCol w="725154">
                  <a:extLst>
                    <a:ext uri="{9D8B030D-6E8A-4147-A177-3AD203B41FA5}">
                      <a16:colId xmlns:a16="http://schemas.microsoft.com/office/drawing/2014/main" val="346545322"/>
                    </a:ext>
                  </a:extLst>
                </a:gridCol>
                <a:gridCol w="680872">
                  <a:extLst>
                    <a:ext uri="{9D8B030D-6E8A-4147-A177-3AD203B41FA5}">
                      <a16:colId xmlns:a16="http://schemas.microsoft.com/office/drawing/2014/main" val="3664843501"/>
                    </a:ext>
                  </a:extLst>
                </a:gridCol>
                <a:gridCol w="876319">
                  <a:extLst>
                    <a:ext uri="{9D8B030D-6E8A-4147-A177-3AD203B41FA5}">
                      <a16:colId xmlns:a16="http://schemas.microsoft.com/office/drawing/2014/main" val="3888107894"/>
                    </a:ext>
                  </a:extLst>
                </a:gridCol>
                <a:gridCol w="876319">
                  <a:extLst>
                    <a:ext uri="{9D8B030D-6E8A-4147-A177-3AD203B41FA5}">
                      <a16:colId xmlns:a16="http://schemas.microsoft.com/office/drawing/2014/main" val="3625255977"/>
                    </a:ext>
                  </a:extLst>
                </a:gridCol>
                <a:gridCol w="876319">
                  <a:extLst>
                    <a:ext uri="{9D8B030D-6E8A-4147-A177-3AD203B41FA5}">
                      <a16:colId xmlns:a16="http://schemas.microsoft.com/office/drawing/2014/main" val="2096702357"/>
                    </a:ext>
                  </a:extLst>
                </a:gridCol>
                <a:gridCol w="876319">
                  <a:extLst>
                    <a:ext uri="{9D8B030D-6E8A-4147-A177-3AD203B41FA5}">
                      <a16:colId xmlns:a16="http://schemas.microsoft.com/office/drawing/2014/main" val="2386267161"/>
                    </a:ext>
                  </a:extLst>
                </a:gridCol>
                <a:gridCol w="876319">
                  <a:extLst>
                    <a:ext uri="{9D8B030D-6E8A-4147-A177-3AD203B41FA5}">
                      <a16:colId xmlns:a16="http://schemas.microsoft.com/office/drawing/2014/main" val="3510614877"/>
                    </a:ext>
                  </a:extLst>
                </a:gridCol>
                <a:gridCol w="876319">
                  <a:extLst>
                    <a:ext uri="{9D8B030D-6E8A-4147-A177-3AD203B41FA5}">
                      <a16:colId xmlns:a16="http://schemas.microsoft.com/office/drawing/2014/main" val="3174310388"/>
                    </a:ext>
                  </a:extLst>
                </a:gridCol>
                <a:gridCol w="196533">
                  <a:extLst>
                    <a:ext uri="{9D8B030D-6E8A-4147-A177-3AD203B41FA5}">
                      <a16:colId xmlns:a16="http://schemas.microsoft.com/office/drawing/2014/main" val="3847385264"/>
                    </a:ext>
                  </a:extLst>
                </a:gridCol>
              </a:tblGrid>
              <a:tr h="227959">
                <a:tc>
                  <a:txBody>
                    <a:bodyPr/>
                    <a:lstStyle/>
                    <a:p>
                      <a:pPr rtl="0" fontAlgn="b"/>
                      <a:r>
                        <a:rPr lang="en-IN" sz="900" b="1" u="sng">
                          <a:effectLst/>
                        </a:rPr>
                        <a:t>Scenario-6</a:t>
                      </a:r>
                    </a:p>
                  </a:txBody>
                  <a:tcPr marL="6189" marR="6189" marT="0" marB="0" anchor="b">
                    <a:lnL w="7620" cap="flat" cmpd="sng" algn="ctr">
                      <a:solidFill>
                        <a:srgbClr val="102358"/>
                      </a:solidFill>
                      <a:prstDash val="solid"/>
                      <a:round/>
                      <a:headEnd type="none" w="med" len="med"/>
                      <a:tailEnd type="none" w="med" len="med"/>
                    </a:lnL>
                    <a:lnR w="7620" cap="flat" cmpd="sng" algn="ctr">
                      <a:solidFill>
                        <a:srgbClr val="702358"/>
                      </a:solidFill>
                      <a:prstDash val="solid"/>
                      <a:round/>
                      <a:headEnd type="none" w="med" len="med"/>
                      <a:tailEnd type="none" w="med" len="med"/>
                    </a:lnR>
                    <a:lnT w="7620" cap="flat" cmpd="sng" algn="ctr">
                      <a:solidFill>
                        <a:srgbClr val="102358"/>
                      </a:solidFill>
                      <a:prstDash val="solid"/>
                      <a:round/>
                      <a:headEnd type="none" w="med" len="med"/>
                      <a:tailEnd type="none" w="med" len="med"/>
                    </a:lnT>
                    <a:lnB w="7620" cap="flat" cmpd="sng" algn="ctr">
                      <a:solidFill>
                        <a:srgbClr val="304458"/>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702358"/>
                      </a:solidFill>
                      <a:prstDash val="solid"/>
                      <a:round/>
                      <a:headEnd type="none" w="med" len="med"/>
                      <a:tailEnd type="none" w="med" len="med"/>
                    </a:lnL>
                    <a:lnR w="7620" cap="flat" cmpd="sng" algn="ctr">
                      <a:solidFill>
                        <a:srgbClr val="902A58"/>
                      </a:solidFill>
                      <a:prstDash val="solid"/>
                      <a:round/>
                      <a:headEnd type="none" w="med" len="med"/>
                      <a:tailEnd type="none" w="med" len="med"/>
                    </a:lnR>
                    <a:lnT w="7620" cap="flat" cmpd="sng" algn="ctr">
                      <a:solidFill>
                        <a:srgbClr val="702358"/>
                      </a:solidFill>
                      <a:prstDash val="solid"/>
                      <a:round/>
                      <a:headEnd type="none" w="med" len="med"/>
                      <a:tailEnd type="none" w="med" len="med"/>
                    </a:lnT>
                    <a:lnB w="7620" cap="flat" cmpd="sng" algn="ctr">
                      <a:solidFill>
                        <a:srgbClr val="702758"/>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902A58"/>
                      </a:solidFill>
                      <a:prstDash val="solid"/>
                      <a:round/>
                      <a:headEnd type="none" w="med" len="med"/>
                      <a:tailEnd type="none" w="med" len="med"/>
                    </a:lnL>
                    <a:lnR w="7620" cap="flat" cmpd="sng" algn="ctr">
                      <a:solidFill>
                        <a:srgbClr val="502B58"/>
                      </a:solidFill>
                      <a:prstDash val="solid"/>
                      <a:round/>
                      <a:headEnd type="none" w="med" len="med"/>
                      <a:tailEnd type="none" w="med" len="med"/>
                    </a:lnR>
                    <a:lnT w="7620" cap="flat" cmpd="sng" algn="ctr">
                      <a:solidFill>
                        <a:srgbClr val="902A58"/>
                      </a:solidFill>
                      <a:prstDash val="solid"/>
                      <a:round/>
                      <a:headEnd type="none" w="med" len="med"/>
                      <a:tailEnd type="none" w="med" len="med"/>
                    </a:lnT>
                    <a:lnB w="7620" cap="flat" cmpd="sng" algn="ctr">
                      <a:solidFill>
                        <a:srgbClr val="D04758"/>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502B58"/>
                      </a:solidFill>
                      <a:prstDash val="solid"/>
                      <a:round/>
                      <a:headEnd type="none" w="med" len="med"/>
                      <a:tailEnd type="none" w="med" len="med"/>
                    </a:lnL>
                    <a:lnR w="7620" cap="flat" cmpd="sng" algn="ctr">
                      <a:solidFill>
                        <a:srgbClr val="302C58"/>
                      </a:solidFill>
                      <a:prstDash val="solid"/>
                      <a:round/>
                      <a:headEnd type="none" w="med" len="med"/>
                      <a:tailEnd type="none" w="med" len="med"/>
                    </a:lnR>
                    <a:lnT w="7620" cap="flat" cmpd="sng" algn="ctr">
                      <a:solidFill>
                        <a:srgbClr val="502B58"/>
                      </a:solidFill>
                      <a:prstDash val="solid"/>
                      <a:round/>
                      <a:headEnd type="none" w="med" len="med"/>
                      <a:tailEnd type="none" w="med" len="med"/>
                    </a:lnT>
                    <a:lnB w="7620" cap="flat" cmpd="sng" algn="ctr">
                      <a:solidFill>
                        <a:srgbClr val="104D58"/>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302C58"/>
                      </a:solidFill>
                      <a:prstDash val="solid"/>
                      <a:round/>
                      <a:headEnd type="none" w="med" len="med"/>
                      <a:tailEnd type="none" w="med" len="med"/>
                    </a:lnL>
                    <a:lnR w="7620" cap="flat" cmpd="sng" algn="ctr">
                      <a:solidFill>
                        <a:srgbClr val="503358"/>
                      </a:solidFill>
                      <a:prstDash val="solid"/>
                      <a:round/>
                      <a:headEnd type="none" w="med" len="med"/>
                      <a:tailEnd type="none" w="med" len="med"/>
                    </a:lnR>
                    <a:lnT w="7620" cap="flat" cmpd="sng" algn="ctr">
                      <a:solidFill>
                        <a:srgbClr val="302C58"/>
                      </a:solidFill>
                      <a:prstDash val="solid"/>
                      <a:round/>
                      <a:headEnd type="none" w="med" len="med"/>
                      <a:tailEnd type="none" w="med" len="med"/>
                    </a:lnT>
                    <a:lnB w="7620" cap="flat" cmpd="sng" algn="ctr">
                      <a:solidFill>
                        <a:srgbClr val="504A58"/>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503358"/>
                      </a:solidFill>
                      <a:prstDash val="solid"/>
                      <a:round/>
                      <a:headEnd type="none" w="med" len="med"/>
                      <a:tailEnd type="none" w="med" len="med"/>
                    </a:lnL>
                    <a:lnR w="7620" cap="flat" cmpd="sng" algn="ctr">
                      <a:solidFill>
                        <a:srgbClr val="F03758"/>
                      </a:solidFill>
                      <a:prstDash val="solid"/>
                      <a:round/>
                      <a:headEnd type="none" w="med" len="med"/>
                      <a:tailEnd type="none" w="med" len="med"/>
                    </a:lnR>
                    <a:lnT w="7620" cap="flat" cmpd="sng" algn="ctr">
                      <a:solidFill>
                        <a:srgbClr val="503358"/>
                      </a:solidFill>
                      <a:prstDash val="solid"/>
                      <a:round/>
                      <a:headEnd type="none" w="med" len="med"/>
                      <a:tailEnd type="none" w="med" len="med"/>
                    </a:lnT>
                    <a:lnB w="7620" cap="flat" cmpd="sng" algn="ctr">
                      <a:solidFill>
                        <a:srgbClr val="702358"/>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F03758"/>
                      </a:solidFill>
                      <a:prstDash val="solid"/>
                      <a:round/>
                      <a:headEnd type="none" w="med" len="med"/>
                      <a:tailEnd type="none" w="med" len="med"/>
                    </a:lnL>
                    <a:lnR w="7620" cap="flat" cmpd="sng" algn="ctr">
                      <a:solidFill>
                        <a:srgbClr val="103B58"/>
                      </a:solidFill>
                      <a:prstDash val="solid"/>
                      <a:round/>
                      <a:headEnd type="none" w="med" len="med"/>
                      <a:tailEnd type="none" w="med" len="med"/>
                    </a:lnR>
                    <a:lnT w="7620" cap="flat" cmpd="sng" algn="ctr">
                      <a:solidFill>
                        <a:srgbClr val="F03758"/>
                      </a:solidFill>
                      <a:prstDash val="solid"/>
                      <a:round/>
                      <a:headEnd type="none" w="med" len="med"/>
                      <a:tailEnd type="none" w="med" len="med"/>
                    </a:lnT>
                    <a:lnB w="7620" cap="flat" cmpd="sng" algn="ctr">
                      <a:solidFill>
                        <a:srgbClr val="D00A58"/>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103B58"/>
                      </a:solidFill>
                      <a:prstDash val="solid"/>
                      <a:round/>
                      <a:headEnd type="none" w="med" len="med"/>
                      <a:tailEnd type="none" w="med" len="med"/>
                    </a:lnL>
                    <a:lnR w="7620" cap="flat" cmpd="sng" algn="ctr">
                      <a:solidFill>
                        <a:srgbClr val="703F58"/>
                      </a:solidFill>
                      <a:prstDash val="solid"/>
                      <a:round/>
                      <a:headEnd type="none" w="med" len="med"/>
                      <a:tailEnd type="none" w="med" len="med"/>
                    </a:lnR>
                    <a:lnT w="7620" cap="flat" cmpd="sng" algn="ctr">
                      <a:solidFill>
                        <a:srgbClr val="103B58"/>
                      </a:solidFill>
                      <a:prstDash val="solid"/>
                      <a:round/>
                      <a:headEnd type="none" w="med" len="med"/>
                      <a:tailEnd type="none" w="med" len="med"/>
                    </a:lnT>
                    <a:lnB w="7620" cap="flat" cmpd="sng" algn="ctr">
                      <a:solidFill>
                        <a:srgbClr val="300C58"/>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703F58"/>
                      </a:solidFill>
                      <a:prstDash val="solid"/>
                      <a:round/>
                      <a:headEnd type="none" w="med" len="med"/>
                      <a:tailEnd type="none" w="med" len="med"/>
                    </a:lnL>
                    <a:lnR w="7620" cap="flat" cmpd="sng" algn="ctr">
                      <a:solidFill>
                        <a:srgbClr val="B04058"/>
                      </a:solidFill>
                      <a:prstDash val="solid"/>
                      <a:round/>
                      <a:headEnd type="none" w="med" len="med"/>
                      <a:tailEnd type="none" w="med" len="med"/>
                    </a:lnR>
                    <a:lnT w="7620" cap="flat" cmpd="sng" algn="ctr">
                      <a:solidFill>
                        <a:srgbClr val="703F58"/>
                      </a:solidFill>
                      <a:prstDash val="solid"/>
                      <a:round/>
                      <a:headEnd type="none" w="med" len="med"/>
                      <a:tailEnd type="none" w="med" len="med"/>
                    </a:lnT>
                    <a:lnB w="7620" cap="flat" cmpd="sng" algn="ctr">
                      <a:solidFill>
                        <a:srgbClr val="105958"/>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B04058"/>
                      </a:solidFill>
                      <a:prstDash val="solid"/>
                      <a:round/>
                      <a:headEnd type="none" w="med" len="med"/>
                      <a:tailEnd type="none" w="med" len="med"/>
                    </a:lnL>
                    <a:lnR w="7620" cap="flat" cmpd="sng" algn="ctr">
                      <a:solidFill>
                        <a:srgbClr val="B04058"/>
                      </a:solidFill>
                      <a:prstDash val="solid"/>
                      <a:round/>
                      <a:headEnd type="none" w="med" len="med"/>
                      <a:tailEnd type="none" w="med" len="med"/>
                    </a:lnR>
                    <a:lnT w="7620" cap="flat" cmpd="sng" algn="ctr">
                      <a:solidFill>
                        <a:srgbClr val="B04058"/>
                      </a:solidFill>
                      <a:prstDash val="solid"/>
                      <a:round/>
                      <a:headEnd type="none" w="med" len="med"/>
                      <a:tailEnd type="none" w="med" len="med"/>
                    </a:lnT>
                    <a:lnB w="7620" cap="flat" cmpd="sng" algn="ctr">
                      <a:solidFill>
                        <a:srgbClr val="F05658"/>
                      </a:solidFill>
                      <a:prstDash val="solid"/>
                      <a:round/>
                      <a:headEnd type="none" w="med" len="med"/>
                      <a:tailEnd type="none" w="med" len="med"/>
                    </a:lnB>
                    <a:solidFill>
                      <a:srgbClr val="FFE598"/>
                    </a:solidFill>
                  </a:tcPr>
                </a:tc>
                <a:extLst>
                  <a:ext uri="{0D108BD9-81ED-4DB2-BD59-A6C34878D82A}">
                    <a16:rowId xmlns:a16="http://schemas.microsoft.com/office/drawing/2014/main" val="3527793691"/>
                  </a:ext>
                </a:extLst>
              </a:tr>
              <a:tr h="227959">
                <a:tc>
                  <a:txBody>
                    <a:bodyPr/>
                    <a:lstStyle/>
                    <a:p>
                      <a:pPr rtl="0" fontAlgn="b"/>
                      <a:r>
                        <a:rPr lang="en-US" sz="900">
                          <a:effectLst/>
                        </a:rPr>
                        <a:t>Acquirer acquires target firm with 50% cash and 50% stock payment</a:t>
                      </a:r>
                    </a:p>
                  </a:txBody>
                  <a:tcPr marL="6189" marR="6189" marT="0" marB="0" anchor="b">
                    <a:lnL w="7620" cap="flat" cmpd="sng" algn="ctr">
                      <a:solidFill>
                        <a:srgbClr val="304458"/>
                      </a:solidFill>
                      <a:prstDash val="solid"/>
                      <a:round/>
                      <a:headEnd type="none" w="med" len="med"/>
                      <a:tailEnd type="none" w="med" len="med"/>
                    </a:lnL>
                    <a:lnR w="7620" cap="flat" cmpd="sng" algn="ctr">
                      <a:solidFill>
                        <a:srgbClr val="702758"/>
                      </a:solidFill>
                      <a:prstDash val="solid"/>
                      <a:round/>
                      <a:headEnd type="none" w="med" len="med"/>
                      <a:tailEnd type="none" w="med" len="med"/>
                    </a:lnR>
                    <a:lnT w="7620" cap="flat" cmpd="sng" algn="ctr">
                      <a:solidFill>
                        <a:srgbClr val="304458"/>
                      </a:solidFill>
                      <a:prstDash val="solid"/>
                      <a:round/>
                      <a:headEnd type="none" w="med" len="med"/>
                      <a:tailEnd type="none" w="med" len="med"/>
                    </a:lnT>
                    <a:lnB w="7620" cap="flat" cmpd="sng" algn="ctr">
                      <a:solidFill>
                        <a:srgbClr val="F03258"/>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702758"/>
                      </a:solidFill>
                      <a:prstDash val="solid"/>
                      <a:round/>
                      <a:headEnd type="none" w="med" len="med"/>
                      <a:tailEnd type="none" w="med" len="med"/>
                    </a:lnL>
                    <a:lnR w="7620" cap="flat" cmpd="sng" algn="ctr">
                      <a:solidFill>
                        <a:srgbClr val="D04758"/>
                      </a:solidFill>
                      <a:prstDash val="solid"/>
                      <a:round/>
                      <a:headEnd type="none" w="med" len="med"/>
                      <a:tailEnd type="none" w="med" len="med"/>
                    </a:lnR>
                    <a:lnT w="7620" cap="flat" cmpd="sng" algn="ctr">
                      <a:solidFill>
                        <a:srgbClr val="702758"/>
                      </a:solidFill>
                      <a:prstDash val="solid"/>
                      <a:round/>
                      <a:headEnd type="none" w="med" len="med"/>
                      <a:tailEnd type="none" w="med" len="med"/>
                    </a:lnT>
                    <a:lnB w="7620" cap="flat" cmpd="sng" algn="ctr">
                      <a:solidFill>
                        <a:srgbClr val="904858"/>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D04758"/>
                      </a:solidFill>
                      <a:prstDash val="solid"/>
                      <a:round/>
                      <a:headEnd type="none" w="med" len="med"/>
                      <a:tailEnd type="none" w="med" len="med"/>
                    </a:lnL>
                    <a:lnR w="7620" cap="flat" cmpd="sng" algn="ctr">
                      <a:solidFill>
                        <a:srgbClr val="104D58"/>
                      </a:solidFill>
                      <a:prstDash val="solid"/>
                      <a:round/>
                      <a:headEnd type="none" w="med" len="med"/>
                      <a:tailEnd type="none" w="med" len="med"/>
                    </a:lnR>
                    <a:lnT w="7620" cap="flat" cmpd="sng" algn="ctr">
                      <a:solidFill>
                        <a:srgbClr val="D04758"/>
                      </a:solidFill>
                      <a:prstDash val="solid"/>
                      <a:round/>
                      <a:headEnd type="none" w="med" len="med"/>
                      <a:tailEnd type="none" w="med" len="med"/>
                    </a:lnT>
                    <a:lnB w="7620" cap="flat" cmpd="sng" algn="ctr">
                      <a:solidFill>
                        <a:srgbClr val="304858"/>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104D58"/>
                      </a:solidFill>
                      <a:prstDash val="solid"/>
                      <a:round/>
                      <a:headEnd type="none" w="med" len="med"/>
                      <a:tailEnd type="none" w="med" len="med"/>
                    </a:lnL>
                    <a:lnR w="7620" cap="flat" cmpd="sng" algn="ctr">
                      <a:solidFill>
                        <a:srgbClr val="504A58"/>
                      </a:solidFill>
                      <a:prstDash val="solid"/>
                      <a:round/>
                      <a:headEnd type="none" w="med" len="med"/>
                      <a:tailEnd type="none" w="med" len="med"/>
                    </a:lnR>
                    <a:lnT w="7620" cap="flat" cmpd="sng" algn="ctr">
                      <a:solidFill>
                        <a:srgbClr val="104D58"/>
                      </a:solidFill>
                      <a:prstDash val="solid"/>
                      <a:round/>
                      <a:headEnd type="none" w="med" len="med"/>
                      <a:tailEnd type="none" w="med" len="med"/>
                    </a:lnT>
                    <a:lnB w="7620" cap="flat" cmpd="sng" algn="ctr">
                      <a:solidFill>
                        <a:srgbClr val="704358"/>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504A58"/>
                      </a:solidFill>
                      <a:prstDash val="solid"/>
                      <a:round/>
                      <a:headEnd type="none" w="med" len="med"/>
                      <a:tailEnd type="none" w="med" len="med"/>
                    </a:lnL>
                    <a:lnR w="7620" cap="flat" cmpd="sng" algn="ctr">
                      <a:solidFill>
                        <a:srgbClr val="702358"/>
                      </a:solidFill>
                      <a:prstDash val="solid"/>
                      <a:round/>
                      <a:headEnd type="none" w="med" len="med"/>
                      <a:tailEnd type="none" w="med" len="med"/>
                    </a:lnR>
                    <a:lnT w="7620" cap="flat" cmpd="sng" algn="ctr">
                      <a:solidFill>
                        <a:srgbClr val="504A58"/>
                      </a:solidFill>
                      <a:prstDash val="solid"/>
                      <a:round/>
                      <a:headEnd type="none" w="med" len="med"/>
                      <a:tailEnd type="none" w="med" len="med"/>
                    </a:lnT>
                    <a:lnB w="7620" cap="flat" cmpd="sng" algn="ctr">
                      <a:solidFill>
                        <a:srgbClr val="304758"/>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702358"/>
                      </a:solidFill>
                      <a:prstDash val="solid"/>
                      <a:round/>
                      <a:headEnd type="none" w="med" len="med"/>
                      <a:tailEnd type="none" w="med" len="med"/>
                    </a:lnL>
                    <a:lnR w="7620" cap="flat" cmpd="sng" algn="ctr">
                      <a:solidFill>
                        <a:srgbClr val="D00A58"/>
                      </a:solidFill>
                      <a:prstDash val="solid"/>
                      <a:round/>
                      <a:headEnd type="none" w="med" len="med"/>
                      <a:tailEnd type="none" w="med" len="med"/>
                    </a:lnR>
                    <a:lnT w="7620" cap="flat" cmpd="sng" algn="ctr">
                      <a:solidFill>
                        <a:srgbClr val="702358"/>
                      </a:solidFill>
                      <a:prstDash val="solid"/>
                      <a:round/>
                      <a:headEnd type="none" w="med" len="med"/>
                      <a:tailEnd type="none" w="med" len="med"/>
                    </a:lnT>
                    <a:lnB w="7620" cap="flat" cmpd="sng" algn="ctr">
                      <a:solidFill>
                        <a:srgbClr val="D04358"/>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D00A58"/>
                      </a:solidFill>
                      <a:prstDash val="solid"/>
                      <a:round/>
                      <a:headEnd type="none" w="med" len="med"/>
                      <a:tailEnd type="none" w="med" len="med"/>
                    </a:lnL>
                    <a:lnR w="7620" cap="flat" cmpd="sng" algn="ctr">
                      <a:solidFill>
                        <a:srgbClr val="300C58"/>
                      </a:solidFill>
                      <a:prstDash val="solid"/>
                      <a:round/>
                      <a:headEnd type="none" w="med" len="med"/>
                      <a:tailEnd type="none" w="med" len="med"/>
                    </a:lnR>
                    <a:lnT w="7620" cap="flat" cmpd="sng" algn="ctr">
                      <a:solidFill>
                        <a:srgbClr val="D00A58"/>
                      </a:solidFill>
                      <a:prstDash val="solid"/>
                      <a:round/>
                      <a:headEnd type="none" w="med" len="med"/>
                      <a:tailEnd type="none" w="med" len="med"/>
                    </a:lnT>
                    <a:lnB w="7620" cap="flat" cmpd="sng" algn="ctr">
                      <a:solidFill>
                        <a:srgbClr val="504558"/>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300C58"/>
                      </a:solidFill>
                      <a:prstDash val="solid"/>
                      <a:round/>
                      <a:headEnd type="none" w="med" len="med"/>
                      <a:tailEnd type="none" w="med" len="med"/>
                    </a:lnL>
                    <a:lnR w="7620" cap="flat" cmpd="sng" algn="ctr">
                      <a:solidFill>
                        <a:srgbClr val="105958"/>
                      </a:solidFill>
                      <a:prstDash val="solid"/>
                      <a:round/>
                      <a:headEnd type="none" w="med" len="med"/>
                      <a:tailEnd type="none" w="med" len="med"/>
                    </a:lnR>
                    <a:lnT w="7620" cap="flat" cmpd="sng" algn="ctr">
                      <a:solidFill>
                        <a:srgbClr val="300C58"/>
                      </a:solidFill>
                      <a:prstDash val="solid"/>
                      <a:round/>
                      <a:headEnd type="none" w="med" len="med"/>
                      <a:tailEnd type="none" w="med" len="med"/>
                    </a:lnT>
                    <a:lnB w="7620" cap="flat" cmpd="sng" algn="ctr">
                      <a:solidFill>
                        <a:srgbClr val="304E58"/>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105958"/>
                      </a:solidFill>
                      <a:prstDash val="solid"/>
                      <a:round/>
                      <a:headEnd type="none" w="med" len="med"/>
                      <a:tailEnd type="none" w="med" len="med"/>
                    </a:lnL>
                    <a:lnR w="7620" cap="flat" cmpd="sng" algn="ctr">
                      <a:solidFill>
                        <a:srgbClr val="F05658"/>
                      </a:solidFill>
                      <a:prstDash val="solid"/>
                      <a:round/>
                      <a:headEnd type="none" w="med" len="med"/>
                      <a:tailEnd type="none" w="med" len="med"/>
                    </a:lnR>
                    <a:lnT w="7620" cap="flat" cmpd="sng" algn="ctr">
                      <a:solidFill>
                        <a:srgbClr val="105958"/>
                      </a:solidFill>
                      <a:prstDash val="solid"/>
                      <a:round/>
                      <a:headEnd type="none" w="med" len="med"/>
                      <a:tailEnd type="none" w="med" len="med"/>
                    </a:lnT>
                    <a:lnB w="7620" cap="flat" cmpd="sng" algn="ctr">
                      <a:solidFill>
                        <a:srgbClr val="B05758"/>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F05658"/>
                      </a:solidFill>
                      <a:prstDash val="solid"/>
                      <a:round/>
                      <a:headEnd type="none" w="med" len="med"/>
                      <a:tailEnd type="none" w="med" len="med"/>
                    </a:lnL>
                    <a:lnR w="7620" cap="flat" cmpd="sng" algn="ctr">
                      <a:solidFill>
                        <a:srgbClr val="F05658"/>
                      </a:solidFill>
                      <a:prstDash val="solid"/>
                      <a:round/>
                      <a:headEnd type="none" w="med" len="med"/>
                      <a:tailEnd type="none" w="med" len="med"/>
                    </a:lnR>
                    <a:lnT w="7620" cap="flat" cmpd="sng" algn="ctr">
                      <a:solidFill>
                        <a:srgbClr val="F05658"/>
                      </a:solidFill>
                      <a:prstDash val="solid"/>
                      <a:round/>
                      <a:headEnd type="none" w="med" len="med"/>
                      <a:tailEnd type="none" w="med" len="med"/>
                    </a:lnT>
                    <a:lnB w="7620" cap="flat" cmpd="sng" algn="ctr">
                      <a:solidFill>
                        <a:srgbClr val="D05758"/>
                      </a:solidFill>
                      <a:prstDash val="solid"/>
                      <a:round/>
                      <a:headEnd type="none" w="med" len="med"/>
                      <a:tailEnd type="none" w="med" len="med"/>
                    </a:lnB>
                    <a:solidFill>
                      <a:srgbClr val="FFE598"/>
                    </a:solidFill>
                  </a:tcPr>
                </a:tc>
                <a:extLst>
                  <a:ext uri="{0D108BD9-81ED-4DB2-BD59-A6C34878D82A}">
                    <a16:rowId xmlns:a16="http://schemas.microsoft.com/office/drawing/2014/main" val="1277636551"/>
                  </a:ext>
                </a:extLst>
              </a:tr>
              <a:tr h="227959">
                <a:tc>
                  <a:txBody>
                    <a:bodyPr/>
                    <a:lstStyle/>
                    <a:p>
                      <a:pPr rtl="0" fontAlgn="b"/>
                      <a:r>
                        <a:rPr lang="en-US" sz="900">
                          <a:effectLst/>
                        </a:rPr>
                        <a:t>P/E ratio of Target &gt; P/E ratio of Acquirer</a:t>
                      </a:r>
                    </a:p>
                  </a:txBody>
                  <a:tcPr marL="6189" marR="6189" marT="0" marB="0" anchor="b">
                    <a:lnL w="7620" cap="flat" cmpd="sng" algn="ctr">
                      <a:solidFill>
                        <a:srgbClr val="F03258"/>
                      </a:solidFill>
                      <a:prstDash val="solid"/>
                      <a:round/>
                      <a:headEnd type="none" w="med" len="med"/>
                      <a:tailEnd type="none" w="med" len="med"/>
                    </a:lnL>
                    <a:lnR w="7620" cap="flat" cmpd="sng" algn="ctr">
                      <a:solidFill>
                        <a:srgbClr val="904858"/>
                      </a:solidFill>
                      <a:prstDash val="solid"/>
                      <a:round/>
                      <a:headEnd type="none" w="med" len="med"/>
                      <a:tailEnd type="none" w="med" len="med"/>
                    </a:lnR>
                    <a:lnT w="7620" cap="flat" cmpd="sng" algn="ctr">
                      <a:solidFill>
                        <a:srgbClr val="F03258"/>
                      </a:solidFill>
                      <a:prstDash val="solid"/>
                      <a:round/>
                      <a:headEnd type="none" w="med" len="med"/>
                      <a:tailEnd type="none" w="med" len="med"/>
                    </a:lnT>
                    <a:lnB w="7620" cap="flat" cmpd="sng" algn="ctr">
                      <a:solidFill>
                        <a:srgbClr val="D02C58"/>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904858"/>
                      </a:solidFill>
                      <a:prstDash val="solid"/>
                      <a:round/>
                      <a:headEnd type="none" w="med" len="med"/>
                      <a:tailEnd type="none" w="med" len="med"/>
                    </a:lnL>
                    <a:lnR w="7620" cap="flat" cmpd="sng" algn="ctr">
                      <a:solidFill>
                        <a:srgbClr val="304858"/>
                      </a:solidFill>
                      <a:prstDash val="solid"/>
                      <a:round/>
                      <a:headEnd type="none" w="med" len="med"/>
                      <a:tailEnd type="none" w="med" len="med"/>
                    </a:lnR>
                    <a:lnT w="7620" cap="flat" cmpd="sng" algn="ctr">
                      <a:solidFill>
                        <a:srgbClr val="904858"/>
                      </a:solidFill>
                      <a:prstDash val="solid"/>
                      <a:round/>
                      <a:headEnd type="none" w="med" len="med"/>
                      <a:tailEnd type="none" w="med" len="med"/>
                    </a:lnT>
                    <a:lnB w="7620" cap="flat" cmpd="sng" algn="ctr">
                      <a:solidFill>
                        <a:srgbClr val="D02F58"/>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304858"/>
                      </a:solidFill>
                      <a:prstDash val="solid"/>
                      <a:round/>
                      <a:headEnd type="none" w="med" len="med"/>
                      <a:tailEnd type="none" w="med" len="med"/>
                    </a:lnL>
                    <a:lnR w="7620" cap="flat" cmpd="sng" algn="ctr">
                      <a:solidFill>
                        <a:srgbClr val="704358"/>
                      </a:solidFill>
                      <a:prstDash val="solid"/>
                      <a:round/>
                      <a:headEnd type="none" w="med" len="med"/>
                      <a:tailEnd type="none" w="med" len="med"/>
                    </a:lnR>
                    <a:lnT w="7620" cap="flat" cmpd="sng" algn="ctr">
                      <a:solidFill>
                        <a:srgbClr val="304858"/>
                      </a:solidFill>
                      <a:prstDash val="solid"/>
                      <a:round/>
                      <a:headEnd type="none" w="med" len="med"/>
                      <a:tailEnd type="none" w="med" len="med"/>
                    </a:lnT>
                    <a:lnB w="7620" cap="flat" cmpd="sng" algn="ctr">
                      <a:solidFill>
                        <a:srgbClr val="103058"/>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704358"/>
                      </a:solidFill>
                      <a:prstDash val="solid"/>
                      <a:round/>
                      <a:headEnd type="none" w="med" len="med"/>
                      <a:tailEnd type="none" w="med" len="med"/>
                    </a:lnL>
                    <a:lnR w="7620" cap="flat" cmpd="sng" algn="ctr">
                      <a:solidFill>
                        <a:srgbClr val="304758"/>
                      </a:solidFill>
                      <a:prstDash val="solid"/>
                      <a:round/>
                      <a:headEnd type="none" w="med" len="med"/>
                      <a:tailEnd type="none" w="med" len="med"/>
                    </a:lnR>
                    <a:lnT w="7620" cap="flat" cmpd="sng" algn="ctr">
                      <a:solidFill>
                        <a:srgbClr val="704358"/>
                      </a:solidFill>
                      <a:prstDash val="solid"/>
                      <a:round/>
                      <a:headEnd type="none" w="med" len="med"/>
                      <a:tailEnd type="none" w="med" len="med"/>
                    </a:lnT>
                    <a:lnB w="7620" cap="flat" cmpd="sng" algn="ctr">
                      <a:solidFill>
                        <a:srgbClr val="B03558"/>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304758"/>
                      </a:solidFill>
                      <a:prstDash val="solid"/>
                      <a:round/>
                      <a:headEnd type="none" w="med" len="med"/>
                      <a:tailEnd type="none" w="med" len="med"/>
                    </a:lnL>
                    <a:lnR w="7620" cap="flat" cmpd="sng" algn="ctr">
                      <a:solidFill>
                        <a:srgbClr val="D04358"/>
                      </a:solidFill>
                      <a:prstDash val="solid"/>
                      <a:round/>
                      <a:headEnd type="none" w="med" len="med"/>
                      <a:tailEnd type="none" w="med" len="med"/>
                    </a:lnR>
                    <a:lnT w="7620" cap="flat" cmpd="sng" algn="ctr">
                      <a:solidFill>
                        <a:srgbClr val="304758"/>
                      </a:solidFill>
                      <a:prstDash val="solid"/>
                      <a:round/>
                      <a:headEnd type="none" w="med" len="med"/>
                      <a:tailEnd type="none" w="med" len="med"/>
                    </a:lnT>
                    <a:lnB w="7620" cap="flat" cmpd="sng" algn="ctr">
                      <a:solidFill>
                        <a:srgbClr val="303258"/>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D04358"/>
                      </a:solidFill>
                      <a:prstDash val="solid"/>
                      <a:round/>
                      <a:headEnd type="none" w="med" len="med"/>
                      <a:tailEnd type="none" w="med" len="med"/>
                    </a:lnL>
                    <a:lnR w="7620" cap="flat" cmpd="sng" algn="ctr">
                      <a:solidFill>
                        <a:srgbClr val="504558"/>
                      </a:solidFill>
                      <a:prstDash val="solid"/>
                      <a:round/>
                      <a:headEnd type="none" w="med" len="med"/>
                      <a:tailEnd type="none" w="med" len="med"/>
                    </a:lnR>
                    <a:lnT w="7620" cap="flat" cmpd="sng" algn="ctr">
                      <a:solidFill>
                        <a:srgbClr val="D04358"/>
                      </a:solidFill>
                      <a:prstDash val="solid"/>
                      <a:round/>
                      <a:headEnd type="none" w="med" len="med"/>
                      <a:tailEnd type="none" w="med" len="med"/>
                    </a:lnT>
                    <a:lnB w="7620" cap="flat" cmpd="sng" algn="ctr">
                      <a:solidFill>
                        <a:srgbClr val="103658"/>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504558"/>
                      </a:solidFill>
                      <a:prstDash val="solid"/>
                      <a:round/>
                      <a:headEnd type="none" w="med" len="med"/>
                      <a:tailEnd type="none" w="med" len="med"/>
                    </a:lnL>
                    <a:lnR w="7620" cap="flat" cmpd="sng" algn="ctr">
                      <a:solidFill>
                        <a:srgbClr val="304E58"/>
                      </a:solidFill>
                      <a:prstDash val="solid"/>
                      <a:round/>
                      <a:headEnd type="none" w="med" len="med"/>
                      <a:tailEnd type="none" w="med" len="med"/>
                    </a:lnR>
                    <a:lnT w="7620" cap="flat" cmpd="sng" algn="ctr">
                      <a:solidFill>
                        <a:srgbClr val="504558"/>
                      </a:solidFill>
                      <a:prstDash val="solid"/>
                      <a:round/>
                      <a:headEnd type="none" w="med" len="med"/>
                      <a:tailEnd type="none" w="med" len="med"/>
                    </a:lnT>
                    <a:lnB w="7620" cap="flat" cmpd="sng" algn="ctr">
                      <a:solidFill>
                        <a:srgbClr val="303258"/>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304E58"/>
                      </a:solidFill>
                      <a:prstDash val="solid"/>
                      <a:round/>
                      <a:headEnd type="none" w="med" len="med"/>
                      <a:tailEnd type="none" w="med" len="med"/>
                    </a:lnL>
                    <a:lnR w="7620" cap="flat" cmpd="sng" algn="ctr">
                      <a:solidFill>
                        <a:srgbClr val="B05758"/>
                      </a:solidFill>
                      <a:prstDash val="solid"/>
                      <a:round/>
                      <a:headEnd type="none" w="med" len="med"/>
                      <a:tailEnd type="none" w="med" len="med"/>
                    </a:lnR>
                    <a:lnT w="7620" cap="flat" cmpd="sng" algn="ctr">
                      <a:solidFill>
                        <a:srgbClr val="304E58"/>
                      </a:solidFill>
                      <a:prstDash val="solid"/>
                      <a:round/>
                      <a:headEnd type="none" w="med" len="med"/>
                      <a:tailEnd type="none" w="med" len="med"/>
                    </a:lnT>
                    <a:lnB w="7620" cap="flat" cmpd="sng" algn="ctr">
                      <a:solidFill>
                        <a:srgbClr val="703958"/>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B05758"/>
                      </a:solidFill>
                      <a:prstDash val="solid"/>
                      <a:round/>
                      <a:headEnd type="none" w="med" len="med"/>
                      <a:tailEnd type="none" w="med" len="med"/>
                    </a:lnL>
                    <a:lnR w="7620" cap="flat" cmpd="sng" algn="ctr">
                      <a:solidFill>
                        <a:srgbClr val="D05758"/>
                      </a:solidFill>
                      <a:prstDash val="solid"/>
                      <a:round/>
                      <a:headEnd type="none" w="med" len="med"/>
                      <a:tailEnd type="none" w="med" len="med"/>
                    </a:lnR>
                    <a:lnT w="7620" cap="flat" cmpd="sng" algn="ctr">
                      <a:solidFill>
                        <a:srgbClr val="B05758"/>
                      </a:solidFill>
                      <a:prstDash val="solid"/>
                      <a:round/>
                      <a:headEnd type="none" w="med" len="med"/>
                      <a:tailEnd type="none" w="med" len="med"/>
                    </a:lnT>
                    <a:lnB w="7620" cap="flat" cmpd="sng" algn="ctr">
                      <a:solidFill>
                        <a:srgbClr val="F03B58"/>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D05758"/>
                      </a:solidFill>
                      <a:prstDash val="solid"/>
                      <a:round/>
                      <a:headEnd type="none" w="med" len="med"/>
                      <a:tailEnd type="none" w="med" len="med"/>
                    </a:lnL>
                    <a:lnR w="7620" cap="flat" cmpd="sng" algn="ctr">
                      <a:solidFill>
                        <a:srgbClr val="D05758"/>
                      </a:solidFill>
                      <a:prstDash val="solid"/>
                      <a:round/>
                      <a:headEnd type="none" w="med" len="med"/>
                      <a:tailEnd type="none" w="med" len="med"/>
                    </a:lnR>
                    <a:lnT w="7620" cap="flat" cmpd="sng" algn="ctr">
                      <a:solidFill>
                        <a:srgbClr val="D05758"/>
                      </a:solidFill>
                      <a:prstDash val="solid"/>
                      <a:round/>
                      <a:headEnd type="none" w="med" len="med"/>
                      <a:tailEnd type="none" w="med" len="med"/>
                    </a:lnT>
                    <a:lnB w="7620" cap="flat" cmpd="sng" algn="ctr">
                      <a:solidFill>
                        <a:srgbClr val="904358"/>
                      </a:solidFill>
                      <a:prstDash val="solid"/>
                      <a:round/>
                      <a:headEnd type="none" w="med" len="med"/>
                      <a:tailEnd type="none" w="med" len="med"/>
                    </a:lnB>
                    <a:solidFill>
                      <a:srgbClr val="FFE598"/>
                    </a:solidFill>
                  </a:tcPr>
                </a:tc>
                <a:extLst>
                  <a:ext uri="{0D108BD9-81ED-4DB2-BD59-A6C34878D82A}">
                    <a16:rowId xmlns:a16="http://schemas.microsoft.com/office/drawing/2014/main" val="1635333417"/>
                  </a:ext>
                </a:extLst>
              </a:tr>
              <a:tr h="227959">
                <a:tc>
                  <a:txBody>
                    <a:bodyPr/>
                    <a:lstStyle/>
                    <a:p>
                      <a:pPr rtl="0" fontAlgn="b"/>
                      <a:r>
                        <a:rPr lang="en-US" sz="900">
                          <a:effectLst/>
                        </a:rPr>
                        <a:t>Exchange ratio more than one </a:t>
                      </a:r>
                    </a:p>
                  </a:txBody>
                  <a:tcPr marL="6189" marR="6189" marT="0" marB="0" anchor="b">
                    <a:lnL w="7620" cap="flat" cmpd="sng" algn="ctr">
                      <a:solidFill>
                        <a:srgbClr val="D02C58"/>
                      </a:solidFill>
                      <a:prstDash val="solid"/>
                      <a:round/>
                      <a:headEnd type="none" w="med" len="med"/>
                      <a:tailEnd type="none" w="med" len="med"/>
                    </a:lnL>
                    <a:lnR w="7620" cap="flat" cmpd="sng" algn="ctr">
                      <a:solidFill>
                        <a:srgbClr val="D02F58"/>
                      </a:solidFill>
                      <a:prstDash val="solid"/>
                      <a:round/>
                      <a:headEnd type="none" w="med" len="med"/>
                      <a:tailEnd type="none" w="med" len="med"/>
                    </a:lnR>
                    <a:lnT w="7620" cap="flat" cmpd="sng" algn="ctr">
                      <a:solidFill>
                        <a:srgbClr val="D02C58"/>
                      </a:solidFill>
                      <a:prstDash val="solid"/>
                      <a:round/>
                      <a:headEnd type="none" w="med" len="med"/>
                      <a:tailEnd type="none" w="med" len="med"/>
                    </a:lnT>
                    <a:lnB w="7620" cap="flat" cmpd="sng" algn="ctr">
                      <a:solidFill>
                        <a:srgbClr val="302358"/>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D02F58"/>
                      </a:solidFill>
                      <a:prstDash val="solid"/>
                      <a:round/>
                      <a:headEnd type="none" w="med" len="med"/>
                      <a:tailEnd type="none" w="med" len="med"/>
                    </a:lnL>
                    <a:lnR w="7620" cap="flat" cmpd="sng" algn="ctr">
                      <a:solidFill>
                        <a:srgbClr val="103058"/>
                      </a:solidFill>
                      <a:prstDash val="solid"/>
                      <a:round/>
                      <a:headEnd type="none" w="med" len="med"/>
                      <a:tailEnd type="none" w="med" len="med"/>
                    </a:lnR>
                    <a:lnT w="7620" cap="flat" cmpd="sng" algn="ctr">
                      <a:solidFill>
                        <a:srgbClr val="D02F58"/>
                      </a:solidFill>
                      <a:prstDash val="solid"/>
                      <a:round/>
                      <a:headEnd type="none" w="med" len="med"/>
                      <a:tailEnd type="none" w="med" len="med"/>
                    </a:lnT>
                    <a:lnB w="7620" cap="flat" cmpd="sng" algn="ctr">
                      <a:solidFill>
                        <a:srgbClr val="B04958"/>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103058"/>
                      </a:solidFill>
                      <a:prstDash val="solid"/>
                      <a:round/>
                      <a:headEnd type="none" w="med" len="med"/>
                      <a:tailEnd type="none" w="med" len="med"/>
                    </a:lnL>
                    <a:lnR w="7620" cap="flat" cmpd="sng" algn="ctr">
                      <a:solidFill>
                        <a:srgbClr val="B03558"/>
                      </a:solidFill>
                      <a:prstDash val="solid"/>
                      <a:round/>
                      <a:headEnd type="none" w="med" len="med"/>
                      <a:tailEnd type="none" w="med" len="med"/>
                    </a:lnR>
                    <a:lnT w="7620" cap="flat" cmpd="sng" algn="ctr">
                      <a:solidFill>
                        <a:srgbClr val="103058"/>
                      </a:solidFill>
                      <a:prstDash val="solid"/>
                      <a:round/>
                      <a:headEnd type="none" w="med" len="med"/>
                      <a:tailEnd type="none" w="med" len="med"/>
                    </a:lnT>
                    <a:lnB w="7620" cap="flat" cmpd="sng" algn="ctr">
                      <a:solidFill>
                        <a:srgbClr val="702F58"/>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B03558"/>
                      </a:solidFill>
                      <a:prstDash val="solid"/>
                      <a:round/>
                      <a:headEnd type="none" w="med" len="med"/>
                      <a:tailEnd type="none" w="med" len="med"/>
                    </a:lnL>
                    <a:lnR w="7620" cap="flat" cmpd="sng" algn="ctr">
                      <a:solidFill>
                        <a:srgbClr val="303258"/>
                      </a:solidFill>
                      <a:prstDash val="solid"/>
                      <a:round/>
                      <a:headEnd type="none" w="med" len="med"/>
                      <a:tailEnd type="none" w="med" len="med"/>
                    </a:lnR>
                    <a:lnT w="7620" cap="flat" cmpd="sng" algn="ctr">
                      <a:solidFill>
                        <a:srgbClr val="B03558"/>
                      </a:solidFill>
                      <a:prstDash val="solid"/>
                      <a:round/>
                      <a:headEnd type="none" w="med" len="med"/>
                      <a:tailEnd type="none" w="med" len="med"/>
                    </a:lnT>
                    <a:lnB w="7620" cap="flat" cmpd="sng" algn="ctr">
                      <a:solidFill>
                        <a:srgbClr val="303F58"/>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303258"/>
                      </a:solidFill>
                      <a:prstDash val="solid"/>
                      <a:round/>
                      <a:headEnd type="none" w="med" len="med"/>
                      <a:tailEnd type="none" w="med" len="med"/>
                    </a:lnL>
                    <a:lnR w="7620" cap="flat" cmpd="sng" algn="ctr">
                      <a:solidFill>
                        <a:srgbClr val="103658"/>
                      </a:solidFill>
                      <a:prstDash val="solid"/>
                      <a:round/>
                      <a:headEnd type="none" w="med" len="med"/>
                      <a:tailEnd type="none" w="med" len="med"/>
                    </a:lnR>
                    <a:lnT w="7620" cap="flat" cmpd="sng" algn="ctr">
                      <a:solidFill>
                        <a:srgbClr val="303258"/>
                      </a:solidFill>
                      <a:prstDash val="solid"/>
                      <a:round/>
                      <a:headEnd type="none" w="med" len="med"/>
                      <a:tailEnd type="none" w="med" len="med"/>
                    </a:lnT>
                    <a:lnB w="7620" cap="flat" cmpd="sng" algn="ctr">
                      <a:solidFill>
                        <a:srgbClr val="D03A58"/>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103658"/>
                      </a:solidFill>
                      <a:prstDash val="solid"/>
                      <a:round/>
                      <a:headEnd type="none" w="med" len="med"/>
                      <a:tailEnd type="none" w="med" len="med"/>
                    </a:lnL>
                    <a:lnR w="7620" cap="flat" cmpd="sng" algn="ctr">
                      <a:solidFill>
                        <a:srgbClr val="303258"/>
                      </a:solidFill>
                      <a:prstDash val="solid"/>
                      <a:round/>
                      <a:headEnd type="none" w="med" len="med"/>
                      <a:tailEnd type="none" w="med" len="med"/>
                    </a:lnR>
                    <a:lnT w="7620" cap="flat" cmpd="sng" algn="ctr">
                      <a:solidFill>
                        <a:srgbClr val="103658"/>
                      </a:solidFill>
                      <a:prstDash val="solid"/>
                      <a:round/>
                      <a:headEnd type="none" w="med" len="med"/>
                      <a:tailEnd type="none" w="med" len="med"/>
                    </a:lnT>
                    <a:lnB w="7620" cap="flat" cmpd="sng" algn="ctr">
                      <a:solidFill>
                        <a:srgbClr val="D03D58"/>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303258"/>
                      </a:solidFill>
                      <a:prstDash val="solid"/>
                      <a:round/>
                      <a:headEnd type="none" w="med" len="med"/>
                      <a:tailEnd type="none" w="med" len="med"/>
                    </a:lnL>
                    <a:lnR w="7620" cap="flat" cmpd="sng" algn="ctr">
                      <a:solidFill>
                        <a:srgbClr val="703958"/>
                      </a:solidFill>
                      <a:prstDash val="solid"/>
                      <a:round/>
                      <a:headEnd type="none" w="med" len="med"/>
                      <a:tailEnd type="none" w="med" len="med"/>
                    </a:lnR>
                    <a:lnT w="7620" cap="flat" cmpd="sng" algn="ctr">
                      <a:solidFill>
                        <a:srgbClr val="303258"/>
                      </a:solidFill>
                      <a:prstDash val="solid"/>
                      <a:round/>
                      <a:headEnd type="none" w="med" len="med"/>
                      <a:tailEnd type="none" w="med" len="med"/>
                    </a:lnT>
                    <a:lnB w="7620" cap="flat" cmpd="sng" algn="ctr">
                      <a:solidFill>
                        <a:srgbClr val="904058"/>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703958"/>
                      </a:solidFill>
                      <a:prstDash val="solid"/>
                      <a:round/>
                      <a:headEnd type="none" w="med" len="med"/>
                      <a:tailEnd type="none" w="med" len="med"/>
                    </a:lnL>
                    <a:lnR w="7620" cap="flat" cmpd="sng" algn="ctr">
                      <a:solidFill>
                        <a:srgbClr val="F03B58"/>
                      </a:solidFill>
                      <a:prstDash val="solid"/>
                      <a:round/>
                      <a:headEnd type="none" w="med" len="med"/>
                      <a:tailEnd type="none" w="med" len="med"/>
                    </a:lnR>
                    <a:lnT w="7620" cap="flat" cmpd="sng" algn="ctr">
                      <a:solidFill>
                        <a:srgbClr val="703958"/>
                      </a:solidFill>
                      <a:prstDash val="solid"/>
                      <a:round/>
                      <a:headEnd type="none" w="med" len="med"/>
                      <a:tailEnd type="none" w="med" len="med"/>
                    </a:lnT>
                    <a:lnB w="7620" cap="flat" cmpd="sng" algn="ctr">
                      <a:solidFill>
                        <a:srgbClr val="D03B58"/>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F03B58"/>
                      </a:solidFill>
                      <a:prstDash val="solid"/>
                      <a:round/>
                      <a:headEnd type="none" w="med" len="med"/>
                      <a:tailEnd type="none" w="med" len="med"/>
                    </a:lnL>
                    <a:lnR w="7620" cap="flat" cmpd="sng" algn="ctr">
                      <a:solidFill>
                        <a:srgbClr val="904358"/>
                      </a:solidFill>
                      <a:prstDash val="solid"/>
                      <a:round/>
                      <a:headEnd type="none" w="med" len="med"/>
                      <a:tailEnd type="none" w="med" len="med"/>
                    </a:lnR>
                    <a:lnT w="7620" cap="flat" cmpd="sng" algn="ctr">
                      <a:solidFill>
                        <a:srgbClr val="F03B58"/>
                      </a:solidFill>
                      <a:prstDash val="solid"/>
                      <a:round/>
                      <a:headEnd type="none" w="med" len="med"/>
                      <a:tailEnd type="none" w="med" len="med"/>
                    </a:lnT>
                    <a:lnB w="7620" cap="flat" cmpd="sng" algn="ctr">
                      <a:solidFill>
                        <a:srgbClr val="303F58"/>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904358"/>
                      </a:solidFill>
                      <a:prstDash val="solid"/>
                      <a:round/>
                      <a:headEnd type="none" w="med" len="med"/>
                      <a:tailEnd type="none" w="med" len="med"/>
                    </a:lnL>
                    <a:lnR w="7620" cap="flat" cmpd="sng" algn="ctr">
                      <a:solidFill>
                        <a:srgbClr val="904358"/>
                      </a:solidFill>
                      <a:prstDash val="solid"/>
                      <a:round/>
                      <a:headEnd type="none" w="med" len="med"/>
                      <a:tailEnd type="none" w="med" len="med"/>
                    </a:lnR>
                    <a:lnT w="7620" cap="flat" cmpd="sng" algn="ctr">
                      <a:solidFill>
                        <a:srgbClr val="904358"/>
                      </a:solidFill>
                      <a:prstDash val="solid"/>
                      <a:round/>
                      <a:headEnd type="none" w="med" len="med"/>
                      <a:tailEnd type="none" w="med" len="med"/>
                    </a:lnT>
                    <a:lnB w="7620" cap="flat" cmpd="sng" algn="ctr">
                      <a:solidFill>
                        <a:srgbClr val="704358"/>
                      </a:solidFill>
                      <a:prstDash val="solid"/>
                      <a:round/>
                      <a:headEnd type="none" w="med" len="med"/>
                      <a:tailEnd type="none" w="med" len="med"/>
                    </a:lnB>
                    <a:solidFill>
                      <a:srgbClr val="FFE598"/>
                    </a:solidFill>
                  </a:tcPr>
                </a:tc>
                <a:extLst>
                  <a:ext uri="{0D108BD9-81ED-4DB2-BD59-A6C34878D82A}">
                    <a16:rowId xmlns:a16="http://schemas.microsoft.com/office/drawing/2014/main" val="259710985"/>
                  </a:ext>
                </a:extLst>
              </a:tr>
              <a:tr h="227959">
                <a:tc>
                  <a:txBody>
                    <a:bodyPr/>
                    <a:lstStyle/>
                    <a:p>
                      <a:pPr rtl="0" fontAlgn="b"/>
                      <a:r>
                        <a:rPr lang="en-US" sz="900">
                          <a:effectLst/>
                        </a:rPr>
                        <a:t>Offers premium on share price(paid through stock)</a:t>
                      </a:r>
                    </a:p>
                  </a:txBody>
                  <a:tcPr marL="6189" marR="6189" marT="0" marB="0" anchor="b">
                    <a:lnL w="7620" cap="flat" cmpd="sng" algn="ctr">
                      <a:solidFill>
                        <a:srgbClr val="302358"/>
                      </a:solidFill>
                      <a:prstDash val="solid"/>
                      <a:round/>
                      <a:headEnd type="none" w="med" len="med"/>
                      <a:tailEnd type="none" w="med" len="med"/>
                    </a:lnL>
                    <a:lnR w="7620" cap="flat" cmpd="sng" algn="ctr">
                      <a:solidFill>
                        <a:srgbClr val="B04958"/>
                      </a:solidFill>
                      <a:prstDash val="solid"/>
                      <a:round/>
                      <a:headEnd type="none" w="med" len="med"/>
                      <a:tailEnd type="none" w="med" len="med"/>
                    </a:lnR>
                    <a:lnT w="7620" cap="flat" cmpd="sng" algn="ctr">
                      <a:solidFill>
                        <a:srgbClr val="302358"/>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B04958"/>
                      </a:solidFill>
                      <a:prstDash val="solid"/>
                      <a:round/>
                      <a:headEnd type="none" w="med" len="med"/>
                      <a:tailEnd type="none" w="med" len="med"/>
                    </a:lnL>
                    <a:lnR w="7620" cap="flat" cmpd="sng" algn="ctr">
                      <a:solidFill>
                        <a:srgbClr val="702F58"/>
                      </a:solidFill>
                      <a:prstDash val="solid"/>
                      <a:round/>
                      <a:headEnd type="none" w="med" len="med"/>
                      <a:tailEnd type="none" w="med" len="med"/>
                    </a:lnR>
                    <a:lnT w="7620" cap="flat" cmpd="sng" algn="ctr">
                      <a:solidFill>
                        <a:srgbClr val="B04958"/>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702F58"/>
                      </a:solidFill>
                      <a:prstDash val="solid"/>
                      <a:round/>
                      <a:headEnd type="none" w="med" len="med"/>
                      <a:tailEnd type="none" w="med" len="med"/>
                    </a:lnL>
                    <a:lnR w="7620" cap="flat" cmpd="sng" algn="ctr">
                      <a:solidFill>
                        <a:srgbClr val="303F58"/>
                      </a:solidFill>
                      <a:prstDash val="solid"/>
                      <a:round/>
                      <a:headEnd type="none" w="med" len="med"/>
                      <a:tailEnd type="none" w="med" len="med"/>
                    </a:lnR>
                    <a:lnT w="7620" cap="flat" cmpd="sng" algn="ctr">
                      <a:solidFill>
                        <a:srgbClr val="702F58"/>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303F58"/>
                      </a:solidFill>
                      <a:prstDash val="solid"/>
                      <a:round/>
                      <a:headEnd type="none" w="med" len="med"/>
                      <a:tailEnd type="none" w="med" len="med"/>
                    </a:lnL>
                    <a:lnR w="7620" cap="flat" cmpd="sng" algn="ctr">
                      <a:solidFill>
                        <a:srgbClr val="D03A58"/>
                      </a:solidFill>
                      <a:prstDash val="solid"/>
                      <a:round/>
                      <a:headEnd type="none" w="med" len="med"/>
                      <a:tailEnd type="none" w="med" len="med"/>
                    </a:lnR>
                    <a:lnT w="7620" cap="flat" cmpd="sng" algn="ctr">
                      <a:solidFill>
                        <a:srgbClr val="303F58"/>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D03A58"/>
                      </a:solidFill>
                      <a:prstDash val="solid"/>
                      <a:round/>
                      <a:headEnd type="none" w="med" len="med"/>
                      <a:tailEnd type="none" w="med" len="med"/>
                    </a:lnL>
                    <a:lnR w="7620" cap="flat" cmpd="sng" algn="ctr">
                      <a:solidFill>
                        <a:srgbClr val="D03D58"/>
                      </a:solidFill>
                      <a:prstDash val="solid"/>
                      <a:round/>
                      <a:headEnd type="none" w="med" len="med"/>
                      <a:tailEnd type="none" w="med" len="med"/>
                    </a:lnR>
                    <a:lnT w="7620" cap="flat" cmpd="sng" algn="ctr">
                      <a:solidFill>
                        <a:srgbClr val="D03A58"/>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D03D58"/>
                      </a:solidFill>
                      <a:prstDash val="solid"/>
                      <a:round/>
                      <a:headEnd type="none" w="med" len="med"/>
                      <a:tailEnd type="none" w="med" len="med"/>
                    </a:lnL>
                    <a:lnR w="7620" cap="flat" cmpd="sng" algn="ctr">
                      <a:solidFill>
                        <a:srgbClr val="904058"/>
                      </a:solidFill>
                      <a:prstDash val="solid"/>
                      <a:round/>
                      <a:headEnd type="none" w="med" len="med"/>
                      <a:tailEnd type="none" w="med" len="med"/>
                    </a:lnR>
                    <a:lnT w="7620" cap="flat" cmpd="sng" algn="ctr">
                      <a:solidFill>
                        <a:srgbClr val="D03D58"/>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904058"/>
                      </a:solidFill>
                      <a:prstDash val="solid"/>
                      <a:round/>
                      <a:headEnd type="none" w="med" len="med"/>
                      <a:tailEnd type="none" w="med" len="med"/>
                    </a:lnL>
                    <a:lnR w="7620" cap="flat" cmpd="sng" algn="ctr">
                      <a:solidFill>
                        <a:srgbClr val="D03B58"/>
                      </a:solidFill>
                      <a:prstDash val="solid"/>
                      <a:round/>
                      <a:headEnd type="none" w="med" len="med"/>
                      <a:tailEnd type="none" w="med" len="med"/>
                    </a:lnR>
                    <a:lnT w="7620" cap="flat" cmpd="sng" algn="ctr">
                      <a:solidFill>
                        <a:srgbClr val="904058"/>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D03B58"/>
                      </a:solidFill>
                      <a:prstDash val="solid"/>
                      <a:round/>
                      <a:headEnd type="none" w="med" len="med"/>
                      <a:tailEnd type="none" w="med" len="med"/>
                    </a:lnL>
                    <a:lnR w="7620" cap="flat" cmpd="sng" algn="ctr">
                      <a:solidFill>
                        <a:srgbClr val="303F58"/>
                      </a:solidFill>
                      <a:prstDash val="solid"/>
                      <a:round/>
                      <a:headEnd type="none" w="med" len="med"/>
                      <a:tailEnd type="none" w="med" len="med"/>
                    </a:lnR>
                    <a:lnT w="7620" cap="flat" cmpd="sng" algn="ctr">
                      <a:solidFill>
                        <a:srgbClr val="D03B58"/>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303F58"/>
                      </a:solidFill>
                      <a:prstDash val="solid"/>
                      <a:round/>
                      <a:headEnd type="none" w="med" len="med"/>
                      <a:tailEnd type="none" w="med" len="med"/>
                    </a:lnL>
                    <a:lnR w="7620" cap="flat" cmpd="sng" algn="ctr">
                      <a:solidFill>
                        <a:srgbClr val="704358"/>
                      </a:solidFill>
                      <a:prstDash val="solid"/>
                      <a:round/>
                      <a:headEnd type="none" w="med" len="med"/>
                      <a:tailEnd type="none" w="med" len="med"/>
                    </a:lnR>
                    <a:lnT w="7620" cap="flat" cmpd="sng" algn="ctr">
                      <a:solidFill>
                        <a:srgbClr val="303F58"/>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704358"/>
                      </a:solidFill>
                      <a:prstDash val="solid"/>
                      <a:round/>
                      <a:headEnd type="none" w="med" len="med"/>
                      <a:tailEnd type="none" w="med" len="med"/>
                    </a:lnL>
                    <a:lnR w="7620" cap="flat" cmpd="sng" algn="ctr">
                      <a:solidFill>
                        <a:srgbClr val="704358"/>
                      </a:solidFill>
                      <a:prstDash val="solid"/>
                      <a:round/>
                      <a:headEnd type="none" w="med" len="med"/>
                      <a:tailEnd type="none" w="med" len="med"/>
                    </a:lnR>
                    <a:lnT w="7620" cap="flat" cmpd="sng" algn="ctr">
                      <a:solidFill>
                        <a:srgbClr val="704358"/>
                      </a:solidFill>
                      <a:prstDash val="solid"/>
                      <a:round/>
                      <a:headEnd type="none" w="med" len="med"/>
                      <a:tailEnd type="none" w="med" len="med"/>
                    </a:lnT>
                    <a:lnB w="7620" cap="flat" cmpd="sng" algn="ctr">
                      <a:solidFill>
                        <a:srgbClr val="304D58"/>
                      </a:solidFill>
                      <a:prstDash val="solid"/>
                      <a:round/>
                      <a:headEnd type="none" w="med" len="med"/>
                      <a:tailEnd type="none" w="med" len="med"/>
                    </a:lnB>
                    <a:solidFill>
                      <a:srgbClr val="FFE598"/>
                    </a:solidFill>
                  </a:tcPr>
                </a:tc>
                <a:extLst>
                  <a:ext uri="{0D108BD9-81ED-4DB2-BD59-A6C34878D82A}">
                    <a16:rowId xmlns:a16="http://schemas.microsoft.com/office/drawing/2014/main" val="1135091130"/>
                  </a:ext>
                </a:extLst>
              </a:tr>
              <a:tr h="227959">
                <a:tc>
                  <a:txBody>
                    <a:bodyPr/>
                    <a:lstStyle/>
                    <a:p>
                      <a:pPr rtl="0" fontAlgn="b"/>
                      <a:endParaRPr lang="en-IN" sz="900">
                        <a:effectLst/>
                      </a:endParaRPr>
                    </a:p>
                  </a:txBody>
                  <a:tcPr marL="6189" marR="6189"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900">
                          <a:effectLst/>
                        </a:rPr>
                        <a:t>Acquirer</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900">
                          <a:effectLst/>
                        </a:rPr>
                        <a:t>Target</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rowSpan="2" gridSpan="2">
                  <a:txBody>
                    <a:bodyPr/>
                    <a:lstStyle/>
                    <a:p>
                      <a:pPr rtl="0" fontAlgn="b"/>
                      <a:r>
                        <a:rPr lang="en-IN" sz="700" b="1">
                          <a:effectLst/>
                          <a:latin typeface="Arial Narrow" panose="020B0606020202030204" pitchFamily="34" charset="0"/>
                        </a:rPr>
                        <a:t>Combined no premium</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rowSpan="2" hMerge="1">
                  <a:txBody>
                    <a:bodyPr/>
                    <a:lstStyle/>
                    <a:p>
                      <a:endParaRPr lang="en-IN"/>
                    </a:p>
                  </a:txBody>
                  <a:tcPr/>
                </a:tc>
                <a:tc>
                  <a:txBody>
                    <a:bodyPr/>
                    <a:lstStyle/>
                    <a:p>
                      <a:pPr rtl="0" fontAlgn="b"/>
                      <a:endParaRPr lang="en-IN" sz="900">
                        <a:effectLst/>
                      </a:endParaRP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a:effectLst/>
                      </a:endParaRP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a:effectLst/>
                      </a:endParaRP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a:effectLst/>
                      </a:endParaRP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304D58"/>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a:effectLst/>
                      </a:endParaRPr>
                    </a:p>
                  </a:txBody>
                  <a:tcPr marL="6189" marR="6189" marT="0" marB="0" anchor="b">
                    <a:lnL w="7620" cap="flat" cmpd="sng" algn="ctr">
                      <a:solidFill>
                        <a:srgbClr val="304D58"/>
                      </a:solidFill>
                      <a:prstDash val="solid"/>
                      <a:round/>
                      <a:headEnd type="none" w="med" len="med"/>
                      <a:tailEnd type="none" w="med" len="med"/>
                    </a:lnL>
                    <a:lnR w="7620" cap="flat" cmpd="sng" algn="ctr">
                      <a:solidFill>
                        <a:srgbClr val="304D58"/>
                      </a:solidFill>
                      <a:prstDash val="solid"/>
                      <a:round/>
                      <a:headEnd type="none" w="med" len="med"/>
                      <a:tailEnd type="none" w="med" len="med"/>
                    </a:lnR>
                    <a:lnT w="7620" cap="flat" cmpd="sng" algn="ctr">
                      <a:solidFill>
                        <a:srgbClr val="304D58"/>
                      </a:solidFill>
                      <a:prstDash val="solid"/>
                      <a:round/>
                      <a:headEnd type="none" w="med" len="med"/>
                      <a:tailEnd type="none" w="med" len="med"/>
                    </a:lnT>
                    <a:lnB w="7620" cap="flat" cmpd="sng" algn="ctr">
                      <a:solidFill>
                        <a:srgbClr val="105458"/>
                      </a:solidFill>
                      <a:prstDash val="solid"/>
                      <a:round/>
                      <a:headEnd type="none" w="med" len="med"/>
                      <a:tailEnd type="none" w="med" len="med"/>
                    </a:lnB>
                    <a:solidFill>
                      <a:srgbClr val="FFE598"/>
                    </a:solidFill>
                  </a:tcPr>
                </a:tc>
                <a:extLst>
                  <a:ext uri="{0D108BD9-81ED-4DB2-BD59-A6C34878D82A}">
                    <a16:rowId xmlns:a16="http://schemas.microsoft.com/office/drawing/2014/main" val="3758888428"/>
                  </a:ext>
                </a:extLst>
              </a:tr>
              <a:tr h="227959">
                <a:tc>
                  <a:txBody>
                    <a:bodyPr/>
                    <a:lstStyle/>
                    <a:p>
                      <a:pPr rtl="0" fontAlgn="b"/>
                      <a:r>
                        <a:rPr lang="en-US" sz="900">
                          <a:effectLst/>
                        </a:rPr>
                        <a:t>100% Acquistion of target with stock</a:t>
                      </a:r>
                    </a:p>
                  </a:txBody>
                  <a:tcPr marL="6189" marR="6189"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a:effectLst/>
                      </a:endParaRP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a:effectLst/>
                      </a:endParaRP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gridSpan="2" vMerge="1">
                  <a:txBody>
                    <a:bodyPr/>
                    <a:lstStyle/>
                    <a:p>
                      <a:endParaRPr lang="en-IN"/>
                    </a:p>
                  </a:txBody>
                  <a:tcPr/>
                </a:tc>
                <a:tc hMerge="1" vMerge="1">
                  <a:txBody>
                    <a:bodyPr/>
                    <a:lstStyle/>
                    <a:p>
                      <a:endParaRPr lang="en-IN"/>
                    </a:p>
                  </a:txBody>
                  <a:tcPr/>
                </a:tc>
                <a:tc gridSpan="3">
                  <a:txBody>
                    <a:bodyPr/>
                    <a:lstStyle/>
                    <a:p>
                      <a:pPr algn="ctr" rtl="0" fontAlgn="b"/>
                      <a:r>
                        <a:rPr lang="en-IN" sz="700" b="1">
                          <a:effectLst/>
                          <a:latin typeface="Arial Narrow" panose="020B0606020202030204" pitchFamily="34" charset="0"/>
                        </a:rPr>
                        <a:t>With premium</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a:txBody>
                    <a:bodyPr/>
                    <a:lstStyle/>
                    <a:p>
                      <a:pPr rtl="0" fontAlgn="b"/>
                      <a:endParaRPr lang="en-IN" sz="900">
                        <a:effectLst/>
                      </a:endParaRP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105458"/>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a:effectLst/>
                      </a:endParaRPr>
                    </a:p>
                  </a:txBody>
                  <a:tcPr marL="6189" marR="6189" marT="0" marB="0" anchor="b">
                    <a:lnL w="7620" cap="flat" cmpd="sng" algn="ctr">
                      <a:solidFill>
                        <a:srgbClr val="105458"/>
                      </a:solidFill>
                      <a:prstDash val="solid"/>
                      <a:round/>
                      <a:headEnd type="none" w="med" len="med"/>
                      <a:tailEnd type="none" w="med" len="med"/>
                    </a:lnL>
                    <a:lnR w="7620" cap="flat" cmpd="sng" algn="ctr">
                      <a:solidFill>
                        <a:srgbClr val="105458"/>
                      </a:solidFill>
                      <a:prstDash val="solid"/>
                      <a:round/>
                      <a:headEnd type="none" w="med" len="med"/>
                      <a:tailEnd type="none" w="med" len="med"/>
                    </a:lnR>
                    <a:lnT w="7620" cap="flat" cmpd="sng" algn="ctr">
                      <a:solidFill>
                        <a:srgbClr val="105458"/>
                      </a:solidFill>
                      <a:prstDash val="solid"/>
                      <a:round/>
                      <a:headEnd type="none" w="med" len="med"/>
                      <a:tailEnd type="none" w="med" len="med"/>
                    </a:lnT>
                    <a:lnB w="7620" cap="flat" cmpd="sng" algn="ctr">
                      <a:solidFill>
                        <a:srgbClr val="B05258"/>
                      </a:solidFill>
                      <a:prstDash val="solid"/>
                      <a:round/>
                      <a:headEnd type="none" w="med" len="med"/>
                      <a:tailEnd type="none" w="med" len="med"/>
                    </a:lnB>
                    <a:solidFill>
                      <a:srgbClr val="FFE598"/>
                    </a:solidFill>
                  </a:tcPr>
                </a:tc>
                <a:extLst>
                  <a:ext uri="{0D108BD9-81ED-4DB2-BD59-A6C34878D82A}">
                    <a16:rowId xmlns:a16="http://schemas.microsoft.com/office/drawing/2014/main" val="3106433182"/>
                  </a:ext>
                </a:extLst>
              </a:tr>
              <a:tr h="191191">
                <a:tc>
                  <a:txBody>
                    <a:bodyPr/>
                    <a:lstStyle/>
                    <a:p>
                      <a:pPr rtl="0" fontAlgn="b"/>
                      <a:endParaRPr lang="en-IN" sz="900">
                        <a:effectLst/>
                      </a:endParaRPr>
                    </a:p>
                  </a:txBody>
                  <a:tcPr marL="6189" marR="6189"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a:effectLst/>
                      </a:endParaRP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a:effectLst/>
                      </a:endParaRP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a:effectLst/>
                      </a:endParaRP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a:effectLst/>
                      </a:endParaRP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gridSpan="2">
                  <a:txBody>
                    <a:bodyPr/>
                    <a:lstStyle/>
                    <a:p>
                      <a:pPr algn="ctr" rtl="0" fontAlgn="b"/>
                      <a:r>
                        <a:rPr lang="en-IN" sz="700" b="1">
                          <a:effectLst/>
                          <a:latin typeface="Arial Narrow" panose="020B0606020202030204" pitchFamily="34" charset="0"/>
                        </a:rPr>
                        <a:t>INR 2 /share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hMerge="1">
                  <a:txBody>
                    <a:bodyPr/>
                    <a:lstStyle/>
                    <a:p>
                      <a:endParaRPr lang="en-IN"/>
                    </a:p>
                  </a:txBody>
                  <a:tcPr/>
                </a:tc>
                <a:tc gridSpan="2">
                  <a:txBody>
                    <a:bodyPr/>
                    <a:lstStyle/>
                    <a:p>
                      <a:pPr algn="ctr" rtl="0" fontAlgn="b"/>
                      <a:r>
                        <a:rPr lang="en-IN" sz="700" b="1">
                          <a:effectLst/>
                          <a:latin typeface="Arial Narrow" panose="020B0606020202030204" pitchFamily="34" charset="0"/>
                        </a:rPr>
                        <a:t>INR 5 /share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B05258"/>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hMerge="1">
                  <a:txBody>
                    <a:bodyPr/>
                    <a:lstStyle/>
                    <a:p>
                      <a:endParaRPr lang="en-IN"/>
                    </a:p>
                  </a:txBody>
                  <a:tcPr/>
                </a:tc>
                <a:tc>
                  <a:txBody>
                    <a:bodyPr/>
                    <a:lstStyle/>
                    <a:p>
                      <a:pPr rtl="0" fontAlgn="b"/>
                      <a:endParaRPr lang="en-IN" sz="900">
                        <a:effectLst/>
                      </a:endParaRPr>
                    </a:p>
                  </a:txBody>
                  <a:tcPr marL="6189" marR="6189" marT="0" marB="0" anchor="b">
                    <a:lnL w="7620" cap="flat" cmpd="sng" algn="ctr">
                      <a:solidFill>
                        <a:srgbClr val="B05258"/>
                      </a:solidFill>
                      <a:prstDash val="solid"/>
                      <a:round/>
                      <a:headEnd type="none" w="med" len="med"/>
                      <a:tailEnd type="none" w="med" len="med"/>
                    </a:lnL>
                    <a:lnR w="7620" cap="flat" cmpd="sng" algn="ctr">
                      <a:solidFill>
                        <a:srgbClr val="B05258"/>
                      </a:solidFill>
                      <a:prstDash val="solid"/>
                      <a:round/>
                      <a:headEnd type="none" w="med" len="med"/>
                      <a:tailEnd type="none" w="med" len="med"/>
                    </a:lnR>
                    <a:lnT w="7620" cap="flat" cmpd="sng" algn="ctr">
                      <a:solidFill>
                        <a:srgbClr val="B05258"/>
                      </a:solidFill>
                      <a:prstDash val="solid"/>
                      <a:round/>
                      <a:headEnd type="none" w="med" len="med"/>
                      <a:tailEnd type="none" w="med" len="med"/>
                    </a:lnT>
                    <a:lnB w="7620" cap="flat" cmpd="sng" algn="ctr">
                      <a:solidFill>
                        <a:srgbClr val="705C58"/>
                      </a:solidFill>
                      <a:prstDash val="solid"/>
                      <a:round/>
                      <a:headEnd type="none" w="med" len="med"/>
                      <a:tailEnd type="none" w="med" len="med"/>
                    </a:lnB>
                    <a:solidFill>
                      <a:srgbClr val="FFE598"/>
                    </a:solidFill>
                  </a:tcPr>
                </a:tc>
                <a:extLst>
                  <a:ext uri="{0D108BD9-81ED-4DB2-BD59-A6C34878D82A}">
                    <a16:rowId xmlns:a16="http://schemas.microsoft.com/office/drawing/2014/main" val="1663056264"/>
                  </a:ext>
                </a:extLst>
              </a:tr>
              <a:tr h="184865">
                <a:tc>
                  <a:txBody>
                    <a:bodyPr/>
                    <a:lstStyle/>
                    <a:p>
                      <a:pPr rtl="0" fontAlgn="b"/>
                      <a:endParaRPr lang="en-IN" sz="900">
                        <a:effectLst/>
                      </a:endParaRPr>
                    </a:p>
                  </a:txBody>
                  <a:tcPr marL="6189" marR="6189"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a:effectLst/>
                      </a:endParaRP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a:effectLst/>
                      </a:endParaRP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500" b="1">
                          <a:effectLst/>
                          <a:latin typeface="Arial Narrow" panose="020B0606020202030204" pitchFamily="34" charset="0"/>
                        </a:rPr>
                        <a:t>100% stock</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r>
                        <a:rPr lang="en-IN" sz="500" b="1">
                          <a:effectLst/>
                          <a:latin typeface="Arial Narrow" panose="020B0606020202030204" pitchFamily="34" charset="0"/>
                        </a:rPr>
                        <a:t>50% stock</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8D8D8"/>
                    </a:solidFill>
                  </a:tcPr>
                </a:tc>
                <a:tc>
                  <a:txBody>
                    <a:bodyPr/>
                    <a:lstStyle/>
                    <a:p>
                      <a:pPr algn="ctr" rtl="0" fontAlgn="b"/>
                      <a:r>
                        <a:rPr lang="en-IN" sz="500" b="1">
                          <a:effectLst/>
                          <a:latin typeface="Arial Narrow" panose="020B0606020202030204" pitchFamily="34" charset="0"/>
                        </a:rPr>
                        <a:t>100% stock</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r>
                        <a:rPr lang="en-IN" sz="500" b="1">
                          <a:effectLst/>
                          <a:latin typeface="Arial Narrow" panose="020B0606020202030204" pitchFamily="34" charset="0"/>
                        </a:rPr>
                        <a:t>50% stock</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8D8D8"/>
                    </a:solidFill>
                  </a:tcPr>
                </a:tc>
                <a:tc>
                  <a:txBody>
                    <a:bodyPr/>
                    <a:lstStyle/>
                    <a:p>
                      <a:pPr algn="ctr" rtl="0" fontAlgn="b"/>
                      <a:r>
                        <a:rPr lang="en-IN" sz="500" b="1">
                          <a:effectLst/>
                          <a:latin typeface="Arial Narrow" panose="020B0606020202030204" pitchFamily="34" charset="0"/>
                        </a:rPr>
                        <a:t>100% stock</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ctr" rtl="0" fontAlgn="b"/>
                      <a:r>
                        <a:rPr lang="en-IN" sz="500" b="1">
                          <a:effectLst/>
                          <a:latin typeface="Arial Narrow" panose="020B0606020202030204" pitchFamily="34" charset="0"/>
                        </a:rPr>
                        <a:t>50% stock</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705C58"/>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a:effectLst/>
                      </a:endParaRPr>
                    </a:p>
                  </a:txBody>
                  <a:tcPr marL="6189" marR="6189" marT="0" marB="0" anchor="b">
                    <a:lnL w="7620" cap="flat" cmpd="sng" algn="ctr">
                      <a:solidFill>
                        <a:srgbClr val="705C58"/>
                      </a:solidFill>
                      <a:prstDash val="solid"/>
                      <a:round/>
                      <a:headEnd type="none" w="med" len="med"/>
                      <a:tailEnd type="none" w="med" len="med"/>
                    </a:lnL>
                    <a:lnR w="7620" cap="flat" cmpd="sng" algn="ctr">
                      <a:solidFill>
                        <a:srgbClr val="705C58"/>
                      </a:solidFill>
                      <a:prstDash val="solid"/>
                      <a:round/>
                      <a:headEnd type="none" w="med" len="med"/>
                      <a:tailEnd type="none" w="med" len="med"/>
                    </a:lnR>
                    <a:lnT w="7620" cap="flat" cmpd="sng" algn="ctr">
                      <a:solidFill>
                        <a:srgbClr val="705C58"/>
                      </a:solidFill>
                      <a:prstDash val="solid"/>
                      <a:round/>
                      <a:headEnd type="none" w="med" len="med"/>
                      <a:tailEnd type="none" w="med" len="med"/>
                    </a:lnT>
                    <a:lnB w="7620" cap="flat" cmpd="sng" algn="ctr">
                      <a:solidFill>
                        <a:srgbClr val="D06258"/>
                      </a:solidFill>
                      <a:prstDash val="solid"/>
                      <a:round/>
                      <a:headEnd type="none" w="med" len="med"/>
                      <a:tailEnd type="none" w="med" len="med"/>
                    </a:lnB>
                    <a:solidFill>
                      <a:srgbClr val="FFE598"/>
                    </a:solidFill>
                  </a:tcPr>
                </a:tc>
                <a:extLst>
                  <a:ext uri="{0D108BD9-81ED-4DB2-BD59-A6C34878D82A}">
                    <a16:rowId xmlns:a16="http://schemas.microsoft.com/office/drawing/2014/main" val="3822839925"/>
                  </a:ext>
                </a:extLst>
              </a:tr>
              <a:tr h="227959">
                <a:tc>
                  <a:txBody>
                    <a:bodyPr/>
                    <a:lstStyle/>
                    <a:p>
                      <a:pPr rtl="0" fontAlgn="b"/>
                      <a:r>
                        <a:rPr lang="en-IN" sz="900">
                          <a:effectLst/>
                        </a:rPr>
                        <a:t>Share price before announcement</a:t>
                      </a:r>
                    </a:p>
                  </a:txBody>
                  <a:tcPr marL="6189" marR="6189"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700" b="0">
                          <a:effectLst/>
                          <a:latin typeface="Arial Narrow" panose="020B0606020202030204" pitchFamily="34" charset="0"/>
                        </a:rPr>
                        <a:t>8,158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700" b="0">
                          <a:effectLst/>
                          <a:latin typeface="Arial Narrow" panose="020B0606020202030204" pitchFamily="34" charset="0"/>
                        </a:rPr>
                        <a:t>262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700" b="0">
                          <a:effectLst/>
                          <a:latin typeface="Arial Narrow" panose="020B0606020202030204" pitchFamily="34" charset="0"/>
                        </a:rPr>
                        <a:t>262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r" rtl="0" fontAlgn="b"/>
                      <a:r>
                        <a:rPr lang="en-IN" sz="700" b="0">
                          <a:effectLst/>
                          <a:latin typeface="Arial Narrow" panose="020B0606020202030204" pitchFamily="34" charset="0"/>
                        </a:rPr>
                        <a:t>262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8D8D8"/>
                    </a:solidFill>
                  </a:tcPr>
                </a:tc>
                <a:tc>
                  <a:txBody>
                    <a:bodyPr/>
                    <a:lstStyle/>
                    <a:p>
                      <a:pPr algn="r" rtl="0" fontAlgn="b"/>
                      <a:r>
                        <a:rPr lang="en-IN" sz="700" b="0">
                          <a:effectLst/>
                          <a:latin typeface="Arial Narrow" panose="020B0606020202030204" pitchFamily="34" charset="0"/>
                        </a:rPr>
                        <a:t>262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r" rtl="0" fontAlgn="b"/>
                      <a:r>
                        <a:rPr lang="en-IN" sz="700" b="0">
                          <a:effectLst/>
                          <a:latin typeface="Arial Narrow" panose="020B0606020202030204" pitchFamily="34" charset="0"/>
                        </a:rPr>
                        <a:t>262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8D8D8"/>
                    </a:solidFill>
                  </a:tcPr>
                </a:tc>
                <a:tc>
                  <a:txBody>
                    <a:bodyPr/>
                    <a:lstStyle/>
                    <a:p>
                      <a:pPr algn="r" rtl="0" fontAlgn="b"/>
                      <a:r>
                        <a:rPr lang="en-IN" sz="700" b="0">
                          <a:effectLst/>
                          <a:latin typeface="Arial Narrow" panose="020B0606020202030204" pitchFamily="34" charset="0"/>
                        </a:rPr>
                        <a:t>262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r" rtl="0" fontAlgn="b"/>
                      <a:r>
                        <a:rPr lang="en-IN" sz="700" b="0">
                          <a:effectLst/>
                          <a:latin typeface="Arial Narrow" panose="020B0606020202030204" pitchFamily="34" charset="0"/>
                        </a:rPr>
                        <a:t>262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D06258"/>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8D8D8"/>
                    </a:solidFill>
                  </a:tcPr>
                </a:tc>
                <a:tc>
                  <a:txBody>
                    <a:bodyPr/>
                    <a:lstStyle/>
                    <a:p>
                      <a:pPr rtl="0" fontAlgn="b"/>
                      <a:endParaRPr lang="en-IN" sz="900">
                        <a:effectLst/>
                      </a:endParaRPr>
                    </a:p>
                  </a:txBody>
                  <a:tcPr marL="6189" marR="6189" marT="0" marB="0" anchor="b">
                    <a:lnL w="7620" cap="flat" cmpd="sng" algn="ctr">
                      <a:solidFill>
                        <a:srgbClr val="D06258"/>
                      </a:solidFill>
                      <a:prstDash val="solid"/>
                      <a:round/>
                      <a:headEnd type="none" w="med" len="med"/>
                      <a:tailEnd type="none" w="med" len="med"/>
                    </a:lnL>
                    <a:lnR w="7620" cap="flat" cmpd="sng" algn="ctr">
                      <a:solidFill>
                        <a:srgbClr val="D06258"/>
                      </a:solidFill>
                      <a:prstDash val="solid"/>
                      <a:round/>
                      <a:headEnd type="none" w="med" len="med"/>
                      <a:tailEnd type="none" w="med" len="med"/>
                    </a:lnR>
                    <a:lnT w="7620" cap="flat" cmpd="sng" algn="ctr">
                      <a:solidFill>
                        <a:srgbClr val="D06258"/>
                      </a:solidFill>
                      <a:prstDash val="solid"/>
                      <a:round/>
                      <a:headEnd type="none" w="med" len="med"/>
                      <a:tailEnd type="none" w="med" len="med"/>
                    </a:lnT>
                    <a:lnB w="7620" cap="flat" cmpd="sng" algn="ctr">
                      <a:solidFill>
                        <a:srgbClr val="507158"/>
                      </a:solidFill>
                      <a:prstDash val="solid"/>
                      <a:round/>
                      <a:headEnd type="none" w="med" len="med"/>
                      <a:tailEnd type="none" w="med" len="med"/>
                    </a:lnB>
                    <a:solidFill>
                      <a:srgbClr val="FFE598"/>
                    </a:solidFill>
                  </a:tcPr>
                </a:tc>
                <a:extLst>
                  <a:ext uri="{0D108BD9-81ED-4DB2-BD59-A6C34878D82A}">
                    <a16:rowId xmlns:a16="http://schemas.microsoft.com/office/drawing/2014/main" val="2777366243"/>
                  </a:ext>
                </a:extLst>
              </a:tr>
              <a:tr h="227959">
                <a:tc>
                  <a:txBody>
                    <a:bodyPr/>
                    <a:lstStyle/>
                    <a:p>
                      <a:pPr rtl="0" fontAlgn="b"/>
                      <a:r>
                        <a:rPr lang="en-IN" sz="900">
                          <a:effectLst/>
                        </a:rPr>
                        <a:t>P/E ratio</a:t>
                      </a:r>
                    </a:p>
                  </a:txBody>
                  <a:tcPr marL="6189" marR="6189"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700" b="0">
                          <a:effectLst/>
                          <a:latin typeface="Arial Narrow" panose="020B0606020202030204" pitchFamily="34" charset="0"/>
                        </a:rPr>
                        <a:t>16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700" b="0">
                          <a:effectLst/>
                          <a:latin typeface="Arial Narrow" panose="020B0606020202030204" pitchFamily="34" charset="0"/>
                        </a:rPr>
                        <a:t>16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a:effectLst/>
                      </a:endParaRP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8D8D8"/>
                    </a:solidFill>
                  </a:tcPr>
                </a:tc>
                <a:tc>
                  <a:txBody>
                    <a:bodyPr/>
                    <a:lstStyle/>
                    <a:p>
                      <a:pPr rtl="0" fontAlgn="b"/>
                      <a:endParaRPr lang="en-IN" sz="900">
                        <a:effectLst/>
                      </a:endParaRP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8D8D8"/>
                    </a:solidFill>
                  </a:tcPr>
                </a:tc>
                <a:tc>
                  <a:txBody>
                    <a:bodyPr/>
                    <a:lstStyle/>
                    <a:p>
                      <a:pPr rtl="0" fontAlgn="b"/>
                      <a:endParaRPr lang="en-IN" sz="900">
                        <a:effectLst/>
                      </a:endParaRP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507158"/>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8D8D8"/>
                    </a:solidFill>
                  </a:tcPr>
                </a:tc>
                <a:tc>
                  <a:txBody>
                    <a:bodyPr/>
                    <a:lstStyle/>
                    <a:p>
                      <a:pPr rtl="0" fontAlgn="b"/>
                      <a:endParaRPr lang="en-IN" sz="900">
                        <a:effectLst/>
                      </a:endParaRPr>
                    </a:p>
                  </a:txBody>
                  <a:tcPr marL="6189" marR="6189" marT="0" marB="0" anchor="b">
                    <a:lnL w="7620" cap="flat" cmpd="sng" algn="ctr">
                      <a:solidFill>
                        <a:srgbClr val="507158"/>
                      </a:solidFill>
                      <a:prstDash val="solid"/>
                      <a:round/>
                      <a:headEnd type="none" w="med" len="med"/>
                      <a:tailEnd type="none" w="med" len="med"/>
                    </a:lnL>
                    <a:lnR w="7620" cap="flat" cmpd="sng" algn="ctr">
                      <a:solidFill>
                        <a:srgbClr val="507158"/>
                      </a:solidFill>
                      <a:prstDash val="solid"/>
                      <a:round/>
                      <a:headEnd type="none" w="med" len="med"/>
                      <a:tailEnd type="none" w="med" len="med"/>
                    </a:lnR>
                    <a:lnT w="7620" cap="flat" cmpd="sng" algn="ctr">
                      <a:solidFill>
                        <a:srgbClr val="507158"/>
                      </a:solidFill>
                      <a:prstDash val="solid"/>
                      <a:round/>
                      <a:headEnd type="none" w="med" len="med"/>
                      <a:tailEnd type="none" w="med" len="med"/>
                    </a:lnT>
                    <a:lnB w="7620" cap="flat" cmpd="sng" algn="ctr">
                      <a:solidFill>
                        <a:srgbClr val="107058"/>
                      </a:solidFill>
                      <a:prstDash val="solid"/>
                      <a:round/>
                      <a:headEnd type="none" w="med" len="med"/>
                      <a:tailEnd type="none" w="med" len="med"/>
                    </a:lnB>
                    <a:solidFill>
                      <a:srgbClr val="FFE598"/>
                    </a:solidFill>
                  </a:tcPr>
                </a:tc>
                <a:extLst>
                  <a:ext uri="{0D108BD9-81ED-4DB2-BD59-A6C34878D82A}">
                    <a16:rowId xmlns:a16="http://schemas.microsoft.com/office/drawing/2014/main" val="3886743838"/>
                  </a:ext>
                </a:extLst>
              </a:tr>
              <a:tr h="227959">
                <a:tc>
                  <a:txBody>
                    <a:bodyPr/>
                    <a:lstStyle/>
                    <a:p>
                      <a:pPr rtl="0" fontAlgn="b"/>
                      <a:r>
                        <a:rPr lang="en-IN" sz="900">
                          <a:effectLst/>
                        </a:rPr>
                        <a:t>EPS Next year</a:t>
                      </a:r>
                    </a:p>
                  </a:txBody>
                  <a:tcPr marL="6189" marR="6189"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700" b="0">
                          <a:effectLst/>
                          <a:latin typeface="Arial Narrow" panose="020B0606020202030204" pitchFamily="34" charset="0"/>
                        </a:rPr>
                        <a:t>520.67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700" b="0">
                          <a:effectLst/>
                          <a:latin typeface="Arial Narrow" panose="020B0606020202030204" pitchFamily="34" charset="0"/>
                        </a:rPr>
                        <a:t>16.68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700" b="0">
                          <a:effectLst/>
                          <a:latin typeface="Arial Narrow" panose="020B0606020202030204" pitchFamily="34" charset="0"/>
                        </a:rPr>
                        <a:t>520.66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700" b="0">
                          <a:effectLst/>
                          <a:latin typeface="Arial Narrow" panose="020B0606020202030204" pitchFamily="34" charset="0"/>
                        </a:rPr>
                        <a:t>527.05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700" b="0">
                          <a:effectLst/>
                          <a:latin typeface="Arial Narrow" panose="020B0606020202030204" pitchFamily="34" charset="0"/>
                        </a:rPr>
                        <a:t>520.66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700" b="0">
                          <a:effectLst/>
                          <a:latin typeface="Arial Narrow" panose="020B0606020202030204" pitchFamily="34" charset="0"/>
                        </a:rPr>
                        <a:t>527.05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700" b="0">
                          <a:effectLst/>
                          <a:latin typeface="Arial Narrow" panose="020B0606020202030204" pitchFamily="34" charset="0"/>
                        </a:rPr>
                        <a:t>520.66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700" b="0">
                          <a:effectLst/>
                          <a:latin typeface="Arial Narrow" panose="020B0606020202030204" pitchFamily="34" charset="0"/>
                        </a:rPr>
                        <a:t>527.05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107058"/>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a:effectLst/>
                      </a:endParaRPr>
                    </a:p>
                  </a:txBody>
                  <a:tcPr marL="6189" marR="6189" marT="0" marB="0" anchor="b">
                    <a:lnL w="7620" cap="flat" cmpd="sng" algn="ctr">
                      <a:solidFill>
                        <a:srgbClr val="107058"/>
                      </a:solidFill>
                      <a:prstDash val="solid"/>
                      <a:round/>
                      <a:headEnd type="none" w="med" len="med"/>
                      <a:tailEnd type="none" w="med" len="med"/>
                    </a:lnL>
                    <a:lnR w="7620" cap="flat" cmpd="sng" algn="ctr">
                      <a:solidFill>
                        <a:srgbClr val="107058"/>
                      </a:solidFill>
                      <a:prstDash val="solid"/>
                      <a:round/>
                      <a:headEnd type="none" w="med" len="med"/>
                      <a:tailEnd type="none" w="med" len="med"/>
                    </a:lnR>
                    <a:lnT w="7620" cap="flat" cmpd="sng" algn="ctr">
                      <a:solidFill>
                        <a:srgbClr val="107058"/>
                      </a:solidFill>
                      <a:prstDash val="solid"/>
                      <a:round/>
                      <a:headEnd type="none" w="med" len="med"/>
                      <a:tailEnd type="none" w="med" len="med"/>
                    </a:lnT>
                    <a:lnB w="7620" cap="flat" cmpd="sng" algn="ctr">
                      <a:solidFill>
                        <a:srgbClr val="507758"/>
                      </a:solidFill>
                      <a:prstDash val="solid"/>
                      <a:round/>
                      <a:headEnd type="none" w="med" len="med"/>
                      <a:tailEnd type="none" w="med" len="med"/>
                    </a:lnB>
                    <a:solidFill>
                      <a:srgbClr val="FFE598"/>
                    </a:solidFill>
                  </a:tcPr>
                </a:tc>
                <a:extLst>
                  <a:ext uri="{0D108BD9-81ED-4DB2-BD59-A6C34878D82A}">
                    <a16:rowId xmlns:a16="http://schemas.microsoft.com/office/drawing/2014/main" val="2412112671"/>
                  </a:ext>
                </a:extLst>
              </a:tr>
              <a:tr h="227959">
                <a:tc>
                  <a:txBody>
                    <a:bodyPr/>
                    <a:lstStyle/>
                    <a:p>
                      <a:pPr rtl="0" fontAlgn="b"/>
                      <a:r>
                        <a:rPr lang="en-IN" sz="900">
                          <a:effectLst/>
                        </a:rPr>
                        <a:t>Shares outstanding</a:t>
                      </a:r>
                    </a:p>
                  </a:txBody>
                  <a:tcPr marL="6189" marR="6189"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700" b="0">
                          <a:effectLst/>
                          <a:latin typeface="Arial Narrow" panose="020B0606020202030204" pitchFamily="34" charset="0"/>
                        </a:rPr>
                        <a:t>1,240,000,000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700" b="0">
                          <a:effectLst/>
                          <a:latin typeface="Arial Narrow" panose="020B0606020202030204" pitchFamily="34" charset="0"/>
                        </a:rPr>
                        <a:t>960,520,000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700" b="0">
                          <a:effectLst/>
                          <a:latin typeface="Arial Narrow" panose="020B0606020202030204" pitchFamily="34" charset="0"/>
                        </a:rPr>
                        <a:t>1,270,795,332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r" rtl="0" fontAlgn="b"/>
                      <a:r>
                        <a:rPr lang="en-IN" sz="700" b="0">
                          <a:effectLst/>
                          <a:latin typeface="Arial Narrow" panose="020B0606020202030204" pitchFamily="34" charset="0"/>
                        </a:rPr>
                        <a:t>1,255,397,666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8D8D8"/>
                    </a:solidFill>
                  </a:tcPr>
                </a:tc>
                <a:tc>
                  <a:txBody>
                    <a:bodyPr/>
                    <a:lstStyle/>
                    <a:p>
                      <a:pPr algn="r" rtl="0" fontAlgn="b"/>
                      <a:r>
                        <a:rPr lang="en-IN" sz="700" b="0">
                          <a:effectLst/>
                          <a:latin typeface="Arial Narrow" panose="020B0606020202030204" pitchFamily="34" charset="0"/>
                        </a:rPr>
                        <a:t>1,270,795,332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r" rtl="0" fontAlgn="b"/>
                      <a:r>
                        <a:rPr lang="en-IN" sz="700" b="0">
                          <a:effectLst/>
                          <a:latin typeface="Arial Narrow" panose="020B0606020202030204" pitchFamily="34" charset="0"/>
                        </a:rPr>
                        <a:t>1,255,397,666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8D8D8"/>
                    </a:solidFill>
                  </a:tcPr>
                </a:tc>
                <a:tc>
                  <a:txBody>
                    <a:bodyPr/>
                    <a:lstStyle/>
                    <a:p>
                      <a:pPr algn="r" rtl="0" fontAlgn="b"/>
                      <a:r>
                        <a:rPr lang="en-IN" sz="700" b="0">
                          <a:effectLst/>
                          <a:latin typeface="Arial Narrow" panose="020B0606020202030204" pitchFamily="34" charset="0"/>
                        </a:rPr>
                        <a:t>1,270,795,332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r" rtl="0" fontAlgn="b"/>
                      <a:r>
                        <a:rPr lang="en-IN" sz="700" b="0">
                          <a:effectLst/>
                          <a:latin typeface="Arial Narrow" panose="020B0606020202030204" pitchFamily="34" charset="0"/>
                        </a:rPr>
                        <a:t>1,255,397,666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507758"/>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8D8D8"/>
                    </a:solidFill>
                  </a:tcPr>
                </a:tc>
                <a:tc>
                  <a:txBody>
                    <a:bodyPr/>
                    <a:lstStyle/>
                    <a:p>
                      <a:pPr rtl="0" fontAlgn="b"/>
                      <a:endParaRPr lang="en-IN" sz="900">
                        <a:effectLst/>
                      </a:endParaRPr>
                    </a:p>
                  </a:txBody>
                  <a:tcPr marL="6189" marR="6189" marT="0" marB="0" anchor="b">
                    <a:lnL w="7620" cap="flat" cmpd="sng" algn="ctr">
                      <a:solidFill>
                        <a:srgbClr val="507758"/>
                      </a:solidFill>
                      <a:prstDash val="solid"/>
                      <a:round/>
                      <a:headEnd type="none" w="med" len="med"/>
                      <a:tailEnd type="none" w="med" len="med"/>
                    </a:lnL>
                    <a:lnR w="7620" cap="flat" cmpd="sng" algn="ctr">
                      <a:solidFill>
                        <a:srgbClr val="507758"/>
                      </a:solidFill>
                      <a:prstDash val="solid"/>
                      <a:round/>
                      <a:headEnd type="none" w="med" len="med"/>
                      <a:tailEnd type="none" w="med" len="med"/>
                    </a:lnR>
                    <a:lnT w="7620" cap="flat" cmpd="sng" algn="ctr">
                      <a:solidFill>
                        <a:srgbClr val="507758"/>
                      </a:solidFill>
                      <a:prstDash val="solid"/>
                      <a:round/>
                      <a:headEnd type="none" w="med" len="med"/>
                      <a:tailEnd type="none" w="med" len="med"/>
                    </a:lnT>
                    <a:lnB w="7620" cap="flat" cmpd="sng" algn="ctr">
                      <a:solidFill>
                        <a:srgbClr val="F08058"/>
                      </a:solidFill>
                      <a:prstDash val="solid"/>
                      <a:round/>
                      <a:headEnd type="none" w="med" len="med"/>
                      <a:tailEnd type="none" w="med" len="med"/>
                    </a:lnB>
                    <a:solidFill>
                      <a:srgbClr val="FFE598"/>
                    </a:solidFill>
                  </a:tcPr>
                </a:tc>
                <a:extLst>
                  <a:ext uri="{0D108BD9-81ED-4DB2-BD59-A6C34878D82A}">
                    <a16:rowId xmlns:a16="http://schemas.microsoft.com/office/drawing/2014/main" val="3153148105"/>
                  </a:ext>
                </a:extLst>
              </a:tr>
              <a:tr h="227959">
                <a:tc>
                  <a:txBody>
                    <a:bodyPr/>
                    <a:lstStyle/>
                    <a:p>
                      <a:pPr rtl="0" fontAlgn="b"/>
                      <a:r>
                        <a:rPr lang="en-IN" sz="900">
                          <a:effectLst/>
                        </a:rPr>
                        <a:t>Net Income next years</a:t>
                      </a:r>
                    </a:p>
                  </a:txBody>
                  <a:tcPr marL="6189" marR="6189"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700" b="0">
                          <a:effectLst/>
                          <a:latin typeface="Arial Narrow" panose="020B0606020202030204" pitchFamily="34" charset="0"/>
                        </a:rPr>
                        <a:t>645,628,520,000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700" b="0">
                          <a:effectLst/>
                          <a:latin typeface="Arial Narrow" panose="020B0606020202030204" pitchFamily="34" charset="0"/>
                        </a:rPr>
                        <a:t>16,024,000,000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700" b="0">
                          <a:effectLst/>
                          <a:latin typeface="Arial Narrow" panose="020B0606020202030204" pitchFamily="34" charset="0"/>
                        </a:rPr>
                        <a:t>661,652,520,000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r" rtl="0" fontAlgn="b"/>
                      <a:r>
                        <a:rPr lang="en-IN" sz="700" b="0">
                          <a:effectLst/>
                          <a:latin typeface="Arial Narrow" panose="020B0606020202030204" pitchFamily="34" charset="0"/>
                        </a:rPr>
                        <a:t>661,652,520,000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8D8D8"/>
                    </a:solidFill>
                  </a:tcPr>
                </a:tc>
                <a:tc>
                  <a:txBody>
                    <a:bodyPr/>
                    <a:lstStyle/>
                    <a:p>
                      <a:pPr algn="r" rtl="0" fontAlgn="b"/>
                      <a:r>
                        <a:rPr lang="en-IN" sz="700" b="0">
                          <a:effectLst/>
                          <a:latin typeface="Arial Narrow" panose="020B0606020202030204" pitchFamily="34" charset="0"/>
                        </a:rPr>
                        <a:t>661,652,520,000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r" rtl="0" fontAlgn="b"/>
                      <a:r>
                        <a:rPr lang="en-IN" sz="700" b="0">
                          <a:effectLst/>
                          <a:latin typeface="Arial Narrow" panose="020B0606020202030204" pitchFamily="34" charset="0"/>
                        </a:rPr>
                        <a:t>661,652,520,000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B07B58"/>
                      </a:solidFill>
                      <a:prstDash val="solid"/>
                      <a:round/>
                      <a:headEnd type="none" w="med" len="med"/>
                      <a:tailEnd type="none" w="med" len="med"/>
                    </a:lnB>
                    <a:solidFill>
                      <a:srgbClr val="D8D8D8"/>
                    </a:solidFill>
                  </a:tcPr>
                </a:tc>
                <a:tc>
                  <a:txBody>
                    <a:bodyPr/>
                    <a:lstStyle/>
                    <a:p>
                      <a:pPr algn="r" rtl="0" fontAlgn="b"/>
                      <a:r>
                        <a:rPr lang="en-IN" sz="700" b="0">
                          <a:effectLst/>
                          <a:latin typeface="Arial Narrow" panose="020B0606020202030204" pitchFamily="34" charset="0"/>
                        </a:rPr>
                        <a:t>661,652,520,000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B07E58"/>
                      </a:solidFill>
                      <a:prstDash val="solid"/>
                      <a:round/>
                      <a:headEnd type="none" w="med" len="med"/>
                      <a:tailEnd type="none" w="med" len="med"/>
                    </a:lnB>
                    <a:solidFill>
                      <a:srgbClr val="FFE598"/>
                    </a:solidFill>
                  </a:tcPr>
                </a:tc>
                <a:tc>
                  <a:txBody>
                    <a:bodyPr/>
                    <a:lstStyle/>
                    <a:p>
                      <a:pPr algn="r" rtl="0" fontAlgn="b"/>
                      <a:r>
                        <a:rPr lang="en-IN" sz="700" b="0">
                          <a:effectLst/>
                          <a:latin typeface="Arial Narrow" panose="020B0606020202030204" pitchFamily="34" charset="0"/>
                        </a:rPr>
                        <a:t>661,652,520,000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F08058"/>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F07F58"/>
                      </a:solidFill>
                      <a:prstDash val="solid"/>
                      <a:round/>
                      <a:headEnd type="none" w="med" len="med"/>
                      <a:tailEnd type="none" w="med" len="med"/>
                    </a:lnB>
                    <a:solidFill>
                      <a:srgbClr val="D8D8D8"/>
                    </a:solidFill>
                  </a:tcPr>
                </a:tc>
                <a:tc>
                  <a:txBody>
                    <a:bodyPr/>
                    <a:lstStyle/>
                    <a:p>
                      <a:pPr rtl="0" fontAlgn="b"/>
                      <a:endParaRPr lang="en-IN" sz="900">
                        <a:effectLst/>
                      </a:endParaRPr>
                    </a:p>
                  </a:txBody>
                  <a:tcPr marL="6189" marR="6189" marT="0" marB="0" anchor="b">
                    <a:lnL w="7620" cap="flat" cmpd="sng" algn="ctr">
                      <a:solidFill>
                        <a:srgbClr val="F08058"/>
                      </a:solidFill>
                      <a:prstDash val="solid"/>
                      <a:round/>
                      <a:headEnd type="none" w="med" len="med"/>
                      <a:tailEnd type="none" w="med" len="med"/>
                    </a:lnL>
                    <a:lnR w="7620" cap="flat" cmpd="sng" algn="ctr">
                      <a:solidFill>
                        <a:srgbClr val="F08058"/>
                      </a:solidFill>
                      <a:prstDash val="solid"/>
                      <a:round/>
                      <a:headEnd type="none" w="med" len="med"/>
                      <a:tailEnd type="none" w="med" len="med"/>
                    </a:lnR>
                    <a:lnT w="7620" cap="flat" cmpd="sng" algn="ctr">
                      <a:solidFill>
                        <a:srgbClr val="F08058"/>
                      </a:solidFill>
                      <a:prstDash val="solid"/>
                      <a:round/>
                      <a:headEnd type="none" w="med" len="med"/>
                      <a:tailEnd type="none" w="med" len="med"/>
                    </a:lnT>
                    <a:lnB w="7620" cap="flat" cmpd="sng" algn="ctr">
                      <a:solidFill>
                        <a:srgbClr val="508858"/>
                      </a:solidFill>
                      <a:prstDash val="solid"/>
                      <a:round/>
                      <a:headEnd type="none" w="med" len="med"/>
                      <a:tailEnd type="none" w="med" len="med"/>
                    </a:lnB>
                    <a:solidFill>
                      <a:srgbClr val="FFE598"/>
                    </a:solidFill>
                  </a:tcPr>
                </a:tc>
                <a:extLst>
                  <a:ext uri="{0D108BD9-81ED-4DB2-BD59-A6C34878D82A}">
                    <a16:rowId xmlns:a16="http://schemas.microsoft.com/office/drawing/2014/main" val="137441931"/>
                  </a:ext>
                </a:extLst>
              </a:tr>
              <a:tr h="227959">
                <a:tc>
                  <a:txBody>
                    <a:bodyPr/>
                    <a:lstStyle/>
                    <a:p>
                      <a:pPr rtl="0" fontAlgn="b"/>
                      <a:r>
                        <a:rPr lang="en-US" sz="900" b="1">
                          <a:effectLst/>
                          <a:latin typeface="Arial Narrow" panose="020B0606020202030204" pitchFamily="34" charset="0"/>
                        </a:rPr>
                        <a:t>Equity Offer value(No. of shares X Offer price)</a:t>
                      </a:r>
                    </a:p>
                  </a:txBody>
                  <a:tcPr marL="6189" marR="6189"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a:effectLst/>
                      </a:endParaRP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a:effectLst/>
                      </a:endParaRP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900" b="0">
                          <a:effectLst/>
                          <a:latin typeface="Arial Narrow" panose="020B0606020202030204" pitchFamily="34" charset="0"/>
                        </a:rPr>
                        <a:t>251,224,006,000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r" rtl="0" fontAlgn="b"/>
                      <a:r>
                        <a:rPr lang="en-IN" sz="900" b="0">
                          <a:effectLst/>
                          <a:latin typeface="Arial Narrow" panose="020B0606020202030204" pitchFamily="34" charset="0"/>
                        </a:rPr>
                        <a:t>251,224,006,000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8D8D8"/>
                    </a:solidFill>
                  </a:tcPr>
                </a:tc>
                <a:tc>
                  <a:txBody>
                    <a:bodyPr/>
                    <a:lstStyle/>
                    <a:p>
                      <a:pPr algn="r" rtl="0" fontAlgn="b"/>
                      <a:r>
                        <a:rPr lang="en-IN" sz="900" b="0">
                          <a:effectLst/>
                          <a:latin typeface="Arial Narrow" panose="020B0606020202030204" pitchFamily="34" charset="0"/>
                        </a:rPr>
                        <a:t>251,224,006,000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B07B58"/>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B07B58"/>
                      </a:solidFill>
                      <a:prstDash val="solid"/>
                      <a:round/>
                      <a:headEnd type="none" w="med" len="med"/>
                      <a:tailEnd type="none" w="med" len="med"/>
                    </a:lnL>
                    <a:lnR w="7620" cap="flat" cmpd="sng" algn="ctr">
                      <a:solidFill>
                        <a:srgbClr val="B07E58"/>
                      </a:solidFill>
                      <a:prstDash val="solid"/>
                      <a:round/>
                      <a:headEnd type="none" w="med" len="med"/>
                      <a:tailEnd type="none" w="med" len="med"/>
                    </a:lnR>
                    <a:lnT w="7620" cap="flat" cmpd="sng" algn="ctr">
                      <a:solidFill>
                        <a:srgbClr val="B07B58"/>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8D8D8"/>
                    </a:solidFill>
                  </a:tcPr>
                </a:tc>
                <a:tc>
                  <a:txBody>
                    <a:bodyPr/>
                    <a:lstStyle/>
                    <a:p>
                      <a:pPr rtl="0" fontAlgn="b"/>
                      <a:endParaRPr lang="en-IN" sz="900">
                        <a:effectLst/>
                      </a:endParaRPr>
                    </a:p>
                  </a:txBody>
                  <a:tcPr marL="6189" marR="6189" marT="0" marB="0" anchor="b">
                    <a:lnL w="7620" cap="flat" cmpd="sng" algn="ctr">
                      <a:solidFill>
                        <a:srgbClr val="B07E58"/>
                      </a:solidFill>
                      <a:prstDash val="solid"/>
                      <a:round/>
                      <a:headEnd type="none" w="med" len="med"/>
                      <a:tailEnd type="none" w="med" len="med"/>
                    </a:lnL>
                    <a:lnR w="7620" cap="flat" cmpd="sng" algn="ctr">
                      <a:solidFill>
                        <a:srgbClr val="F07F58"/>
                      </a:solidFill>
                      <a:prstDash val="solid"/>
                      <a:round/>
                      <a:headEnd type="none" w="med" len="med"/>
                      <a:tailEnd type="none" w="med" len="med"/>
                    </a:lnR>
                    <a:lnT w="7620" cap="flat" cmpd="sng" algn="ctr">
                      <a:solidFill>
                        <a:srgbClr val="B07E58"/>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F07F58"/>
                      </a:solidFill>
                      <a:prstDash val="solid"/>
                      <a:round/>
                      <a:headEnd type="none" w="med" len="med"/>
                      <a:tailEnd type="none" w="med" len="med"/>
                    </a:lnL>
                    <a:lnR w="7620" cap="flat" cmpd="sng" algn="ctr">
                      <a:solidFill>
                        <a:srgbClr val="508858"/>
                      </a:solidFill>
                      <a:prstDash val="solid"/>
                      <a:round/>
                      <a:headEnd type="none" w="med" len="med"/>
                      <a:tailEnd type="none" w="med" len="med"/>
                    </a:lnR>
                    <a:lnT w="7620" cap="flat" cmpd="sng" algn="ctr">
                      <a:solidFill>
                        <a:srgbClr val="F07F58"/>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8D8D8"/>
                    </a:solidFill>
                  </a:tcPr>
                </a:tc>
                <a:tc>
                  <a:txBody>
                    <a:bodyPr/>
                    <a:lstStyle/>
                    <a:p>
                      <a:pPr rtl="0" fontAlgn="b"/>
                      <a:endParaRPr lang="en-IN" sz="900">
                        <a:effectLst/>
                      </a:endParaRPr>
                    </a:p>
                  </a:txBody>
                  <a:tcPr marL="6189" marR="6189" marT="0" marB="0" anchor="b">
                    <a:lnL w="7620" cap="flat" cmpd="sng" algn="ctr">
                      <a:solidFill>
                        <a:srgbClr val="508858"/>
                      </a:solidFill>
                      <a:prstDash val="solid"/>
                      <a:round/>
                      <a:headEnd type="none" w="med" len="med"/>
                      <a:tailEnd type="none" w="med" len="med"/>
                    </a:lnL>
                    <a:lnR w="7620" cap="flat" cmpd="sng" algn="ctr">
                      <a:solidFill>
                        <a:srgbClr val="508858"/>
                      </a:solidFill>
                      <a:prstDash val="solid"/>
                      <a:round/>
                      <a:headEnd type="none" w="med" len="med"/>
                      <a:tailEnd type="none" w="med" len="med"/>
                    </a:lnR>
                    <a:lnT w="7620" cap="flat" cmpd="sng" algn="ctr">
                      <a:solidFill>
                        <a:srgbClr val="508858"/>
                      </a:solidFill>
                      <a:prstDash val="solid"/>
                      <a:round/>
                      <a:headEnd type="none" w="med" len="med"/>
                      <a:tailEnd type="none" w="med" len="med"/>
                    </a:lnT>
                    <a:lnB w="7620" cap="flat" cmpd="sng" algn="ctr">
                      <a:solidFill>
                        <a:srgbClr val="60C5D0"/>
                      </a:solidFill>
                      <a:prstDash val="solid"/>
                      <a:round/>
                      <a:headEnd type="none" w="med" len="med"/>
                      <a:tailEnd type="none" w="med" len="med"/>
                    </a:lnB>
                    <a:solidFill>
                      <a:srgbClr val="FFE598"/>
                    </a:solidFill>
                  </a:tcPr>
                </a:tc>
                <a:extLst>
                  <a:ext uri="{0D108BD9-81ED-4DB2-BD59-A6C34878D82A}">
                    <a16:rowId xmlns:a16="http://schemas.microsoft.com/office/drawing/2014/main" val="3088938917"/>
                  </a:ext>
                </a:extLst>
              </a:tr>
              <a:tr h="227959">
                <a:tc>
                  <a:txBody>
                    <a:bodyPr/>
                    <a:lstStyle/>
                    <a:p>
                      <a:pPr rtl="0" fontAlgn="b"/>
                      <a:r>
                        <a:rPr lang="en-US" sz="900" b="1">
                          <a:effectLst/>
                          <a:latin typeface="Arial Narrow" panose="020B0606020202030204" pitchFamily="34" charset="0"/>
                        </a:rPr>
                        <a:t>Exchange ratio (Price of Target/Price of Acquirer)</a:t>
                      </a:r>
                    </a:p>
                  </a:txBody>
                  <a:tcPr marL="6189" marR="6189"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a:effectLst/>
                      </a:endParaRP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a:effectLst/>
                      </a:endParaRP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900" b="0">
                          <a:effectLst/>
                          <a:latin typeface="Arial Narrow" panose="020B0606020202030204" pitchFamily="34" charset="0"/>
                        </a:rPr>
                        <a:t>0.03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r" rtl="0" fontAlgn="b"/>
                      <a:r>
                        <a:rPr lang="en-IN" sz="900" b="0">
                          <a:effectLst/>
                          <a:latin typeface="Arial Narrow" panose="020B0606020202030204" pitchFamily="34" charset="0"/>
                        </a:rPr>
                        <a:t>0.03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8D8D8"/>
                    </a:solidFill>
                  </a:tcPr>
                </a:tc>
                <a:tc>
                  <a:txBody>
                    <a:bodyPr/>
                    <a:lstStyle/>
                    <a:p>
                      <a:pPr algn="r" rtl="0" fontAlgn="b"/>
                      <a:r>
                        <a:rPr lang="en-IN" sz="900" b="0">
                          <a:effectLst/>
                          <a:latin typeface="Arial Narrow" panose="020B0606020202030204" pitchFamily="34" charset="0"/>
                        </a:rPr>
                        <a:t>0.03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r" rtl="0" fontAlgn="b"/>
                      <a:r>
                        <a:rPr lang="en-IN" sz="900" b="0">
                          <a:effectLst/>
                          <a:latin typeface="Arial Narrow" panose="020B0606020202030204" pitchFamily="34" charset="0"/>
                        </a:rPr>
                        <a:t>0.03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8D8D8"/>
                    </a:solidFill>
                  </a:tcPr>
                </a:tc>
                <a:tc>
                  <a:txBody>
                    <a:bodyPr/>
                    <a:lstStyle/>
                    <a:p>
                      <a:pPr algn="r" rtl="0" fontAlgn="b"/>
                      <a:r>
                        <a:rPr lang="en-IN" sz="900" b="0">
                          <a:effectLst/>
                          <a:latin typeface="Arial Narrow" panose="020B0606020202030204" pitchFamily="34" charset="0"/>
                        </a:rPr>
                        <a:t>0.03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8D8D8"/>
                    </a:solidFill>
                  </a:tcPr>
                </a:tc>
                <a:tc>
                  <a:txBody>
                    <a:bodyPr/>
                    <a:lstStyle/>
                    <a:p>
                      <a:pPr algn="r" rtl="0" fontAlgn="b"/>
                      <a:r>
                        <a:rPr lang="en-IN" sz="900" b="0">
                          <a:effectLst/>
                          <a:latin typeface="Arial Narrow" panose="020B0606020202030204" pitchFamily="34" charset="0"/>
                        </a:rPr>
                        <a:t>0.03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60C5D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8D8D8"/>
                    </a:solidFill>
                  </a:tcPr>
                </a:tc>
                <a:tc>
                  <a:txBody>
                    <a:bodyPr/>
                    <a:lstStyle/>
                    <a:p>
                      <a:pPr rtl="0" fontAlgn="b"/>
                      <a:endParaRPr lang="en-IN" sz="900">
                        <a:effectLst/>
                      </a:endParaRPr>
                    </a:p>
                  </a:txBody>
                  <a:tcPr marL="6189" marR="6189" marT="0" marB="0" anchor="b">
                    <a:lnL w="7620" cap="flat" cmpd="sng" algn="ctr">
                      <a:solidFill>
                        <a:srgbClr val="60C5D0"/>
                      </a:solidFill>
                      <a:prstDash val="solid"/>
                      <a:round/>
                      <a:headEnd type="none" w="med" len="med"/>
                      <a:tailEnd type="none" w="med" len="med"/>
                    </a:lnL>
                    <a:lnR w="7620" cap="flat" cmpd="sng" algn="ctr">
                      <a:solidFill>
                        <a:srgbClr val="60C5D0"/>
                      </a:solidFill>
                      <a:prstDash val="solid"/>
                      <a:round/>
                      <a:headEnd type="none" w="med" len="med"/>
                      <a:tailEnd type="none" w="med" len="med"/>
                    </a:lnR>
                    <a:lnT w="7620" cap="flat" cmpd="sng" algn="ctr">
                      <a:solidFill>
                        <a:srgbClr val="60C5D0"/>
                      </a:solidFill>
                      <a:prstDash val="solid"/>
                      <a:round/>
                      <a:headEnd type="none" w="med" len="med"/>
                      <a:tailEnd type="none" w="med" len="med"/>
                    </a:lnT>
                    <a:lnB w="7620" cap="flat" cmpd="sng" algn="ctr">
                      <a:solidFill>
                        <a:srgbClr val="00CBD0"/>
                      </a:solidFill>
                      <a:prstDash val="solid"/>
                      <a:round/>
                      <a:headEnd type="none" w="med" len="med"/>
                      <a:tailEnd type="none" w="med" len="med"/>
                    </a:lnB>
                    <a:solidFill>
                      <a:srgbClr val="FFE598"/>
                    </a:solidFill>
                  </a:tcPr>
                </a:tc>
                <a:extLst>
                  <a:ext uri="{0D108BD9-81ED-4DB2-BD59-A6C34878D82A}">
                    <a16:rowId xmlns:a16="http://schemas.microsoft.com/office/drawing/2014/main" val="1684704329"/>
                  </a:ext>
                </a:extLst>
              </a:tr>
              <a:tr h="227959">
                <a:tc>
                  <a:txBody>
                    <a:bodyPr/>
                    <a:lstStyle/>
                    <a:p>
                      <a:pPr rtl="0" fontAlgn="b"/>
                      <a:r>
                        <a:rPr lang="en-US" sz="900" b="1">
                          <a:effectLst/>
                          <a:latin typeface="Arial Narrow" panose="020B0606020202030204" pitchFamily="34" charset="0"/>
                        </a:rPr>
                        <a:t>New shares issued to Target Firm SHs</a:t>
                      </a:r>
                    </a:p>
                  </a:txBody>
                  <a:tcPr marL="6189" marR="6189"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a:effectLst/>
                      </a:endParaRP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a:effectLst/>
                      </a:endParaRP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900" b="0">
                          <a:effectLst/>
                          <a:latin typeface="Arial Narrow" panose="020B0606020202030204" pitchFamily="34" charset="0"/>
                        </a:rPr>
                        <a:t>30,795,332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r" rtl="0" fontAlgn="b"/>
                      <a:r>
                        <a:rPr lang="en-IN" sz="900" b="0">
                          <a:effectLst/>
                          <a:latin typeface="Arial Narrow" panose="020B0606020202030204" pitchFamily="34" charset="0"/>
                        </a:rPr>
                        <a:t>15,397,666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8D8D8"/>
                    </a:solidFill>
                  </a:tcPr>
                </a:tc>
                <a:tc>
                  <a:txBody>
                    <a:bodyPr/>
                    <a:lstStyle/>
                    <a:p>
                      <a:pPr algn="r" rtl="0" fontAlgn="b"/>
                      <a:r>
                        <a:rPr lang="en-IN" sz="900" b="0">
                          <a:effectLst/>
                          <a:latin typeface="Arial Narrow" panose="020B0606020202030204" pitchFamily="34" charset="0"/>
                        </a:rPr>
                        <a:t>30,795,332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r" rtl="0" fontAlgn="b"/>
                      <a:r>
                        <a:rPr lang="en-IN" sz="900" b="0">
                          <a:effectLst/>
                          <a:latin typeface="Arial Narrow" panose="020B0606020202030204" pitchFamily="34" charset="0"/>
                        </a:rPr>
                        <a:t>15,397,666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8D8D8"/>
                    </a:solidFill>
                  </a:tcPr>
                </a:tc>
                <a:tc>
                  <a:txBody>
                    <a:bodyPr/>
                    <a:lstStyle/>
                    <a:p>
                      <a:pPr algn="r" rtl="0" fontAlgn="b"/>
                      <a:r>
                        <a:rPr lang="en-IN" sz="900" b="0">
                          <a:effectLst/>
                          <a:latin typeface="Arial Narrow" panose="020B0606020202030204" pitchFamily="34" charset="0"/>
                        </a:rPr>
                        <a:t>30,795,332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r" rtl="0" fontAlgn="b"/>
                      <a:r>
                        <a:rPr lang="en-IN" sz="900" b="0">
                          <a:effectLst/>
                          <a:latin typeface="Arial Narrow" panose="020B0606020202030204" pitchFamily="34" charset="0"/>
                        </a:rPr>
                        <a:t>15,397,666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00CBD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8D8D8"/>
                    </a:solidFill>
                  </a:tcPr>
                </a:tc>
                <a:tc>
                  <a:txBody>
                    <a:bodyPr/>
                    <a:lstStyle/>
                    <a:p>
                      <a:pPr rtl="0" fontAlgn="b"/>
                      <a:endParaRPr lang="en-IN" sz="900">
                        <a:effectLst/>
                      </a:endParaRPr>
                    </a:p>
                  </a:txBody>
                  <a:tcPr marL="6189" marR="6189" marT="0" marB="0" anchor="b">
                    <a:lnL w="7620" cap="flat" cmpd="sng" algn="ctr">
                      <a:solidFill>
                        <a:srgbClr val="00CBD0"/>
                      </a:solidFill>
                      <a:prstDash val="solid"/>
                      <a:round/>
                      <a:headEnd type="none" w="med" len="med"/>
                      <a:tailEnd type="none" w="med" len="med"/>
                    </a:lnL>
                    <a:lnR w="7620" cap="flat" cmpd="sng" algn="ctr">
                      <a:solidFill>
                        <a:srgbClr val="00CBD0"/>
                      </a:solidFill>
                      <a:prstDash val="solid"/>
                      <a:round/>
                      <a:headEnd type="none" w="med" len="med"/>
                      <a:tailEnd type="none" w="med" len="med"/>
                    </a:lnR>
                    <a:lnT w="7620" cap="flat" cmpd="sng" algn="ctr">
                      <a:solidFill>
                        <a:srgbClr val="00CBD0"/>
                      </a:solidFill>
                      <a:prstDash val="solid"/>
                      <a:round/>
                      <a:headEnd type="none" w="med" len="med"/>
                      <a:tailEnd type="none" w="med" len="med"/>
                    </a:lnT>
                    <a:lnB w="7620" cap="flat" cmpd="sng" algn="ctr">
                      <a:solidFill>
                        <a:srgbClr val="00D8D0"/>
                      </a:solidFill>
                      <a:prstDash val="solid"/>
                      <a:round/>
                      <a:headEnd type="none" w="med" len="med"/>
                      <a:tailEnd type="none" w="med" len="med"/>
                    </a:lnB>
                    <a:solidFill>
                      <a:srgbClr val="FFE598"/>
                    </a:solidFill>
                  </a:tcPr>
                </a:tc>
                <a:extLst>
                  <a:ext uri="{0D108BD9-81ED-4DB2-BD59-A6C34878D82A}">
                    <a16:rowId xmlns:a16="http://schemas.microsoft.com/office/drawing/2014/main" val="594926298"/>
                  </a:ext>
                </a:extLst>
              </a:tr>
              <a:tr h="227959">
                <a:tc>
                  <a:txBody>
                    <a:bodyPr/>
                    <a:lstStyle/>
                    <a:p>
                      <a:pPr rtl="0" fontAlgn="b"/>
                      <a:r>
                        <a:rPr lang="en-US" sz="900" b="1">
                          <a:effectLst/>
                          <a:latin typeface="Arial Narrow" panose="020B0606020202030204" pitchFamily="34" charset="0"/>
                        </a:rPr>
                        <a:t>Total shares Of combined firm, Post M&amp;A</a:t>
                      </a:r>
                    </a:p>
                  </a:txBody>
                  <a:tcPr marL="6189" marR="6189"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a:effectLst/>
                      </a:endParaRP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a:effectLst/>
                      </a:endParaRP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900" b="0">
                          <a:effectLst/>
                          <a:latin typeface="Arial Narrow" panose="020B0606020202030204" pitchFamily="34" charset="0"/>
                        </a:rPr>
                        <a:t>1,270,795,332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r" rtl="0" fontAlgn="b"/>
                      <a:r>
                        <a:rPr lang="en-IN" sz="900" b="0">
                          <a:effectLst/>
                          <a:latin typeface="Arial Narrow" panose="020B0606020202030204" pitchFamily="34" charset="0"/>
                        </a:rPr>
                        <a:t>1,255,397,666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8D8D8"/>
                    </a:solidFill>
                  </a:tcPr>
                </a:tc>
                <a:tc>
                  <a:txBody>
                    <a:bodyPr/>
                    <a:lstStyle/>
                    <a:p>
                      <a:pPr algn="r" rtl="0" fontAlgn="b"/>
                      <a:r>
                        <a:rPr lang="en-IN" sz="900" b="0">
                          <a:effectLst/>
                          <a:latin typeface="Arial Narrow" panose="020B0606020202030204" pitchFamily="34" charset="0"/>
                        </a:rPr>
                        <a:t>1,270,795,332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r" rtl="0" fontAlgn="b"/>
                      <a:r>
                        <a:rPr lang="en-IN" sz="900" b="0">
                          <a:effectLst/>
                          <a:latin typeface="Arial Narrow" panose="020B0606020202030204" pitchFamily="34" charset="0"/>
                        </a:rPr>
                        <a:t>1,255,397,666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8D8D8"/>
                    </a:solidFill>
                  </a:tcPr>
                </a:tc>
                <a:tc>
                  <a:txBody>
                    <a:bodyPr/>
                    <a:lstStyle/>
                    <a:p>
                      <a:pPr algn="r" rtl="0" fontAlgn="b"/>
                      <a:r>
                        <a:rPr lang="en-IN" sz="900" b="0">
                          <a:effectLst/>
                          <a:latin typeface="Arial Narrow" panose="020B0606020202030204" pitchFamily="34" charset="0"/>
                        </a:rPr>
                        <a:t>1,270,795,332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r" rtl="0" fontAlgn="b"/>
                      <a:r>
                        <a:rPr lang="en-IN" sz="900" b="0">
                          <a:effectLst/>
                          <a:latin typeface="Arial Narrow" panose="020B0606020202030204" pitchFamily="34" charset="0"/>
                        </a:rPr>
                        <a:t>1,255,397,666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00D8D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8D8D8"/>
                    </a:solidFill>
                  </a:tcPr>
                </a:tc>
                <a:tc>
                  <a:txBody>
                    <a:bodyPr/>
                    <a:lstStyle/>
                    <a:p>
                      <a:pPr rtl="0" fontAlgn="b"/>
                      <a:endParaRPr lang="en-IN" sz="900">
                        <a:effectLst/>
                      </a:endParaRPr>
                    </a:p>
                  </a:txBody>
                  <a:tcPr marL="6189" marR="6189" marT="0" marB="0" anchor="b">
                    <a:lnL w="7620" cap="flat" cmpd="sng" algn="ctr">
                      <a:solidFill>
                        <a:srgbClr val="00D8D0"/>
                      </a:solidFill>
                      <a:prstDash val="solid"/>
                      <a:round/>
                      <a:headEnd type="none" w="med" len="med"/>
                      <a:tailEnd type="none" w="med" len="med"/>
                    </a:lnL>
                    <a:lnR w="7620" cap="flat" cmpd="sng" algn="ctr">
                      <a:solidFill>
                        <a:srgbClr val="00D8D0"/>
                      </a:solidFill>
                      <a:prstDash val="solid"/>
                      <a:round/>
                      <a:headEnd type="none" w="med" len="med"/>
                      <a:tailEnd type="none" w="med" len="med"/>
                    </a:lnR>
                    <a:lnT w="7620" cap="flat" cmpd="sng" algn="ctr">
                      <a:solidFill>
                        <a:srgbClr val="00D8D0"/>
                      </a:solidFill>
                      <a:prstDash val="solid"/>
                      <a:round/>
                      <a:headEnd type="none" w="med" len="med"/>
                      <a:tailEnd type="none" w="med" len="med"/>
                    </a:lnT>
                    <a:lnB w="7620" cap="flat" cmpd="sng" algn="ctr">
                      <a:solidFill>
                        <a:srgbClr val="40D1D0"/>
                      </a:solidFill>
                      <a:prstDash val="solid"/>
                      <a:round/>
                      <a:headEnd type="none" w="med" len="med"/>
                      <a:tailEnd type="none" w="med" len="med"/>
                    </a:lnB>
                    <a:solidFill>
                      <a:srgbClr val="FFE598"/>
                    </a:solidFill>
                  </a:tcPr>
                </a:tc>
                <a:extLst>
                  <a:ext uri="{0D108BD9-81ED-4DB2-BD59-A6C34878D82A}">
                    <a16:rowId xmlns:a16="http://schemas.microsoft.com/office/drawing/2014/main" val="2539121268"/>
                  </a:ext>
                </a:extLst>
              </a:tr>
              <a:tr h="227959">
                <a:tc>
                  <a:txBody>
                    <a:bodyPr/>
                    <a:lstStyle/>
                    <a:p>
                      <a:pPr rtl="0" fontAlgn="b"/>
                      <a:r>
                        <a:rPr lang="en-US" sz="900" b="1">
                          <a:effectLst/>
                          <a:latin typeface="Arial Narrow" panose="020B0606020202030204" pitchFamily="34" charset="0"/>
                        </a:rPr>
                        <a:t>Net Income of combined firm post M&amp;A</a:t>
                      </a:r>
                    </a:p>
                  </a:txBody>
                  <a:tcPr marL="6189" marR="6189"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a:effectLst/>
                      </a:endParaRP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a:effectLst/>
                      </a:endParaRP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900" b="0">
                          <a:effectLst/>
                          <a:latin typeface="Arial Narrow" panose="020B0606020202030204" pitchFamily="34" charset="0"/>
                        </a:rPr>
                        <a:t>661,652,520,000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r" rtl="0" fontAlgn="b"/>
                      <a:r>
                        <a:rPr lang="en-IN" sz="900" b="0">
                          <a:effectLst/>
                          <a:latin typeface="Arial Narrow" panose="020B0606020202030204" pitchFamily="34" charset="0"/>
                        </a:rPr>
                        <a:t>661,652,520,000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8D8D8"/>
                    </a:solidFill>
                  </a:tcPr>
                </a:tc>
                <a:tc>
                  <a:txBody>
                    <a:bodyPr/>
                    <a:lstStyle/>
                    <a:p>
                      <a:pPr algn="r" rtl="0" fontAlgn="b"/>
                      <a:r>
                        <a:rPr lang="en-IN" sz="900" b="0">
                          <a:effectLst/>
                          <a:latin typeface="Arial Narrow" panose="020B0606020202030204" pitchFamily="34" charset="0"/>
                        </a:rPr>
                        <a:t>661,652,520,000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r" rtl="0" fontAlgn="b"/>
                      <a:r>
                        <a:rPr lang="en-IN" sz="900" b="0">
                          <a:effectLst/>
                          <a:latin typeface="Arial Narrow" panose="020B0606020202030204" pitchFamily="34" charset="0"/>
                        </a:rPr>
                        <a:t>661,652,520,000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8D8D8"/>
                    </a:solidFill>
                  </a:tcPr>
                </a:tc>
                <a:tc>
                  <a:txBody>
                    <a:bodyPr/>
                    <a:lstStyle/>
                    <a:p>
                      <a:pPr algn="r" rtl="0" fontAlgn="b"/>
                      <a:r>
                        <a:rPr lang="en-IN" sz="900" b="0">
                          <a:effectLst/>
                          <a:latin typeface="Arial Narrow" panose="020B0606020202030204" pitchFamily="34" charset="0"/>
                        </a:rPr>
                        <a:t>661,652,520,000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r" rtl="0" fontAlgn="b"/>
                      <a:r>
                        <a:rPr lang="en-IN" sz="900" b="0">
                          <a:effectLst/>
                          <a:latin typeface="Arial Narrow" panose="020B0606020202030204" pitchFamily="34" charset="0"/>
                        </a:rPr>
                        <a:t>661,652,520,000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40D1D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8D8D8"/>
                    </a:solidFill>
                  </a:tcPr>
                </a:tc>
                <a:tc>
                  <a:txBody>
                    <a:bodyPr/>
                    <a:lstStyle/>
                    <a:p>
                      <a:pPr rtl="0" fontAlgn="b"/>
                      <a:endParaRPr lang="en-IN" sz="900">
                        <a:effectLst/>
                      </a:endParaRPr>
                    </a:p>
                  </a:txBody>
                  <a:tcPr marL="6189" marR="6189" marT="0" marB="0" anchor="b">
                    <a:lnL w="7620" cap="flat" cmpd="sng" algn="ctr">
                      <a:solidFill>
                        <a:srgbClr val="40D1D0"/>
                      </a:solidFill>
                      <a:prstDash val="solid"/>
                      <a:round/>
                      <a:headEnd type="none" w="med" len="med"/>
                      <a:tailEnd type="none" w="med" len="med"/>
                    </a:lnL>
                    <a:lnR w="7620" cap="flat" cmpd="sng" algn="ctr">
                      <a:solidFill>
                        <a:srgbClr val="40D1D0"/>
                      </a:solidFill>
                      <a:prstDash val="solid"/>
                      <a:round/>
                      <a:headEnd type="none" w="med" len="med"/>
                      <a:tailEnd type="none" w="med" len="med"/>
                    </a:lnR>
                    <a:lnT w="7620" cap="flat" cmpd="sng" algn="ctr">
                      <a:solidFill>
                        <a:srgbClr val="40D1D0"/>
                      </a:solidFill>
                      <a:prstDash val="solid"/>
                      <a:round/>
                      <a:headEnd type="none" w="med" len="med"/>
                      <a:tailEnd type="none" w="med" len="med"/>
                    </a:lnT>
                    <a:lnB w="7620" cap="flat" cmpd="sng" algn="ctr">
                      <a:solidFill>
                        <a:srgbClr val="E0DBD0"/>
                      </a:solidFill>
                      <a:prstDash val="solid"/>
                      <a:round/>
                      <a:headEnd type="none" w="med" len="med"/>
                      <a:tailEnd type="none" w="med" len="med"/>
                    </a:lnB>
                    <a:solidFill>
                      <a:srgbClr val="FFE598"/>
                    </a:solidFill>
                  </a:tcPr>
                </a:tc>
                <a:extLst>
                  <a:ext uri="{0D108BD9-81ED-4DB2-BD59-A6C34878D82A}">
                    <a16:rowId xmlns:a16="http://schemas.microsoft.com/office/drawing/2014/main" val="3482374829"/>
                  </a:ext>
                </a:extLst>
              </a:tr>
              <a:tr h="227959">
                <a:tc>
                  <a:txBody>
                    <a:bodyPr/>
                    <a:lstStyle/>
                    <a:p>
                      <a:pPr rtl="0" fontAlgn="b"/>
                      <a:r>
                        <a:rPr lang="en-US" sz="900" b="1">
                          <a:effectLst/>
                          <a:latin typeface="Arial Narrow" panose="020B0606020202030204" pitchFamily="34" charset="0"/>
                        </a:rPr>
                        <a:t>Increase in Net income due to synergy gains </a:t>
                      </a:r>
                    </a:p>
                  </a:txBody>
                  <a:tcPr marL="6189" marR="6189"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a:effectLst/>
                      </a:endParaRP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a:effectLst/>
                      </a:endParaRP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900" b="0">
                          <a:effectLst/>
                          <a:latin typeface="Arial Narrow" panose="020B0606020202030204" pitchFamily="34" charset="0"/>
                        </a:rPr>
                        <a:t>-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r" rtl="0" fontAlgn="b"/>
                      <a:r>
                        <a:rPr lang="en-IN" sz="900" b="0">
                          <a:effectLst/>
                          <a:latin typeface="Arial Narrow" panose="020B0606020202030204" pitchFamily="34" charset="0"/>
                        </a:rPr>
                        <a:t>-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8D8D8"/>
                    </a:solidFill>
                  </a:tcPr>
                </a:tc>
                <a:tc>
                  <a:txBody>
                    <a:bodyPr/>
                    <a:lstStyle/>
                    <a:p>
                      <a:pPr algn="r" rtl="0" fontAlgn="b"/>
                      <a:r>
                        <a:rPr lang="en-IN" sz="900" b="0">
                          <a:effectLst/>
                          <a:latin typeface="Arial Narrow" panose="020B0606020202030204" pitchFamily="34" charset="0"/>
                        </a:rPr>
                        <a:t>-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r" rtl="0" fontAlgn="b"/>
                      <a:r>
                        <a:rPr lang="en-IN" sz="900" b="0">
                          <a:effectLst/>
                          <a:latin typeface="Arial Narrow" panose="020B0606020202030204" pitchFamily="34" charset="0"/>
                        </a:rPr>
                        <a:t>-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8D8D8"/>
                    </a:solidFill>
                  </a:tcPr>
                </a:tc>
                <a:tc>
                  <a:txBody>
                    <a:bodyPr/>
                    <a:lstStyle/>
                    <a:p>
                      <a:pPr algn="r" rtl="0" fontAlgn="b"/>
                      <a:r>
                        <a:rPr lang="en-IN" sz="900" b="0">
                          <a:effectLst/>
                          <a:latin typeface="Arial Narrow" panose="020B0606020202030204" pitchFamily="34" charset="0"/>
                        </a:rPr>
                        <a:t>-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r" rtl="0" fontAlgn="b"/>
                      <a:r>
                        <a:rPr lang="en-IN" sz="900" b="0">
                          <a:effectLst/>
                          <a:latin typeface="Arial Narrow" panose="020B0606020202030204" pitchFamily="34" charset="0"/>
                        </a:rPr>
                        <a:t>-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E0DBD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8D8D8"/>
                    </a:solidFill>
                  </a:tcPr>
                </a:tc>
                <a:tc>
                  <a:txBody>
                    <a:bodyPr/>
                    <a:lstStyle/>
                    <a:p>
                      <a:pPr rtl="0" fontAlgn="b"/>
                      <a:endParaRPr lang="en-IN" sz="900">
                        <a:effectLst/>
                      </a:endParaRPr>
                    </a:p>
                  </a:txBody>
                  <a:tcPr marL="6189" marR="6189" marT="0" marB="0" anchor="b">
                    <a:lnL w="7620" cap="flat" cmpd="sng" algn="ctr">
                      <a:solidFill>
                        <a:srgbClr val="E0DBD0"/>
                      </a:solidFill>
                      <a:prstDash val="solid"/>
                      <a:round/>
                      <a:headEnd type="none" w="med" len="med"/>
                      <a:tailEnd type="none" w="med" len="med"/>
                    </a:lnL>
                    <a:lnR w="7620" cap="flat" cmpd="sng" algn="ctr">
                      <a:solidFill>
                        <a:srgbClr val="E0DBD0"/>
                      </a:solidFill>
                      <a:prstDash val="solid"/>
                      <a:round/>
                      <a:headEnd type="none" w="med" len="med"/>
                      <a:tailEnd type="none" w="med" len="med"/>
                    </a:lnR>
                    <a:lnT w="7620" cap="flat" cmpd="sng" algn="ctr">
                      <a:solidFill>
                        <a:srgbClr val="E0DBD0"/>
                      </a:solidFill>
                      <a:prstDash val="solid"/>
                      <a:round/>
                      <a:headEnd type="none" w="med" len="med"/>
                      <a:tailEnd type="none" w="med" len="med"/>
                    </a:lnT>
                    <a:lnB w="7620" cap="flat" cmpd="sng" algn="ctr">
                      <a:solidFill>
                        <a:srgbClr val="00D2D0"/>
                      </a:solidFill>
                      <a:prstDash val="solid"/>
                      <a:round/>
                      <a:headEnd type="none" w="med" len="med"/>
                      <a:tailEnd type="none" w="med" len="med"/>
                    </a:lnB>
                    <a:solidFill>
                      <a:srgbClr val="FFE598"/>
                    </a:solidFill>
                  </a:tcPr>
                </a:tc>
                <a:extLst>
                  <a:ext uri="{0D108BD9-81ED-4DB2-BD59-A6C34878D82A}">
                    <a16:rowId xmlns:a16="http://schemas.microsoft.com/office/drawing/2014/main" val="1311307579"/>
                  </a:ext>
                </a:extLst>
              </a:tr>
              <a:tr h="227959">
                <a:tc>
                  <a:txBody>
                    <a:bodyPr/>
                    <a:lstStyle/>
                    <a:p>
                      <a:pPr rtl="0" fontAlgn="b"/>
                      <a:r>
                        <a:rPr lang="en-US" sz="900" b="1">
                          <a:effectLst/>
                          <a:latin typeface="Arial Narrow" panose="020B0606020202030204" pitchFamily="34" charset="0"/>
                        </a:rPr>
                        <a:t>Net Income of combined firm adjusted with synergy gain</a:t>
                      </a:r>
                    </a:p>
                  </a:txBody>
                  <a:tcPr marL="6189" marR="6189"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a:effectLst/>
                      </a:endParaRP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a:effectLst/>
                      </a:endParaRP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900" b="0">
                          <a:effectLst/>
                          <a:latin typeface="Arial Narrow" panose="020B0606020202030204" pitchFamily="34" charset="0"/>
                        </a:rPr>
                        <a:t>661,652,520,000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r" rtl="0" fontAlgn="b"/>
                      <a:r>
                        <a:rPr lang="en-IN" sz="900" b="0">
                          <a:effectLst/>
                          <a:latin typeface="Arial Narrow" panose="020B0606020202030204" pitchFamily="34" charset="0"/>
                        </a:rPr>
                        <a:t>661,652,520,000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8D8D8"/>
                    </a:solidFill>
                  </a:tcPr>
                </a:tc>
                <a:tc>
                  <a:txBody>
                    <a:bodyPr/>
                    <a:lstStyle/>
                    <a:p>
                      <a:pPr algn="r" rtl="0" fontAlgn="b"/>
                      <a:r>
                        <a:rPr lang="en-IN" sz="900" b="0">
                          <a:effectLst/>
                          <a:latin typeface="Arial Narrow" panose="020B0606020202030204" pitchFamily="34" charset="0"/>
                        </a:rPr>
                        <a:t>661,652,520,000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r" rtl="0" fontAlgn="b"/>
                      <a:r>
                        <a:rPr lang="en-IN" sz="900" b="0">
                          <a:effectLst/>
                          <a:latin typeface="Arial Narrow" panose="020B0606020202030204" pitchFamily="34" charset="0"/>
                        </a:rPr>
                        <a:t>661,652,520,000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8D8D8"/>
                    </a:solidFill>
                  </a:tcPr>
                </a:tc>
                <a:tc>
                  <a:txBody>
                    <a:bodyPr/>
                    <a:lstStyle/>
                    <a:p>
                      <a:pPr algn="r" rtl="0" fontAlgn="b"/>
                      <a:r>
                        <a:rPr lang="en-IN" sz="900" b="0">
                          <a:effectLst/>
                          <a:latin typeface="Arial Narrow" panose="020B0606020202030204" pitchFamily="34" charset="0"/>
                        </a:rPr>
                        <a:t>661,652,520,000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r" rtl="0" fontAlgn="b"/>
                      <a:r>
                        <a:rPr lang="en-IN" sz="900" b="0">
                          <a:effectLst/>
                          <a:latin typeface="Arial Narrow" panose="020B0606020202030204" pitchFamily="34" charset="0"/>
                        </a:rPr>
                        <a:t>661,652,520,000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00D2D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8D8D8"/>
                    </a:solidFill>
                  </a:tcPr>
                </a:tc>
                <a:tc>
                  <a:txBody>
                    <a:bodyPr/>
                    <a:lstStyle/>
                    <a:p>
                      <a:pPr rtl="0" fontAlgn="b"/>
                      <a:endParaRPr lang="en-IN" sz="900">
                        <a:effectLst/>
                      </a:endParaRPr>
                    </a:p>
                  </a:txBody>
                  <a:tcPr marL="6189" marR="6189" marT="0" marB="0" anchor="b">
                    <a:lnL w="7620" cap="flat" cmpd="sng" algn="ctr">
                      <a:solidFill>
                        <a:srgbClr val="00D2D0"/>
                      </a:solidFill>
                      <a:prstDash val="solid"/>
                      <a:round/>
                      <a:headEnd type="none" w="med" len="med"/>
                      <a:tailEnd type="none" w="med" len="med"/>
                    </a:lnL>
                    <a:lnR w="7620" cap="flat" cmpd="sng" algn="ctr">
                      <a:solidFill>
                        <a:srgbClr val="00D2D0"/>
                      </a:solidFill>
                      <a:prstDash val="solid"/>
                      <a:round/>
                      <a:headEnd type="none" w="med" len="med"/>
                      <a:tailEnd type="none" w="med" len="med"/>
                    </a:lnR>
                    <a:lnT w="7620" cap="flat" cmpd="sng" algn="ctr">
                      <a:solidFill>
                        <a:srgbClr val="00D2D0"/>
                      </a:solidFill>
                      <a:prstDash val="solid"/>
                      <a:round/>
                      <a:headEnd type="none" w="med" len="med"/>
                      <a:tailEnd type="none" w="med" len="med"/>
                    </a:lnT>
                    <a:lnB w="7620" cap="flat" cmpd="sng" algn="ctr">
                      <a:solidFill>
                        <a:srgbClr val="E0E3D0"/>
                      </a:solidFill>
                      <a:prstDash val="solid"/>
                      <a:round/>
                      <a:headEnd type="none" w="med" len="med"/>
                      <a:tailEnd type="none" w="med" len="med"/>
                    </a:lnB>
                    <a:solidFill>
                      <a:srgbClr val="FFE598"/>
                    </a:solidFill>
                  </a:tcPr>
                </a:tc>
                <a:extLst>
                  <a:ext uri="{0D108BD9-81ED-4DB2-BD59-A6C34878D82A}">
                    <a16:rowId xmlns:a16="http://schemas.microsoft.com/office/drawing/2014/main" val="95128456"/>
                  </a:ext>
                </a:extLst>
              </a:tr>
              <a:tr h="227959">
                <a:tc>
                  <a:txBody>
                    <a:bodyPr/>
                    <a:lstStyle/>
                    <a:p>
                      <a:pPr rtl="0" fontAlgn="b"/>
                      <a:r>
                        <a:rPr lang="en-US" sz="900" b="1">
                          <a:effectLst/>
                          <a:latin typeface="Arial Narrow" panose="020B0606020202030204" pitchFamily="34" charset="0"/>
                        </a:rPr>
                        <a:t>EPS of combine firm post M&amp;A</a:t>
                      </a:r>
                    </a:p>
                  </a:txBody>
                  <a:tcPr marL="6189" marR="6189"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a:effectLst/>
                      </a:endParaRP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a:effectLst/>
                      </a:endParaRP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900" b="0">
                          <a:effectLst/>
                          <a:latin typeface="Arial Narrow" panose="020B0606020202030204" pitchFamily="34" charset="0"/>
                        </a:rPr>
                        <a:t>520.66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r" rtl="0" fontAlgn="b"/>
                      <a:r>
                        <a:rPr lang="en-IN" sz="900" b="0">
                          <a:effectLst/>
                          <a:latin typeface="Arial Narrow" panose="020B0606020202030204" pitchFamily="34" charset="0"/>
                        </a:rPr>
                        <a:t>527.05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r" rtl="0" fontAlgn="b"/>
                      <a:r>
                        <a:rPr lang="en-IN" sz="900" b="0">
                          <a:effectLst/>
                          <a:latin typeface="Arial Narrow" panose="020B0606020202030204" pitchFamily="34" charset="0"/>
                        </a:rPr>
                        <a:t>520.66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r" rtl="0" fontAlgn="b"/>
                      <a:r>
                        <a:rPr lang="en-IN" sz="900" b="0">
                          <a:effectLst/>
                          <a:latin typeface="Arial Narrow" panose="020B0606020202030204" pitchFamily="34" charset="0"/>
                        </a:rPr>
                        <a:t>527.05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r" rtl="0" fontAlgn="b"/>
                      <a:r>
                        <a:rPr lang="en-IN" sz="900" b="0">
                          <a:effectLst/>
                          <a:latin typeface="Arial Narrow" panose="020B0606020202030204" pitchFamily="34" charset="0"/>
                        </a:rPr>
                        <a:t>520.66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r" rtl="0" fontAlgn="b"/>
                      <a:r>
                        <a:rPr lang="en-IN" sz="900" b="0">
                          <a:effectLst/>
                          <a:latin typeface="Arial Narrow" panose="020B0606020202030204" pitchFamily="34" charset="0"/>
                        </a:rPr>
                        <a:t>527.05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E0E3D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E0E3D0"/>
                      </a:solidFill>
                      <a:prstDash val="solid"/>
                      <a:round/>
                      <a:headEnd type="none" w="med" len="med"/>
                      <a:tailEnd type="none" w="med" len="med"/>
                    </a:lnL>
                    <a:lnR w="7620" cap="flat" cmpd="sng" algn="ctr">
                      <a:solidFill>
                        <a:srgbClr val="E0E3D0"/>
                      </a:solidFill>
                      <a:prstDash val="solid"/>
                      <a:round/>
                      <a:headEnd type="none" w="med" len="med"/>
                      <a:tailEnd type="none" w="med" len="med"/>
                    </a:lnR>
                    <a:lnT w="7620" cap="flat" cmpd="sng" algn="ctr">
                      <a:solidFill>
                        <a:srgbClr val="E0E3D0"/>
                      </a:solidFill>
                      <a:prstDash val="solid"/>
                      <a:round/>
                      <a:headEnd type="none" w="med" len="med"/>
                      <a:tailEnd type="none" w="med" len="med"/>
                    </a:lnT>
                    <a:lnB w="7620" cap="flat" cmpd="sng" algn="ctr">
                      <a:solidFill>
                        <a:srgbClr val="80ECD0"/>
                      </a:solidFill>
                      <a:prstDash val="solid"/>
                      <a:round/>
                      <a:headEnd type="none" w="med" len="med"/>
                      <a:tailEnd type="none" w="med" len="med"/>
                    </a:lnB>
                    <a:solidFill>
                      <a:srgbClr val="FFE598"/>
                    </a:solidFill>
                  </a:tcPr>
                </a:tc>
                <a:extLst>
                  <a:ext uri="{0D108BD9-81ED-4DB2-BD59-A6C34878D82A}">
                    <a16:rowId xmlns:a16="http://schemas.microsoft.com/office/drawing/2014/main" val="2225706785"/>
                  </a:ext>
                </a:extLst>
              </a:tr>
              <a:tr h="227959">
                <a:tc>
                  <a:txBody>
                    <a:bodyPr/>
                    <a:lstStyle/>
                    <a:p>
                      <a:pPr rtl="0" fontAlgn="b"/>
                      <a:r>
                        <a:rPr lang="en-US" sz="900" b="1">
                          <a:effectLst/>
                          <a:latin typeface="Arial Narrow" panose="020B0606020202030204" pitchFamily="34" charset="0"/>
                        </a:rPr>
                        <a:t>EPS of Acquirer firm Before M&amp;A</a:t>
                      </a:r>
                    </a:p>
                  </a:txBody>
                  <a:tcPr marL="6189" marR="6189"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a:effectLst/>
                      </a:endParaRP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sz="900">
                        <a:effectLst/>
                      </a:endParaRP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900" b="0">
                          <a:effectLst/>
                          <a:latin typeface="Arial Narrow" panose="020B0606020202030204" pitchFamily="34" charset="0"/>
                        </a:rPr>
                        <a:t>520.67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r" rtl="0" fontAlgn="b"/>
                      <a:r>
                        <a:rPr lang="en-IN" sz="900" b="0">
                          <a:effectLst/>
                          <a:latin typeface="Arial Narrow" panose="020B0606020202030204" pitchFamily="34" charset="0"/>
                        </a:rPr>
                        <a:t>520.67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8D8D8"/>
                    </a:solidFill>
                  </a:tcPr>
                </a:tc>
                <a:tc>
                  <a:txBody>
                    <a:bodyPr/>
                    <a:lstStyle/>
                    <a:p>
                      <a:pPr algn="r" rtl="0" fontAlgn="b"/>
                      <a:r>
                        <a:rPr lang="en-IN" sz="900" b="0">
                          <a:effectLst/>
                          <a:latin typeface="Arial Narrow" panose="020B0606020202030204" pitchFamily="34" charset="0"/>
                        </a:rPr>
                        <a:t>520.67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r" rtl="0" fontAlgn="b"/>
                      <a:r>
                        <a:rPr lang="en-IN" sz="900" b="0">
                          <a:effectLst/>
                          <a:latin typeface="Arial Narrow" panose="020B0606020202030204" pitchFamily="34" charset="0"/>
                        </a:rPr>
                        <a:t>520.67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8D8D8"/>
                    </a:solidFill>
                  </a:tcPr>
                </a:tc>
                <a:tc>
                  <a:txBody>
                    <a:bodyPr/>
                    <a:lstStyle/>
                    <a:p>
                      <a:pPr algn="r" rtl="0" fontAlgn="b"/>
                      <a:r>
                        <a:rPr lang="en-IN" sz="900" b="0">
                          <a:effectLst/>
                          <a:latin typeface="Arial Narrow" panose="020B0606020202030204" pitchFamily="34" charset="0"/>
                        </a:rPr>
                        <a:t>520.67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E598"/>
                    </a:solidFill>
                  </a:tcPr>
                </a:tc>
                <a:tc>
                  <a:txBody>
                    <a:bodyPr/>
                    <a:lstStyle/>
                    <a:p>
                      <a:pPr algn="r" rtl="0" fontAlgn="b"/>
                      <a:r>
                        <a:rPr lang="en-IN" sz="900" b="0">
                          <a:effectLst/>
                          <a:latin typeface="Arial Narrow" panose="020B0606020202030204" pitchFamily="34" charset="0"/>
                        </a:rPr>
                        <a:t>520.67 </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80ECD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8D8D8"/>
                    </a:solidFill>
                  </a:tcPr>
                </a:tc>
                <a:tc>
                  <a:txBody>
                    <a:bodyPr/>
                    <a:lstStyle/>
                    <a:p>
                      <a:pPr rtl="0" fontAlgn="b"/>
                      <a:endParaRPr lang="en-IN" sz="900">
                        <a:effectLst/>
                      </a:endParaRPr>
                    </a:p>
                  </a:txBody>
                  <a:tcPr marL="6189" marR="6189" marT="0" marB="0" anchor="b">
                    <a:lnL w="7620" cap="flat" cmpd="sng" algn="ctr">
                      <a:solidFill>
                        <a:srgbClr val="80ECD0"/>
                      </a:solidFill>
                      <a:prstDash val="solid"/>
                      <a:round/>
                      <a:headEnd type="none" w="med" len="med"/>
                      <a:tailEnd type="none" w="med" len="med"/>
                    </a:lnL>
                    <a:lnR w="7620" cap="flat" cmpd="sng" algn="ctr">
                      <a:solidFill>
                        <a:srgbClr val="80ECD0"/>
                      </a:solidFill>
                      <a:prstDash val="solid"/>
                      <a:round/>
                      <a:headEnd type="none" w="med" len="med"/>
                      <a:tailEnd type="none" w="med" len="med"/>
                    </a:lnR>
                    <a:lnT w="7620" cap="flat" cmpd="sng" algn="ctr">
                      <a:solidFill>
                        <a:srgbClr val="80ECD0"/>
                      </a:solidFill>
                      <a:prstDash val="solid"/>
                      <a:round/>
                      <a:headEnd type="none" w="med" len="med"/>
                      <a:tailEnd type="none" w="med" len="med"/>
                    </a:lnT>
                    <a:lnB w="7620" cap="flat" cmpd="sng" algn="ctr">
                      <a:solidFill>
                        <a:srgbClr val="40F1D0"/>
                      </a:solidFill>
                      <a:prstDash val="solid"/>
                      <a:round/>
                      <a:headEnd type="none" w="med" len="med"/>
                      <a:tailEnd type="none" w="med" len="med"/>
                    </a:lnB>
                    <a:solidFill>
                      <a:srgbClr val="FFE598"/>
                    </a:solidFill>
                  </a:tcPr>
                </a:tc>
                <a:extLst>
                  <a:ext uri="{0D108BD9-81ED-4DB2-BD59-A6C34878D82A}">
                    <a16:rowId xmlns:a16="http://schemas.microsoft.com/office/drawing/2014/main" val="3202784882"/>
                  </a:ext>
                </a:extLst>
              </a:tr>
              <a:tr h="227959">
                <a:tc>
                  <a:txBody>
                    <a:bodyPr/>
                    <a:lstStyle/>
                    <a:p>
                      <a:pPr rtl="0" fontAlgn="b"/>
                      <a:r>
                        <a:rPr lang="en-IN" sz="900" b="1">
                          <a:effectLst/>
                          <a:latin typeface="Arial Narrow" panose="020B0606020202030204" pitchFamily="34" charset="0"/>
                        </a:rPr>
                        <a:t>Accretion(dilution) % to Acquirer post M&amp;A</a:t>
                      </a:r>
                    </a:p>
                  </a:txBody>
                  <a:tcPr marL="6189" marR="6189"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endParaRPr lang="en-IN" sz="900">
                        <a:effectLst/>
                      </a:endParaRP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endParaRPr lang="en-IN" sz="900">
                        <a:effectLst/>
                      </a:endParaRP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r>
                        <a:rPr lang="en-IN" sz="900" b="0">
                          <a:effectLst/>
                          <a:latin typeface="Arial Narrow" panose="020B0606020202030204" pitchFamily="34" charset="0"/>
                        </a:rPr>
                        <a:t>0.00%</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E598"/>
                    </a:solidFill>
                  </a:tcPr>
                </a:tc>
                <a:tc>
                  <a:txBody>
                    <a:bodyPr/>
                    <a:lstStyle/>
                    <a:p>
                      <a:pPr algn="r" rtl="0" fontAlgn="b"/>
                      <a:r>
                        <a:rPr lang="en-IN" sz="900" b="0">
                          <a:effectLst/>
                          <a:latin typeface="Arial Narrow" panose="020B0606020202030204" pitchFamily="34" charset="0"/>
                        </a:rPr>
                        <a:t>1.22%</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E598"/>
                    </a:solidFill>
                  </a:tcPr>
                </a:tc>
                <a:tc>
                  <a:txBody>
                    <a:bodyPr/>
                    <a:lstStyle/>
                    <a:p>
                      <a:pPr algn="r" rtl="0" fontAlgn="b"/>
                      <a:r>
                        <a:rPr lang="en-IN" sz="900" b="0">
                          <a:effectLst/>
                          <a:latin typeface="Arial Narrow" panose="020B0606020202030204" pitchFamily="34" charset="0"/>
                        </a:rPr>
                        <a:t>0.00%</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E598"/>
                    </a:solidFill>
                  </a:tcPr>
                </a:tc>
                <a:tc>
                  <a:txBody>
                    <a:bodyPr/>
                    <a:lstStyle/>
                    <a:p>
                      <a:pPr algn="r" rtl="0" fontAlgn="b"/>
                      <a:r>
                        <a:rPr lang="en-IN" sz="900" b="0">
                          <a:effectLst/>
                          <a:latin typeface="Arial Narrow" panose="020B0606020202030204" pitchFamily="34" charset="0"/>
                        </a:rPr>
                        <a:t>1.22%</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E598"/>
                    </a:solidFill>
                  </a:tcPr>
                </a:tc>
                <a:tc>
                  <a:txBody>
                    <a:bodyPr/>
                    <a:lstStyle/>
                    <a:p>
                      <a:pPr algn="r" rtl="0" fontAlgn="b"/>
                      <a:r>
                        <a:rPr lang="en-IN" sz="900" b="0">
                          <a:effectLst/>
                          <a:latin typeface="Arial Narrow" panose="020B0606020202030204" pitchFamily="34" charset="0"/>
                        </a:rPr>
                        <a:t>0.00%</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E598"/>
                    </a:solidFill>
                  </a:tcPr>
                </a:tc>
                <a:tc>
                  <a:txBody>
                    <a:bodyPr/>
                    <a:lstStyle/>
                    <a:p>
                      <a:pPr algn="r" rtl="0" fontAlgn="b"/>
                      <a:r>
                        <a:rPr lang="en-IN" sz="900" b="0">
                          <a:effectLst/>
                          <a:latin typeface="Arial Narrow" panose="020B0606020202030204" pitchFamily="34" charset="0"/>
                        </a:rPr>
                        <a:t>1.22%</a:t>
                      </a:r>
                    </a:p>
                  </a:txBody>
                  <a:tcPr marL="6189" marR="6189" marT="0" marB="0" anchor="b">
                    <a:lnL w="7620" cap="flat" cmpd="sng" algn="ctr">
                      <a:solidFill>
                        <a:srgbClr val="CCCCCC"/>
                      </a:solidFill>
                      <a:prstDash val="solid"/>
                      <a:round/>
                      <a:headEnd type="none" w="med" len="med"/>
                      <a:tailEnd type="none" w="med" len="med"/>
                    </a:lnL>
                    <a:lnR w="7620" cap="flat" cmpd="sng" algn="ctr">
                      <a:solidFill>
                        <a:srgbClr val="40F1D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E598"/>
                    </a:solidFill>
                  </a:tcPr>
                </a:tc>
                <a:tc>
                  <a:txBody>
                    <a:bodyPr/>
                    <a:lstStyle/>
                    <a:p>
                      <a:pPr rtl="0" fontAlgn="b"/>
                      <a:endParaRPr lang="en-IN" sz="900">
                        <a:effectLst/>
                      </a:endParaRPr>
                    </a:p>
                  </a:txBody>
                  <a:tcPr marL="6189" marR="6189" marT="0" marB="0" anchor="b">
                    <a:lnL w="7620" cap="flat" cmpd="sng" algn="ctr">
                      <a:solidFill>
                        <a:srgbClr val="40F1D0"/>
                      </a:solidFill>
                      <a:prstDash val="solid"/>
                      <a:round/>
                      <a:headEnd type="none" w="med" len="med"/>
                      <a:tailEnd type="none" w="med" len="med"/>
                    </a:lnL>
                    <a:lnR w="7620" cap="flat" cmpd="sng" algn="ctr">
                      <a:solidFill>
                        <a:srgbClr val="40F1D0"/>
                      </a:solidFill>
                      <a:prstDash val="solid"/>
                      <a:round/>
                      <a:headEnd type="none" w="med" len="med"/>
                      <a:tailEnd type="none" w="med" len="med"/>
                    </a:lnR>
                    <a:lnT w="7620" cap="flat" cmpd="sng" algn="ctr">
                      <a:solidFill>
                        <a:srgbClr val="40F1D0"/>
                      </a:solidFill>
                      <a:prstDash val="solid"/>
                      <a:round/>
                      <a:headEnd type="none" w="med" len="med"/>
                      <a:tailEnd type="none" w="med" len="med"/>
                    </a:lnT>
                    <a:lnB w="7620" cap="flat" cmpd="sng" algn="ctr">
                      <a:solidFill>
                        <a:srgbClr val="40F1D0"/>
                      </a:solidFill>
                      <a:prstDash val="solid"/>
                      <a:round/>
                      <a:headEnd type="none" w="med" len="med"/>
                      <a:tailEnd type="none" w="med" len="med"/>
                    </a:lnB>
                    <a:solidFill>
                      <a:srgbClr val="FFE598"/>
                    </a:solidFill>
                  </a:tcPr>
                </a:tc>
                <a:extLst>
                  <a:ext uri="{0D108BD9-81ED-4DB2-BD59-A6C34878D82A}">
                    <a16:rowId xmlns:a16="http://schemas.microsoft.com/office/drawing/2014/main" val="370636374"/>
                  </a:ext>
                </a:extLst>
              </a:tr>
            </a:tbl>
          </a:graphicData>
        </a:graphic>
      </p:graphicFrame>
    </p:spTree>
    <p:extLst>
      <p:ext uri="{BB962C8B-B14F-4D97-AF65-F5344CB8AC3E}">
        <p14:creationId xmlns:p14="http://schemas.microsoft.com/office/powerpoint/2010/main" val="1628590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AA6C56B8-0931-DEB3-1D7D-28FB7DDAB535}"/>
              </a:ext>
            </a:extLst>
          </p:cNvPr>
          <p:cNvGraphicFramePr>
            <a:graphicFrameLocks noGrp="1"/>
          </p:cNvGraphicFramePr>
          <p:nvPr>
            <p:extLst>
              <p:ext uri="{D42A27DB-BD31-4B8C-83A1-F6EECF244321}">
                <p14:modId xmlns:p14="http://schemas.microsoft.com/office/powerpoint/2010/main" val="71264387"/>
              </p:ext>
            </p:extLst>
          </p:nvPr>
        </p:nvGraphicFramePr>
        <p:xfrm>
          <a:off x="1851366" y="1131994"/>
          <a:ext cx="8491148" cy="5217282"/>
        </p:xfrm>
        <a:graphic>
          <a:graphicData uri="http://schemas.openxmlformats.org/drawingml/2006/table">
            <a:tbl>
              <a:tblPr/>
              <a:tblGrid>
                <a:gridCol w="1589732">
                  <a:extLst>
                    <a:ext uri="{9D8B030D-6E8A-4147-A177-3AD203B41FA5}">
                      <a16:colId xmlns:a16="http://schemas.microsoft.com/office/drawing/2014/main" val="1268240636"/>
                    </a:ext>
                  </a:extLst>
                </a:gridCol>
                <a:gridCol w="1230484">
                  <a:extLst>
                    <a:ext uri="{9D8B030D-6E8A-4147-A177-3AD203B41FA5}">
                      <a16:colId xmlns:a16="http://schemas.microsoft.com/office/drawing/2014/main" val="3041138377"/>
                    </a:ext>
                  </a:extLst>
                </a:gridCol>
                <a:gridCol w="1210526">
                  <a:extLst>
                    <a:ext uri="{9D8B030D-6E8A-4147-A177-3AD203B41FA5}">
                      <a16:colId xmlns:a16="http://schemas.microsoft.com/office/drawing/2014/main" val="2855943044"/>
                    </a:ext>
                  </a:extLst>
                </a:gridCol>
                <a:gridCol w="1230901">
                  <a:extLst>
                    <a:ext uri="{9D8B030D-6E8A-4147-A177-3AD203B41FA5}">
                      <a16:colId xmlns:a16="http://schemas.microsoft.com/office/drawing/2014/main" val="1866597500"/>
                    </a:ext>
                  </a:extLst>
                </a:gridCol>
                <a:gridCol w="1020923">
                  <a:extLst>
                    <a:ext uri="{9D8B030D-6E8A-4147-A177-3AD203B41FA5}">
                      <a16:colId xmlns:a16="http://schemas.microsoft.com/office/drawing/2014/main" val="2275349360"/>
                    </a:ext>
                  </a:extLst>
                </a:gridCol>
                <a:gridCol w="958139">
                  <a:extLst>
                    <a:ext uri="{9D8B030D-6E8A-4147-A177-3AD203B41FA5}">
                      <a16:colId xmlns:a16="http://schemas.microsoft.com/office/drawing/2014/main" val="850726554"/>
                    </a:ext>
                  </a:extLst>
                </a:gridCol>
                <a:gridCol w="1250443">
                  <a:extLst>
                    <a:ext uri="{9D8B030D-6E8A-4147-A177-3AD203B41FA5}">
                      <a16:colId xmlns:a16="http://schemas.microsoft.com/office/drawing/2014/main" val="148945803"/>
                    </a:ext>
                  </a:extLst>
                </a:gridCol>
              </a:tblGrid>
              <a:tr h="566813">
                <a:tc gridSpan="7">
                  <a:txBody>
                    <a:bodyPr/>
                    <a:lstStyle/>
                    <a:p>
                      <a:pPr algn="ctr" rtl="0" fontAlgn="b"/>
                      <a:r>
                        <a:rPr lang="en-IN" sz="3400" b="1">
                          <a:effectLst/>
                          <a:latin typeface="Garamond" panose="02020404030301010803" pitchFamily="18" charset="0"/>
                        </a:rPr>
                        <a:t>SENSITIVITY ANALYSIS</a:t>
                      </a:r>
                    </a:p>
                  </a:txBody>
                  <a:tcPr marL="29937" marR="29937" marT="0" marB="0" anchor="b">
                    <a:lnL w="7620" cap="flat" cmpd="sng" algn="ctr">
                      <a:solidFill>
                        <a:srgbClr val="808517"/>
                      </a:solidFill>
                      <a:prstDash val="solid"/>
                      <a:round/>
                      <a:headEnd type="none" w="med" len="med"/>
                      <a:tailEnd type="none" w="med" len="med"/>
                    </a:lnL>
                    <a:lnR w="7620" cap="flat" cmpd="sng" algn="ctr">
                      <a:solidFill>
                        <a:srgbClr val="808517"/>
                      </a:solidFill>
                      <a:prstDash val="solid"/>
                      <a:round/>
                      <a:headEnd type="none" w="med" len="med"/>
                      <a:tailEnd type="none" w="med" len="med"/>
                    </a:lnR>
                    <a:lnT w="7620" cap="flat" cmpd="sng" algn="ctr">
                      <a:solidFill>
                        <a:srgbClr val="808517"/>
                      </a:solidFill>
                      <a:prstDash val="solid"/>
                      <a:round/>
                      <a:headEnd type="none" w="med" len="med"/>
                      <a:tailEnd type="none" w="med" len="med"/>
                    </a:lnT>
                    <a:lnB w="7620" cap="flat" cmpd="sng" algn="ctr">
                      <a:solidFill>
                        <a:srgbClr val="408217"/>
                      </a:solidFill>
                      <a:prstDash val="solid"/>
                      <a:round/>
                      <a:headEnd type="none" w="med" len="med"/>
                      <a:tailEnd type="none" w="med" len="med"/>
                    </a:lnB>
                    <a:solidFill>
                      <a:srgbClr val="FFE598"/>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637039831"/>
                  </a:ext>
                </a:extLst>
              </a:tr>
              <a:tr h="478997">
                <a:tc>
                  <a:txBody>
                    <a:bodyPr/>
                    <a:lstStyle/>
                    <a:p>
                      <a:pPr rtl="0" fontAlgn="b"/>
                      <a:endParaRPr lang="en-IN" sz="2400">
                        <a:effectLst/>
                      </a:endParaRPr>
                    </a:p>
                  </a:txBody>
                  <a:tcPr marL="29937" marR="29937" marT="0" marB="0" anchor="b">
                    <a:lnL w="7620" cap="flat" cmpd="sng" algn="ctr">
                      <a:solidFill>
                        <a:srgbClr val="408217"/>
                      </a:solidFill>
                      <a:prstDash val="solid"/>
                      <a:round/>
                      <a:headEnd type="none" w="med" len="med"/>
                      <a:tailEnd type="none" w="med" len="med"/>
                    </a:lnL>
                    <a:lnR w="7620" cap="flat" cmpd="sng" algn="ctr">
                      <a:solidFill>
                        <a:srgbClr val="408217"/>
                      </a:solidFill>
                      <a:prstDash val="solid"/>
                      <a:round/>
                      <a:headEnd type="none" w="med" len="med"/>
                      <a:tailEnd type="none" w="med" len="med"/>
                    </a:lnR>
                    <a:lnT w="7620" cap="flat" cmpd="sng" algn="ctr">
                      <a:solidFill>
                        <a:srgbClr val="408217"/>
                      </a:solidFill>
                      <a:prstDash val="solid"/>
                      <a:round/>
                      <a:headEnd type="none" w="med" len="med"/>
                      <a:tailEnd type="none" w="med" len="med"/>
                    </a:lnT>
                    <a:lnB w="7620" cap="flat" cmpd="sng" algn="ctr">
                      <a:solidFill>
                        <a:srgbClr val="E09417"/>
                      </a:solidFill>
                      <a:prstDash val="solid"/>
                      <a:round/>
                      <a:headEnd type="none" w="med" len="med"/>
                      <a:tailEnd type="none" w="med" len="med"/>
                    </a:lnB>
                    <a:solidFill>
                      <a:srgbClr val="FFFFFF"/>
                    </a:solidFill>
                  </a:tcPr>
                </a:tc>
                <a:tc>
                  <a:txBody>
                    <a:bodyPr/>
                    <a:lstStyle/>
                    <a:p>
                      <a:pPr rtl="0" fontAlgn="b"/>
                      <a:endParaRPr lang="en-IN" sz="2400">
                        <a:effectLst/>
                      </a:endParaRPr>
                    </a:p>
                  </a:txBody>
                  <a:tcPr marL="29937" marR="29937" marT="0" marB="0" anchor="b">
                    <a:lnL w="7620" cap="flat" cmpd="sng" algn="ctr">
                      <a:solidFill>
                        <a:srgbClr val="408217"/>
                      </a:solidFill>
                      <a:prstDash val="solid"/>
                      <a:round/>
                      <a:headEnd type="none" w="med" len="med"/>
                      <a:tailEnd type="none" w="med" len="med"/>
                    </a:lnL>
                    <a:lnR w="7620" cap="flat" cmpd="sng" algn="ctr">
                      <a:solidFill>
                        <a:srgbClr val="208717"/>
                      </a:solidFill>
                      <a:prstDash val="solid"/>
                      <a:round/>
                      <a:headEnd type="none" w="med" len="med"/>
                      <a:tailEnd type="none" w="med" len="med"/>
                    </a:lnR>
                    <a:lnT w="7620" cap="flat" cmpd="sng" algn="ctr">
                      <a:solidFill>
                        <a:srgbClr val="408217"/>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endParaRPr lang="en-IN" sz="2400">
                        <a:effectLst/>
                      </a:endParaRPr>
                    </a:p>
                  </a:txBody>
                  <a:tcPr marL="29937" marR="29937" marT="0" marB="0" anchor="b">
                    <a:lnL w="7620" cap="flat" cmpd="sng" algn="ctr">
                      <a:solidFill>
                        <a:srgbClr val="208717"/>
                      </a:solidFill>
                      <a:prstDash val="solid"/>
                      <a:round/>
                      <a:headEnd type="none" w="med" len="med"/>
                      <a:tailEnd type="none" w="med" len="med"/>
                    </a:lnL>
                    <a:lnR w="7620" cap="flat" cmpd="sng" algn="ctr">
                      <a:solidFill>
                        <a:srgbClr val="808D17"/>
                      </a:solidFill>
                      <a:prstDash val="solid"/>
                      <a:round/>
                      <a:headEnd type="none" w="med" len="med"/>
                      <a:tailEnd type="none" w="med" len="med"/>
                    </a:lnR>
                    <a:lnT w="7620" cap="flat" cmpd="sng" algn="ctr">
                      <a:solidFill>
                        <a:srgbClr val="208717"/>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endParaRPr lang="en-IN" sz="2400">
                        <a:effectLst/>
                      </a:endParaRPr>
                    </a:p>
                  </a:txBody>
                  <a:tcPr marL="29937" marR="29937" marT="0" marB="0" anchor="b">
                    <a:lnL w="7620" cap="flat" cmpd="sng" algn="ctr">
                      <a:solidFill>
                        <a:srgbClr val="808D17"/>
                      </a:solidFill>
                      <a:prstDash val="solid"/>
                      <a:round/>
                      <a:headEnd type="none" w="med" len="med"/>
                      <a:tailEnd type="none" w="med" len="med"/>
                    </a:lnL>
                    <a:lnR w="7620" cap="flat" cmpd="sng" algn="ctr">
                      <a:solidFill>
                        <a:srgbClr val="209017"/>
                      </a:solidFill>
                      <a:prstDash val="solid"/>
                      <a:round/>
                      <a:headEnd type="none" w="med" len="med"/>
                      <a:tailEnd type="none" w="med" len="med"/>
                    </a:lnR>
                    <a:lnT w="7620" cap="flat" cmpd="sng" algn="ctr">
                      <a:solidFill>
                        <a:srgbClr val="808D17"/>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endParaRPr lang="en-IN" sz="2400">
                        <a:effectLst/>
                      </a:endParaRPr>
                    </a:p>
                  </a:txBody>
                  <a:tcPr marL="29937" marR="29937" marT="0" marB="0" anchor="b">
                    <a:lnL w="7620" cap="flat" cmpd="sng" algn="ctr">
                      <a:solidFill>
                        <a:srgbClr val="209017"/>
                      </a:solidFill>
                      <a:prstDash val="solid"/>
                      <a:round/>
                      <a:headEnd type="none" w="med" len="med"/>
                      <a:tailEnd type="none" w="med" len="med"/>
                    </a:lnL>
                    <a:lnR w="7620" cap="flat" cmpd="sng" algn="ctr">
                      <a:solidFill>
                        <a:srgbClr val="A09217"/>
                      </a:solidFill>
                      <a:prstDash val="solid"/>
                      <a:round/>
                      <a:headEnd type="none" w="med" len="med"/>
                      <a:tailEnd type="none" w="med" len="med"/>
                    </a:lnR>
                    <a:lnT w="7620" cap="flat" cmpd="sng" algn="ctr">
                      <a:solidFill>
                        <a:srgbClr val="209017"/>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endParaRPr lang="en-IN" sz="2400">
                        <a:effectLst/>
                      </a:endParaRPr>
                    </a:p>
                  </a:txBody>
                  <a:tcPr marL="29937" marR="29937" marT="0" marB="0" anchor="b">
                    <a:lnL w="7620" cap="flat" cmpd="sng" algn="ctr">
                      <a:solidFill>
                        <a:srgbClr val="A09217"/>
                      </a:solidFill>
                      <a:prstDash val="solid"/>
                      <a:round/>
                      <a:headEnd type="none" w="med" len="med"/>
                      <a:tailEnd type="none" w="med" len="med"/>
                    </a:lnL>
                    <a:lnR w="7620" cap="flat" cmpd="sng" algn="ctr">
                      <a:solidFill>
                        <a:srgbClr val="A09617"/>
                      </a:solidFill>
                      <a:prstDash val="solid"/>
                      <a:round/>
                      <a:headEnd type="none" w="med" len="med"/>
                      <a:tailEnd type="none" w="med" len="med"/>
                    </a:lnR>
                    <a:lnT w="7620" cap="flat" cmpd="sng" algn="ctr">
                      <a:solidFill>
                        <a:srgbClr val="A09217"/>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endParaRPr lang="en-IN" sz="2400">
                        <a:effectLst/>
                      </a:endParaRPr>
                    </a:p>
                  </a:txBody>
                  <a:tcPr marL="29937" marR="29937" marT="0" marB="0" anchor="b">
                    <a:lnL w="7620" cap="flat" cmpd="sng" algn="ctr">
                      <a:solidFill>
                        <a:srgbClr val="A09617"/>
                      </a:solidFill>
                      <a:prstDash val="solid"/>
                      <a:round/>
                      <a:headEnd type="none" w="med" len="med"/>
                      <a:tailEnd type="none" w="med" len="med"/>
                    </a:lnL>
                    <a:lnR w="7620" cap="flat" cmpd="sng" algn="ctr">
                      <a:solidFill>
                        <a:srgbClr val="A09617"/>
                      </a:solidFill>
                      <a:prstDash val="solid"/>
                      <a:round/>
                      <a:headEnd type="none" w="med" len="med"/>
                      <a:tailEnd type="none" w="med" len="med"/>
                    </a:lnR>
                    <a:lnT w="7620" cap="flat" cmpd="sng" algn="ctr">
                      <a:solidFill>
                        <a:srgbClr val="A09617"/>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55405968"/>
                  </a:ext>
                </a:extLst>
              </a:tr>
              <a:tr h="287399">
                <a:tc>
                  <a:txBody>
                    <a:bodyPr/>
                    <a:lstStyle/>
                    <a:p>
                      <a:pPr rtl="0" fontAlgn="b"/>
                      <a:endParaRPr lang="en-IN" sz="2400">
                        <a:effectLst/>
                      </a:endParaRPr>
                    </a:p>
                  </a:txBody>
                  <a:tcPr marL="29937" marR="29937" marT="0" marB="0" anchor="b">
                    <a:lnL w="7620" cap="flat" cmpd="sng" algn="ctr">
                      <a:solidFill>
                        <a:srgbClr val="E09417"/>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E09417"/>
                      </a:solidFill>
                      <a:prstDash val="solid"/>
                      <a:round/>
                      <a:headEnd type="none" w="med" len="med"/>
                      <a:tailEnd type="none" w="med" len="med"/>
                    </a:lnT>
                    <a:lnB w="7620" cap="flat" cmpd="sng" algn="ctr">
                      <a:solidFill>
                        <a:srgbClr val="E09417"/>
                      </a:solidFill>
                      <a:prstDash val="solid"/>
                      <a:round/>
                      <a:headEnd type="none" w="med" len="med"/>
                      <a:tailEnd type="none" w="med" len="med"/>
                    </a:lnB>
                    <a:solidFill>
                      <a:srgbClr val="FFFFFF"/>
                    </a:solidFill>
                  </a:tcPr>
                </a:tc>
                <a:tc gridSpan="6">
                  <a:txBody>
                    <a:bodyPr/>
                    <a:lstStyle/>
                    <a:p>
                      <a:pPr algn="ctr" rtl="0" fontAlgn="b"/>
                      <a:r>
                        <a:rPr lang="en-IN" sz="1600" b="1">
                          <a:effectLst/>
                          <a:latin typeface="Arial" panose="020B0604020202020204" pitchFamily="34" charset="0"/>
                        </a:rPr>
                        <a:t>SENSITIVITY ANALYSIS</a:t>
                      </a:r>
                    </a:p>
                  </a:txBody>
                  <a:tcPr marL="29937" marR="29937" marT="0" marB="0" anchor="b">
                    <a:lnL w="7620" cap="flat" cmpd="sng" algn="ctr">
                      <a:solidFill>
                        <a:srgbClr val="CCCCCC"/>
                      </a:solidFill>
                      <a:prstDash val="solid"/>
                      <a:round/>
                      <a:headEnd type="none" w="med" len="med"/>
                      <a:tailEnd type="none" w="med" len="med"/>
                    </a:lnL>
                    <a:lnR w="1524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409417"/>
                      </a:solidFill>
                      <a:prstDash val="solid"/>
                      <a:round/>
                      <a:headEnd type="none" w="med" len="med"/>
                      <a:tailEnd type="none" w="med" len="med"/>
                    </a:lnB>
                    <a:solidFill>
                      <a:srgbClr val="E2EFD9"/>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460426863"/>
                  </a:ext>
                </a:extLst>
              </a:tr>
              <a:tr h="766395">
                <a:tc>
                  <a:txBody>
                    <a:bodyPr/>
                    <a:lstStyle/>
                    <a:p>
                      <a:pPr rtl="0" fontAlgn="b"/>
                      <a:endParaRPr lang="en-IN" sz="2400">
                        <a:effectLst/>
                      </a:endParaRPr>
                    </a:p>
                  </a:txBody>
                  <a:tcPr marL="29937" marR="29937" marT="0" marB="0" anchor="b">
                    <a:lnL w="7620" cap="flat" cmpd="sng" algn="ctr">
                      <a:solidFill>
                        <a:srgbClr val="E09417"/>
                      </a:solidFill>
                      <a:prstDash val="solid"/>
                      <a:round/>
                      <a:headEnd type="none" w="med" len="med"/>
                      <a:tailEnd type="none" w="med" len="med"/>
                    </a:lnL>
                    <a:lnR w="7620" cap="flat" cmpd="sng" algn="ctr">
                      <a:solidFill>
                        <a:srgbClr val="409417"/>
                      </a:solidFill>
                      <a:prstDash val="solid"/>
                      <a:round/>
                      <a:headEnd type="none" w="med" len="med"/>
                      <a:tailEnd type="none" w="med" len="med"/>
                    </a:lnR>
                    <a:lnT w="7620" cap="flat" cmpd="sng" algn="ctr">
                      <a:solidFill>
                        <a:srgbClr val="E09417"/>
                      </a:solidFill>
                      <a:prstDash val="solid"/>
                      <a:round/>
                      <a:headEnd type="none" w="med" len="med"/>
                      <a:tailEnd type="none" w="med" len="med"/>
                    </a:lnT>
                    <a:lnB w="7620" cap="flat" cmpd="sng" algn="ctr">
                      <a:solidFill>
                        <a:srgbClr val="A0CB16"/>
                      </a:solidFill>
                      <a:prstDash val="solid"/>
                      <a:round/>
                      <a:headEnd type="none" w="med" len="med"/>
                      <a:tailEnd type="none" w="med" len="med"/>
                    </a:lnB>
                    <a:solidFill>
                      <a:srgbClr val="FFFFFF"/>
                    </a:solidFill>
                  </a:tcPr>
                </a:tc>
                <a:tc>
                  <a:txBody>
                    <a:bodyPr/>
                    <a:lstStyle/>
                    <a:p>
                      <a:pPr rtl="0" fontAlgn="b"/>
                      <a:r>
                        <a:rPr lang="en-IN" sz="1600" b="1">
                          <a:effectLst/>
                          <a:latin typeface="Arial" panose="020B0604020202020204" pitchFamily="34" charset="0"/>
                        </a:rPr>
                        <a:t>%age stock payment</a:t>
                      </a:r>
                    </a:p>
                  </a:txBody>
                  <a:tcPr marL="0" marR="0" marT="0" marB="0" anchor="b">
                    <a:lnL w="7620" cap="flat" cmpd="sng" algn="ctr">
                      <a:solidFill>
                        <a:srgbClr val="409417"/>
                      </a:solidFill>
                      <a:prstDash val="solid"/>
                      <a:round/>
                      <a:headEnd type="none" w="med" len="med"/>
                      <a:tailEnd type="none" w="med" len="med"/>
                    </a:lnL>
                    <a:lnR w="7620" cap="flat" cmpd="sng" algn="ctr">
                      <a:solidFill>
                        <a:srgbClr val="409417"/>
                      </a:solidFill>
                      <a:prstDash val="solid"/>
                      <a:round/>
                      <a:headEnd type="none" w="med" len="med"/>
                      <a:tailEnd type="none" w="med" len="med"/>
                    </a:lnR>
                    <a:lnT w="7620" cap="flat" cmpd="sng" algn="ctr">
                      <a:solidFill>
                        <a:srgbClr val="409417"/>
                      </a:solidFill>
                      <a:prstDash val="solid"/>
                      <a:round/>
                      <a:headEnd type="none" w="med" len="med"/>
                      <a:tailEnd type="none" w="med" len="med"/>
                    </a:lnT>
                    <a:lnB w="7620" cap="flat" cmpd="sng" algn="ctr">
                      <a:solidFill>
                        <a:srgbClr val="40DB16"/>
                      </a:solidFill>
                      <a:prstDash val="solid"/>
                      <a:round/>
                      <a:headEnd type="none" w="med" len="med"/>
                      <a:tailEnd type="none" w="med" len="med"/>
                    </a:lnB>
                    <a:solidFill>
                      <a:srgbClr val="F2F2F2"/>
                    </a:solidFill>
                  </a:tcPr>
                </a:tc>
                <a:tc>
                  <a:txBody>
                    <a:bodyPr/>
                    <a:lstStyle/>
                    <a:p>
                      <a:pPr rtl="0" fontAlgn="b"/>
                      <a:endParaRPr lang="en-IN" sz="2400">
                        <a:effectLst/>
                      </a:endParaRPr>
                    </a:p>
                  </a:txBody>
                  <a:tcPr marL="29937" marR="29937" marT="0" marB="0" anchor="b">
                    <a:lnL w="7620" cap="flat" cmpd="sng" algn="ctr">
                      <a:solidFill>
                        <a:srgbClr val="409417"/>
                      </a:solidFill>
                      <a:prstDash val="solid"/>
                      <a:round/>
                      <a:headEnd type="none" w="med" len="med"/>
                      <a:tailEnd type="none" w="med" len="med"/>
                    </a:lnL>
                    <a:lnR w="7620" cap="flat" cmpd="sng" algn="ctr">
                      <a:solidFill>
                        <a:srgbClr val="A09A17"/>
                      </a:solidFill>
                      <a:prstDash val="solid"/>
                      <a:round/>
                      <a:headEnd type="none" w="med" len="med"/>
                      <a:tailEnd type="none" w="med" len="med"/>
                    </a:lnR>
                    <a:lnT w="7620" cap="flat" cmpd="sng" algn="ctr">
                      <a:solidFill>
                        <a:srgbClr val="409417"/>
                      </a:solidFill>
                      <a:prstDash val="solid"/>
                      <a:round/>
                      <a:headEnd type="none" w="med" len="med"/>
                      <a:tailEnd type="none" w="med" len="med"/>
                    </a:lnT>
                    <a:lnB w="7620" cap="flat" cmpd="sng" algn="ctr">
                      <a:solidFill>
                        <a:srgbClr val="40ED16"/>
                      </a:solidFill>
                      <a:prstDash val="solid"/>
                      <a:round/>
                      <a:headEnd type="none" w="med" len="med"/>
                      <a:tailEnd type="none" w="med" len="med"/>
                    </a:lnB>
                    <a:solidFill>
                      <a:srgbClr val="F2F2F2"/>
                    </a:solidFill>
                  </a:tcPr>
                </a:tc>
                <a:tc>
                  <a:txBody>
                    <a:bodyPr/>
                    <a:lstStyle/>
                    <a:p>
                      <a:pPr rtl="0" fontAlgn="b"/>
                      <a:r>
                        <a:rPr lang="en-US" sz="1600" b="1">
                          <a:effectLst/>
                          <a:latin typeface="Arial" panose="020B0604020202020204" pitchFamily="34" charset="0"/>
                        </a:rPr>
                        <a:t>Premium Offered on share price</a:t>
                      </a:r>
                    </a:p>
                  </a:txBody>
                  <a:tcPr marL="0" marR="0" marT="0" marB="0" anchor="b">
                    <a:lnL w="7620" cap="flat" cmpd="sng" algn="ctr">
                      <a:solidFill>
                        <a:srgbClr val="A09A17"/>
                      </a:solidFill>
                      <a:prstDash val="solid"/>
                      <a:round/>
                      <a:headEnd type="none" w="med" len="med"/>
                      <a:tailEnd type="none" w="med" len="med"/>
                    </a:lnL>
                    <a:lnR w="7620" cap="flat" cmpd="sng" algn="ctr">
                      <a:solidFill>
                        <a:srgbClr val="009F17"/>
                      </a:solidFill>
                      <a:prstDash val="solid"/>
                      <a:round/>
                      <a:headEnd type="none" w="med" len="med"/>
                      <a:tailEnd type="none" w="med" len="med"/>
                    </a:lnR>
                    <a:lnT w="7620" cap="flat" cmpd="sng" algn="ctr">
                      <a:solidFill>
                        <a:srgbClr val="A09A17"/>
                      </a:solidFill>
                      <a:prstDash val="solid"/>
                      <a:round/>
                      <a:headEnd type="none" w="med" len="med"/>
                      <a:tailEnd type="none" w="med" len="med"/>
                    </a:lnT>
                    <a:lnB w="7620" cap="flat" cmpd="sng" algn="ctr">
                      <a:solidFill>
                        <a:srgbClr val="20EE16"/>
                      </a:solidFill>
                      <a:prstDash val="solid"/>
                      <a:round/>
                      <a:headEnd type="none" w="med" len="med"/>
                      <a:tailEnd type="none" w="med" len="med"/>
                    </a:lnB>
                    <a:solidFill>
                      <a:srgbClr val="F2F2F2"/>
                    </a:solidFill>
                  </a:tcPr>
                </a:tc>
                <a:tc>
                  <a:txBody>
                    <a:bodyPr/>
                    <a:lstStyle/>
                    <a:p>
                      <a:pPr rtl="0" fontAlgn="b"/>
                      <a:endParaRPr lang="en-IN" sz="2400">
                        <a:effectLst/>
                      </a:endParaRPr>
                    </a:p>
                  </a:txBody>
                  <a:tcPr marL="29937" marR="29937" marT="0" marB="0" anchor="b">
                    <a:lnL w="7620" cap="flat" cmpd="sng" algn="ctr">
                      <a:solidFill>
                        <a:srgbClr val="009F17"/>
                      </a:solidFill>
                      <a:prstDash val="solid"/>
                      <a:round/>
                      <a:headEnd type="none" w="med" len="med"/>
                      <a:tailEnd type="none" w="med" len="med"/>
                    </a:lnL>
                    <a:lnR w="7620" cap="flat" cmpd="sng" algn="ctr">
                      <a:solidFill>
                        <a:srgbClr val="009D17"/>
                      </a:solidFill>
                      <a:prstDash val="solid"/>
                      <a:round/>
                      <a:headEnd type="none" w="med" len="med"/>
                      <a:tailEnd type="none" w="med" len="med"/>
                    </a:lnR>
                    <a:lnT w="7620" cap="flat" cmpd="sng" algn="ctr">
                      <a:solidFill>
                        <a:srgbClr val="009F17"/>
                      </a:solidFill>
                      <a:prstDash val="solid"/>
                      <a:round/>
                      <a:headEnd type="none" w="med" len="med"/>
                      <a:tailEnd type="none" w="med" len="med"/>
                    </a:lnT>
                    <a:lnB w="7620" cap="flat" cmpd="sng" algn="ctr">
                      <a:solidFill>
                        <a:srgbClr val="E0F916"/>
                      </a:solidFill>
                      <a:prstDash val="solid"/>
                      <a:round/>
                      <a:headEnd type="none" w="med" len="med"/>
                      <a:tailEnd type="none" w="med" len="med"/>
                    </a:lnB>
                    <a:solidFill>
                      <a:srgbClr val="F2F2F2"/>
                    </a:solidFill>
                  </a:tcPr>
                </a:tc>
                <a:tc>
                  <a:txBody>
                    <a:bodyPr/>
                    <a:lstStyle/>
                    <a:p>
                      <a:pPr rtl="0" fontAlgn="b"/>
                      <a:endParaRPr lang="en-IN" sz="2400">
                        <a:effectLst/>
                      </a:endParaRPr>
                    </a:p>
                  </a:txBody>
                  <a:tcPr marL="29937" marR="29937" marT="0" marB="0" anchor="b">
                    <a:lnL w="7620" cap="flat" cmpd="sng" algn="ctr">
                      <a:solidFill>
                        <a:srgbClr val="009D17"/>
                      </a:solidFill>
                      <a:prstDash val="solid"/>
                      <a:round/>
                      <a:headEnd type="none" w="med" len="med"/>
                      <a:tailEnd type="none" w="med" len="med"/>
                    </a:lnL>
                    <a:lnR w="7620" cap="flat" cmpd="sng" algn="ctr">
                      <a:solidFill>
                        <a:srgbClr val="A0B316"/>
                      </a:solidFill>
                      <a:prstDash val="solid"/>
                      <a:round/>
                      <a:headEnd type="none" w="med" len="med"/>
                      <a:tailEnd type="none" w="med" len="med"/>
                    </a:lnR>
                    <a:lnT w="7620" cap="flat" cmpd="sng" algn="ctr">
                      <a:solidFill>
                        <a:srgbClr val="009D17"/>
                      </a:solidFill>
                      <a:prstDash val="solid"/>
                      <a:round/>
                      <a:headEnd type="none" w="med" len="med"/>
                      <a:tailEnd type="none" w="med" len="med"/>
                    </a:lnT>
                    <a:lnB w="7620" cap="flat" cmpd="sng" algn="ctr">
                      <a:solidFill>
                        <a:srgbClr val="40FA16"/>
                      </a:solidFill>
                      <a:prstDash val="solid"/>
                      <a:round/>
                      <a:headEnd type="none" w="med" len="med"/>
                      <a:tailEnd type="none" w="med" len="med"/>
                    </a:lnB>
                    <a:solidFill>
                      <a:srgbClr val="F2F2F2"/>
                    </a:solidFill>
                  </a:tcPr>
                </a:tc>
                <a:tc>
                  <a:txBody>
                    <a:bodyPr/>
                    <a:lstStyle/>
                    <a:p>
                      <a:pPr rtl="0" fontAlgn="b"/>
                      <a:endParaRPr lang="en-IN" sz="2400">
                        <a:effectLst/>
                      </a:endParaRPr>
                    </a:p>
                  </a:txBody>
                  <a:tcPr marL="29937" marR="29937" marT="0" marB="0" anchor="b">
                    <a:lnL w="7620" cap="flat" cmpd="sng" algn="ctr">
                      <a:solidFill>
                        <a:srgbClr val="A0B316"/>
                      </a:solidFill>
                      <a:prstDash val="solid"/>
                      <a:round/>
                      <a:headEnd type="none" w="med" len="med"/>
                      <a:tailEnd type="none" w="med" len="med"/>
                    </a:lnL>
                    <a:lnR w="15240" cap="flat" cmpd="sng" algn="ctr">
                      <a:solidFill>
                        <a:srgbClr val="A0B316"/>
                      </a:solidFill>
                      <a:prstDash val="solid"/>
                      <a:round/>
                      <a:headEnd type="none" w="med" len="med"/>
                      <a:tailEnd type="none" w="med" len="med"/>
                    </a:lnR>
                    <a:lnT w="7620" cap="flat" cmpd="sng" algn="ctr">
                      <a:solidFill>
                        <a:srgbClr val="A0B316"/>
                      </a:solidFill>
                      <a:prstDash val="solid"/>
                      <a:round/>
                      <a:headEnd type="none" w="med" len="med"/>
                      <a:tailEnd type="none" w="med" len="med"/>
                    </a:lnT>
                    <a:lnB w="7620" cap="flat" cmpd="sng" algn="ctr">
                      <a:solidFill>
                        <a:srgbClr val="40C216"/>
                      </a:solidFill>
                      <a:prstDash val="solid"/>
                      <a:round/>
                      <a:headEnd type="none" w="med" len="med"/>
                      <a:tailEnd type="none" w="med" len="med"/>
                    </a:lnB>
                    <a:solidFill>
                      <a:srgbClr val="F2F2F2"/>
                    </a:solidFill>
                  </a:tcPr>
                </a:tc>
                <a:extLst>
                  <a:ext uri="{0D108BD9-81ED-4DB2-BD59-A6C34878D82A}">
                    <a16:rowId xmlns:a16="http://schemas.microsoft.com/office/drawing/2014/main" val="3568214549"/>
                  </a:ext>
                </a:extLst>
              </a:tr>
              <a:tr h="287399">
                <a:tc>
                  <a:txBody>
                    <a:bodyPr/>
                    <a:lstStyle/>
                    <a:p>
                      <a:pPr rtl="0" fontAlgn="b"/>
                      <a:endParaRPr lang="en-IN" sz="2400">
                        <a:effectLst/>
                      </a:endParaRPr>
                    </a:p>
                  </a:txBody>
                  <a:tcPr marL="29937" marR="29937" marT="0" marB="0" anchor="b">
                    <a:lnL w="7620" cap="flat" cmpd="sng" algn="ctr">
                      <a:solidFill>
                        <a:srgbClr val="A0CB16"/>
                      </a:solidFill>
                      <a:prstDash val="solid"/>
                      <a:round/>
                      <a:headEnd type="none" w="med" len="med"/>
                      <a:tailEnd type="none" w="med" len="med"/>
                    </a:lnL>
                    <a:lnR w="7620" cap="flat" cmpd="sng" algn="ctr">
                      <a:solidFill>
                        <a:srgbClr val="40DB16"/>
                      </a:solidFill>
                      <a:prstDash val="solid"/>
                      <a:round/>
                      <a:headEnd type="none" w="med" len="med"/>
                      <a:tailEnd type="none" w="med" len="med"/>
                    </a:lnR>
                    <a:lnT w="7620" cap="flat" cmpd="sng" algn="ctr">
                      <a:solidFill>
                        <a:srgbClr val="A0CB16"/>
                      </a:solidFill>
                      <a:prstDash val="solid"/>
                      <a:round/>
                      <a:headEnd type="none" w="med" len="med"/>
                      <a:tailEnd type="none" w="med" len="med"/>
                    </a:lnT>
                    <a:lnB w="7620" cap="flat" cmpd="sng" algn="ctr">
                      <a:solidFill>
                        <a:srgbClr val="600617"/>
                      </a:solidFill>
                      <a:prstDash val="solid"/>
                      <a:round/>
                      <a:headEnd type="none" w="med" len="med"/>
                      <a:tailEnd type="none" w="med" len="med"/>
                    </a:lnB>
                    <a:solidFill>
                      <a:srgbClr val="FFFFFF"/>
                    </a:solidFill>
                  </a:tcPr>
                </a:tc>
                <a:tc>
                  <a:txBody>
                    <a:bodyPr/>
                    <a:lstStyle/>
                    <a:p>
                      <a:pPr algn="r" rtl="0" fontAlgn="b"/>
                      <a:r>
                        <a:rPr lang="en-IN" sz="1600" b="0">
                          <a:solidFill>
                            <a:srgbClr val="FFD965"/>
                          </a:solidFill>
                          <a:effectLst/>
                          <a:latin typeface="Arial" panose="020B0604020202020204" pitchFamily="34" charset="0"/>
                        </a:rPr>
                        <a:t>1.5%</a:t>
                      </a:r>
                    </a:p>
                  </a:txBody>
                  <a:tcPr marL="29937" marR="29937" marT="0" marB="0" anchor="b">
                    <a:lnL w="7620" cap="flat" cmpd="sng" algn="ctr">
                      <a:solidFill>
                        <a:srgbClr val="40DB16"/>
                      </a:solidFill>
                      <a:prstDash val="solid"/>
                      <a:round/>
                      <a:headEnd type="none" w="med" len="med"/>
                      <a:tailEnd type="none" w="med" len="med"/>
                    </a:lnL>
                    <a:lnR w="7620" cap="flat" cmpd="sng" algn="ctr">
                      <a:solidFill>
                        <a:srgbClr val="40ED16"/>
                      </a:solidFill>
                      <a:prstDash val="solid"/>
                      <a:round/>
                      <a:headEnd type="none" w="med" len="med"/>
                      <a:tailEnd type="none" w="med" len="med"/>
                    </a:lnR>
                    <a:lnT w="7620" cap="flat" cmpd="sng" algn="ctr">
                      <a:solidFill>
                        <a:srgbClr val="40DB16"/>
                      </a:solidFill>
                      <a:prstDash val="solid"/>
                      <a:round/>
                      <a:headEnd type="none" w="med" len="med"/>
                      <a:tailEnd type="none" w="med" len="med"/>
                    </a:lnT>
                    <a:lnB w="7620" cap="flat" cmpd="sng" algn="ctr">
                      <a:solidFill>
                        <a:srgbClr val="801117"/>
                      </a:solidFill>
                      <a:prstDash val="solid"/>
                      <a:round/>
                      <a:headEnd type="none" w="med" len="med"/>
                      <a:tailEnd type="none" w="med" len="med"/>
                    </a:lnB>
                    <a:solidFill>
                      <a:srgbClr val="FFD965"/>
                    </a:solidFill>
                  </a:tcPr>
                </a:tc>
                <a:tc>
                  <a:txBody>
                    <a:bodyPr/>
                    <a:lstStyle/>
                    <a:p>
                      <a:pPr algn="r" rtl="0" fontAlgn="b"/>
                      <a:r>
                        <a:rPr lang="en-IN" sz="1600" b="1">
                          <a:effectLst/>
                          <a:latin typeface="Arial" panose="020B0604020202020204" pitchFamily="34" charset="0"/>
                        </a:rPr>
                        <a:t>20%</a:t>
                      </a:r>
                    </a:p>
                  </a:txBody>
                  <a:tcPr marL="29937" marR="29937" marT="0" marB="0" anchor="b">
                    <a:lnL w="7620" cap="flat" cmpd="sng" algn="ctr">
                      <a:solidFill>
                        <a:srgbClr val="40ED16"/>
                      </a:solidFill>
                      <a:prstDash val="solid"/>
                      <a:round/>
                      <a:headEnd type="none" w="med" len="med"/>
                      <a:tailEnd type="none" w="med" len="med"/>
                    </a:lnL>
                    <a:lnR w="7620" cap="flat" cmpd="sng" algn="ctr">
                      <a:solidFill>
                        <a:srgbClr val="20EE16"/>
                      </a:solidFill>
                      <a:prstDash val="solid"/>
                      <a:round/>
                      <a:headEnd type="none" w="med" len="med"/>
                      <a:tailEnd type="none" w="med" len="med"/>
                    </a:lnR>
                    <a:lnT w="7620" cap="flat" cmpd="sng" algn="ctr">
                      <a:solidFill>
                        <a:srgbClr val="40ED16"/>
                      </a:solidFill>
                      <a:prstDash val="solid"/>
                      <a:round/>
                      <a:headEnd type="none" w="med" len="med"/>
                      <a:tailEnd type="none" w="med" len="med"/>
                    </a:lnT>
                    <a:lnB w="7620" cap="flat" cmpd="sng" algn="ctr">
                      <a:solidFill>
                        <a:srgbClr val="400C17"/>
                      </a:solidFill>
                      <a:prstDash val="solid"/>
                      <a:round/>
                      <a:headEnd type="none" w="med" len="med"/>
                      <a:tailEnd type="none" w="med" len="med"/>
                    </a:lnB>
                    <a:solidFill>
                      <a:srgbClr val="FFD965"/>
                    </a:solidFill>
                  </a:tcPr>
                </a:tc>
                <a:tc>
                  <a:txBody>
                    <a:bodyPr/>
                    <a:lstStyle/>
                    <a:p>
                      <a:pPr algn="r" rtl="0" fontAlgn="b"/>
                      <a:r>
                        <a:rPr lang="en-IN" sz="1600" b="1">
                          <a:effectLst/>
                          <a:latin typeface="Arial" panose="020B0604020202020204" pitchFamily="34" charset="0"/>
                        </a:rPr>
                        <a:t>30%</a:t>
                      </a:r>
                    </a:p>
                  </a:txBody>
                  <a:tcPr marL="29937" marR="29937" marT="0" marB="0" anchor="b">
                    <a:lnL w="7620" cap="flat" cmpd="sng" algn="ctr">
                      <a:solidFill>
                        <a:srgbClr val="20EE16"/>
                      </a:solidFill>
                      <a:prstDash val="solid"/>
                      <a:round/>
                      <a:headEnd type="none" w="med" len="med"/>
                      <a:tailEnd type="none" w="med" len="med"/>
                    </a:lnL>
                    <a:lnR w="7620" cap="flat" cmpd="sng" algn="ctr">
                      <a:solidFill>
                        <a:srgbClr val="E0F916"/>
                      </a:solidFill>
                      <a:prstDash val="solid"/>
                      <a:round/>
                      <a:headEnd type="none" w="med" len="med"/>
                      <a:tailEnd type="none" w="med" len="med"/>
                    </a:lnR>
                    <a:lnT w="7620" cap="flat" cmpd="sng" algn="ctr">
                      <a:solidFill>
                        <a:srgbClr val="20EE16"/>
                      </a:solidFill>
                      <a:prstDash val="solid"/>
                      <a:round/>
                      <a:headEnd type="none" w="med" len="med"/>
                      <a:tailEnd type="none" w="med" len="med"/>
                    </a:lnT>
                    <a:lnB w="7620" cap="flat" cmpd="sng" algn="ctr">
                      <a:solidFill>
                        <a:srgbClr val="801217"/>
                      </a:solidFill>
                      <a:prstDash val="solid"/>
                      <a:round/>
                      <a:headEnd type="none" w="med" len="med"/>
                      <a:tailEnd type="none" w="med" len="med"/>
                    </a:lnB>
                    <a:solidFill>
                      <a:srgbClr val="FFD965"/>
                    </a:solidFill>
                  </a:tcPr>
                </a:tc>
                <a:tc>
                  <a:txBody>
                    <a:bodyPr/>
                    <a:lstStyle/>
                    <a:p>
                      <a:pPr algn="r" rtl="0" fontAlgn="b"/>
                      <a:r>
                        <a:rPr lang="en-IN" sz="1600" b="1">
                          <a:effectLst/>
                          <a:latin typeface="Arial" panose="020B0604020202020204" pitchFamily="34" charset="0"/>
                        </a:rPr>
                        <a:t>40%</a:t>
                      </a:r>
                    </a:p>
                  </a:txBody>
                  <a:tcPr marL="29937" marR="29937" marT="0" marB="0" anchor="b">
                    <a:lnL w="7620" cap="flat" cmpd="sng" algn="ctr">
                      <a:solidFill>
                        <a:srgbClr val="E0F916"/>
                      </a:solidFill>
                      <a:prstDash val="solid"/>
                      <a:round/>
                      <a:headEnd type="none" w="med" len="med"/>
                      <a:tailEnd type="none" w="med" len="med"/>
                    </a:lnL>
                    <a:lnR w="7620" cap="flat" cmpd="sng" algn="ctr">
                      <a:solidFill>
                        <a:srgbClr val="40FA16"/>
                      </a:solidFill>
                      <a:prstDash val="solid"/>
                      <a:round/>
                      <a:headEnd type="none" w="med" len="med"/>
                      <a:tailEnd type="none" w="med" len="med"/>
                    </a:lnR>
                    <a:lnT w="7620" cap="flat" cmpd="sng" algn="ctr">
                      <a:solidFill>
                        <a:srgbClr val="E0F916"/>
                      </a:solidFill>
                      <a:prstDash val="solid"/>
                      <a:round/>
                      <a:headEnd type="none" w="med" len="med"/>
                      <a:tailEnd type="none" w="med" len="med"/>
                    </a:lnT>
                    <a:lnB w="7620" cap="flat" cmpd="sng" algn="ctr">
                      <a:solidFill>
                        <a:srgbClr val="201417"/>
                      </a:solidFill>
                      <a:prstDash val="solid"/>
                      <a:round/>
                      <a:headEnd type="none" w="med" len="med"/>
                      <a:tailEnd type="none" w="med" len="med"/>
                    </a:lnB>
                    <a:solidFill>
                      <a:srgbClr val="FFD965"/>
                    </a:solidFill>
                  </a:tcPr>
                </a:tc>
                <a:tc>
                  <a:txBody>
                    <a:bodyPr/>
                    <a:lstStyle/>
                    <a:p>
                      <a:pPr algn="r" rtl="0" fontAlgn="b"/>
                      <a:r>
                        <a:rPr lang="en-IN" sz="1600" b="1">
                          <a:effectLst/>
                          <a:latin typeface="Arial" panose="020B0604020202020204" pitchFamily="34" charset="0"/>
                        </a:rPr>
                        <a:t>50%</a:t>
                      </a:r>
                    </a:p>
                  </a:txBody>
                  <a:tcPr marL="29937" marR="29937" marT="0" marB="0" anchor="b">
                    <a:lnL w="7620" cap="flat" cmpd="sng" algn="ctr">
                      <a:solidFill>
                        <a:srgbClr val="40FA16"/>
                      </a:solidFill>
                      <a:prstDash val="solid"/>
                      <a:round/>
                      <a:headEnd type="none" w="med" len="med"/>
                      <a:tailEnd type="none" w="med" len="med"/>
                    </a:lnL>
                    <a:lnR w="7620" cap="flat" cmpd="sng" algn="ctr">
                      <a:solidFill>
                        <a:srgbClr val="40C216"/>
                      </a:solidFill>
                      <a:prstDash val="solid"/>
                      <a:round/>
                      <a:headEnd type="none" w="med" len="med"/>
                      <a:tailEnd type="none" w="med" len="med"/>
                    </a:lnR>
                    <a:lnT w="7620" cap="flat" cmpd="sng" algn="ctr">
                      <a:solidFill>
                        <a:srgbClr val="40FA16"/>
                      </a:solidFill>
                      <a:prstDash val="solid"/>
                      <a:round/>
                      <a:headEnd type="none" w="med" len="med"/>
                      <a:tailEnd type="none" w="med" len="med"/>
                    </a:lnT>
                    <a:lnB w="7620" cap="flat" cmpd="sng" algn="ctr">
                      <a:solidFill>
                        <a:srgbClr val="201E17"/>
                      </a:solidFill>
                      <a:prstDash val="solid"/>
                      <a:round/>
                      <a:headEnd type="none" w="med" len="med"/>
                      <a:tailEnd type="none" w="med" len="med"/>
                    </a:lnB>
                    <a:solidFill>
                      <a:srgbClr val="FFD965"/>
                    </a:solidFill>
                  </a:tcPr>
                </a:tc>
                <a:tc>
                  <a:txBody>
                    <a:bodyPr/>
                    <a:lstStyle/>
                    <a:p>
                      <a:pPr algn="r" rtl="0" fontAlgn="b"/>
                      <a:r>
                        <a:rPr lang="en-IN" sz="1600" b="1">
                          <a:effectLst/>
                          <a:latin typeface="Arial" panose="020B0604020202020204" pitchFamily="34" charset="0"/>
                        </a:rPr>
                        <a:t>60%</a:t>
                      </a:r>
                    </a:p>
                  </a:txBody>
                  <a:tcPr marL="29937" marR="29937" marT="0" marB="0" anchor="b">
                    <a:lnL w="7620" cap="flat" cmpd="sng" algn="ctr">
                      <a:solidFill>
                        <a:srgbClr val="40C216"/>
                      </a:solidFill>
                      <a:prstDash val="solid"/>
                      <a:round/>
                      <a:headEnd type="none" w="med" len="med"/>
                      <a:tailEnd type="none" w="med" len="med"/>
                    </a:lnL>
                    <a:lnR w="15240" cap="flat" cmpd="sng" algn="ctr">
                      <a:solidFill>
                        <a:srgbClr val="40C216"/>
                      </a:solidFill>
                      <a:prstDash val="solid"/>
                      <a:round/>
                      <a:headEnd type="none" w="med" len="med"/>
                      <a:tailEnd type="none" w="med" len="med"/>
                    </a:lnR>
                    <a:lnT w="7620" cap="flat" cmpd="sng" algn="ctr">
                      <a:solidFill>
                        <a:srgbClr val="40C216"/>
                      </a:solidFill>
                      <a:prstDash val="solid"/>
                      <a:round/>
                      <a:headEnd type="none" w="med" len="med"/>
                      <a:tailEnd type="none" w="med" len="med"/>
                    </a:lnT>
                    <a:lnB w="7620" cap="flat" cmpd="sng" algn="ctr">
                      <a:solidFill>
                        <a:srgbClr val="A08A17"/>
                      </a:solidFill>
                      <a:prstDash val="solid"/>
                      <a:round/>
                      <a:headEnd type="none" w="med" len="med"/>
                      <a:tailEnd type="none" w="med" len="med"/>
                    </a:lnB>
                    <a:solidFill>
                      <a:srgbClr val="FFD965"/>
                    </a:solidFill>
                  </a:tcPr>
                </a:tc>
                <a:extLst>
                  <a:ext uri="{0D108BD9-81ED-4DB2-BD59-A6C34878D82A}">
                    <a16:rowId xmlns:a16="http://schemas.microsoft.com/office/drawing/2014/main" val="1642968358"/>
                  </a:ext>
                </a:extLst>
              </a:tr>
              <a:tr h="287399">
                <a:tc>
                  <a:txBody>
                    <a:bodyPr/>
                    <a:lstStyle/>
                    <a:p>
                      <a:pPr rtl="0" fontAlgn="b"/>
                      <a:endParaRPr lang="en-IN" sz="2400">
                        <a:effectLst/>
                      </a:endParaRPr>
                    </a:p>
                  </a:txBody>
                  <a:tcPr marL="29937" marR="29937" marT="0" marB="0" anchor="b">
                    <a:lnL w="7620" cap="flat" cmpd="sng" algn="ctr">
                      <a:solidFill>
                        <a:srgbClr val="600617"/>
                      </a:solidFill>
                      <a:prstDash val="solid"/>
                      <a:round/>
                      <a:headEnd type="none" w="med" len="med"/>
                      <a:tailEnd type="none" w="med" len="med"/>
                    </a:lnL>
                    <a:lnR w="7620" cap="flat" cmpd="sng" algn="ctr">
                      <a:solidFill>
                        <a:srgbClr val="801117"/>
                      </a:solidFill>
                      <a:prstDash val="solid"/>
                      <a:round/>
                      <a:headEnd type="none" w="med" len="med"/>
                      <a:tailEnd type="none" w="med" len="med"/>
                    </a:lnR>
                    <a:lnT w="7620" cap="flat" cmpd="sng" algn="ctr">
                      <a:solidFill>
                        <a:srgbClr val="600617"/>
                      </a:solidFill>
                      <a:prstDash val="solid"/>
                      <a:round/>
                      <a:headEnd type="none" w="med" len="med"/>
                      <a:tailEnd type="none" w="med" len="med"/>
                    </a:lnT>
                    <a:lnB w="7620" cap="flat" cmpd="sng" algn="ctr">
                      <a:solidFill>
                        <a:srgbClr val="60C016"/>
                      </a:solidFill>
                      <a:prstDash val="solid"/>
                      <a:round/>
                      <a:headEnd type="none" w="med" len="med"/>
                      <a:tailEnd type="none" w="med" len="med"/>
                    </a:lnB>
                    <a:solidFill>
                      <a:srgbClr val="FFFFFF"/>
                    </a:solidFill>
                  </a:tcPr>
                </a:tc>
                <a:tc>
                  <a:txBody>
                    <a:bodyPr/>
                    <a:lstStyle/>
                    <a:p>
                      <a:pPr algn="r" rtl="0" fontAlgn="b"/>
                      <a:r>
                        <a:rPr lang="en-IN" sz="1600" b="1">
                          <a:effectLst/>
                          <a:latin typeface="Arial" panose="020B0604020202020204" pitchFamily="34" charset="0"/>
                        </a:rPr>
                        <a:t>30%</a:t>
                      </a:r>
                    </a:p>
                  </a:txBody>
                  <a:tcPr marL="29937" marR="29937" marT="0" marB="0" anchor="b">
                    <a:lnL w="7620" cap="flat" cmpd="sng" algn="ctr">
                      <a:solidFill>
                        <a:srgbClr val="801117"/>
                      </a:solidFill>
                      <a:prstDash val="solid"/>
                      <a:round/>
                      <a:headEnd type="none" w="med" len="med"/>
                      <a:tailEnd type="none" w="med" len="med"/>
                    </a:lnL>
                    <a:lnR w="7620" cap="flat" cmpd="sng" algn="ctr">
                      <a:solidFill>
                        <a:srgbClr val="400C17"/>
                      </a:solidFill>
                      <a:prstDash val="solid"/>
                      <a:round/>
                      <a:headEnd type="none" w="med" len="med"/>
                      <a:tailEnd type="none" w="med" len="med"/>
                    </a:lnR>
                    <a:lnT w="7620" cap="flat" cmpd="sng" algn="ctr">
                      <a:solidFill>
                        <a:srgbClr val="801117"/>
                      </a:solidFill>
                      <a:prstDash val="solid"/>
                      <a:round/>
                      <a:headEnd type="none" w="med" len="med"/>
                      <a:tailEnd type="none" w="med" len="med"/>
                    </a:lnT>
                    <a:lnB w="7620" cap="flat" cmpd="sng" algn="ctr">
                      <a:solidFill>
                        <a:srgbClr val="A00817"/>
                      </a:solidFill>
                      <a:prstDash val="solid"/>
                      <a:round/>
                      <a:headEnd type="none" w="med" len="med"/>
                      <a:tailEnd type="none" w="med" len="med"/>
                    </a:lnB>
                    <a:solidFill>
                      <a:srgbClr val="FFD965"/>
                    </a:solidFill>
                  </a:tcPr>
                </a:tc>
                <a:tc>
                  <a:txBody>
                    <a:bodyPr/>
                    <a:lstStyle/>
                    <a:p>
                      <a:pPr algn="r" rtl="0" fontAlgn="b"/>
                      <a:r>
                        <a:rPr lang="en-IN" sz="1600" b="0">
                          <a:effectLst/>
                          <a:latin typeface="Arial" panose="020B0604020202020204" pitchFamily="34" charset="0"/>
                        </a:rPr>
                        <a:t>1.8%</a:t>
                      </a:r>
                    </a:p>
                  </a:txBody>
                  <a:tcPr marL="29937" marR="29937" marT="0" marB="0" anchor="b">
                    <a:lnL w="7620" cap="flat" cmpd="sng" algn="ctr">
                      <a:solidFill>
                        <a:srgbClr val="400C17"/>
                      </a:solidFill>
                      <a:prstDash val="solid"/>
                      <a:round/>
                      <a:headEnd type="none" w="med" len="med"/>
                      <a:tailEnd type="none" w="med" len="med"/>
                    </a:lnL>
                    <a:lnR w="7620" cap="flat" cmpd="sng" algn="ctr">
                      <a:solidFill>
                        <a:srgbClr val="801217"/>
                      </a:solidFill>
                      <a:prstDash val="solid"/>
                      <a:round/>
                      <a:headEnd type="none" w="med" len="med"/>
                      <a:tailEnd type="none" w="med" len="med"/>
                    </a:lnR>
                    <a:lnT w="7620" cap="flat" cmpd="sng" algn="ctr">
                      <a:solidFill>
                        <a:srgbClr val="400C17"/>
                      </a:solidFill>
                      <a:prstDash val="solid"/>
                      <a:round/>
                      <a:headEnd type="none" w="med" len="med"/>
                      <a:tailEnd type="none" w="med" len="med"/>
                    </a:lnT>
                    <a:lnB w="7620" cap="flat" cmpd="sng" algn="ctr">
                      <a:solidFill>
                        <a:srgbClr val="008217"/>
                      </a:solidFill>
                      <a:prstDash val="solid"/>
                      <a:round/>
                      <a:headEnd type="none" w="med" len="med"/>
                      <a:tailEnd type="none" w="med" len="med"/>
                    </a:lnB>
                    <a:solidFill>
                      <a:srgbClr val="DEEAF6"/>
                    </a:solidFill>
                  </a:tcPr>
                </a:tc>
                <a:tc>
                  <a:txBody>
                    <a:bodyPr/>
                    <a:lstStyle/>
                    <a:p>
                      <a:pPr algn="r" rtl="0" fontAlgn="b"/>
                      <a:r>
                        <a:rPr lang="en-IN" sz="1600" b="0">
                          <a:effectLst/>
                          <a:latin typeface="Arial" panose="020B0604020202020204" pitchFamily="34" charset="0"/>
                        </a:rPr>
                        <a:t>1.7%</a:t>
                      </a:r>
                    </a:p>
                  </a:txBody>
                  <a:tcPr marL="29937" marR="29937" marT="0" marB="0" anchor="b">
                    <a:lnL w="7620" cap="flat" cmpd="sng" algn="ctr">
                      <a:solidFill>
                        <a:srgbClr val="801217"/>
                      </a:solidFill>
                      <a:prstDash val="solid"/>
                      <a:round/>
                      <a:headEnd type="none" w="med" len="med"/>
                      <a:tailEnd type="none" w="med" len="med"/>
                    </a:lnL>
                    <a:lnR w="7620" cap="flat" cmpd="sng" algn="ctr">
                      <a:solidFill>
                        <a:srgbClr val="201417"/>
                      </a:solidFill>
                      <a:prstDash val="solid"/>
                      <a:round/>
                      <a:headEnd type="none" w="med" len="med"/>
                      <a:tailEnd type="none" w="med" len="med"/>
                    </a:lnR>
                    <a:lnT w="7620" cap="flat" cmpd="sng" algn="ctr">
                      <a:solidFill>
                        <a:srgbClr val="801217"/>
                      </a:solidFill>
                      <a:prstDash val="solid"/>
                      <a:round/>
                      <a:headEnd type="none" w="med" len="med"/>
                      <a:tailEnd type="none" w="med" len="med"/>
                    </a:lnT>
                    <a:lnB w="7620" cap="flat" cmpd="sng" algn="ctr">
                      <a:solidFill>
                        <a:srgbClr val="C08117"/>
                      </a:solidFill>
                      <a:prstDash val="solid"/>
                      <a:round/>
                      <a:headEnd type="none" w="med" len="med"/>
                      <a:tailEnd type="none" w="med" len="med"/>
                    </a:lnB>
                    <a:solidFill>
                      <a:srgbClr val="DEEAF6"/>
                    </a:solidFill>
                  </a:tcPr>
                </a:tc>
                <a:tc>
                  <a:txBody>
                    <a:bodyPr/>
                    <a:lstStyle/>
                    <a:p>
                      <a:pPr algn="r" rtl="0" fontAlgn="b"/>
                      <a:r>
                        <a:rPr lang="en-IN" sz="1600" b="0">
                          <a:effectLst/>
                          <a:latin typeface="Arial" panose="020B0604020202020204" pitchFamily="34" charset="0"/>
                        </a:rPr>
                        <a:t>1.6%</a:t>
                      </a:r>
                    </a:p>
                  </a:txBody>
                  <a:tcPr marL="29937" marR="29937" marT="0" marB="0" anchor="b">
                    <a:lnL w="7620" cap="flat" cmpd="sng" algn="ctr">
                      <a:solidFill>
                        <a:srgbClr val="201417"/>
                      </a:solidFill>
                      <a:prstDash val="solid"/>
                      <a:round/>
                      <a:headEnd type="none" w="med" len="med"/>
                      <a:tailEnd type="none" w="med" len="med"/>
                    </a:lnL>
                    <a:lnR w="7620" cap="flat" cmpd="sng" algn="ctr">
                      <a:solidFill>
                        <a:srgbClr val="201E17"/>
                      </a:solidFill>
                      <a:prstDash val="solid"/>
                      <a:round/>
                      <a:headEnd type="none" w="med" len="med"/>
                      <a:tailEnd type="none" w="med" len="med"/>
                    </a:lnR>
                    <a:lnT w="7620" cap="flat" cmpd="sng" algn="ctr">
                      <a:solidFill>
                        <a:srgbClr val="201417"/>
                      </a:solidFill>
                      <a:prstDash val="solid"/>
                      <a:round/>
                      <a:headEnd type="none" w="med" len="med"/>
                      <a:tailEnd type="none" w="med" len="med"/>
                    </a:lnT>
                    <a:lnB w="7620" cap="flat" cmpd="sng" algn="ctr">
                      <a:solidFill>
                        <a:srgbClr val="409117"/>
                      </a:solidFill>
                      <a:prstDash val="solid"/>
                      <a:round/>
                      <a:headEnd type="none" w="med" len="med"/>
                      <a:tailEnd type="none" w="med" len="med"/>
                    </a:lnB>
                    <a:solidFill>
                      <a:srgbClr val="DEEAF6"/>
                    </a:solidFill>
                  </a:tcPr>
                </a:tc>
                <a:tc>
                  <a:txBody>
                    <a:bodyPr/>
                    <a:lstStyle/>
                    <a:p>
                      <a:pPr algn="r" rtl="0" fontAlgn="b"/>
                      <a:r>
                        <a:rPr lang="en-IN" sz="1600" b="0">
                          <a:effectLst/>
                          <a:latin typeface="Arial" panose="020B0604020202020204" pitchFamily="34" charset="0"/>
                        </a:rPr>
                        <a:t>1.5%</a:t>
                      </a:r>
                    </a:p>
                  </a:txBody>
                  <a:tcPr marL="29937" marR="29937" marT="0" marB="0" anchor="b">
                    <a:lnL w="7620" cap="flat" cmpd="sng" algn="ctr">
                      <a:solidFill>
                        <a:srgbClr val="201E17"/>
                      </a:solidFill>
                      <a:prstDash val="solid"/>
                      <a:round/>
                      <a:headEnd type="none" w="med" len="med"/>
                      <a:tailEnd type="none" w="med" len="med"/>
                    </a:lnL>
                    <a:lnR w="7620" cap="flat" cmpd="sng" algn="ctr">
                      <a:solidFill>
                        <a:srgbClr val="A08A17"/>
                      </a:solidFill>
                      <a:prstDash val="solid"/>
                      <a:round/>
                      <a:headEnd type="none" w="med" len="med"/>
                      <a:tailEnd type="none" w="med" len="med"/>
                    </a:lnR>
                    <a:lnT w="7620" cap="flat" cmpd="sng" algn="ctr">
                      <a:solidFill>
                        <a:srgbClr val="201E17"/>
                      </a:solidFill>
                      <a:prstDash val="solid"/>
                      <a:round/>
                      <a:headEnd type="none" w="med" len="med"/>
                      <a:tailEnd type="none" w="med" len="med"/>
                    </a:lnT>
                    <a:lnB w="7620" cap="flat" cmpd="sng" algn="ctr">
                      <a:solidFill>
                        <a:srgbClr val="409017"/>
                      </a:solidFill>
                      <a:prstDash val="solid"/>
                      <a:round/>
                      <a:headEnd type="none" w="med" len="med"/>
                      <a:tailEnd type="none" w="med" len="med"/>
                    </a:lnB>
                    <a:solidFill>
                      <a:srgbClr val="DEEAF6"/>
                    </a:solidFill>
                  </a:tcPr>
                </a:tc>
                <a:tc>
                  <a:txBody>
                    <a:bodyPr/>
                    <a:lstStyle/>
                    <a:p>
                      <a:pPr algn="r" rtl="0" fontAlgn="b"/>
                      <a:r>
                        <a:rPr lang="en-IN" sz="1600" b="0">
                          <a:effectLst/>
                          <a:latin typeface="Arial" panose="020B0604020202020204" pitchFamily="34" charset="0"/>
                        </a:rPr>
                        <a:t>1.4%</a:t>
                      </a:r>
                    </a:p>
                  </a:txBody>
                  <a:tcPr marL="29937" marR="29937" marT="0" marB="0" anchor="b">
                    <a:lnL w="7620" cap="flat" cmpd="sng" algn="ctr">
                      <a:solidFill>
                        <a:srgbClr val="A08A17"/>
                      </a:solidFill>
                      <a:prstDash val="solid"/>
                      <a:round/>
                      <a:headEnd type="none" w="med" len="med"/>
                      <a:tailEnd type="none" w="med" len="med"/>
                    </a:lnL>
                    <a:lnR w="15240" cap="flat" cmpd="sng" algn="ctr">
                      <a:solidFill>
                        <a:srgbClr val="A08A17"/>
                      </a:solidFill>
                      <a:prstDash val="solid"/>
                      <a:round/>
                      <a:headEnd type="none" w="med" len="med"/>
                      <a:tailEnd type="none" w="med" len="med"/>
                    </a:lnR>
                    <a:lnT w="7620" cap="flat" cmpd="sng" algn="ctr">
                      <a:solidFill>
                        <a:srgbClr val="A08A17"/>
                      </a:solidFill>
                      <a:prstDash val="solid"/>
                      <a:round/>
                      <a:headEnd type="none" w="med" len="med"/>
                      <a:tailEnd type="none" w="med" len="med"/>
                    </a:lnT>
                    <a:lnB w="7620" cap="flat" cmpd="sng" algn="ctr">
                      <a:solidFill>
                        <a:srgbClr val="208917"/>
                      </a:solidFill>
                      <a:prstDash val="solid"/>
                      <a:round/>
                      <a:headEnd type="none" w="med" len="med"/>
                      <a:tailEnd type="none" w="med" len="med"/>
                    </a:lnB>
                    <a:solidFill>
                      <a:srgbClr val="DEEAF6"/>
                    </a:solidFill>
                  </a:tcPr>
                </a:tc>
                <a:extLst>
                  <a:ext uri="{0D108BD9-81ED-4DB2-BD59-A6C34878D82A}">
                    <a16:rowId xmlns:a16="http://schemas.microsoft.com/office/drawing/2014/main" val="1154037362"/>
                  </a:ext>
                </a:extLst>
              </a:tr>
              <a:tr h="287399">
                <a:tc>
                  <a:txBody>
                    <a:bodyPr/>
                    <a:lstStyle/>
                    <a:p>
                      <a:pPr rtl="0" fontAlgn="b"/>
                      <a:endParaRPr lang="en-IN" sz="2400">
                        <a:effectLst/>
                      </a:endParaRPr>
                    </a:p>
                  </a:txBody>
                  <a:tcPr marL="29937" marR="29937" marT="0" marB="0" anchor="b">
                    <a:lnL w="7620" cap="flat" cmpd="sng" algn="ctr">
                      <a:solidFill>
                        <a:srgbClr val="60C016"/>
                      </a:solidFill>
                      <a:prstDash val="solid"/>
                      <a:round/>
                      <a:headEnd type="none" w="med" len="med"/>
                      <a:tailEnd type="none" w="med" len="med"/>
                    </a:lnL>
                    <a:lnR w="7620" cap="flat" cmpd="sng" algn="ctr">
                      <a:solidFill>
                        <a:srgbClr val="A00817"/>
                      </a:solidFill>
                      <a:prstDash val="solid"/>
                      <a:round/>
                      <a:headEnd type="none" w="med" len="med"/>
                      <a:tailEnd type="none" w="med" len="med"/>
                    </a:lnR>
                    <a:lnT w="7620" cap="flat" cmpd="sng" algn="ctr">
                      <a:solidFill>
                        <a:srgbClr val="60C016"/>
                      </a:solidFill>
                      <a:prstDash val="solid"/>
                      <a:round/>
                      <a:headEnd type="none" w="med" len="med"/>
                      <a:tailEnd type="none" w="med" len="med"/>
                    </a:lnT>
                    <a:lnB w="7620" cap="flat" cmpd="sng" algn="ctr">
                      <a:solidFill>
                        <a:srgbClr val="009E17"/>
                      </a:solidFill>
                      <a:prstDash val="solid"/>
                      <a:round/>
                      <a:headEnd type="none" w="med" len="med"/>
                      <a:tailEnd type="none" w="med" len="med"/>
                    </a:lnB>
                    <a:solidFill>
                      <a:srgbClr val="FFFFFF"/>
                    </a:solidFill>
                  </a:tcPr>
                </a:tc>
                <a:tc>
                  <a:txBody>
                    <a:bodyPr/>
                    <a:lstStyle/>
                    <a:p>
                      <a:pPr algn="r" rtl="0" fontAlgn="b"/>
                      <a:r>
                        <a:rPr lang="en-IN" sz="1600" b="1">
                          <a:effectLst/>
                          <a:latin typeface="Arial" panose="020B0604020202020204" pitchFamily="34" charset="0"/>
                        </a:rPr>
                        <a:t>40%</a:t>
                      </a:r>
                    </a:p>
                  </a:txBody>
                  <a:tcPr marL="29937" marR="29937" marT="0" marB="0" anchor="b">
                    <a:lnL w="7620" cap="flat" cmpd="sng" algn="ctr">
                      <a:solidFill>
                        <a:srgbClr val="A00817"/>
                      </a:solidFill>
                      <a:prstDash val="solid"/>
                      <a:round/>
                      <a:headEnd type="none" w="med" len="med"/>
                      <a:tailEnd type="none" w="med" len="med"/>
                    </a:lnL>
                    <a:lnR w="7620" cap="flat" cmpd="sng" algn="ctr">
                      <a:solidFill>
                        <a:srgbClr val="008217"/>
                      </a:solidFill>
                      <a:prstDash val="solid"/>
                      <a:round/>
                      <a:headEnd type="none" w="med" len="med"/>
                      <a:tailEnd type="none" w="med" len="med"/>
                    </a:lnR>
                    <a:lnT w="7620" cap="flat" cmpd="sng" algn="ctr">
                      <a:solidFill>
                        <a:srgbClr val="A00817"/>
                      </a:solidFill>
                      <a:prstDash val="solid"/>
                      <a:round/>
                      <a:headEnd type="none" w="med" len="med"/>
                      <a:tailEnd type="none" w="med" len="med"/>
                    </a:lnT>
                    <a:lnB w="7620" cap="flat" cmpd="sng" algn="ctr">
                      <a:solidFill>
                        <a:srgbClr val="809A17"/>
                      </a:solidFill>
                      <a:prstDash val="solid"/>
                      <a:round/>
                      <a:headEnd type="none" w="med" len="med"/>
                      <a:tailEnd type="none" w="med" len="med"/>
                    </a:lnB>
                    <a:solidFill>
                      <a:srgbClr val="FFD965"/>
                    </a:solidFill>
                  </a:tcPr>
                </a:tc>
                <a:tc>
                  <a:txBody>
                    <a:bodyPr/>
                    <a:lstStyle/>
                    <a:p>
                      <a:pPr algn="r" rtl="0" fontAlgn="b"/>
                      <a:r>
                        <a:rPr lang="en-IN" sz="1600" b="0">
                          <a:effectLst/>
                          <a:latin typeface="Arial" panose="020B0604020202020204" pitchFamily="34" charset="0"/>
                        </a:rPr>
                        <a:t>1.4%</a:t>
                      </a:r>
                    </a:p>
                  </a:txBody>
                  <a:tcPr marL="29937" marR="29937" marT="0" marB="0" anchor="b">
                    <a:lnL w="7620" cap="flat" cmpd="sng" algn="ctr">
                      <a:solidFill>
                        <a:srgbClr val="008217"/>
                      </a:solidFill>
                      <a:prstDash val="solid"/>
                      <a:round/>
                      <a:headEnd type="none" w="med" len="med"/>
                      <a:tailEnd type="none" w="med" len="med"/>
                    </a:lnL>
                    <a:lnR w="7620" cap="flat" cmpd="sng" algn="ctr">
                      <a:solidFill>
                        <a:srgbClr val="C08117"/>
                      </a:solidFill>
                      <a:prstDash val="solid"/>
                      <a:round/>
                      <a:headEnd type="none" w="med" len="med"/>
                      <a:tailEnd type="none" w="med" len="med"/>
                    </a:lnR>
                    <a:lnT w="7620" cap="flat" cmpd="sng" algn="ctr">
                      <a:solidFill>
                        <a:srgbClr val="008217"/>
                      </a:solidFill>
                      <a:prstDash val="solid"/>
                      <a:round/>
                      <a:headEnd type="none" w="med" len="med"/>
                      <a:tailEnd type="none" w="med" len="med"/>
                    </a:lnT>
                    <a:lnB w="7620" cap="flat" cmpd="sng" algn="ctr">
                      <a:solidFill>
                        <a:srgbClr val="209F17"/>
                      </a:solidFill>
                      <a:prstDash val="solid"/>
                      <a:round/>
                      <a:headEnd type="none" w="med" len="med"/>
                      <a:tailEnd type="none" w="med" len="med"/>
                    </a:lnB>
                    <a:solidFill>
                      <a:srgbClr val="DEEAF6"/>
                    </a:solidFill>
                  </a:tcPr>
                </a:tc>
                <a:tc>
                  <a:txBody>
                    <a:bodyPr/>
                    <a:lstStyle/>
                    <a:p>
                      <a:pPr algn="r" rtl="0" fontAlgn="b"/>
                      <a:r>
                        <a:rPr lang="en-IN" sz="1600" b="0">
                          <a:effectLst/>
                          <a:latin typeface="Arial" panose="020B0604020202020204" pitchFamily="34" charset="0"/>
                        </a:rPr>
                        <a:t>1.4%</a:t>
                      </a:r>
                    </a:p>
                  </a:txBody>
                  <a:tcPr marL="29937" marR="29937" marT="0" marB="0" anchor="b">
                    <a:lnL w="7620" cap="flat" cmpd="sng" algn="ctr">
                      <a:solidFill>
                        <a:srgbClr val="C08117"/>
                      </a:solidFill>
                      <a:prstDash val="solid"/>
                      <a:round/>
                      <a:headEnd type="none" w="med" len="med"/>
                      <a:tailEnd type="none" w="med" len="med"/>
                    </a:lnL>
                    <a:lnR w="7620" cap="flat" cmpd="sng" algn="ctr">
                      <a:solidFill>
                        <a:srgbClr val="409117"/>
                      </a:solidFill>
                      <a:prstDash val="solid"/>
                      <a:round/>
                      <a:headEnd type="none" w="med" len="med"/>
                      <a:tailEnd type="none" w="med" len="med"/>
                    </a:lnR>
                    <a:lnT w="7620" cap="flat" cmpd="sng" algn="ctr">
                      <a:solidFill>
                        <a:srgbClr val="C08117"/>
                      </a:solidFill>
                      <a:prstDash val="solid"/>
                      <a:round/>
                      <a:headEnd type="none" w="med" len="med"/>
                      <a:tailEnd type="none" w="med" len="med"/>
                    </a:lnT>
                    <a:lnB w="7620" cap="flat" cmpd="sng" algn="ctr">
                      <a:solidFill>
                        <a:srgbClr val="009816"/>
                      </a:solidFill>
                      <a:prstDash val="solid"/>
                      <a:round/>
                      <a:headEnd type="none" w="med" len="med"/>
                      <a:tailEnd type="none" w="med" len="med"/>
                    </a:lnB>
                    <a:solidFill>
                      <a:srgbClr val="DEEAF6"/>
                    </a:solidFill>
                  </a:tcPr>
                </a:tc>
                <a:tc>
                  <a:txBody>
                    <a:bodyPr/>
                    <a:lstStyle/>
                    <a:p>
                      <a:pPr algn="r" rtl="0" fontAlgn="b"/>
                      <a:r>
                        <a:rPr lang="en-IN" sz="1600" b="0">
                          <a:effectLst/>
                          <a:latin typeface="Arial" panose="020B0604020202020204" pitchFamily="34" charset="0"/>
                        </a:rPr>
                        <a:t>1.3%</a:t>
                      </a:r>
                    </a:p>
                  </a:txBody>
                  <a:tcPr marL="29937" marR="29937" marT="0" marB="0" anchor="b">
                    <a:lnL w="7620" cap="flat" cmpd="sng" algn="ctr">
                      <a:solidFill>
                        <a:srgbClr val="409117"/>
                      </a:solidFill>
                      <a:prstDash val="solid"/>
                      <a:round/>
                      <a:headEnd type="none" w="med" len="med"/>
                      <a:tailEnd type="none" w="med" len="med"/>
                    </a:lnL>
                    <a:lnR w="7620" cap="flat" cmpd="sng" algn="ctr">
                      <a:solidFill>
                        <a:srgbClr val="409017"/>
                      </a:solidFill>
                      <a:prstDash val="solid"/>
                      <a:round/>
                      <a:headEnd type="none" w="med" len="med"/>
                      <a:tailEnd type="none" w="med" len="med"/>
                    </a:lnR>
                    <a:lnT w="7620" cap="flat" cmpd="sng" algn="ctr">
                      <a:solidFill>
                        <a:srgbClr val="409117"/>
                      </a:solidFill>
                      <a:prstDash val="solid"/>
                      <a:round/>
                      <a:headEnd type="none" w="med" len="med"/>
                      <a:tailEnd type="none" w="med" len="med"/>
                    </a:lnT>
                    <a:lnB w="7620" cap="flat" cmpd="sng" algn="ctr">
                      <a:solidFill>
                        <a:srgbClr val="609816"/>
                      </a:solidFill>
                      <a:prstDash val="solid"/>
                      <a:round/>
                      <a:headEnd type="none" w="med" len="med"/>
                      <a:tailEnd type="none" w="med" len="med"/>
                    </a:lnB>
                    <a:solidFill>
                      <a:srgbClr val="DEEAF6"/>
                    </a:solidFill>
                  </a:tcPr>
                </a:tc>
                <a:tc>
                  <a:txBody>
                    <a:bodyPr/>
                    <a:lstStyle/>
                    <a:p>
                      <a:pPr algn="r" rtl="0" fontAlgn="b"/>
                      <a:r>
                        <a:rPr lang="en-IN" sz="1600" b="0">
                          <a:effectLst/>
                          <a:latin typeface="Arial" panose="020B0604020202020204" pitchFamily="34" charset="0"/>
                        </a:rPr>
                        <a:t>1.2%</a:t>
                      </a:r>
                    </a:p>
                  </a:txBody>
                  <a:tcPr marL="29937" marR="29937" marT="0" marB="0" anchor="b">
                    <a:lnL w="7620" cap="flat" cmpd="sng" algn="ctr">
                      <a:solidFill>
                        <a:srgbClr val="409017"/>
                      </a:solidFill>
                      <a:prstDash val="solid"/>
                      <a:round/>
                      <a:headEnd type="none" w="med" len="med"/>
                      <a:tailEnd type="none" w="med" len="med"/>
                    </a:lnL>
                    <a:lnR w="7620" cap="flat" cmpd="sng" algn="ctr">
                      <a:solidFill>
                        <a:srgbClr val="208917"/>
                      </a:solidFill>
                      <a:prstDash val="solid"/>
                      <a:round/>
                      <a:headEnd type="none" w="med" len="med"/>
                      <a:tailEnd type="none" w="med" len="med"/>
                    </a:lnR>
                    <a:lnT w="7620" cap="flat" cmpd="sng" algn="ctr">
                      <a:solidFill>
                        <a:srgbClr val="409017"/>
                      </a:solidFill>
                      <a:prstDash val="solid"/>
                      <a:round/>
                      <a:headEnd type="none" w="med" len="med"/>
                      <a:tailEnd type="none" w="med" len="med"/>
                    </a:lnT>
                    <a:lnB w="7620" cap="flat" cmpd="sng" algn="ctr">
                      <a:solidFill>
                        <a:srgbClr val="60C016"/>
                      </a:solidFill>
                      <a:prstDash val="solid"/>
                      <a:round/>
                      <a:headEnd type="none" w="med" len="med"/>
                      <a:tailEnd type="none" w="med" len="med"/>
                    </a:lnB>
                    <a:solidFill>
                      <a:srgbClr val="DEEAF6"/>
                    </a:solidFill>
                  </a:tcPr>
                </a:tc>
                <a:tc>
                  <a:txBody>
                    <a:bodyPr/>
                    <a:lstStyle/>
                    <a:p>
                      <a:pPr algn="r" rtl="0" fontAlgn="b"/>
                      <a:r>
                        <a:rPr lang="en-IN" sz="1600" b="0">
                          <a:effectLst/>
                          <a:latin typeface="Arial" panose="020B0604020202020204" pitchFamily="34" charset="0"/>
                        </a:rPr>
                        <a:t>1.0%</a:t>
                      </a:r>
                    </a:p>
                  </a:txBody>
                  <a:tcPr marL="29937" marR="29937" marT="0" marB="0" anchor="b">
                    <a:lnL w="7620" cap="flat" cmpd="sng" algn="ctr">
                      <a:solidFill>
                        <a:srgbClr val="208917"/>
                      </a:solidFill>
                      <a:prstDash val="solid"/>
                      <a:round/>
                      <a:headEnd type="none" w="med" len="med"/>
                      <a:tailEnd type="none" w="med" len="med"/>
                    </a:lnL>
                    <a:lnR w="15240" cap="flat" cmpd="sng" algn="ctr">
                      <a:solidFill>
                        <a:srgbClr val="208917"/>
                      </a:solidFill>
                      <a:prstDash val="solid"/>
                      <a:round/>
                      <a:headEnd type="none" w="med" len="med"/>
                      <a:tailEnd type="none" w="med" len="med"/>
                    </a:lnR>
                    <a:lnT w="7620" cap="flat" cmpd="sng" algn="ctr">
                      <a:solidFill>
                        <a:srgbClr val="208917"/>
                      </a:solidFill>
                      <a:prstDash val="solid"/>
                      <a:round/>
                      <a:headEnd type="none" w="med" len="med"/>
                      <a:tailEnd type="none" w="med" len="med"/>
                    </a:lnT>
                    <a:lnB w="7620" cap="flat" cmpd="sng" algn="ctr">
                      <a:solidFill>
                        <a:srgbClr val="209F17"/>
                      </a:solidFill>
                      <a:prstDash val="solid"/>
                      <a:round/>
                      <a:headEnd type="none" w="med" len="med"/>
                      <a:tailEnd type="none" w="med" len="med"/>
                    </a:lnB>
                    <a:solidFill>
                      <a:srgbClr val="DEEAF6"/>
                    </a:solidFill>
                  </a:tcPr>
                </a:tc>
                <a:extLst>
                  <a:ext uri="{0D108BD9-81ED-4DB2-BD59-A6C34878D82A}">
                    <a16:rowId xmlns:a16="http://schemas.microsoft.com/office/drawing/2014/main" val="2157025187"/>
                  </a:ext>
                </a:extLst>
              </a:tr>
              <a:tr h="287399">
                <a:tc>
                  <a:txBody>
                    <a:bodyPr/>
                    <a:lstStyle/>
                    <a:p>
                      <a:pPr rtl="0" fontAlgn="b"/>
                      <a:endParaRPr lang="en-IN" sz="2400">
                        <a:effectLst/>
                      </a:endParaRPr>
                    </a:p>
                  </a:txBody>
                  <a:tcPr marL="29937" marR="29937" marT="0" marB="0" anchor="b">
                    <a:lnL w="7620" cap="flat" cmpd="sng" algn="ctr">
                      <a:solidFill>
                        <a:srgbClr val="009E17"/>
                      </a:solidFill>
                      <a:prstDash val="solid"/>
                      <a:round/>
                      <a:headEnd type="none" w="med" len="med"/>
                      <a:tailEnd type="none" w="med" len="med"/>
                    </a:lnL>
                    <a:lnR w="7620" cap="flat" cmpd="sng" algn="ctr">
                      <a:solidFill>
                        <a:srgbClr val="809A17"/>
                      </a:solidFill>
                      <a:prstDash val="solid"/>
                      <a:round/>
                      <a:headEnd type="none" w="med" len="med"/>
                      <a:tailEnd type="none" w="med" len="med"/>
                    </a:lnR>
                    <a:lnT w="7620" cap="flat" cmpd="sng" algn="ctr">
                      <a:solidFill>
                        <a:srgbClr val="009E17"/>
                      </a:solidFill>
                      <a:prstDash val="solid"/>
                      <a:round/>
                      <a:headEnd type="none" w="med" len="med"/>
                      <a:tailEnd type="none" w="med" len="med"/>
                    </a:lnT>
                    <a:lnB w="7620" cap="flat" cmpd="sng" algn="ctr">
                      <a:solidFill>
                        <a:srgbClr val="40FB16"/>
                      </a:solidFill>
                      <a:prstDash val="solid"/>
                      <a:round/>
                      <a:headEnd type="none" w="med" len="med"/>
                      <a:tailEnd type="none" w="med" len="med"/>
                    </a:lnB>
                    <a:solidFill>
                      <a:srgbClr val="FFFFFF"/>
                    </a:solidFill>
                  </a:tcPr>
                </a:tc>
                <a:tc>
                  <a:txBody>
                    <a:bodyPr/>
                    <a:lstStyle/>
                    <a:p>
                      <a:pPr algn="r" rtl="0" fontAlgn="b"/>
                      <a:r>
                        <a:rPr lang="en-IN" sz="1600" b="1">
                          <a:effectLst/>
                          <a:latin typeface="Arial" panose="020B0604020202020204" pitchFamily="34" charset="0"/>
                        </a:rPr>
                        <a:t>50%</a:t>
                      </a:r>
                    </a:p>
                  </a:txBody>
                  <a:tcPr marL="29937" marR="29937" marT="0" marB="0" anchor="b">
                    <a:lnL w="7620" cap="flat" cmpd="sng" algn="ctr">
                      <a:solidFill>
                        <a:srgbClr val="809A17"/>
                      </a:solidFill>
                      <a:prstDash val="solid"/>
                      <a:round/>
                      <a:headEnd type="none" w="med" len="med"/>
                      <a:tailEnd type="none" w="med" len="med"/>
                    </a:lnL>
                    <a:lnR w="7620" cap="flat" cmpd="sng" algn="ctr">
                      <a:solidFill>
                        <a:srgbClr val="209F17"/>
                      </a:solidFill>
                      <a:prstDash val="solid"/>
                      <a:round/>
                      <a:headEnd type="none" w="med" len="med"/>
                      <a:tailEnd type="none" w="med" len="med"/>
                    </a:lnR>
                    <a:lnT w="7620" cap="flat" cmpd="sng" algn="ctr">
                      <a:solidFill>
                        <a:srgbClr val="809A17"/>
                      </a:solidFill>
                      <a:prstDash val="solid"/>
                      <a:round/>
                      <a:headEnd type="none" w="med" len="med"/>
                      <a:tailEnd type="none" w="med" len="med"/>
                    </a:lnT>
                    <a:lnB w="7620" cap="flat" cmpd="sng" algn="ctr">
                      <a:solidFill>
                        <a:srgbClr val="A00117"/>
                      </a:solidFill>
                      <a:prstDash val="solid"/>
                      <a:round/>
                      <a:headEnd type="none" w="med" len="med"/>
                      <a:tailEnd type="none" w="med" len="med"/>
                    </a:lnB>
                    <a:solidFill>
                      <a:srgbClr val="FFD965"/>
                    </a:solidFill>
                  </a:tcPr>
                </a:tc>
                <a:tc>
                  <a:txBody>
                    <a:bodyPr/>
                    <a:lstStyle/>
                    <a:p>
                      <a:pPr algn="r" rtl="0" fontAlgn="b"/>
                      <a:r>
                        <a:rPr lang="en-IN" sz="1600" b="0">
                          <a:effectLst/>
                          <a:latin typeface="Arial" panose="020B0604020202020204" pitchFamily="34" charset="0"/>
                        </a:rPr>
                        <a:t>1.2%</a:t>
                      </a:r>
                    </a:p>
                  </a:txBody>
                  <a:tcPr marL="29937" marR="29937" marT="0" marB="0" anchor="b">
                    <a:lnL w="7620" cap="flat" cmpd="sng" algn="ctr">
                      <a:solidFill>
                        <a:srgbClr val="209F17"/>
                      </a:solidFill>
                      <a:prstDash val="solid"/>
                      <a:round/>
                      <a:headEnd type="none" w="med" len="med"/>
                      <a:tailEnd type="none" w="med" len="med"/>
                    </a:lnL>
                    <a:lnR w="7620" cap="flat" cmpd="sng" algn="ctr">
                      <a:solidFill>
                        <a:srgbClr val="009816"/>
                      </a:solidFill>
                      <a:prstDash val="solid"/>
                      <a:round/>
                      <a:headEnd type="none" w="med" len="med"/>
                      <a:tailEnd type="none" w="med" len="med"/>
                    </a:lnR>
                    <a:lnT w="7620" cap="flat" cmpd="sng" algn="ctr">
                      <a:solidFill>
                        <a:srgbClr val="209F17"/>
                      </a:solidFill>
                      <a:prstDash val="solid"/>
                      <a:round/>
                      <a:headEnd type="none" w="med" len="med"/>
                      <a:tailEnd type="none" w="med" len="med"/>
                    </a:lnT>
                    <a:lnB w="7620" cap="flat" cmpd="sng" algn="ctr">
                      <a:solidFill>
                        <a:srgbClr val="400217"/>
                      </a:solidFill>
                      <a:prstDash val="solid"/>
                      <a:round/>
                      <a:headEnd type="none" w="med" len="med"/>
                      <a:tailEnd type="none" w="med" len="med"/>
                    </a:lnB>
                    <a:solidFill>
                      <a:srgbClr val="DEEAF6"/>
                    </a:solidFill>
                  </a:tcPr>
                </a:tc>
                <a:tc>
                  <a:txBody>
                    <a:bodyPr/>
                    <a:lstStyle/>
                    <a:p>
                      <a:pPr algn="r" rtl="0" fontAlgn="b"/>
                      <a:r>
                        <a:rPr lang="en-IN" sz="1600" b="0">
                          <a:effectLst/>
                          <a:latin typeface="Arial" panose="020B0604020202020204" pitchFamily="34" charset="0"/>
                        </a:rPr>
                        <a:t>1.0%</a:t>
                      </a:r>
                    </a:p>
                  </a:txBody>
                  <a:tcPr marL="29937" marR="29937" marT="0" marB="0" anchor="b">
                    <a:lnL w="7620" cap="flat" cmpd="sng" algn="ctr">
                      <a:solidFill>
                        <a:srgbClr val="009816"/>
                      </a:solidFill>
                      <a:prstDash val="solid"/>
                      <a:round/>
                      <a:headEnd type="none" w="med" len="med"/>
                      <a:tailEnd type="none" w="med" len="med"/>
                    </a:lnL>
                    <a:lnR w="7620" cap="flat" cmpd="sng" algn="ctr">
                      <a:solidFill>
                        <a:srgbClr val="609816"/>
                      </a:solidFill>
                      <a:prstDash val="solid"/>
                      <a:round/>
                      <a:headEnd type="none" w="med" len="med"/>
                      <a:tailEnd type="none" w="med" len="med"/>
                    </a:lnR>
                    <a:lnT w="7620" cap="flat" cmpd="sng" algn="ctr">
                      <a:solidFill>
                        <a:srgbClr val="009816"/>
                      </a:solidFill>
                      <a:prstDash val="solid"/>
                      <a:round/>
                      <a:headEnd type="none" w="med" len="med"/>
                      <a:tailEnd type="none" w="med" len="med"/>
                    </a:lnT>
                    <a:lnB w="7620" cap="flat" cmpd="sng" algn="ctr">
                      <a:solidFill>
                        <a:srgbClr val="A00417"/>
                      </a:solidFill>
                      <a:prstDash val="solid"/>
                      <a:round/>
                      <a:headEnd type="none" w="med" len="med"/>
                      <a:tailEnd type="none" w="med" len="med"/>
                    </a:lnB>
                    <a:solidFill>
                      <a:srgbClr val="DEEAF6"/>
                    </a:solidFill>
                  </a:tcPr>
                </a:tc>
                <a:tc>
                  <a:txBody>
                    <a:bodyPr/>
                    <a:lstStyle/>
                    <a:p>
                      <a:pPr algn="r" rtl="0" fontAlgn="b"/>
                      <a:r>
                        <a:rPr lang="en-IN" sz="1600" b="0">
                          <a:effectLst/>
                          <a:latin typeface="Arial" panose="020B0604020202020204" pitchFamily="34" charset="0"/>
                        </a:rPr>
                        <a:t>0.9%</a:t>
                      </a:r>
                    </a:p>
                  </a:txBody>
                  <a:tcPr marL="29937" marR="29937" marT="0" marB="0" anchor="b">
                    <a:lnL w="7620" cap="flat" cmpd="sng" algn="ctr">
                      <a:solidFill>
                        <a:srgbClr val="609816"/>
                      </a:solidFill>
                      <a:prstDash val="solid"/>
                      <a:round/>
                      <a:headEnd type="none" w="med" len="med"/>
                      <a:tailEnd type="none" w="med" len="med"/>
                    </a:lnL>
                    <a:lnR w="7620" cap="flat" cmpd="sng" algn="ctr">
                      <a:solidFill>
                        <a:srgbClr val="60C016"/>
                      </a:solidFill>
                      <a:prstDash val="solid"/>
                      <a:round/>
                      <a:headEnd type="none" w="med" len="med"/>
                      <a:tailEnd type="none" w="med" len="med"/>
                    </a:lnR>
                    <a:lnT w="7620" cap="flat" cmpd="sng" algn="ctr">
                      <a:solidFill>
                        <a:srgbClr val="609816"/>
                      </a:solidFill>
                      <a:prstDash val="solid"/>
                      <a:round/>
                      <a:headEnd type="none" w="med" len="med"/>
                      <a:tailEnd type="none" w="med" len="med"/>
                    </a:lnT>
                    <a:lnB w="7620" cap="flat" cmpd="sng" algn="ctr">
                      <a:solidFill>
                        <a:srgbClr val="C00B17"/>
                      </a:solidFill>
                      <a:prstDash val="solid"/>
                      <a:round/>
                      <a:headEnd type="none" w="med" len="med"/>
                      <a:tailEnd type="none" w="med" len="med"/>
                    </a:lnB>
                    <a:solidFill>
                      <a:srgbClr val="DEEAF6"/>
                    </a:solidFill>
                  </a:tcPr>
                </a:tc>
                <a:tc>
                  <a:txBody>
                    <a:bodyPr/>
                    <a:lstStyle/>
                    <a:p>
                      <a:pPr algn="r" rtl="0" fontAlgn="b"/>
                      <a:r>
                        <a:rPr lang="en-IN" sz="1600" b="0">
                          <a:effectLst/>
                          <a:latin typeface="Arial" panose="020B0604020202020204" pitchFamily="34" charset="0"/>
                        </a:rPr>
                        <a:t>0.8%</a:t>
                      </a:r>
                    </a:p>
                  </a:txBody>
                  <a:tcPr marL="29937" marR="29937" marT="0" marB="0" anchor="b">
                    <a:lnL w="7620" cap="flat" cmpd="sng" algn="ctr">
                      <a:solidFill>
                        <a:srgbClr val="60C016"/>
                      </a:solidFill>
                      <a:prstDash val="solid"/>
                      <a:round/>
                      <a:headEnd type="none" w="med" len="med"/>
                      <a:tailEnd type="none" w="med" len="med"/>
                    </a:lnL>
                    <a:lnR w="7620" cap="flat" cmpd="sng" algn="ctr">
                      <a:solidFill>
                        <a:srgbClr val="209F17"/>
                      </a:solidFill>
                      <a:prstDash val="solid"/>
                      <a:round/>
                      <a:headEnd type="none" w="med" len="med"/>
                      <a:tailEnd type="none" w="med" len="med"/>
                    </a:lnR>
                    <a:lnT w="7620" cap="flat" cmpd="sng" algn="ctr">
                      <a:solidFill>
                        <a:srgbClr val="60C016"/>
                      </a:solidFill>
                      <a:prstDash val="solid"/>
                      <a:round/>
                      <a:headEnd type="none" w="med" len="med"/>
                      <a:tailEnd type="none" w="med" len="med"/>
                    </a:lnT>
                    <a:lnB w="7620" cap="flat" cmpd="sng" algn="ctr">
                      <a:solidFill>
                        <a:srgbClr val="201317"/>
                      </a:solidFill>
                      <a:prstDash val="solid"/>
                      <a:round/>
                      <a:headEnd type="none" w="med" len="med"/>
                      <a:tailEnd type="none" w="med" len="med"/>
                    </a:lnB>
                    <a:solidFill>
                      <a:srgbClr val="DEEAF6"/>
                    </a:solidFill>
                  </a:tcPr>
                </a:tc>
                <a:tc>
                  <a:txBody>
                    <a:bodyPr/>
                    <a:lstStyle/>
                    <a:p>
                      <a:pPr algn="r" rtl="0" fontAlgn="b"/>
                      <a:r>
                        <a:rPr lang="en-IN" sz="1600" b="0">
                          <a:effectLst/>
                          <a:latin typeface="Arial" panose="020B0604020202020204" pitchFamily="34" charset="0"/>
                        </a:rPr>
                        <a:t>0.6%</a:t>
                      </a:r>
                    </a:p>
                  </a:txBody>
                  <a:tcPr marL="29937" marR="29937" marT="0" marB="0" anchor="b">
                    <a:lnL w="7620" cap="flat" cmpd="sng" algn="ctr">
                      <a:solidFill>
                        <a:srgbClr val="209F17"/>
                      </a:solidFill>
                      <a:prstDash val="solid"/>
                      <a:round/>
                      <a:headEnd type="none" w="med" len="med"/>
                      <a:tailEnd type="none" w="med" len="med"/>
                    </a:lnL>
                    <a:lnR w="15240" cap="flat" cmpd="sng" algn="ctr">
                      <a:solidFill>
                        <a:srgbClr val="209F17"/>
                      </a:solidFill>
                      <a:prstDash val="solid"/>
                      <a:round/>
                      <a:headEnd type="none" w="med" len="med"/>
                      <a:tailEnd type="none" w="med" len="med"/>
                    </a:lnR>
                    <a:lnT w="7620" cap="flat" cmpd="sng" algn="ctr">
                      <a:solidFill>
                        <a:srgbClr val="209F17"/>
                      </a:solidFill>
                      <a:prstDash val="solid"/>
                      <a:round/>
                      <a:headEnd type="none" w="med" len="med"/>
                      <a:tailEnd type="none" w="med" len="med"/>
                    </a:lnT>
                    <a:lnB w="7620" cap="flat" cmpd="sng" algn="ctr">
                      <a:solidFill>
                        <a:srgbClr val="00DC16"/>
                      </a:solidFill>
                      <a:prstDash val="solid"/>
                      <a:round/>
                      <a:headEnd type="none" w="med" len="med"/>
                      <a:tailEnd type="none" w="med" len="med"/>
                    </a:lnB>
                    <a:solidFill>
                      <a:srgbClr val="DEEAF6"/>
                    </a:solidFill>
                  </a:tcPr>
                </a:tc>
                <a:extLst>
                  <a:ext uri="{0D108BD9-81ED-4DB2-BD59-A6C34878D82A}">
                    <a16:rowId xmlns:a16="http://schemas.microsoft.com/office/drawing/2014/main" val="1577741142"/>
                  </a:ext>
                </a:extLst>
              </a:tr>
              <a:tr h="287399">
                <a:tc>
                  <a:txBody>
                    <a:bodyPr/>
                    <a:lstStyle/>
                    <a:p>
                      <a:pPr rtl="0" fontAlgn="b"/>
                      <a:endParaRPr lang="en-IN" sz="2400">
                        <a:effectLst/>
                      </a:endParaRPr>
                    </a:p>
                  </a:txBody>
                  <a:tcPr marL="29937" marR="29937" marT="0" marB="0" anchor="b">
                    <a:lnL w="7620" cap="flat" cmpd="sng" algn="ctr">
                      <a:solidFill>
                        <a:srgbClr val="40FB16"/>
                      </a:solidFill>
                      <a:prstDash val="solid"/>
                      <a:round/>
                      <a:headEnd type="none" w="med" len="med"/>
                      <a:tailEnd type="none" w="med" len="med"/>
                    </a:lnL>
                    <a:lnR w="7620" cap="flat" cmpd="sng" algn="ctr">
                      <a:solidFill>
                        <a:srgbClr val="A00117"/>
                      </a:solidFill>
                      <a:prstDash val="solid"/>
                      <a:round/>
                      <a:headEnd type="none" w="med" len="med"/>
                      <a:tailEnd type="none" w="med" len="med"/>
                    </a:lnR>
                    <a:lnT w="7620" cap="flat" cmpd="sng" algn="ctr">
                      <a:solidFill>
                        <a:srgbClr val="40FB16"/>
                      </a:solidFill>
                      <a:prstDash val="solid"/>
                      <a:round/>
                      <a:headEnd type="none" w="med" len="med"/>
                      <a:tailEnd type="none" w="med" len="med"/>
                    </a:lnT>
                    <a:lnB w="7620" cap="flat" cmpd="sng" algn="ctr">
                      <a:solidFill>
                        <a:srgbClr val="802717"/>
                      </a:solidFill>
                      <a:prstDash val="solid"/>
                      <a:round/>
                      <a:headEnd type="none" w="med" len="med"/>
                      <a:tailEnd type="none" w="med" len="med"/>
                    </a:lnB>
                    <a:solidFill>
                      <a:srgbClr val="FFFFFF"/>
                    </a:solidFill>
                  </a:tcPr>
                </a:tc>
                <a:tc>
                  <a:txBody>
                    <a:bodyPr/>
                    <a:lstStyle/>
                    <a:p>
                      <a:pPr algn="r" rtl="0" fontAlgn="b"/>
                      <a:r>
                        <a:rPr lang="en-IN" sz="1600" b="1">
                          <a:effectLst/>
                          <a:latin typeface="Arial" panose="020B0604020202020204" pitchFamily="34" charset="0"/>
                        </a:rPr>
                        <a:t>60%</a:t>
                      </a:r>
                    </a:p>
                  </a:txBody>
                  <a:tcPr marL="29937" marR="29937" marT="0" marB="0" anchor="b">
                    <a:lnL w="7620" cap="flat" cmpd="sng" algn="ctr">
                      <a:solidFill>
                        <a:srgbClr val="A00117"/>
                      </a:solidFill>
                      <a:prstDash val="solid"/>
                      <a:round/>
                      <a:headEnd type="none" w="med" len="med"/>
                      <a:tailEnd type="none" w="med" len="med"/>
                    </a:lnL>
                    <a:lnR w="7620" cap="flat" cmpd="sng" algn="ctr">
                      <a:solidFill>
                        <a:srgbClr val="400217"/>
                      </a:solidFill>
                      <a:prstDash val="solid"/>
                      <a:round/>
                      <a:headEnd type="none" w="med" len="med"/>
                      <a:tailEnd type="none" w="med" len="med"/>
                    </a:lnR>
                    <a:lnT w="7620" cap="flat" cmpd="sng" algn="ctr">
                      <a:solidFill>
                        <a:srgbClr val="A00117"/>
                      </a:solidFill>
                      <a:prstDash val="solid"/>
                      <a:round/>
                      <a:headEnd type="none" w="med" len="med"/>
                      <a:tailEnd type="none" w="med" len="med"/>
                    </a:lnT>
                    <a:lnB w="7620" cap="flat" cmpd="sng" algn="ctr">
                      <a:solidFill>
                        <a:srgbClr val="E02A17"/>
                      </a:solidFill>
                      <a:prstDash val="solid"/>
                      <a:round/>
                      <a:headEnd type="none" w="med" len="med"/>
                      <a:tailEnd type="none" w="med" len="med"/>
                    </a:lnB>
                    <a:solidFill>
                      <a:srgbClr val="FFD965"/>
                    </a:solidFill>
                  </a:tcPr>
                </a:tc>
                <a:tc>
                  <a:txBody>
                    <a:bodyPr/>
                    <a:lstStyle/>
                    <a:p>
                      <a:pPr algn="r" rtl="0" fontAlgn="b"/>
                      <a:r>
                        <a:rPr lang="en-IN" sz="1600" b="0">
                          <a:effectLst/>
                          <a:latin typeface="Arial" panose="020B0604020202020204" pitchFamily="34" charset="0"/>
                        </a:rPr>
                        <a:t>0.9%</a:t>
                      </a:r>
                    </a:p>
                  </a:txBody>
                  <a:tcPr marL="29937" marR="29937" marT="0" marB="0" anchor="b">
                    <a:lnL w="7620" cap="flat" cmpd="sng" algn="ctr">
                      <a:solidFill>
                        <a:srgbClr val="400217"/>
                      </a:solidFill>
                      <a:prstDash val="solid"/>
                      <a:round/>
                      <a:headEnd type="none" w="med" len="med"/>
                      <a:tailEnd type="none" w="med" len="med"/>
                    </a:lnL>
                    <a:lnR w="7620" cap="flat" cmpd="sng" algn="ctr">
                      <a:solidFill>
                        <a:srgbClr val="A00417"/>
                      </a:solidFill>
                      <a:prstDash val="solid"/>
                      <a:round/>
                      <a:headEnd type="none" w="med" len="med"/>
                      <a:tailEnd type="none" w="med" len="med"/>
                    </a:lnR>
                    <a:lnT w="7620" cap="flat" cmpd="sng" algn="ctr">
                      <a:solidFill>
                        <a:srgbClr val="400217"/>
                      </a:solidFill>
                      <a:prstDash val="solid"/>
                      <a:round/>
                      <a:headEnd type="none" w="med" len="med"/>
                      <a:tailEnd type="none" w="med" len="med"/>
                    </a:lnT>
                    <a:lnB w="7620" cap="flat" cmpd="sng" algn="ctr">
                      <a:solidFill>
                        <a:srgbClr val="602B17"/>
                      </a:solidFill>
                      <a:prstDash val="solid"/>
                      <a:round/>
                      <a:headEnd type="none" w="med" len="med"/>
                      <a:tailEnd type="none" w="med" len="med"/>
                    </a:lnB>
                    <a:solidFill>
                      <a:srgbClr val="DEEAF6"/>
                    </a:solidFill>
                  </a:tcPr>
                </a:tc>
                <a:tc>
                  <a:txBody>
                    <a:bodyPr/>
                    <a:lstStyle/>
                    <a:p>
                      <a:pPr algn="r" rtl="0" fontAlgn="b"/>
                      <a:r>
                        <a:rPr lang="en-IN" sz="1600" b="0">
                          <a:effectLst/>
                          <a:latin typeface="Arial" panose="020B0604020202020204" pitchFamily="34" charset="0"/>
                        </a:rPr>
                        <a:t>0.7%</a:t>
                      </a:r>
                    </a:p>
                  </a:txBody>
                  <a:tcPr marL="29937" marR="29937" marT="0" marB="0" anchor="b">
                    <a:lnL w="7620" cap="flat" cmpd="sng" algn="ctr">
                      <a:solidFill>
                        <a:srgbClr val="A00417"/>
                      </a:solidFill>
                      <a:prstDash val="solid"/>
                      <a:round/>
                      <a:headEnd type="none" w="med" len="med"/>
                      <a:tailEnd type="none" w="med" len="med"/>
                    </a:lnL>
                    <a:lnR w="7620" cap="flat" cmpd="sng" algn="ctr">
                      <a:solidFill>
                        <a:srgbClr val="C00B17"/>
                      </a:solidFill>
                      <a:prstDash val="solid"/>
                      <a:round/>
                      <a:headEnd type="none" w="med" len="med"/>
                      <a:tailEnd type="none" w="med" len="med"/>
                    </a:lnR>
                    <a:lnT w="7620" cap="flat" cmpd="sng" algn="ctr">
                      <a:solidFill>
                        <a:srgbClr val="A00417"/>
                      </a:solidFill>
                      <a:prstDash val="solid"/>
                      <a:round/>
                      <a:headEnd type="none" w="med" len="med"/>
                      <a:tailEnd type="none" w="med" len="med"/>
                    </a:lnT>
                    <a:lnB w="7620" cap="flat" cmpd="sng" algn="ctr">
                      <a:solidFill>
                        <a:srgbClr val="002D17"/>
                      </a:solidFill>
                      <a:prstDash val="solid"/>
                      <a:round/>
                      <a:headEnd type="none" w="med" len="med"/>
                      <a:tailEnd type="none" w="med" len="med"/>
                    </a:lnB>
                    <a:solidFill>
                      <a:srgbClr val="DEEAF6"/>
                    </a:solidFill>
                  </a:tcPr>
                </a:tc>
                <a:tc>
                  <a:txBody>
                    <a:bodyPr/>
                    <a:lstStyle/>
                    <a:p>
                      <a:pPr algn="r" rtl="0" fontAlgn="b"/>
                      <a:r>
                        <a:rPr lang="en-IN" sz="1600" b="0">
                          <a:effectLst/>
                          <a:latin typeface="Arial" panose="020B0604020202020204" pitchFamily="34" charset="0"/>
                        </a:rPr>
                        <a:t>0.6%</a:t>
                      </a:r>
                    </a:p>
                  </a:txBody>
                  <a:tcPr marL="29937" marR="29937" marT="0" marB="0" anchor="b">
                    <a:lnL w="7620" cap="flat" cmpd="sng" algn="ctr">
                      <a:solidFill>
                        <a:srgbClr val="C00B17"/>
                      </a:solidFill>
                      <a:prstDash val="solid"/>
                      <a:round/>
                      <a:headEnd type="none" w="med" len="med"/>
                      <a:tailEnd type="none" w="med" len="med"/>
                    </a:lnL>
                    <a:lnR w="7620" cap="flat" cmpd="sng" algn="ctr">
                      <a:solidFill>
                        <a:srgbClr val="201317"/>
                      </a:solidFill>
                      <a:prstDash val="solid"/>
                      <a:round/>
                      <a:headEnd type="none" w="med" len="med"/>
                      <a:tailEnd type="none" w="med" len="med"/>
                    </a:lnR>
                    <a:lnT w="7620" cap="flat" cmpd="sng" algn="ctr">
                      <a:solidFill>
                        <a:srgbClr val="C00B17"/>
                      </a:solidFill>
                      <a:prstDash val="solid"/>
                      <a:round/>
                      <a:headEnd type="none" w="med" len="med"/>
                      <a:tailEnd type="none" w="med" len="med"/>
                    </a:lnT>
                    <a:lnB w="7620" cap="flat" cmpd="sng" algn="ctr">
                      <a:solidFill>
                        <a:srgbClr val="003917"/>
                      </a:solidFill>
                      <a:prstDash val="solid"/>
                      <a:round/>
                      <a:headEnd type="none" w="med" len="med"/>
                      <a:tailEnd type="none" w="med" len="med"/>
                    </a:lnB>
                    <a:solidFill>
                      <a:srgbClr val="DEEAF6"/>
                    </a:solidFill>
                  </a:tcPr>
                </a:tc>
                <a:tc>
                  <a:txBody>
                    <a:bodyPr/>
                    <a:lstStyle/>
                    <a:p>
                      <a:pPr algn="r" rtl="0" fontAlgn="b"/>
                      <a:r>
                        <a:rPr lang="en-IN" sz="1600" b="0">
                          <a:effectLst/>
                          <a:latin typeface="Arial" panose="020B0604020202020204" pitchFamily="34" charset="0"/>
                        </a:rPr>
                        <a:t>0.4%</a:t>
                      </a:r>
                    </a:p>
                  </a:txBody>
                  <a:tcPr marL="29937" marR="29937" marT="0" marB="0" anchor="b">
                    <a:lnL w="7620" cap="flat" cmpd="sng" algn="ctr">
                      <a:solidFill>
                        <a:srgbClr val="201317"/>
                      </a:solidFill>
                      <a:prstDash val="solid"/>
                      <a:round/>
                      <a:headEnd type="none" w="med" len="med"/>
                      <a:tailEnd type="none" w="med" len="med"/>
                    </a:lnL>
                    <a:lnR w="7620" cap="flat" cmpd="sng" algn="ctr">
                      <a:solidFill>
                        <a:srgbClr val="00DC16"/>
                      </a:solidFill>
                      <a:prstDash val="solid"/>
                      <a:round/>
                      <a:headEnd type="none" w="med" len="med"/>
                      <a:tailEnd type="none" w="med" len="med"/>
                    </a:lnR>
                    <a:lnT w="7620" cap="flat" cmpd="sng" algn="ctr">
                      <a:solidFill>
                        <a:srgbClr val="201317"/>
                      </a:solidFill>
                      <a:prstDash val="solid"/>
                      <a:round/>
                      <a:headEnd type="none" w="med" len="med"/>
                      <a:tailEnd type="none" w="med" len="med"/>
                    </a:lnT>
                    <a:lnB w="7620" cap="flat" cmpd="sng" algn="ctr">
                      <a:solidFill>
                        <a:srgbClr val="003917"/>
                      </a:solidFill>
                      <a:prstDash val="solid"/>
                      <a:round/>
                      <a:headEnd type="none" w="med" len="med"/>
                      <a:tailEnd type="none" w="med" len="med"/>
                    </a:lnB>
                    <a:solidFill>
                      <a:srgbClr val="DEEAF6"/>
                    </a:solidFill>
                  </a:tcPr>
                </a:tc>
                <a:tc>
                  <a:txBody>
                    <a:bodyPr/>
                    <a:lstStyle/>
                    <a:p>
                      <a:pPr algn="r" rtl="0" fontAlgn="b"/>
                      <a:r>
                        <a:rPr lang="en-IN" sz="1600" b="0">
                          <a:effectLst/>
                          <a:latin typeface="Arial" panose="020B0604020202020204" pitchFamily="34" charset="0"/>
                        </a:rPr>
                        <a:t>0.2%</a:t>
                      </a:r>
                    </a:p>
                  </a:txBody>
                  <a:tcPr marL="29937" marR="29937" marT="0" marB="0" anchor="b">
                    <a:lnL w="7620" cap="flat" cmpd="sng" algn="ctr">
                      <a:solidFill>
                        <a:srgbClr val="00DC16"/>
                      </a:solidFill>
                      <a:prstDash val="solid"/>
                      <a:round/>
                      <a:headEnd type="none" w="med" len="med"/>
                      <a:tailEnd type="none" w="med" len="med"/>
                    </a:lnL>
                    <a:lnR w="15240" cap="flat" cmpd="sng" algn="ctr">
                      <a:solidFill>
                        <a:srgbClr val="00DC16"/>
                      </a:solidFill>
                      <a:prstDash val="solid"/>
                      <a:round/>
                      <a:headEnd type="none" w="med" len="med"/>
                      <a:tailEnd type="none" w="med" len="med"/>
                    </a:lnR>
                    <a:lnT w="7620" cap="flat" cmpd="sng" algn="ctr">
                      <a:solidFill>
                        <a:srgbClr val="00DC16"/>
                      </a:solidFill>
                      <a:prstDash val="solid"/>
                      <a:round/>
                      <a:headEnd type="none" w="med" len="med"/>
                      <a:tailEnd type="none" w="med" len="med"/>
                    </a:lnT>
                    <a:lnB w="7620" cap="flat" cmpd="sng" algn="ctr">
                      <a:solidFill>
                        <a:srgbClr val="20F716"/>
                      </a:solidFill>
                      <a:prstDash val="solid"/>
                      <a:round/>
                      <a:headEnd type="none" w="med" len="med"/>
                      <a:tailEnd type="none" w="med" len="med"/>
                    </a:lnB>
                    <a:solidFill>
                      <a:srgbClr val="DEEAF6"/>
                    </a:solidFill>
                  </a:tcPr>
                </a:tc>
                <a:extLst>
                  <a:ext uri="{0D108BD9-81ED-4DB2-BD59-A6C34878D82A}">
                    <a16:rowId xmlns:a16="http://schemas.microsoft.com/office/drawing/2014/main" val="3109441632"/>
                  </a:ext>
                </a:extLst>
              </a:tr>
              <a:tr h="287399">
                <a:tc>
                  <a:txBody>
                    <a:bodyPr/>
                    <a:lstStyle/>
                    <a:p>
                      <a:pPr rtl="0" fontAlgn="b"/>
                      <a:endParaRPr lang="en-IN" sz="2400">
                        <a:effectLst/>
                      </a:endParaRPr>
                    </a:p>
                  </a:txBody>
                  <a:tcPr marL="29937" marR="29937" marT="0" marB="0" anchor="b">
                    <a:lnL w="7620" cap="flat" cmpd="sng" algn="ctr">
                      <a:solidFill>
                        <a:srgbClr val="802717"/>
                      </a:solidFill>
                      <a:prstDash val="solid"/>
                      <a:round/>
                      <a:headEnd type="none" w="med" len="med"/>
                      <a:tailEnd type="none" w="med" len="med"/>
                    </a:lnL>
                    <a:lnR w="7620" cap="flat" cmpd="sng" algn="ctr">
                      <a:solidFill>
                        <a:srgbClr val="E02A17"/>
                      </a:solidFill>
                      <a:prstDash val="solid"/>
                      <a:round/>
                      <a:headEnd type="none" w="med" len="med"/>
                      <a:tailEnd type="none" w="med" len="med"/>
                    </a:lnR>
                    <a:lnT w="7620" cap="flat" cmpd="sng" algn="ctr">
                      <a:solidFill>
                        <a:srgbClr val="802717"/>
                      </a:solidFill>
                      <a:prstDash val="solid"/>
                      <a:round/>
                      <a:headEnd type="none" w="med" len="med"/>
                      <a:tailEnd type="none" w="med" len="med"/>
                    </a:lnT>
                    <a:lnB w="7620" cap="flat" cmpd="sng" algn="ctr">
                      <a:solidFill>
                        <a:srgbClr val="20C816"/>
                      </a:solidFill>
                      <a:prstDash val="solid"/>
                      <a:round/>
                      <a:headEnd type="none" w="med" len="med"/>
                      <a:tailEnd type="none" w="med" len="med"/>
                    </a:lnB>
                    <a:solidFill>
                      <a:srgbClr val="FFFFFF"/>
                    </a:solidFill>
                  </a:tcPr>
                </a:tc>
                <a:tc>
                  <a:txBody>
                    <a:bodyPr/>
                    <a:lstStyle/>
                    <a:p>
                      <a:pPr algn="r" rtl="0" fontAlgn="b"/>
                      <a:r>
                        <a:rPr lang="en-IN" sz="1600" b="1">
                          <a:effectLst/>
                          <a:latin typeface="Arial" panose="020B0604020202020204" pitchFamily="34" charset="0"/>
                        </a:rPr>
                        <a:t>70%</a:t>
                      </a:r>
                    </a:p>
                  </a:txBody>
                  <a:tcPr marL="29937" marR="29937" marT="0" marB="0" anchor="b">
                    <a:lnL w="7620" cap="flat" cmpd="sng" algn="ctr">
                      <a:solidFill>
                        <a:srgbClr val="E02A17"/>
                      </a:solidFill>
                      <a:prstDash val="solid"/>
                      <a:round/>
                      <a:headEnd type="none" w="med" len="med"/>
                      <a:tailEnd type="none" w="med" len="med"/>
                    </a:lnL>
                    <a:lnR w="7620" cap="flat" cmpd="sng" algn="ctr">
                      <a:solidFill>
                        <a:srgbClr val="602B17"/>
                      </a:solidFill>
                      <a:prstDash val="solid"/>
                      <a:round/>
                      <a:headEnd type="none" w="med" len="med"/>
                      <a:tailEnd type="none" w="med" len="med"/>
                    </a:lnR>
                    <a:lnT w="7620" cap="flat" cmpd="sng" algn="ctr">
                      <a:solidFill>
                        <a:srgbClr val="E02A17"/>
                      </a:solidFill>
                      <a:prstDash val="solid"/>
                      <a:round/>
                      <a:headEnd type="none" w="med" len="med"/>
                      <a:tailEnd type="none" w="med" len="med"/>
                    </a:lnT>
                    <a:lnB w="7620" cap="flat" cmpd="sng" algn="ctr">
                      <a:solidFill>
                        <a:srgbClr val="401F17"/>
                      </a:solidFill>
                      <a:prstDash val="solid"/>
                      <a:round/>
                      <a:headEnd type="none" w="med" len="med"/>
                      <a:tailEnd type="none" w="med" len="med"/>
                    </a:lnB>
                    <a:solidFill>
                      <a:srgbClr val="FFD965"/>
                    </a:solidFill>
                  </a:tcPr>
                </a:tc>
                <a:tc>
                  <a:txBody>
                    <a:bodyPr/>
                    <a:lstStyle/>
                    <a:p>
                      <a:pPr algn="r" rtl="0" fontAlgn="b"/>
                      <a:r>
                        <a:rPr lang="en-IN" sz="1600" b="0">
                          <a:effectLst/>
                          <a:latin typeface="Arial" panose="020B0604020202020204" pitchFamily="34" charset="0"/>
                        </a:rPr>
                        <a:t>0.6%</a:t>
                      </a:r>
                    </a:p>
                  </a:txBody>
                  <a:tcPr marL="29937" marR="29937" marT="0" marB="0" anchor="b">
                    <a:lnL w="7620" cap="flat" cmpd="sng" algn="ctr">
                      <a:solidFill>
                        <a:srgbClr val="602B17"/>
                      </a:solidFill>
                      <a:prstDash val="solid"/>
                      <a:round/>
                      <a:headEnd type="none" w="med" len="med"/>
                      <a:tailEnd type="none" w="med" len="med"/>
                    </a:lnL>
                    <a:lnR w="7620" cap="flat" cmpd="sng" algn="ctr">
                      <a:solidFill>
                        <a:srgbClr val="002D17"/>
                      </a:solidFill>
                      <a:prstDash val="solid"/>
                      <a:round/>
                      <a:headEnd type="none" w="med" len="med"/>
                      <a:tailEnd type="none" w="med" len="med"/>
                    </a:lnR>
                    <a:lnT w="7620" cap="flat" cmpd="sng" algn="ctr">
                      <a:solidFill>
                        <a:srgbClr val="602B17"/>
                      </a:solidFill>
                      <a:prstDash val="solid"/>
                      <a:round/>
                      <a:headEnd type="none" w="med" len="med"/>
                      <a:tailEnd type="none" w="med" len="med"/>
                    </a:lnT>
                    <a:lnB w="7620" cap="flat" cmpd="sng" algn="ctr">
                      <a:solidFill>
                        <a:srgbClr val="A03A17"/>
                      </a:solidFill>
                      <a:prstDash val="solid"/>
                      <a:round/>
                      <a:headEnd type="none" w="med" len="med"/>
                      <a:tailEnd type="none" w="med" len="med"/>
                    </a:lnB>
                    <a:solidFill>
                      <a:srgbClr val="DEEAF6"/>
                    </a:solidFill>
                  </a:tcPr>
                </a:tc>
                <a:tc>
                  <a:txBody>
                    <a:bodyPr/>
                    <a:lstStyle/>
                    <a:p>
                      <a:pPr algn="r" rtl="0" fontAlgn="b"/>
                      <a:r>
                        <a:rPr lang="en-IN" sz="1600" b="0">
                          <a:effectLst/>
                          <a:latin typeface="Arial" panose="020B0604020202020204" pitchFamily="34" charset="0"/>
                        </a:rPr>
                        <a:t>0.4%</a:t>
                      </a:r>
                    </a:p>
                  </a:txBody>
                  <a:tcPr marL="29937" marR="29937" marT="0" marB="0" anchor="b">
                    <a:lnL w="7620" cap="flat" cmpd="sng" algn="ctr">
                      <a:solidFill>
                        <a:srgbClr val="002D17"/>
                      </a:solidFill>
                      <a:prstDash val="solid"/>
                      <a:round/>
                      <a:headEnd type="none" w="med" len="med"/>
                      <a:tailEnd type="none" w="med" len="med"/>
                    </a:lnL>
                    <a:lnR w="7620" cap="flat" cmpd="sng" algn="ctr">
                      <a:solidFill>
                        <a:srgbClr val="003917"/>
                      </a:solidFill>
                      <a:prstDash val="solid"/>
                      <a:round/>
                      <a:headEnd type="none" w="med" len="med"/>
                      <a:tailEnd type="none" w="med" len="med"/>
                    </a:lnR>
                    <a:lnT w="7620" cap="flat" cmpd="sng" algn="ctr">
                      <a:solidFill>
                        <a:srgbClr val="002D17"/>
                      </a:solidFill>
                      <a:prstDash val="solid"/>
                      <a:round/>
                      <a:headEnd type="none" w="med" len="med"/>
                      <a:tailEnd type="none" w="med" len="med"/>
                    </a:lnT>
                    <a:lnB w="7620" cap="flat" cmpd="sng" algn="ctr">
                      <a:solidFill>
                        <a:srgbClr val="803417"/>
                      </a:solidFill>
                      <a:prstDash val="solid"/>
                      <a:round/>
                      <a:headEnd type="none" w="med" len="med"/>
                      <a:tailEnd type="none" w="med" len="med"/>
                    </a:lnB>
                    <a:solidFill>
                      <a:srgbClr val="DEEAF6"/>
                    </a:solidFill>
                  </a:tcPr>
                </a:tc>
                <a:tc>
                  <a:txBody>
                    <a:bodyPr/>
                    <a:lstStyle/>
                    <a:p>
                      <a:pPr algn="r" rtl="0" fontAlgn="b"/>
                      <a:r>
                        <a:rPr lang="en-IN" sz="1600" b="0">
                          <a:effectLst/>
                          <a:latin typeface="Arial" panose="020B0604020202020204" pitchFamily="34" charset="0"/>
                        </a:rPr>
                        <a:t>0.2%</a:t>
                      </a:r>
                    </a:p>
                  </a:txBody>
                  <a:tcPr marL="29937" marR="29937" marT="0" marB="0" anchor="b">
                    <a:lnL w="7620" cap="flat" cmpd="sng" algn="ctr">
                      <a:solidFill>
                        <a:srgbClr val="003917"/>
                      </a:solidFill>
                      <a:prstDash val="solid"/>
                      <a:round/>
                      <a:headEnd type="none" w="med" len="med"/>
                      <a:tailEnd type="none" w="med" len="med"/>
                    </a:lnL>
                    <a:lnR w="7620" cap="flat" cmpd="sng" algn="ctr">
                      <a:solidFill>
                        <a:srgbClr val="003917"/>
                      </a:solidFill>
                      <a:prstDash val="solid"/>
                      <a:round/>
                      <a:headEnd type="none" w="med" len="med"/>
                      <a:tailEnd type="none" w="med" len="med"/>
                    </a:lnR>
                    <a:lnT w="7620" cap="flat" cmpd="sng" algn="ctr">
                      <a:solidFill>
                        <a:srgbClr val="003917"/>
                      </a:solidFill>
                      <a:prstDash val="solid"/>
                      <a:round/>
                      <a:headEnd type="none" w="med" len="med"/>
                      <a:tailEnd type="none" w="med" len="med"/>
                    </a:lnT>
                    <a:lnB w="7620" cap="flat" cmpd="sng" algn="ctr">
                      <a:solidFill>
                        <a:srgbClr val="403617"/>
                      </a:solidFill>
                      <a:prstDash val="solid"/>
                      <a:round/>
                      <a:headEnd type="none" w="med" len="med"/>
                      <a:tailEnd type="none" w="med" len="med"/>
                    </a:lnB>
                    <a:solidFill>
                      <a:srgbClr val="DEEAF6"/>
                    </a:solidFill>
                  </a:tcPr>
                </a:tc>
                <a:tc>
                  <a:txBody>
                    <a:bodyPr/>
                    <a:lstStyle/>
                    <a:p>
                      <a:pPr algn="r" rtl="0" fontAlgn="b"/>
                      <a:r>
                        <a:rPr lang="en-IN" sz="1600" b="0">
                          <a:effectLst/>
                          <a:latin typeface="Arial" panose="020B0604020202020204" pitchFamily="34" charset="0"/>
                        </a:rPr>
                        <a:t>0.1%</a:t>
                      </a:r>
                    </a:p>
                  </a:txBody>
                  <a:tcPr marL="29937" marR="29937" marT="0" marB="0" anchor="b">
                    <a:lnL w="7620" cap="flat" cmpd="sng" algn="ctr">
                      <a:solidFill>
                        <a:srgbClr val="003917"/>
                      </a:solidFill>
                      <a:prstDash val="solid"/>
                      <a:round/>
                      <a:headEnd type="none" w="med" len="med"/>
                      <a:tailEnd type="none" w="med" len="med"/>
                    </a:lnL>
                    <a:lnR w="7620" cap="flat" cmpd="sng" algn="ctr">
                      <a:solidFill>
                        <a:srgbClr val="20F716"/>
                      </a:solidFill>
                      <a:prstDash val="solid"/>
                      <a:round/>
                      <a:headEnd type="none" w="med" len="med"/>
                      <a:tailEnd type="none" w="med" len="med"/>
                    </a:lnR>
                    <a:lnT w="7620" cap="flat" cmpd="sng" algn="ctr">
                      <a:solidFill>
                        <a:srgbClr val="003917"/>
                      </a:solidFill>
                      <a:prstDash val="solid"/>
                      <a:round/>
                      <a:headEnd type="none" w="med" len="med"/>
                      <a:tailEnd type="none" w="med" len="med"/>
                    </a:lnT>
                    <a:lnB w="7620" cap="flat" cmpd="sng" algn="ctr">
                      <a:solidFill>
                        <a:srgbClr val="203417"/>
                      </a:solidFill>
                      <a:prstDash val="solid"/>
                      <a:round/>
                      <a:headEnd type="none" w="med" len="med"/>
                      <a:tailEnd type="none" w="med" len="med"/>
                    </a:lnB>
                    <a:solidFill>
                      <a:srgbClr val="DEEAF6"/>
                    </a:solidFill>
                  </a:tcPr>
                </a:tc>
                <a:tc>
                  <a:txBody>
                    <a:bodyPr/>
                    <a:lstStyle/>
                    <a:p>
                      <a:pPr algn="r" rtl="0" fontAlgn="b"/>
                      <a:r>
                        <a:rPr lang="en-IN" sz="1600" b="0">
                          <a:effectLst/>
                          <a:latin typeface="Arial" panose="020B0604020202020204" pitchFamily="34" charset="0"/>
                        </a:rPr>
                        <a:t>-0.1%</a:t>
                      </a:r>
                    </a:p>
                  </a:txBody>
                  <a:tcPr marL="29937" marR="29937" marT="0" marB="0" anchor="b">
                    <a:lnL w="7620" cap="flat" cmpd="sng" algn="ctr">
                      <a:solidFill>
                        <a:srgbClr val="20F716"/>
                      </a:solidFill>
                      <a:prstDash val="solid"/>
                      <a:round/>
                      <a:headEnd type="none" w="med" len="med"/>
                      <a:tailEnd type="none" w="med" len="med"/>
                    </a:lnL>
                    <a:lnR w="15240" cap="flat" cmpd="sng" algn="ctr">
                      <a:solidFill>
                        <a:srgbClr val="20F716"/>
                      </a:solidFill>
                      <a:prstDash val="solid"/>
                      <a:round/>
                      <a:headEnd type="none" w="med" len="med"/>
                      <a:tailEnd type="none" w="med" len="med"/>
                    </a:lnR>
                    <a:lnT w="7620" cap="flat" cmpd="sng" algn="ctr">
                      <a:solidFill>
                        <a:srgbClr val="20F716"/>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EEAF6"/>
                    </a:solidFill>
                  </a:tcPr>
                </a:tc>
                <a:extLst>
                  <a:ext uri="{0D108BD9-81ED-4DB2-BD59-A6C34878D82A}">
                    <a16:rowId xmlns:a16="http://schemas.microsoft.com/office/drawing/2014/main" val="4234690397"/>
                  </a:ext>
                </a:extLst>
              </a:tr>
              <a:tr h="287399">
                <a:tc>
                  <a:txBody>
                    <a:bodyPr/>
                    <a:lstStyle/>
                    <a:p>
                      <a:pPr rtl="0" fontAlgn="b"/>
                      <a:endParaRPr lang="en-IN" sz="2400">
                        <a:effectLst/>
                      </a:endParaRPr>
                    </a:p>
                  </a:txBody>
                  <a:tcPr marL="29937" marR="29937" marT="0" marB="0" anchor="b">
                    <a:lnL w="7620" cap="flat" cmpd="sng" algn="ctr">
                      <a:solidFill>
                        <a:srgbClr val="20C816"/>
                      </a:solidFill>
                      <a:prstDash val="solid"/>
                      <a:round/>
                      <a:headEnd type="none" w="med" len="med"/>
                      <a:tailEnd type="none" w="med" len="med"/>
                    </a:lnL>
                    <a:lnR w="7620" cap="flat" cmpd="sng" algn="ctr">
                      <a:solidFill>
                        <a:srgbClr val="401F17"/>
                      </a:solidFill>
                      <a:prstDash val="solid"/>
                      <a:round/>
                      <a:headEnd type="none" w="med" len="med"/>
                      <a:tailEnd type="none" w="med" len="med"/>
                    </a:lnR>
                    <a:lnT w="7620" cap="flat" cmpd="sng" algn="ctr">
                      <a:solidFill>
                        <a:srgbClr val="20C816"/>
                      </a:solidFill>
                      <a:prstDash val="solid"/>
                      <a:round/>
                      <a:headEnd type="none" w="med" len="med"/>
                      <a:tailEnd type="none" w="med" len="med"/>
                    </a:lnT>
                    <a:lnB w="7620" cap="flat" cmpd="sng" algn="ctr">
                      <a:solidFill>
                        <a:srgbClr val="809417"/>
                      </a:solidFill>
                      <a:prstDash val="solid"/>
                      <a:round/>
                      <a:headEnd type="none" w="med" len="med"/>
                      <a:tailEnd type="none" w="med" len="med"/>
                    </a:lnB>
                    <a:solidFill>
                      <a:srgbClr val="FFFFFF"/>
                    </a:solidFill>
                  </a:tcPr>
                </a:tc>
                <a:tc>
                  <a:txBody>
                    <a:bodyPr/>
                    <a:lstStyle/>
                    <a:p>
                      <a:pPr algn="r" rtl="0" fontAlgn="b"/>
                      <a:r>
                        <a:rPr lang="en-IN" sz="1600" b="1">
                          <a:effectLst/>
                          <a:latin typeface="Arial" panose="020B0604020202020204" pitchFamily="34" charset="0"/>
                        </a:rPr>
                        <a:t>80%</a:t>
                      </a:r>
                    </a:p>
                  </a:txBody>
                  <a:tcPr marL="29937" marR="29937" marT="0" marB="0" anchor="b">
                    <a:lnL w="7620" cap="flat" cmpd="sng" algn="ctr">
                      <a:solidFill>
                        <a:srgbClr val="401F17"/>
                      </a:solidFill>
                      <a:prstDash val="solid"/>
                      <a:round/>
                      <a:headEnd type="none" w="med" len="med"/>
                      <a:tailEnd type="none" w="med" len="med"/>
                    </a:lnL>
                    <a:lnR w="7620" cap="flat" cmpd="sng" algn="ctr">
                      <a:solidFill>
                        <a:srgbClr val="A03A17"/>
                      </a:solidFill>
                      <a:prstDash val="solid"/>
                      <a:round/>
                      <a:headEnd type="none" w="med" len="med"/>
                      <a:tailEnd type="none" w="med" len="med"/>
                    </a:lnR>
                    <a:lnT w="7620" cap="flat" cmpd="sng" algn="ctr">
                      <a:solidFill>
                        <a:srgbClr val="401F17"/>
                      </a:solidFill>
                      <a:prstDash val="solid"/>
                      <a:round/>
                      <a:headEnd type="none" w="med" len="med"/>
                      <a:tailEnd type="none" w="med" len="med"/>
                    </a:lnT>
                    <a:lnB w="7620" cap="flat" cmpd="sng" algn="ctr">
                      <a:solidFill>
                        <a:srgbClr val="809617"/>
                      </a:solidFill>
                      <a:prstDash val="solid"/>
                      <a:round/>
                      <a:headEnd type="none" w="med" len="med"/>
                      <a:tailEnd type="none" w="med" len="med"/>
                    </a:lnB>
                    <a:solidFill>
                      <a:srgbClr val="FFD965"/>
                    </a:solidFill>
                  </a:tcPr>
                </a:tc>
                <a:tc>
                  <a:txBody>
                    <a:bodyPr/>
                    <a:lstStyle/>
                    <a:p>
                      <a:pPr algn="r" rtl="0" fontAlgn="b"/>
                      <a:r>
                        <a:rPr lang="en-IN" sz="1600" b="0">
                          <a:effectLst/>
                          <a:latin typeface="Arial" panose="020B0604020202020204" pitchFamily="34" charset="0"/>
                        </a:rPr>
                        <a:t>0.2%</a:t>
                      </a:r>
                    </a:p>
                  </a:txBody>
                  <a:tcPr marL="29937" marR="29937" marT="0" marB="0" anchor="b">
                    <a:lnL w="7620" cap="flat" cmpd="sng" algn="ctr">
                      <a:solidFill>
                        <a:srgbClr val="A03A17"/>
                      </a:solidFill>
                      <a:prstDash val="solid"/>
                      <a:round/>
                      <a:headEnd type="none" w="med" len="med"/>
                      <a:tailEnd type="none" w="med" len="med"/>
                    </a:lnL>
                    <a:lnR w="7620" cap="flat" cmpd="sng" algn="ctr">
                      <a:solidFill>
                        <a:srgbClr val="803417"/>
                      </a:solidFill>
                      <a:prstDash val="solid"/>
                      <a:round/>
                      <a:headEnd type="none" w="med" len="med"/>
                      <a:tailEnd type="none" w="med" len="med"/>
                    </a:lnR>
                    <a:lnT w="7620" cap="flat" cmpd="sng" algn="ctr">
                      <a:solidFill>
                        <a:srgbClr val="A03A17"/>
                      </a:solidFill>
                      <a:prstDash val="solid"/>
                      <a:round/>
                      <a:headEnd type="none" w="med" len="med"/>
                      <a:tailEnd type="none" w="med" len="med"/>
                    </a:lnT>
                    <a:lnB w="7620" cap="flat" cmpd="sng" algn="ctr">
                      <a:solidFill>
                        <a:srgbClr val="209717"/>
                      </a:solidFill>
                      <a:prstDash val="solid"/>
                      <a:round/>
                      <a:headEnd type="none" w="med" len="med"/>
                      <a:tailEnd type="none" w="med" len="med"/>
                    </a:lnB>
                    <a:solidFill>
                      <a:srgbClr val="DEEAF6"/>
                    </a:solidFill>
                  </a:tcPr>
                </a:tc>
                <a:tc>
                  <a:txBody>
                    <a:bodyPr/>
                    <a:lstStyle/>
                    <a:p>
                      <a:pPr algn="r" rtl="0" fontAlgn="b"/>
                      <a:r>
                        <a:rPr lang="en-IN" sz="1600" b="0">
                          <a:effectLst/>
                          <a:latin typeface="Arial" panose="020B0604020202020204" pitchFamily="34" charset="0"/>
                        </a:rPr>
                        <a:t>0.1%</a:t>
                      </a:r>
                    </a:p>
                  </a:txBody>
                  <a:tcPr marL="29937" marR="29937" marT="0" marB="0" anchor="b">
                    <a:lnL w="7620" cap="flat" cmpd="sng" algn="ctr">
                      <a:solidFill>
                        <a:srgbClr val="803417"/>
                      </a:solidFill>
                      <a:prstDash val="solid"/>
                      <a:round/>
                      <a:headEnd type="none" w="med" len="med"/>
                      <a:tailEnd type="none" w="med" len="med"/>
                    </a:lnL>
                    <a:lnR w="7620" cap="flat" cmpd="sng" algn="ctr">
                      <a:solidFill>
                        <a:srgbClr val="403617"/>
                      </a:solidFill>
                      <a:prstDash val="solid"/>
                      <a:round/>
                      <a:headEnd type="none" w="med" len="med"/>
                      <a:tailEnd type="none" w="med" len="med"/>
                    </a:lnR>
                    <a:lnT w="7620" cap="flat" cmpd="sng" algn="ctr">
                      <a:solidFill>
                        <a:srgbClr val="803417"/>
                      </a:solidFill>
                      <a:prstDash val="solid"/>
                      <a:round/>
                      <a:headEnd type="none" w="med" len="med"/>
                      <a:tailEnd type="none" w="med" len="med"/>
                    </a:lnT>
                    <a:lnB w="7620" cap="flat" cmpd="sng" algn="ctr">
                      <a:solidFill>
                        <a:srgbClr val="E09C17"/>
                      </a:solidFill>
                      <a:prstDash val="solid"/>
                      <a:round/>
                      <a:headEnd type="none" w="med" len="med"/>
                      <a:tailEnd type="none" w="med" len="med"/>
                    </a:lnB>
                    <a:solidFill>
                      <a:srgbClr val="DEEAF6"/>
                    </a:solidFill>
                  </a:tcPr>
                </a:tc>
                <a:tc>
                  <a:txBody>
                    <a:bodyPr/>
                    <a:lstStyle/>
                    <a:p>
                      <a:pPr algn="r" rtl="0" fontAlgn="b"/>
                      <a:r>
                        <a:rPr lang="en-IN" sz="1600" b="0">
                          <a:effectLst/>
                          <a:latin typeface="Arial" panose="020B0604020202020204" pitchFamily="34" charset="0"/>
                        </a:rPr>
                        <a:t>-0.1%</a:t>
                      </a:r>
                    </a:p>
                  </a:txBody>
                  <a:tcPr marL="29937" marR="29937" marT="0" marB="0" anchor="b">
                    <a:lnL w="7620" cap="flat" cmpd="sng" algn="ctr">
                      <a:solidFill>
                        <a:srgbClr val="403617"/>
                      </a:solidFill>
                      <a:prstDash val="solid"/>
                      <a:round/>
                      <a:headEnd type="none" w="med" len="med"/>
                      <a:tailEnd type="none" w="med" len="med"/>
                    </a:lnL>
                    <a:lnR w="7620" cap="flat" cmpd="sng" algn="ctr">
                      <a:solidFill>
                        <a:srgbClr val="203417"/>
                      </a:solidFill>
                      <a:prstDash val="solid"/>
                      <a:round/>
                      <a:headEnd type="none" w="med" len="med"/>
                      <a:tailEnd type="none" w="med" len="med"/>
                    </a:lnR>
                    <a:lnT w="7620" cap="flat" cmpd="sng" algn="ctr">
                      <a:solidFill>
                        <a:srgbClr val="403617"/>
                      </a:solidFill>
                      <a:prstDash val="solid"/>
                      <a:round/>
                      <a:headEnd type="none" w="med" len="med"/>
                      <a:tailEnd type="none" w="med" len="med"/>
                    </a:lnT>
                    <a:lnB w="7620" cap="flat" cmpd="sng" algn="ctr">
                      <a:solidFill>
                        <a:srgbClr val="A09D17"/>
                      </a:solidFill>
                      <a:prstDash val="solid"/>
                      <a:round/>
                      <a:headEnd type="none" w="med" len="med"/>
                      <a:tailEnd type="none" w="med" len="med"/>
                    </a:lnB>
                    <a:solidFill>
                      <a:srgbClr val="DEEAF6"/>
                    </a:solidFill>
                  </a:tcPr>
                </a:tc>
                <a:tc>
                  <a:txBody>
                    <a:bodyPr/>
                    <a:lstStyle/>
                    <a:p>
                      <a:pPr algn="r" rtl="0" fontAlgn="b"/>
                      <a:r>
                        <a:rPr lang="en-IN" sz="1600" b="0">
                          <a:effectLst/>
                          <a:latin typeface="Arial" panose="020B0604020202020204" pitchFamily="34" charset="0"/>
                        </a:rPr>
                        <a:t>-0.2%</a:t>
                      </a:r>
                    </a:p>
                  </a:txBody>
                  <a:tcPr marL="29937" marR="29937" marT="0" marB="0" anchor="b">
                    <a:lnL w="7620" cap="flat" cmpd="sng" algn="ctr">
                      <a:solidFill>
                        <a:srgbClr val="203417"/>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203417"/>
                      </a:solidFill>
                      <a:prstDash val="solid"/>
                      <a:round/>
                      <a:headEnd type="none" w="med" len="med"/>
                      <a:tailEnd type="none" w="med" len="med"/>
                    </a:lnT>
                    <a:lnB w="7620" cap="flat" cmpd="sng" algn="ctr">
                      <a:solidFill>
                        <a:srgbClr val="40A116"/>
                      </a:solidFill>
                      <a:prstDash val="solid"/>
                      <a:round/>
                      <a:headEnd type="none" w="med" len="med"/>
                      <a:tailEnd type="none" w="med" len="med"/>
                    </a:lnB>
                    <a:solidFill>
                      <a:srgbClr val="DEEAF6"/>
                    </a:solidFill>
                  </a:tcPr>
                </a:tc>
                <a:tc>
                  <a:txBody>
                    <a:bodyPr/>
                    <a:lstStyle/>
                    <a:p>
                      <a:pPr algn="r" rtl="0" fontAlgn="b"/>
                      <a:r>
                        <a:rPr lang="en-IN" sz="1600" b="0">
                          <a:effectLst/>
                          <a:latin typeface="Arial" panose="020B0604020202020204" pitchFamily="34" charset="0"/>
                        </a:rPr>
                        <a:t>-0.5%</a:t>
                      </a:r>
                    </a:p>
                  </a:txBody>
                  <a:tcPr marL="29937" marR="29937" marT="0" marB="0" anchor="b">
                    <a:lnL w="7620" cap="flat" cmpd="sng" algn="ctr">
                      <a:solidFill>
                        <a:srgbClr val="CCCCCC"/>
                      </a:solidFill>
                      <a:prstDash val="solid"/>
                      <a:round/>
                      <a:headEnd type="none" w="med" len="med"/>
                      <a:tailEnd type="none" w="med" len="med"/>
                    </a:lnL>
                    <a:lnR w="1524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20C816"/>
                      </a:solidFill>
                      <a:prstDash val="solid"/>
                      <a:round/>
                      <a:headEnd type="none" w="med" len="med"/>
                      <a:tailEnd type="none" w="med" len="med"/>
                    </a:lnB>
                    <a:solidFill>
                      <a:srgbClr val="DEEAF6"/>
                    </a:solidFill>
                  </a:tcPr>
                </a:tc>
                <a:extLst>
                  <a:ext uri="{0D108BD9-81ED-4DB2-BD59-A6C34878D82A}">
                    <a16:rowId xmlns:a16="http://schemas.microsoft.com/office/drawing/2014/main" val="3627088857"/>
                  </a:ext>
                </a:extLst>
              </a:tr>
              <a:tr h="478997">
                <a:tc>
                  <a:txBody>
                    <a:bodyPr/>
                    <a:lstStyle/>
                    <a:p>
                      <a:pPr rtl="0" fontAlgn="b"/>
                      <a:endParaRPr lang="en-IN" sz="2400">
                        <a:effectLst/>
                      </a:endParaRPr>
                    </a:p>
                  </a:txBody>
                  <a:tcPr marL="29937" marR="29937" marT="0" marB="0" anchor="b">
                    <a:lnL w="7620" cap="flat" cmpd="sng" algn="ctr">
                      <a:solidFill>
                        <a:srgbClr val="809417"/>
                      </a:solidFill>
                      <a:prstDash val="solid"/>
                      <a:round/>
                      <a:headEnd type="none" w="med" len="med"/>
                      <a:tailEnd type="none" w="med" len="med"/>
                    </a:lnL>
                    <a:lnR w="7620" cap="flat" cmpd="sng" algn="ctr">
                      <a:solidFill>
                        <a:srgbClr val="809617"/>
                      </a:solidFill>
                      <a:prstDash val="solid"/>
                      <a:round/>
                      <a:headEnd type="none" w="med" len="med"/>
                      <a:tailEnd type="none" w="med" len="med"/>
                    </a:lnR>
                    <a:lnT w="7620" cap="flat" cmpd="sng" algn="ctr">
                      <a:solidFill>
                        <a:srgbClr val="809417"/>
                      </a:solidFill>
                      <a:prstDash val="solid"/>
                      <a:round/>
                      <a:headEnd type="none" w="med" len="med"/>
                      <a:tailEnd type="none" w="med" len="med"/>
                    </a:lnT>
                    <a:lnB w="7620" cap="flat" cmpd="sng" algn="ctr">
                      <a:solidFill>
                        <a:srgbClr val="809417"/>
                      </a:solidFill>
                      <a:prstDash val="solid"/>
                      <a:round/>
                      <a:headEnd type="none" w="med" len="med"/>
                      <a:tailEnd type="none" w="med" len="med"/>
                    </a:lnB>
                    <a:solidFill>
                      <a:srgbClr val="FFFFFF"/>
                    </a:solidFill>
                  </a:tcPr>
                </a:tc>
                <a:tc>
                  <a:txBody>
                    <a:bodyPr/>
                    <a:lstStyle/>
                    <a:p>
                      <a:pPr rtl="0" fontAlgn="b"/>
                      <a:endParaRPr lang="en-IN" sz="2400">
                        <a:effectLst/>
                      </a:endParaRPr>
                    </a:p>
                  </a:txBody>
                  <a:tcPr marL="29937" marR="29937" marT="0" marB="0" anchor="b">
                    <a:lnL w="7620" cap="flat" cmpd="sng" algn="ctr">
                      <a:solidFill>
                        <a:srgbClr val="809617"/>
                      </a:solidFill>
                      <a:prstDash val="solid"/>
                      <a:round/>
                      <a:headEnd type="none" w="med" len="med"/>
                      <a:tailEnd type="none" w="med" len="med"/>
                    </a:lnL>
                    <a:lnR w="7620" cap="flat" cmpd="sng" algn="ctr">
                      <a:solidFill>
                        <a:srgbClr val="209717"/>
                      </a:solidFill>
                      <a:prstDash val="solid"/>
                      <a:round/>
                      <a:headEnd type="none" w="med" len="med"/>
                      <a:tailEnd type="none" w="med" len="med"/>
                    </a:lnR>
                    <a:lnT w="7620" cap="flat" cmpd="sng" algn="ctr">
                      <a:solidFill>
                        <a:srgbClr val="809617"/>
                      </a:solidFill>
                      <a:prstDash val="solid"/>
                      <a:round/>
                      <a:headEnd type="none" w="med" len="med"/>
                      <a:tailEnd type="none" w="med" len="med"/>
                    </a:lnT>
                    <a:lnB w="7620" cap="flat" cmpd="sng" algn="ctr">
                      <a:solidFill>
                        <a:srgbClr val="809617"/>
                      </a:solidFill>
                      <a:prstDash val="solid"/>
                      <a:round/>
                      <a:headEnd type="none" w="med" len="med"/>
                      <a:tailEnd type="none" w="med" len="med"/>
                    </a:lnB>
                    <a:solidFill>
                      <a:srgbClr val="FFFFFF"/>
                    </a:solidFill>
                  </a:tcPr>
                </a:tc>
                <a:tc>
                  <a:txBody>
                    <a:bodyPr/>
                    <a:lstStyle/>
                    <a:p>
                      <a:pPr rtl="0" fontAlgn="b"/>
                      <a:endParaRPr lang="en-IN" sz="2400">
                        <a:effectLst/>
                      </a:endParaRPr>
                    </a:p>
                  </a:txBody>
                  <a:tcPr marL="29937" marR="29937" marT="0" marB="0" anchor="b">
                    <a:lnL w="7620" cap="flat" cmpd="sng" algn="ctr">
                      <a:solidFill>
                        <a:srgbClr val="209717"/>
                      </a:solidFill>
                      <a:prstDash val="solid"/>
                      <a:round/>
                      <a:headEnd type="none" w="med" len="med"/>
                      <a:tailEnd type="none" w="med" len="med"/>
                    </a:lnL>
                    <a:lnR w="7620" cap="flat" cmpd="sng" algn="ctr">
                      <a:solidFill>
                        <a:srgbClr val="E09C17"/>
                      </a:solidFill>
                      <a:prstDash val="solid"/>
                      <a:round/>
                      <a:headEnd type="none" w="med" len="med"/>
                      <a:tailEnd type="none" w="med" len="med"/>
                    </a:lnR>
                    <a:lnT w="7620" cap="flat" cmpd="sng" algn="ctr">
                      <a:solidFill>
                        <a:srgbClr val="209717"/>
                      </a:solidFill>
                      <a:prstDash val="solid"/>
                      <a:round/>
                      <a:headEnd type="none" w="med" len="med"/>
                      <a:tailEnd type="none" w="med" len="med"/>
                    </a:lnT>
                    <a:lnB w="7620" cap="flat" cmpd="sng" algn="ctr">
                      <a:solidFill>
                        <a:srgbClr val="209717"/>
                      </a:solidFill>
                      <a:prstDash val="solid"/>
                      <a:round/>
                      <a:headEnd type="none" w="med" len="med"/>
                      <a:tailEnd type="none" w="med" len="med"/>
                    </a:lnB>
                    <a:solidFill>
                      <a:srgbClr val="FFFFFF"/>
                    </a:solidFill>
                  </a:tcPr>
                </a:tc>
                <a:tc>
                  <a:txBody>
                    <a:bodyPr/>
                    <a:lstStyle/>
                    <a:p>
                      <a:pPr rtl="0" fontAlgn="b"/>
                      <a:endParaRPr lang="en-IN" sz="2400">
                        <a:effectLst/>
                      </a:endParaRPr>
                    </a:p>
                  </a:txBody>
                  <a:tcPr marL="29937" marR="29937" marT="0" marB="0" anchor="b">
                    <a:lnL w="7620" cap="flat" cmpd="sng" algn="ctr">
                      <a:solidFill>
                        <a:srgbClr val="E09C17"/>
                      </a:solidFill>
                      <a:prstDash val="solid"/>
                      <a:round/>
                      <a:headEnd type="none" w="med" len="med"/>
                      <a:tailEnd type="none" w="med" len="med"/>
                    </a:lnL>
                    <a:lnR w="7620" cap="flat" cmpd="sng" algn="ctr">
                      <a:solidFill>
                        <a:srgbClr val="A09D17"/>
                      </a:solidFill>
                      <a:prstDash val="solid"/>
                      <a:round/>
                      <a:headEnd type="none" w="med" len="med"/>
                      <a:tailEnd type="none" w="med" len="med"/>
                    </a:lnR>
                    <a:lnT w="7620" cap="flat" cmpd="sng" algn="ctr">
                      <a:solidFill>
                        <a:srgbClr val="E09C17"/>
                      </a:solidFill>
                      <a:prstDash val="solid"/>
                      <a:round/>
                      <a:headEnd type="none" w="med" len="med"/>
                      <a:tailEnd type="none" w="med" len="med"/>
                    </a:lnT>
                    <a:lnB w="7620" cap="flat" cmpd="sng" algn="ctr">
                      <a:solidFill>
                        <a:srgbClr val="E09C17"/>
                      </a:solidFill>
                      <a:prstDash val="solid"/>
                      <a:round/>
                      <a:headEnd type="none" w="med" len="med"/>
                      <a:tailEnd type="none" w="med" len="med"/>
                    </a:lnB>
                    <a:solidFill>
                      <a:srgbClr val="FFFFFF"/>
                    </a:solidFill>
                  </a:tcPr>
                </a:tc>
                <a:tc>
                  <a:txBody>
                    <a:bodyPr/>
                    <a:lstStyle/>
                    <a:p>
                      <a:pPr rtl="0" fontAlgn="b"/>
                      <a:endParaRPr lang="en-IN" sz="2400">
                        <a:effectLst/>
                      </a:endParaRPr>
                    </a:p>
                  </a:txBody>
                  <a:tcPr marL="29937" marR="29937" marT="0" marB="0" anchor="b">
                    <a:lnL w="7620" cap="flat" cmpd="sng" algn="ctr">
                      <a:solidFill>
                        <a:srgbClr val="A09D17"/>
                      </a:solidFill>
                      <a:prstDash val="solid"/>
                      <a:round/>
                      <a:headEnd type="none" w="med" len="med"/>
                      <a:tailEnd type="none" w="med" len="med"/>
                    </a:lnL>
                    <a:lnR w="7620" cap="flat" cmpd="sng" algn="ctr">
                      <a:solidFill>
                        <a:srgbClr val="40A116"/>
                      </a:solidFill>
                      <a:prstDash val="solid"/>
                      <a:round/>
                      <a:headEnd type="none" w="med" len="med"/>
                      <a:tailEnd type="none" w="med" len="med"/>
                    </a:lnR>
                    <a:lnT w="7620" cap="flat" cmpd="sng" algn="ctr">
                      <a:solidFill>
                        <a:srgbClr val="A09D17"/>
                      </a:solidFill>
                      <a:prstDash val="solid"/>
                      <a:round/>
                      <a:headEnd type="none" w="med" len="med"/>
                      <a:tailEnd type="none" w="med" len="med"/>
                    </a:lnT>
                    <a:lnB w="7620" cap="flat" cmpd="sng" algn="ctr">
                      <a:solidFill>
                        <a:srgbClr val="A09D17"/>
                      </a:solidFill>
                      <a:prstDash val="solid"/>
                      <a:round/>
                      <a:headEnd type="none" w="med" len="med"/>
                      <a:tailEnd type="none" w="med" len="med"/>
                    </a:lnB>
                    <a:solidFill>
                      <a:srgbClr val="FFFFFF"/>
                    </a:solidFill>
                  </a:tcPr>
                </a:tc>
                <a:tc>
                  <a:txBody>
                    <a:bodyPr/>
                    <a:lstStyle/>
                    <a:p>
                      <a:pPr rtl="0" fontAlgn="b"/>
                      <a:endParaRPr lang="en-IN" sz="2400">
                        <a:effectLst/>
                      </a:endParaRPr>
                    </a:p>
                  </a:txBody>
                  <a:tcPr marL="29937" marR="29937" marT="0" marB="0" anchor="b">
                    <a:lnL w="7620" cap="flat" cmpd="sng" algn="ctr">
                      <a:solidFill>
                        <a:srgbClr val="40A116"/>
                      </a:solidFill>
                      <a:prstDash val="solid"/>
                      <a:round/>
                      <a:headEnd type="none" w="med" len="med"/>
                      <a:tailEnd type="none" w="med" len="med"/>
                    </a:lnL>
                    <a:lnR w="7620" cap="flat" cmpd="sng" algn="ctr">
                      <a:solidFill>
                        <a:srgbClr val="20C816"/>
                      </a:solidFill>
                      <a:prstDash val="solid"/>
                      <a:round/>
                      <a:headEnd type="none" w="med" len="med"/>
                      <a:tailEnd type="none" w="med" len="med"/>
                    </a:lnR>
                    <a:lnT w="7620" cap="flat" cmpd="sng" algn="ctr">
                      <a:solidFill>
                        <a:srgbClr val="40A116"/>
                      </a:solidFill>
                      <a:prstDash val="solid"/>
                      <a:round/>
                      <a:headEnd type="none" w="med" len="med"/>
                      <a:tailEnd type="none" w="med" len="med"/>
                    </a:lnT>
                    <a:lnB w="7620" cap="flat" cmpd="sng" algn="ctr">
                      <a:solidFill>
                        <a:srgbClr val="40A116"/>
                      </a:solidFill>
                      <a:prstDash val="solid"/>
                      <a:round/>
                      <a:headEnd type="none" w="med" len="med"/>
                      <a:tailEnd type="none" w="med" len="med"/>
                    </a:lnB>
                    <a:solidFill>
                      <a:srgbClr val="FFFFFF"/>
                    </a:solidFill>
                  </a:tcPr>
                </a:tc>
                <a:tc>
                  <a:txBody>
                    <a:bodyPr/>
                    <a:lstStyle/>
                    <a:p>
                      <a:pPr rtl="0" fontAlgn="b"/>
                      <a:endParaRPr lang="en-IN" sz="2400">
                        <a:effectLst/>
                      </a:endParaRPr>
                    </a:p>
                  </a:txBody>
                  <a:tcPr marL="29937" marR="29937" marT="0" marB="0" anchor="b">
                    <a:lnL w="7620" cap="flat" cmpd="sng" algn="ctr">
                      <a:solidFill>
                        <a:srgbClr val="20C816"/>
                      </a:solidFill>
                      <a:prstDash val="solid"/>
                      <a:round/>
                      <a:headEnd type="none" w="med" len="med"/>
                      <a:tailEnd type="none" w="med" len="med"/>
                    </a:lnL>
                    <a:lnR w="7620" cap="flat" cmpd="sng" algn="ctr">
                      <a:solidFill>
                        <a:srgbClr val="20C816"/>
                      </a:solidFill>
                      <a:prstDash val="solid"/>
                      <a:round/>
                      <a:headEnd type="none" w="med" len="med"/>
                      <a:tailEnd type="none" w="med" len="med"/>
                    </a:lnR>
                    <a:lnT w="7620" cap="flat" cmpd="sng" algn="ctr">
                      <a:solidFill>
                        <a:srgbClr val="20C816"/>
                      </a:solidFill>
                      <a:prstDash val="solid"/>
                      <a:round/>
                      <a:headEnd type="none" w="med" len="med"/>
                      <a:tailEnd type="none" w="med" len="med"/>
                    </a:lnT>
                    <a:lnB w="7620" cap="flat" cmpd="sng" algn="ctr">
                      <a:solidFill>
                        <a:srgbClr val="20C816"/>
                      </a:solidFill>
                      <a:prstDash val="solid"/>
                      <a:round/>
                      <a:headEnd type="none" w="med" len="med"/>
                      <a:tailEnd type="none" w="med" len="med"/>
                    </a:lnB>
                    <a:solidFill>
                      <a:srgbClr val="FFFFFF"/>
                    </a:solidFill>
                  </a:tcPr>
                </a:tc>
                <a:extLst>
                  <a:ext uri="{0D108BD9-81ED-4DB2-BD59-A6C34878D82A}">
                    <a16:rowId xmlns:a16="http://schemas.microsoft.com/office/drawing/2014/main" val="650049788"/>
                  </a:ext>
                </a:extLst>
              </a:tr>
            </a:tbl>
          </a:graphicData>
        </a:graphic>
      </p:graphicFrame>
    </p:spTree>
    <p:extLst>
      <p:ext uri="{BB962C8B-B14F-4D97-AF65-F5344CB8AC3E}">
        <p14:creationId xmlns:p14="http://schemas.microsoft.com/office/powerpoint/2010/main" val="2166155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AB51C-6C03-E05F-0608-C82C2AF98D64}"/>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Football field Valuation</a:t>
            </a:r>
            <a:endParaRPr lang="en-IN"/>
          </a:p>
        </p:txBody>
      </p:sp>
      <p:sp>
        <p:nvSpPr>
          <p:cNvPr id="3" name="Content Placeholder 2">
            <a:extLst>
              <a:ext uri="{FF2B5EF4-FFF2-40B4-BE49-F238E27FC236}">
                <a16:creationId xmlns:a16="http://schemas.microsoft.com/office/drawing/2014/main" id="{DA2E9E23-94C9-386B-A85F-DDFC00D90A70}"/>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The valuation process involves making a significant number of forecasts and estimates to measure the financial performance of a company. Analysts make estimates about a firm’s business performance, the macroeconomic environment, market demand, and many other factors. However, these estimates are prone to uncertainties and are ultimately dependent on the analyst. Future cash flows could vary from estimates for various reasons including lower-than-expected demand (resulting in decreased sales), technological disruption, regulatory changes, etc. To deal with such uncertainties and reduce the margin for error, analysts may use more than one valuation methodology, such as those stated above, for valuing a single company.</a:t>
            </a:r>
            <a:endParaRPr lang="en-IN">
              <a:latin typeface="Arial" panose="020B0604020202020204" pitchFamily="34" charset="0"/>
              <a:cs typeface="Arial" panose="020B0604020202020204" pitchFamily="34" charset="0"/>
            </a:endParaRPr>
          </a:p>
          <a:p>
            <a:pPr marL="0" indent="0">
              <a:buNone/>
            </a:pPr>
            <a:endParaRPr lang="en-IN"/>
          </a:p>
        </p:txBody>
      </p:sp>
    </p:spTree>
    <p:extLst>
      <p:ext uri="{BB962C8B-B14F-4D97-AF65-F5344CB8AC3E}">
        <p14:creationId xmlns:p14="http://schemas.microsoft.com/office/powerpoint/2010/main" val="14085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99ACD-4863-9654-C095-0B3360902EB8}"/>
              </a:ext>
            </a:extLst>
          </p:cNvPr>
          <p:cNvSpPr>
            <a:spLocks noGrp="1"/>
          </p:cNvSpPr>
          <p:nvPr>
            <p:ph type="title"/>
          </p:nvPr>
        </p:nvSpPr>
        <p:spPr/>
        <p:txBody>
          <a:bodyPr/>
          <a:lstStyle/>
          <a:p>
            <a:r>
              <a:rPr lang="en-US" sz="4000" b="1">
                <a:latin typeface="Arial" panose="020B0604020202020204" pitchFamily="34" charset="0"/>
                <a:cs typeface="Arial" panose="020B0604020202020204" pitchFamily="34" charset="0"/>
              </a:rPr>
              <a:t>Media and Entertainment industry</a:t>
            </a:r>
            <a:r>
              <a:rPr lang="en-US">
                <a:latin typeface="Arial" panose="020B0604020202020204" pitchFamily="34" charset="0"/>
                <a:cs typeface="Arial" panose="020B0604020202020204" pitchFamily="34" charset="0"/>
              </a:rPr>
              <a:t>-industry target and acquirers operate in</a:t>
            </a:r>
            <a:endParaRPr lang="en-IN">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C83C87F-F6B4-5469-E24F-8B7184035129}"/>
              </a:ext>
            </a:extLst>
          </p:cNvPr>
          <p:cNvSpPr>
            <a:spLocks noGrp="1"/>
          </p:cNvSpPr>
          <p:nvPr>
            <p:ph idx="1"/>
          </p:nvPr>
        </p:nvSpPr>
        <p:spPr/>
        <p:txBody>
          <a:bodyPr vert="horz" lIns="91440" tIns="45720" rIns="91440" bIns="45720" rtlCol="0" anchor="t">
            <a:normAutofit fontScale="92500" lnSpcReduction="20000"/>
          </a:bodyPr>
          <a:lstStyle/>
          <a:p>
            <a:pPr marL="0" indent="0" algn="l" fontAlgn="base">
              <a:buNone/>
            </a:pPr>
            <a:r>
              <a:rPr lang="en-US" b="1" i="0">
                <a:solidFill>
                  <a:srgbClr val="000000"/>
                </a:solidFill>
                <a:effectLst/>
                <a:latin typeface="Arial" panose="020B0604020202020204" pitchFamily="34" charset="0"/>
                <a:cs typeface="Arial" panose="020B0604020202020204" pitchFamily="34" charset="0"/>
              </a:rPr>
              <a:t>Industry Scenario</a:t>
            </a:r>
          </a:p>
          <a:p>
            <a:pPr algn="l" fontAlgn="base">
              <a:buFont typeface="Arial" charset="2"/>
              <a:buChar char="•"/>
            </a:pPr>
            <a:r>
              <a:rPr lang="en-US" b="0" i="0">
                <a:solidFill>
                  <a:srgbClr val="2E2D2D"/>
                </a:solidFill>
                <a:effectLst/>
                <a:latin typeface="Arial"/>
                <a:cs typeface="Arial"/>
              </a:rPr>
              <a:t>India is spending 80% of its time on mobile phone apps on media and entertainment. </a:t>
            </a:r>
          </a:p>
          <a:p>
            <a:pPr algn="l" fontAlgn="base">
              <a:buFont typeface="Arial" charset="2"/>
              <a:buChar char="•"/>
            </a:pPr>
            <a:r>
              <a:rPr lang="en-US" b="0" i="0">
                <a:solidFill>
                  <a:srgbClr val="46494F"/>
                </a:solidFill>
                <a:effectLst/>
                <a:latin typeface="Arial"/>
                <a:cs typeface="Arial"/>
              </a:rPr>
              <a:t>India’s Media &amp; Entertainment industry is expected to grow to $55-70 Bn by 2030 at 10-12% CAGR, led by OTT, Gaming, Animation and VFX.</a:t>
            </a:r>
          </a:p>
          <a:p>
            <a:pPr algn="l" fontAlgn="base">
              <a:buFont typeface="Arial" charset="2"/>
              <a:buChar char="•"/>
            </a:pPr>
            <a:r>
              <a:rPr lang="en-US" b="0" i="0">
                <a:solidFill>
                  <a:srgbClr val="46494F"/>
                </a:solidFill>
                <a:effectLst/>
                <a:latin typeface="Arial"/>
                <a:cs typeface="Arial"/>
              </a:rPr>
              <a:t>Demand for regional content consumption is on the rise. The share of regional content in TV and OTT consumption is expected to reach 60% and 50% respectively by 2025</a:t>
            </a:r>
          </a:p>
          <a:p>
            <a:pPr algn="l" fontAlgn="base">
              <a:buFont typeface="Arial" panose="020B0604020202020204" pitchFamily="34" charset="0"/>
              <a:buChar char="•"/>
            </a:pPr>
            <a:r>
              <a:rPr lang="en-US" b="0" i="0">
                <a:solidFill>
                  <a:srgbClr val="46494F"/>
                </a:solidFill>
                <a:effectLst/>
                <a:latin typeface="Arial"/>
                <a:cs typeface="Arial"/>
              </a:rPr>
              <a:t>Video viewers have increased to 497 </a:t>
            </a:r>
            <a:r>
              <a:rPr lang="en-US">
                <a:solidFill>
                  <a:srgbClr val="46494F"/>
                </a:solidFill>
                <a:latin typeface="Arial"/>
                <a:cs typeface="Arial"/>
              </a:rPr>
              <a:t>Million</a:t>
            </a:r>
            <a:r>
              <a:rPr lang="en-US" b="0" i="0">
                <a:solidFill>
                  <a:srgbClr val="46494F"/>
                </a:solidFill>
                <a:effectLst/>
                <a:latin typeface="Arial"/>
                <a:cs typeface="Arial"/>
              </a:rPr>
              <a:t>, i.e., around 94% of smartphone owners and wired broadband subscribers</a:t>
            </a:r>
          </a:p>
          <a:p>
            <a:pPr algn="l" fontAlgn="base">
              <a:buFont typeface="Arial" panose="020B0604020202020204" pitchFamily="34" charset="0"/>
              <a:buChar char="•"/>
            </a:pPr>
            <a:r>
              <a:rPr lang="en-US" b="0" i="0">
                <a:solidFill>
                  <a:srgbClr val="46494F"/>
                </a:solidFill>
                <a:effectLst/>
                <a:latin typeface="Arial"/>
                <a:cs typeface="Arial"/>
              </a:rPr>
              <a:t>At 1.5 bn hours, Indians spent amongst the most time on online sports in the world, around a third of global time spent on sports apps</a:t>
            </a:r>
          </a:p>
          <a:p>
            <a:pPr algn="l" fontAlgn="base">
              <a:buFont typeface="Arial" panose="020B0604020202020204" pitchFamily="34" charset="0"/>
              <a:buChar char="•"/>
            </a:pPr>
            <a:r>
              <a:rPr lang="en-US" b="0" i="0">
                <a:solidFill>
                  <a:srgbClr val="46494F"/>
                </a:solidFill>
                <a:effectLst/>
                <a:latin typeface="Arial"/>
                <a:cs typeface="Arial"/>
              </a:rPr>
              <a:t>Animation segment saw huge demand from OTT platforms and kids channels</a:t>
            </a:r>
          </a:p>
          <a:p>
            <a:pPr marL="0" indent="0">
              <a:buNone/>
            </a:pPr>
            <a:endParaRPr lang="en-IN"/>
          </a:p>
        </p:txBody>
      </p:sp>
    </p:spTree>
    <p:extLst>
      <p:ext uri="{BB962C8B-B14F-4D97-AF65-F5344CB8AC3E}">
        <p14:creationId xmlns:p14="http://schemas.microsoft.com/office/powerpoint/2010/main" val="286620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24">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92EF692-5762-FBC4-545F-3FA5CC8AEB4E}"/>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lnSpc>
                <a:spcPct val="90000"/>
              </a:lnSpc>
            </a:pPr>
            <a:r>
              <a:rPr lang="en-US" sz="3400" b="0" i="0" u="none" strike="noStrike" kern="1200">
                <a:solidFill>
                  <a:schemeClr val="accent1"/>
                </a:solidFill>
                <a:effectLst/>
                <a:latin typeface="+mj-lt"/>
                <a:ea typeface="+mj-ea"/>
                <a:cs typeface="+mj-cs"/>
              </a:rPr>
              <a:t>Football Field Valuation of Zee Entertainment Ltd</a:t>
            </a:r>
            <a:r>
              <a:rPr lang="en-US" sz="3400" kern="1200">
                <a:solidFill>
                  <a:schemeClr val="accent1"/>
                </a:solidFill>
                <a:latin typeface="+mj-lt"/>
                <a:ea typeface="+mj-ea"/>
                <a:cs typeface="+mj-cs"/>
              </a:rPr>
              <a:t> </a:t>
            </a:r>
          </a:p>
        </p:txBody>
      </p:sp>
      <p:graphicFrame>
        <p:nvGraphicFramePr>
          <p:cNvPr id="5" name="Table 4">
            <a:extLst>
              <a:ext uri="{FF2B5EF4-FFF2-40B4-BE49-F238E27FC236}">
                <a16:creationId xmlns:a16="http://schemas.microsoft.com/office/drawing/2014/main" id="{38641CC7-7676-E602-4291-E21C2D50BC48}"/>
              </a:ext>
            </a:extLst>
          </p:cNvPr>
          <p:cNvGraphicFramePr>
            <a:graphicFrameLocks noGrp="1"/>
          </p:cNvGraphicFramePr>
          <p:nvPr>
            <p:extLst>
              <p:ext uri="{D42A27DB-BD31-4B8C-83A1-F6EECF244321}">
                <p14:modId xmlns:p14="http://schemas.microsoft.com/office/powerpoint/2010/main" val="3451037659"/>
              </p:ext>
            </p:extLst>
          </p:nvPr>
        </p:nvGraphicFramePr>
        <p:xfrm>
          <a:off x="1096649" y="934222"/>
          <a:ext cx="8066671" cy="3299452"/>
        </p:xfrm>
        <a:graphic>
          <a:graphicData uri="http://schemas.openxmlformats.org/drawingml/2006/table">
            <a:tbl>
              <a:tblPr firstRow="1" bandRow="1">
                <a:tableStyleId>{5C22544A-7EE6-4342-B048-85BDC9FD1C3A}</a:tableStyleId>
              </a:tblPr>
              <a:tblGrid>
                <a:gridCol w="4619635">
                  <a:extLst>
                    <a:ext uri="{9D8B030D-6E8A-4147-A177-3AD203B41FA5}">
                      <a16:colId xmlns:a16="http://schemas.microsoft.com/office/drawing/2014/main" val="1500657161"/>
                    </a:ext>
                  </a:extLst>
                </a:gridCol>
                <a:gridCol w="1149012">
                  <a:extLst>
                    <a:ext uri="{9D8B030D-6E8A-4147-A177-3AD203B41FA5}">
                      <a16:colId xmlns:a16="http://schemas.microsoft.com/office/drawing/2014/main" val="3699523475"/>
                    </a:ext>
                  </a:extLst>
                </a:gridCol>
                <a:gridCol w="1149012">
                  <a:extLst>
                    <a:ext uri="{9D8B030D-6E8A-4147-A177-3AD203B41FA5}">
                      <a16:colId xmlns:a16="http://schemas.microsoft.com/office/drawing/2014/main" val="2698251245"/>
                    </a:ext>
                  </a:extLst>
                </a:gridCol>
                <a:gridCol w="1149012">
                  <a:extLst>
                    <a:ext uri="{9D8B030D-6E8A-4147-A177-3AD203B41FA5}">
                      <a16:colId xmlns:a16="http://schemas.microsoft.com/office/drawing/2014/main" val="3538589159"/>
                    </a:ext>
                  </a:extLst>
                </a:gridCol>
              </a:tblGrid>
              <a:tr h="521605">
                <a:tc>
                  <a:txBody>
                    <a:bodyPr/>
                    <a:lstStyle/>
                    <a:p>
                      <a:pPr algn="ctr" fontAlgn="b"/>
                      <a:endParaRPr lang="en-IN" sz="3200" b="0" i="0" u="none" strike="noStrike">
                        <a:solidFill>
                          <a:srgbClr val="000000"/>
                        </a:solidFill>
                        <a:effectLst/>
                        <a:latin typeface="Calibri" panose="020F0502020204030204" pitchFamily="34" charset="0"/>
                      </a:endParaRPr>
                    </a:p>
                  </a:txBody>
                  <a:tcPr marL="20217" marR="20217" marT="20217" marB="0" anchor="b"/>
                </a:tc>
                <a:tc>
                  <a:txBody>
                    <a:bodyPr/>
                    <a:lstStyle/>
                    <a:p>
                      <a:pPr algn="l" fontAlgn="b"/>
                      <a:r>
                        <a:rPr lang="en-IN" sz="2700" u="none" strike="noStrike">
                          <a:effectLst/>
                        </a:rPr>
                        <a:t>Low</a:t>
                      </a:r>
                      <a:endParaRPr lang="en-IN" sz="2700" b="0" i="0" u="none" strike="noStrike">
                        <a:solidFill>
                          <a:srgbClr val="000000"/>
                        </a:solidFill>
                        <a:effectLst/>
                        <a:latin typeface="Helvetica Neue"/>
                      </a:endParaRPr>
                    </a:p>
                  </a:txBody>
                  <a:tcPr marL="20217" marR="20217" marT="20217" marB="0" anchor="b"/>
                </a:tc>
                <a:tc>
                  <a:txBody>
                    <a:bodyPr/>
                    <a:lstStyle/>
                    <a:p>
                      <a:pPr algn="l" fontAlgn="b"/>
                      <a:r>
                        <a:rPr lang="en-IN" sz="2700" u="none" strike="noStrike">
                          <a:effectLst/>
                        </a:rPr>
                        <a:t>Diff</a:t>
                      </a:r>
                      <a:endParaRPr lang="en-IN" sz="2700" b="0" i="0" u="none" strike="noStrike">
                        <a:solidFill>
                          <a:srgbClr val="000000"/>
                        </a:solidFill>
                        <a:effectLst/>
                        <a:latin typeface="Helvetica Neue"/>
                      </a:endParaRPr>
                    </a:p>
                  </a:txBody>
                  <a:tcPr marL="20217" marR="20217" marT="20217" marB="0" anchor="b"/>
                </a:tc>
                <a:tc>
                  <a:txBody>
                    <a:bodyPr/>
                    <a:lstStyle/>
                    <a:p>
                      <a:pPr algn="l" fontAlgn="b"/>
                      <a:r>
                        <a:rPr lang="en-IN" sz="2700" u="none" strike="noStrike">
                          <a:effectLst/>
                        </a:rPr>
                        <a:t>High</a:t>
                      </a:r>
                      <a:endParaRPr lang="en-IN" sz="2700" b="0" i="0" u="none" strike="noStrike">
                        <a:solidFill>
                          <a:srgbClr val="000000"/>
                        </a:solidFill>
                        <a:effectLst/>
                        <a:latin typeface="Helvetica Neue"/>
                      </a:endParaRPr>
                    </a:p>
                  </a:txBody>
                  <a:tcPr marL="20217" marR="20217" marT="20217" marB="0" anchor="b"/>
                </a:tc>
                <a:extLst>
                  <a:ext uri="{0D108BD9-81ED-4DB2-BD59-A6C34878D82A}">
                    <a16:rowId xmlns:a16="http://schemas.microsoft.com/office/drawing/2014/main" val="4222454284"/>
                  </a:ext>
                </a:extLst>
              </a:tr>
              <a:tr h="925949">
                <a:tc>
                  <a:txBody>
                    <a:bodyPr/>
                    <a:lstStyle/>
                    <a:p>
                      <a:pPr algn="ctr" fontAlgn="ctr"/>
                      <a:r>
                        <a:rPr lang="en-US" sz="2700" u="none" strike="noStrike">
                          <a:effectLst/>
                        </a:rPr>
                        <a:t>DCF value at 6.5 to 8.5 Exit Multiple</a:t>
                      </a:r>
                      <a:endParaRPr lang="en-US" sz="2700" b="0" i="0" u="none" strike="noStrike">
                        <a:solidFill>
                          <a:srgbClr val="000000"/>
                        </a:solidFill>
                        <a:effectLst/>
                        <a:latin typeface="Arial" panose="020B0604020202020204" pitchFamily="34" charset="0"/>
                      </a:endParaRPr>
                    </a:p>
                  </a:txBody>
                  <a:tcPr marL="20217" marR="20217" marT="20217" marB="0" anchor="ctr"/>
                </a:tc>
                <a:tc>
                  <a:txBody>
                    <a:bodyPr/>
                    <a:lstStyle/>
                    <a:p>
                      <a:pPr algn="r" fontAlgn="b"/>
                      <a:r>
                        <a:rPr lang="en-IN" sz="2700" u="none" strike="noStrike">
                          <a:effectLst/>
                        </a:rPr>
                        <a:t>139.9</a:t>
                      </a:r>
                      <a:endParaRPr lang="en-IN" sz="2700" b="0" i="0" u="none" strike="noStrike">
                        <a:solidFill>
                          <a:srgbClr val="000000"/>
                        </a:solidFill>
                        <a:effectLst/>
                        <a:latin typeface="Helvetica Neue"/>
                      </a:endParaRPr>
                    </a:p>
                  </a:txBody>
                  <a:tcPr marL="20217" marR="20217" marT="20217" marB="0" anchor="b"/>
                </a:tc>
                <a:tc>
                  <a:txBody>
                    <a:bodyPr/>
                    <a:lstStyle/>
                    <a:p>
                      <a:pPr algn="r" fontAlgn="b"/>
                      <a:r>
                        <a:rPr lang="en-IN" sz="2700" u="none" strike="noStrike">
                          <a:effectLst/>
                        </a:rPr>
                        <a:t>56.2</a:t>
                      </a:r>
                      <a:endParaRPr lang="en-IN" sz="2700" b="0" i="0" u="none" strike="noStrike">
                        <a:solidFill>
                          <a:srgbClr val="000000"/>
                        </a:solidFill>
                        <a:effectLst/>
                        <a:latin typeface="Helvetica Neue"/>
                      </a:endParaRPr>
                    </a:p>
                  </a:txBody>
                  <a:tcPr marL="20217" marR="20217" marT="20217" marB="0" anchor="b"/>
                </a:tc>
                <a:tc>
                  <a:txBody>
                    <a:bodyPr/>
                    <a:lstStyle/>
                    <a:p>
                      <a:pPr algn="r" fontAlgn="b"/>
                      <a:r>
                        <a:rPr lang="en-IN" sz="2700" u="none" strike="noStrike">
                          <a:effectLst/>
                        </a:rPr>
                        <a:t>196.2</a:t>
                      </a:r>
                      <a:endParaRPr lang="en-IN" sz="2700" b="0" i="0" u="none" strike="noStrike">
                        <a:solidFill>
                          <a:srgbClr val="000000"/>
                        </a:solidFill>
                        <a:effectLst/>
                        <a:latin typeface="Helvetica Neue"/>
                      </a:endParaRPr>
                    </a:p>
                  </a:txBody>
                  <a:tcPr marL="20217" marR="20217" marT="20217" marB="0" anchor="b"/>
                </a:tc>
                <a:extLst>
                  <a:ext uri="{0D108BD9-81ED-4DB2-BD59-A6C34878D82A}">
                    <a16:rowId xmlns:a16="http://schemas.microsoft.com/office/drawing/2014/main" val="2832921673"/>
                  </a:ext>
                </a:extLst>
              </a:tr>
              <a:tr h="925949">
                <a:tc>
                  <a:txBody>
                    <a:bodyPr/>
                    <a:lstStyle/>
                    <a:p>
                      <a:pPr algn="ctr" fontAlgn="ctr"/>
                      <a:r>
                        <a:rPr lang="en-US" sz="2700" u="none" strike="noStrike">
                          <a:effectLst/>
                        </a:rPr>
                        <a:t>DCF value at 0.9% to 1.9% perpetuity growth rate</a:t>
                      </a:r>
                      <a:endParaRPr lang="en-US" sz="2700" b="0" i="0" u="none" strike="noStrike">
                        <a:solidFill>
                          <a:srgbClr val="000000"/>
                        </a:solidFill>
                        <a:effectLst/>
                        <a:latin typeface="Arial" panose="020B0604020202020204" pitchFamily="34" charset="0"/>
                      </a:endParaRPr>
                    </a:p>
                  </a:txBody>
                  <a:tcPr marL="20217" marR="20217" marT="20217" marB="0" anchor="ctr"/>
                </a:tc>
                <a:tc>
                  <a:txBody>
                    <a:bodyPr/>
                    <a:lstStyle/>
                    <a:p>
                      <a:pPr algn="r" fontAlgn="b"/>
                      <a:r>
                        <a:rPr lang="en-IN" sz="2700" u="none" strike="noStrike">
                          <a:effectLst/>
                        </a:rPr>
                        <a:t>139.9</a:t>
                      </a:r>
                      <a:endParaRPr lang="en-IN" sz="2700" b="0" i="0" u="none" strike="noStrike">
                        <a:solidFill>
                          <a:srgbClr val="000000"/>
                        </a:solidFill>
                        <a:effectLst/>
                        <a:latin typeface="Helvetica Neue"/>
                      </a:endParaRPr>
                    </a:p>
                  </a:txBody>
                  <a:tcPr marL="20217" marR="20217" marT="20217" marB="0" anchor="b"/>
                </a:tc>
                <a:tc>
                  <a:txBody>
                    <a:bodyPr/>
                    <a:lstStyle/>
                    <a:p>
                      <a:pPr algn="r" fontAlgn="b"/>
                      <a:r>
                        <a:rPr lang="en-IN" sz="2700" u="none" strike="noStrike">
                          <a:effectLst/>
                        </a:rPr>
                        <a:t>48</a:t>
                      </a:r>
                      <a:endParaRPr lang="en-IN" sz="2700" b="0" i="0" u="none" strike="noStrike">
                        <a:solidFill>
                          <a:srgbClr val="000000"/>
                        </a:solidFill>
                        <a:effectLst/>
                        <a:latin typeface="Helvetica Neue"/>
                      </a:endParaRPr>
                    </a:p>
                  </a:txBody>
                  <a:tcPr marL="20217" marR="20217" marT="20217" marB="0" anchor="b"/>
                </a:tc>
                <a:tc>
                  <a:txBody>
                    <a:bodyPr/>
                    <a:lstStyle/>
                    <a:p>
                      <a:pPr algn="r" fontAlgn="b"/>
                      <a:r>
                        <a:rPr lang="en-IN" sz="2700" u="none" strike="noStrike">
                          <a:effectLst/>
                        </a:rPr>
                        <a:t>187.9</a:t>
                      </a:r>
                      <a:endParaRPr lang="en-IN" sz="2700" b="0" i="0" u="none" strike="noStrike">
                        <a:solidFill>
                          <a:srgbClr val="000000"/>
                        </a:solidFill>
                        <a:effectLst/>
                        <a:latin typeface="Helvetica Neue"/>
                      </a:endParaRPr>
                    </a:p>
                  </a:txBody>
                  <a:tcPr marL="20217" marR="20217" marT="20217" marB="0" anchor="b"/>
                </a:tc>
                <a:extLst>
                  <a:ext uri="{0D108BD9-81ED-4DB2-BD59-A6C34878D82A}">
                    <a16:rowId xmlns:a16="http://schemas.microsoft.com/office/drawing/2014/main" val="4254931307"/>
                  </a:ext>
                </a:extLst>
              </a:tr>
              <a:tr h="925949">
                <a:tc>
                  <a:txBody>
                    <a:bodyPr/>
                    <a:lstStyle/>
                    <a:p>
                      <a:pPr algn="ctr" fontAlgn="ctr"/>
                      <a:r>
                        <a:rPr lang="en-US" sz="2700" u="none" strike="noStrike">
                          <a:effectLst/>
                        </a:rPr>
                        <a:t>52 Week Market High/Low of share of company</a:t>
                      </a:r>
                      <a:endParaRPr lang="en-US" sz="2700" b="0" i="0" u="none" strike="noStrike">
                        <a:solidFill>
                          <a:srgbClr val="000000"/>
                        </a:solidFill>
                        <a:effectLst/>
                        <a:latin typeface="Arial" panose="020B0604020202020204" pitchFamily="34" charset="0"/>
                      </a:endParaRPr>
                    </a:p>
                  </a:txBody>
                  <a:tcPr marL="20217" marR="20217" marT="20217" marB="0" anchor="ctr"/>
                </a:tc>
                <a:tc>
                  <a:txBody>
                    <a:bodyPr/>
                    <a:lstStyle/>
                    <a:p>
                      <a:pPr algn="r" fontAlgn="b"/>
                      <a:r>
                        <a:rPr lang="en-IN" sz="2700" u="none" strike="noStrike">
                          <a:effectLst/>
                        </a:rPr>
                        <a:t>166.8</a:t>
                      </a:r>
                      <a:endParaRPr lang="en-IN" sz="2700" b="0" i="0" u="none" strike="noStrike">
                        <a:solidFill>
                          <a:srgbClr val="000000"/>
                        </a:solidFill>
                        <a:effectLst/>
                        <a:latin typeface="Helvetica Neue"/>
                      </a:endParaRPr>
                    </a:p>
                  </a:txBody>
                  <a:tcPr marL="20217" marR="20217" marT="20217" marB="0" anchor="b"/>
                </a:tc>
                <a:tc>
                  <a:txBody>
                    <a:bodyPr/>
                    <a:lstStyle/>
                    <a:p>
                      <a:pPr algn="r" fontAlgn="b"/>
                      <a:r>
                        <a:rPr lang="en-IN" sz="2700" u="none" strike="noStrike">
                          <a:effectLst/>
                        </a:rPr>
                        <a:t>211.8</a:t>
                      </a:r>
                      <a:endParaRPr lang="en-IN" sz="2700" b="0" i="0" u="none" strike="noStrike">
                        <a:solidFill>
                          <a:srgbClr val="000000"/>
                        </a:solidFill>
                        <a:effectLst/>
                        <a:latin typeface="Helvetica Neue"/>
                      </a:endParaRPr>
                    </a:p>
                  </a:txBody>
                  <a:tcPr marL="20217" marR="20217" marT="20217" marB="0" anchor="b"/>
                </a:tc>
                <a:tc>
                  <a:txBody>
                    <a:bodyPr/>
                    <a:lstStyle/>
                    <a:p>
                      <a:pPr algn="r" fontAlgn="b"/>
                      <a:r>
                        <a:rPr lang="en-IN" sz="2700" u="none" strike="noStrike">
                          <a:effectLst/>
                        </a:rPr>
                        <a:t>378.6</a:t>
                      </a:r>
                      <a:endParaRPr lang="en-IN" sz="2700" b="0" i="0" u="none" strike="noStrike">
                        <a:solidFill>
                          <a:srgbClr val="000000"/>
                        </a:solidFill>
                        <a:effectLst/>
                        <a:latin typeface="Helvetica Neue"/>
                      </a:endParaRPr>
                    </a:p>
                  </a:txBody>
                  <a:tcPr marL="20217" marR="20217" marT="20217" marB="0" anchor="b"/>
                </a:tc>
                <a:extLst>
                  <a:ext uri="{0D108BD9-81ED-4DB2-BD59-A6C34878D82A}">
                    <a16:rowId xmlns:a16="http://schemas.microsoft.com/office/drawing/2014/main" val="823768618"/>
                  </a:ext>
                </a:extLst>
              </a:tr>
            </a:tbl>
          </a:graphicData>
        </a:graphic>
      </p:graphicFrame>
    </p:spTree>
    <p:extLst>
      <p:ext uri="{BB962C8B-B14F-4D97-AF65-F5344CB8AC3E}">
        <p14:creationId xmlns:p14="http://schemas.microsoft.com/office/powerpoint/2010/main" val="1528427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285DBDA-CB92-26E5-345A-3A9F5D900B0A}"/>
              </a:ext>
            </a:extLst>
          </p:cNvPr>
          <p:cNvSpPr>
            <a:spLocks noGrp="1"/>
          </p:cNvSpPr>
          <p:nvPr>
            <p:ph type="title"/>
          </p:nvPr>
        </p:nvSpPr>
        <p:spPr>
          <a:xfrm>
            <a:off x="1600199" y="4571999"/>
            <a:ext cx="7673801" cy="1087656"/>
          </a:xfrm>
        </p:spPr>
        <p:txBody>
          <a:bodyPr vert="horz" lIns="91440" tIns="45720" rIns="91440" bIns="45720" rtlCol="0" anchor="b">
            <a:normAutofit/>
          </a:bodyPr>
          <a:lstStyle/>
          <a:p>
            <a:pPr>
              <a:lnSpc>
                <a:spcPct val="90000"/>
              </a:lnSpc>
            </a:pPr>
            <a:r>
              <a:rPr lang="en-US" sz="3400" b="0" i="0" u="none" strike="noStrike" kern="1200">
                <a:solidFill>
                  <a:schemeClr val="accent1"/>
                </a:solidFill>
                <a:effectLst/>
                <a:latin typeface="+mj-lt"/>
                <a:ea typeface="+mj-ea"/>
                <a:cs typeface="+mj-cs"/>
              </a:rPr>
              <a:t>Football Field Valuation of Zee Entertainment Ltd</a:t>
            </a:r>
            <a:r>
              <a:rPr lang="en-US" sz="3400" kern="1200">
                <a:solidFill>
                  <a:schemeClr val="accent1"/>
                </a:solidFill>
                <a:latin typeface="+mj-lt"/>
                <a:ea typeface="+mj-ea"/>
                <a:cs typeface="+mj-cs"/>
              </a:rPr>
              <a:t> </a:t>
            </a:r>
          </a:p>
        </p:txBody>
      </p:sp>
      <p:graphicFrame>
        <p:nvGraphicFramePr>
          <p:cNvPr id="3" name="Chart 2">
            <a:extLst>
              <a:ext uri="{FF2B5EF4-FFF2-40B4-BE49-F238E27FC236}">
                <a16:creationId xmlns:a16="http://schemas.microsoft.com/office/drawing/2014/main" id="{C5FFD762-04DA-F606-FEEF-E50FD2A7F06D}"/>
              </a:ext>
            </a:extLst>
          </p:cNvPr>
          <p:cNvGraphicFramePr>
            <a:graphicFrameLocks/>
          </p:cNvGraphicFramePr>
          <p:nvPr>
            <p:extLst>
              <p:ext uri="{D42A27DB-BD31-4B8C-83A1-F6EECF244321}">
                <p14:modId xmlns:p14="http://schemas.microsoft.com/office/powerpoint/2010/main" val="1038843226"/>
              </p:ext>
            </p:extLst>
          </p:nvPr>
        </p:nvGraphicFramePr>
        <p:xfrm>
          <a:off x="1600201" y="609600"/>
          <a:ext cx="7625162" cy="364235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084308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0491D-5630-2FE0-B4C6-E3964689909F}"/>
              </a:ext>
            </a:extLst>
          </p:cNvPr>
          <p:cNvSpPr>
            <a:spLocks noGrp="1"/>
          </p:cNvSpPr>
          <p:nvPr>
            <p:ph type="title"/>
          </p:nvPr>
        </p:nvSpPr>
        <p:spPr/>
        <p:txBody>
          <a:bodyPr/>
          <a:lstStyle/>
          <a:p>
            <a:r>
              <a:rPr lang="en-US"/>
              <a:t>Links to google spreadsheets</a:t>
            </a:r>
            <a:endParaRPr lang="en-IN"/>
          </a:p>
        </p:txBody>
      </p:sp>
      <p:sp>
        <p:nvSpPr>
          <p:cNvPr id="3" name="Content Placeholder 2">
            <a:extLst>
              <a:ext uri="{FF2B5EF4-FFF2-40B4-BE49-F238E27FC236}">
                <a16:creationId xmlns:a16="http://schemas.microsoft.com/office/drawing/2014/main" id="{B639C803-5168-840C-AA16-E9971891FE44}"/>
              </a:ext>
            </a:extLst>
          </p:cNvPr>
          <p:cNvSpPr>
            <a:spLocks noGrp="1"/>
          </p:cNvSpPr>
          <p:nvPr>
            <p:ph idx="1"/>
          </p:nvPr>
        </p:nvSpPr>
        <p:spPr/>
        <p:txBody>
          <a:bodyPr/>
          <a:lstStyle/>
          <a:p>
            <a:r>
              <a:rPr lang="en-US"/>
              <a:t>DCF Sheet- </a:t>
            </a:r>
            <a:r>
              <a:rPr lang="en-US">
                <a:hlinkClick r:id="rId2"/>
              </a:rPr>
              <a:t>https://docs.google.com/spreadsheets/d/15WGj5RJcB0evAEzE_BF1KM8upkvVMq1M/edit?usp=sharing&amp;ouid=102033629191352224220&amp;rtpof=true&amp;sd=true</a:t>
            </a:r>
            <a:endParaRPr lang="en-US"/>
          </a:p>
          <a:p>
            <a:r>
              <a:rPr lang="en-US"/>
              <a:t>EPS Sheet-  </a:t>
            </a:r>
            <a:r>
              <a:rPr lang="en-US">
                <a:hlinkClick r:id="rId3"/>
              </a:rPr>
              <a:t>Copy of EPS Accretion Deal Analysis Template.xlsx - Google Sheets</a:t>
            </a:r>
            <a:endParaRPr lang="en-US"/>
          </a:p>
          <a:p>
            <a:endParaRPr lang="en-US"/>
          </a:p>
        </p:txBody>
      </p:sp>
    </p:spTree>
    <p:extLst>
      <p:ext uri="{BB962C8B-B14F-4D97-AF65-F5344CB8AC3E}">
        <p14:creationId xmlns:p14="http://schemas.microsoft.com/office/powerpoint/2010/main" val="2544537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23B43-3C98-2C78-4C3A-CDFE1967292C}"/>
              </a:ext>
            </a:extLst>
          </p:cNvPr>
          <p:cNvSpPr>
            <a:spLocks noGrp="1"/>
          </p:cNvSpPr>
          <p:nvPr>
            <p:ph type="ctrTitle"/>
          </p:nvPr>
        </p:nvSpPr>
        <p:spPr>
          <a:xfrm>
            <a:off x="0" y="0"/>
            <a:ext cx="11722309" cy="1528997"/>
          </a:xfrm>
        </p:spPr>
        <p:txBody>
          <a:bodyPr>
            <a:normAutofit/>
          </a:bodyPr>
          <a:lstStyle/>
          <a:p>
            <a:pPr algn="l"/>
            <a:r>
              <a:rPr lang="en-IN" sz="4000">
                <a:solidFill>
                  <a:schemeClr val="tx1"/>
                </a:solidFill>
                <a:latin typeface="Arial" panose="020B0604020202020204" pitchFamily="34" charset="0"/>
                <a:cs typeface="Arial" panose="020B0604020202020204" pitchFamily="34" charset="0"/>
              </a:rPr>
              <a:t>Merger of Zee entertainment enterprises and Sony pictures network India</a:t>
            </a:r>
            <a:endParaRPr lang="en-US"/>
          </a:p>
        </p:txBody>
      </p:sp>
      <p:sp>
        <p:nvSpPr>
          <p:cNvPr id="3" name="Subtitle 2">
            <a:extLst>
              <a:ext uri="{FF2B5EF4-FFF2-40B4-BE49-F238E27FC236}">
                <a16:creationId xmlns:a16="http://schemas.microsoft.com/office/drawing/2014/main" id="{B65D5ACF-9DF2-BF32-7F25-9E37756F8F20}"/>
              </a:ext>
            </a:extLst>
          </p:cNvPr>
          <p:cNvSpPr>
            <a:spLocks noGrp="1"/>
          </p:cNvSpPr>
          <p:nvPr>
            <p:ph type="subTitle" idx="1"/>
          </p:nvPr>
        </p:nvSpPr>
        <p:spPr>
          <a:xfrm>
            <a:off x="494675" y="1926236"/>
            <a:ext cx="9173981" cy="4557009"/>
          </a:xfrm>
        </p:spPr>
        <p:txBody>
          <a:bodyPr/>
          <a:lstStyle/>
          <a:p>
            <a:pPr algn="l"/>
            <a:r>
              <a:rPr lang="en-IN" sz="2400">
                <a:solidFill>
                  <a:schemeClr val="tx1"/>
                </a:solidFill>
                <a:latin typeface="Arial"/>
                <a:cs typeface="Arial"/>
              </a:rPr>
              <a:t>To start off with</a:t>
            </a:r>
            <a:r>
              <a:rPr lang="en-IN" sz="2400">
                <a:latin typeface="Arial"/>
                <a:cs typeface="Arial"/>
              </a:rPr>
              <a:t> </a:t>
            </a:r>
            <a:r>
              <a:rPr lang="en-US" sz="2400" b="0" i="0">
                <a:solidFill>
                  <a:srgbClr val="000000"/>
                </a:solidFill>
                <a:effectLst/>
                <a:latin typeface="Arial"/>
                <a:cs typeface="Arial"/>
              </a:rPr>
              <a:t>Zee Entertainment Enterprises Limited (ZEEL) is a media and entertainment company engaged in providing broadcasting services. The company operates through content and broadcasting segment.</a:t>
            </a:r>
            <a:endParaRPr lang="en-US">
              <a:solidFill>
                <a:srgbClr val="000000"/>
              </a:solidFill>
              <a:latin typeface="Trebuchet MS" panose="020B0603020202020204"/>
              <a:cs typeface="Arial"/>
            </a:endParaRPr>
          </a:p>
          <a:p>
            <a:pPr algn="l"/>
            <a:r>
              <a:rPr lang="en-US" sz="2400">
                <a:solidFill>
                  <a:srgbClr val="000000"/>
                </a:solidFill>
                <a:latin typeface="Arial"/>
                <a:cs typeface="Arial"/>
              </a:rPr>
              <a:t> </a:t>
            </a:r>
            <a:r>
              <a:rPr lang="en-US" sz="2400" i="0">
                <a:solidFill>
                  <a:srgbClr val="000000"/>
                </a:solidFill>
                <a:effectLst/>
                <a:latin typeface="Arial"/>
                <a:cs typeface="Arial"/>
              </a:rPr>
              <a:t>On the other hand </a:t>
            </a:r>
            <a:r>
              <a:rPr lang="en-US" sz="2400">
                <a:solidFill>
                  <a:srgbClr val="000000"/>
                </a:solidFill>
                <a:latin typeface="Arial"/>
                <a:cs typeface="Arial"/>
              </a:rPr>
              <a:t>S</a:t>
            </a:r>
            <a:r>
              <a:rPr lang="en-US" sz="2400" i="0">
                <a:solidFill>
                  <a:srgbClr val="000000"/>
                </a:solidFill>
                <a:effectLst/>
                <a:latin typeface="Arial"/>
                <a:cs typeface="Arial"/>
              </a:rPr>
              <a:t>ony pictures network </a:t>
            </a:r>
            <a:r>
              <a:rPr lang="en-US" sz="2400" i="0">
                <a:solidFill>
                  <a:schemeClr val="tx1"/>
                </a:solidFill>
                <a:effectLst/>
                <a:latin typeface="Arial"/>
                <a:cs typeface="Arial"/>
              </a:rPr>
              <a:t>Sony Pictures Entertainment Inc. is an American diversified multinational mass media and entertainment studio which is indirectly wholly owned subsidiary of </a:t>
            </a:r>
            <a:r>
              <a:rPr lang="en-US" sz="2400">
                <a:solidFill>
                  <a:schemeClr val="tx1"/>
                </a:solidFill>
                <a:latin typeface="Arial"/>
                <a:cs typeface="Arial"/>
              </a:rPr>
              <a:t>S</a:t>
            </a:r>
            <a:r>
              <a:rPr lang="en-US" sz="2400" i="0">
                <a:solidFill>
                  <a:schemeClr val="tx1"/>
                </a:solidFill>
                <a:effectLst/>
                <a:latin typeface="Arial"/>
                <a:cs typeface="Arial"/>
              </a:rPr>
              <a:t>ony group corporation , Japan.</a:t>
            </a:r>
            <a:endParaRPr lang="en-US">
              <a:solidFill>
                <a:schemeClr val="tx1"/>
              </a:solidFill>
            </a:endParaRPr>
          </a:p>
          <a:p>
            <a:pPr algn="l"/>
            <a:endParaRPr lang="en-IN" sz="2400" b="1">
              <a:latin typeface="Arial" panose="020B0604020202020204" pitchFamily="34" charset="0"/>
              <a:cs typeface="Arial" panose="020B0604020202020204" pitchFamily="34" charset="0"/>
            </a:endParaRPr>
          </a:p>
          <a:p>
            <a:endParaRPr lang="en-IN">
              <a:latin typeface="Bahnschrift Condensed" panose="020B0502040204020203" pitchFamily="34" charset="0"/>
            </a:endParaRPr>
          </a:p>
        </p:txBody>
      </p:sp>
    </p:spTree>
    <p:extLst>
      <p:ext uri="{BB962C8B-B14F-4D97-AF65-F5344CB8AC3E}">
        <p14:creationId xmlns:p14="http://schemas.microsoft.com/office/powerpoint/2010/main" val="131308288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BCAEA-ED57-F67A-F33C-1B7B50EB5B24}"/>
              </a:ext>
            </a:extLst>
          </p:cNvPr>
          <p:cNvSpPr>
            <a:spLocks noGrp="1"/>
          </p:cNvSpPr>
          <p:nvPr>
            <p:ph type="title"/>
          </p:nvPr>
        </p:nvSpPr>
        <p:spPr>
          <a:xfrm>
            <a:off x="601134" y="153856"/>
            <a:ext cx="10515600" cy="1325563"/>
          </a:xfrm>
        </p:spPr>
        <p:txBody>
          <a:bodyPr/>
          <a:lstStyle/>
          <a:p>
            <a:r>
              <a:rPr lang="en-IN" b="1">
                <a:solidFill>
                  <a:schemeClr val="tx1"/>
                </a:solidFill>
                <a:latin typeface="Arial" panose="020B0604020202020204" pitchFamily="34" charset="0"/>
                <a:cs typeface="Arial" panose="020B0604020202020204" pitchFamily="34" charset="0"/>
              </a:rPr>
              <a:t>WHY A MERGER WITH ZEE ENTERTAINMENT????</a:t>
            </a:r>
          </a:p>
        </p:txBody>
      </p:sp>
      <p:sp>
        <p:nvSpPr>
          <p:cNvPr id="3" name="Content Placeholder 2">
            <a:extLst>
              <a:ext uri="{FF2B5EF4-FFF2-40B4-BE49-F238E27FC236}">
                <a16:creationId xmlns:a16="http://schemas.microsoft.com/office/drawing/2014/main" id="{B156ADB7-7CFA-A633-E646-B18A69A40192}"/>
              </a:ext>
            </a:extLst>
          </p:cNvPr>
          <p:cNvSpPr>
            <a:spLocks noGrp="1"/>
          </p:cNvSpPr>
          <p:nvPr>
            <p:ph idx="1"/>
          </p:nvPr>
        </p:nvSpPr>
        <p:spPr>
          <a:xfrm>
            <a:off x="677334" y="1364105"/>
            <a:ext cx="8596668" cy="4677257"/>
          </a:xfrm>
        </p:spPr>
        <p:txBody>
          <a:bodyPr>
            <a:normAutofit/>
          </a:bodyPr>
          <a:lstStyle/>
          <a:p>
            <a:r>
              <a:rPr lang="en-US" sz="2400" b="0" i="0">
                <a:solidFill>
                  <a:srgbClr val="000000"/>
                </a:solidFill>
                <a:effectLst/>
                <a:latin typeface="Arial" panose="020B0604020202020204" pitchFamily="34" charset="0"/>
                <a:cs typeface="Arial" panose="020B0604020202020204" pitchFamily="34" charset="0"/>
              </a:rPr>
              <a:t>Till 2017, the Sony  network had the broadcast rights to the Indian Premier League (IPL), the country’s marquee cricket tournament. Between FY15 and FY18, its revenue almost doubled from Rs 3,342 crore to Rs 6,277 crore, while net profit shot up 6x. But in September 2017, Star &amp; Disney India (then Star India) bagged the IPL broadcasting rights, and Sony’s revenue stagnated (Rs 5,640 crore in FY21), while net profit dropped to Rs 564 crore from Rs 976 crore in FY20.</a:t>
            </a:r>
          </a:p>
          <a:p>
            <a:r>
              <a:rPr lang="en-US" sz="2400" b="0" i="0">
                <a:solidFill>
                  <a:srgbClr val="000000"/>
                </a:solidFill>
                <a:effectLst/>
                <a:latin typeface="Arial" panose="020B0604020202020204" pitchFamily="34" charset="0"/>
                <a:cs typeface="Arial" panose="020B0604020202020204" pitchFamily="34" charset="0"/>
              </a:rPr>
              <a:t>Sony has negligible regional presence—one channel each in Bengali and Marathi—and together their revenue is less than Rs 100 crore each year</a:t>
            </a:r>
            <a:r>
              <a:rPr lang="en-US" b="0" i="0">
                <a:solidFill>
                  <a:srgbClr val="000000"/>
                </a:solidFill>
                <a:effectLst/>
                <a:latin typeface="Arial" panose="020B0604020202020204" pitchFamily="34" charset="0"/>
                <a:cs typeface="Arial" panose="020B0604020202020204" pitchFamily="34" charset="0"/>
              </a:rPr>
              <a:t>.</a:t>
            </a:r>
            <a:endParaRPr lang="en-I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6556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D14BEA-E031-7124-E18A-A131E4E1227A}"/>
              </a:ext>
            </a:extLst>
          </p:cNvPr>
          <p:cNvSpPr>
            <a:spLocks noGrp="1"/>
          </p:cNvSpPr>
          <p:nvPr>
            <p:ph idx="1"/>
          </p:nvPr>
        </p:nvSpPr>
        <p:spPr>
          <a:xfrm>
            <a:off x="838200" y="389744"/>
            <a:ext cx="10515600" cy="5787219"/>
          </a:xfrm>
        </p:spPr>
        <p:txBody>
          <a:bodyPr>
            <a:normAutofit/>
          </a:bodyPr>
          <a:lstStyle/>
          <a:p>
            <a:r>
              <a:rPr lang="en-US" sz="2400" b="0" i="0">
                <a:solidFill>
                  <a:srgbClr val="000000"/>
                </a:solidFill>
                <a:effectLst/>
                <a:latin typeface="Arial" panose="020B0604020202020204" pitchFamily="34" charset="0"/>
                <a:cs typeface="Arial" panose="020B0604020202020204" pitchFamily="34" charset="0"/>
              </a:rPr>
              <a:t>With a combined revenue of $1.79 billion, this would be the second largest entertainment network after Star &amp; Disney India, which has revenues of $1.8 billion, a shade more than the new entity. Importantly, the Zee-Sony entity will have 75 channels and a strong presence in entertainment, sports and regional markets, making it a serious player.</a:t>
            </a:r>
            <a:endParaRPr lang="en-IN"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0745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714C9-1CF8-E694-C086-D97D78C2FC57}"/>
              </a:ext>
            </a:extLst>
          </p:cNvPr>
          <p:cNvSpPr>
            <a:spLocks noGrp="1"/>
          </p:cNvSpPr>
          <p:nvPr>
            <p:ph type="title"/>
          </p:nvPr>
        </p:nvSpPr>
        <p:spPr>
          <a:xfrm>
            <a:off x="943131" y="395105"/>
            <a:ext cx="10515600" cy="1325563"/>
          </a:xfrm>
        </p:spPr>
        <p:txBody>
          <a:bodyPr/>
          <a:lstStyle/>
          <a:p>
            <a:r>
              <a:rPr lang="en-IN">
                <a:solidFill>
                  <a:schemeClr val="tx1"/>
                </a:solidFill>
                <a:latin typeface="Arial" panose="020B0604020202020204" pitchFamily="34" charset="0"/>
                <a:cs typeface="Arial" panose="020B0604020202020204" pitchFamily="34" charset="0"/>
              </a:rPr>
              <a:t>COMPETITORS IN THEIR SECTOR……</a:t>
            </a:r>
          </a:p>
        </p:txBody>
      </p:sp>
      <p:sp>
        <p:nvSpPr>
          <p:cNvPr id="3" name="Content Placeholder 2">
            <a:extLst>
              <a:ext uri="{FF2B5EF4-FFF2-40B4-BE49-F238E27FC236}">
                <a16:creationId xmlns:a16="http://schemas.microsoft.com/office/drawing/2014/main" id="{609DFE76-7498-D2F6-9508-666B5E8B650A}"/>
              </a:ext>
            </a:extLst>
          </p:cNvPr>
          <p:cNvSpPr>
            <a:spLocks noGrp="1"/>
          </p:cNvSpPr>
          <p:nvPr>
            <p:ph idx="1"/>
          </p:nvPr>
        </p:nvSpPr>
        <p:spPr/>
        <p:txBody>
          <a:bodyPr>
            <a:normAutofit/>
          </a:bodyPr>
          <a:lstStyle/>
          <a:p>
            <a:r>
              <a:rPr lang="en-IN">
                <a:latin typeface="Arial" panose="020B0604020202020204" pitchFamily="34" charset="0"/>
                <a:cs typeface="Arial" panose="020B0604020202020204" pitchFamily="34" charset="0"/>
              </a:rPr>
              <a:t>Zee entertainment  and Sony pictures faces major competition from its peer companies </a:t>
            </a:r>
            <a:r>
              <a:rPr lang="en-US">
                <a:latin typeface="Arial" panose="020B0604020202020204" pitchFamily="34" charset="0"/>
                <a:cs typeface="Arial" panose="020B0604020202020204" pitchFamily="34" charset="0"/>
              </a:rPr>
              <a:t>Sun TV Network  an Indian mass media company headquartered in Chennai, Tamil Nadu, India and Disney Star Private Limited which  is an Indian media conglomerate and a wholly owned subsidiary of The Walt Disney Company India. It is headquartered in Mumbai, Maharashtra. Disney Star is the largest television and entertainment network in India.</a:t>
            </a:r>
          </a:p>
          <a:p>
            <a:r>
              <a:rPr lang="en-US">
                <a:latin typeface="Arial" panose="020B0604020202020204" pitchFamily="34" charset="0"/>
                <a:cs typeface="Arial" panose="020B0604020202020204" pitchFamily="34" charset="0"/>
              </a:rPr>
              <a:t>Its other competitors include Reliance Mediaworks in Mumbai, India and OSN, MELS ,and Mercury Networks outside India.</a:t>
            </a:r>
            <a:endParaRPr lang="en-I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776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156D70-B29C-D48F-22B6-F0EADB925813}"/>
              </a:ext>
            </a:extLst>
          </p:cNvPr>
          <p:cNvSpPr>
            <a:spLocks noGrp="1"/>
          </p:cNvSpPr>
          <p:nvPr>
            <p:ph type="title"/>
          </p:nvPr>
        </p:nvSpPr>
        <p:spPr>
          <a:xfrm>
            <a:off x="885613" y="140273"/>
            <a:ext cx="10515600" cy="1325563"/>
          </a:xfrm>
        </p:spPr>
        <p:txBody>
          <a:bodyPr/>
          <a:lstStyle/>
          <a:p>
            <a:r>
              <a:rPr lang="en-IN">
                <a:solidFill>
                  <a:schemeClr val="tx1"/>
                </a:solidFill>
                <a:latin typeface="Arial" panose="020B0604020202020204" pitchFamily="34" charset="0"/>
                <a:cs typeface="Arial" panose="020B0604020202020204" pitchFamily="34" charset="0"/>
              </a:rPr>
              <a:t>SHAREHOLDING:BEFORE AND AFTER MERGER</a:t>
            </a:r>
          </a:p>
        </p:txBody>
      </p:sp>
      <p:pic>
        <p:nvPicPr>
          <p:cNvPr id="5" name="Content Placeholder 4">
            <a:extLst>
              <a:ext uri="{FF2B5EF4-FFF2-40B4-BE49-F238E27FC236}">
                <a16:creationId xmlns:a16="http://schemas.microsoft.com/office/drawing/2014/main" id="{D5502417-D5B6-8DD8-1FD2-6B53C2B4B12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7863" y="2311286"/>
            <a:ext cx="4183062" cy="3580040"/>
          </a:xfrm>
        </p:spPr>
      </p:pic>
      <p:sp>
        <p:nvSpPr>
          <p:cNvPr id="7" name="Content Placeholder 6">
            <a:extLst>
              <a:ext uri="{FF2B5EF4-FFF2-40B4-BE49-F238E27FC236}">
                <a16:creationId xmlns:a16="http://schemas.microsoft.com/office/drawing/2014/main" id="{29682994-D001-4853-70CD-5507FE544142}"/>
              </a:ext>
            </a:extLst>
          </p:cNvPr>
          <p:cNvSpPr>
            <a:spLocks noGrp="1"/>
          </p:cNvSpPr>
          <p:nvPr>
            <p:ph sz="half" idx="2"/>
          </p:nvPr>
        </p:nvSpPr>
        <p:spPr/>
        <p:txBody>
          <a:bodyPr>
            <a:normAutofit fontScale="92500" lnSpcReduction="20000"/>
          </a:bodyPr>
          <a:lstStyle/>
          <a:p>
            <a:r>
              <a:rPr lang="en-IN">
                <a:latin typeface="Arial" panose="020B0604020202020204" pitchFamily="34" charset="0"/>
                <a:cs typeface="Arial" panose="020B0604020202020204" pitchFamily="34" charset="0"/>
              </a:rPr>
              <a:t>Before merger Zee entertainments had an approximately share of 96.01% for public shareholders in which 18% is owned by Invesco which makes it the largest stakeholder of Zee and 3.99% owned by its promoters.</a:t>
            </a:r>
          </a:p>
          <a:p>
            <a:r>
              <a:rPr lang="en-IN">
                <a:latin typeface="Arial" panose="020B0604020202020204" pitchFamily="34" charset="0"/>
                <a:cs typeface="Arial" panose="020B0604020202020204" pitchFamily="34" charset="0"/>
              </a:rPr>
              <a:t>On the other hand Sony group owned 100% of Sony pictures network .</a:t>
            </a:r>
          </a:p>
          <a:p>
            <a:r>
              <a:rPr lang="en-IN">
                <a:latin typeface="Arial" panose="020B0604020202020204" pitchFamily="34" charset="0"/>
                <a:cs typeface="Arial" panose="020B0604020202020204" pitchFamily="34" charset="0"/>
              </a:rPr>
              <a:t>After merger </a:t>
            </a:r>
            <a:r>
              <a:rPr lang="en-US">
                <a:latin typeface="Arial" panose="020B0604020202020204" pitchFamily="34" charset="0"/>
                <a:cs typeface="Arial" panose="020B0604020202020204" pitchFamily="34" charset="0"/>
              </a:rPr>
              <a:t> Sony’s shareholders hold 50.86% stake in the merged company, while ZEEL shareholders will hold 45.15% of the entity. Currently, 96.01% of ZEEL shareholding is public, while 3.99% is held by its promoters</a:t>
            </a:r>
            <a:r>
              <a:rPr lang="en-US"/>
              <a:t>.</a:t>
            </a:r>
            <a:endParaRPr lang="en-IN"/>
          </a:p>
        </p:txBody>
      </p:sp>
    </p:spTree>
    <p:extLst>
      <p:ext uri="{BB962C8B-B14F-4D97-AF65-F5344CB8AC3E}">
        <p14:creationId xmlns:p14="http://schemas.microsoft.com/office/powerpoint/2010/main" val="2254421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6CA7BF8-C46C-A579-C9EB-155CDB387CA3}"/>
              </a:ext>
            </a:extLst>
          </p:cNvPr>
          <p:cNvSpPr>
            <a:spLocks noGrp="1"/>
          </p:cNvSpPr>
          <p:nvPr>
            <p:ph type="body" idx="1"/>
          </p:nvPr>
        </p:nvSpPr>
        <p:spPr>
          <a:xfrm>
            <a:off x="839788" y="496226"/>
            <a:ext cx="5157787" cy="822908"/>
          </a:xfrm>
        </p:spPr>
        <p:txBody>
          <a:bodyPr/>
          <a:lstStyle/>
          <a:p>
            <a:r>
              <a:rPr lang="en-IN">
                <a:latin typeface="Arial" panose="020B0604020202020204" pitchFamily="34" charset="0"/>
                <a:cs typeface="Arial" panose="020B0604020202020204" pitchFamily="34" charset="0"/>
              </a:rPr>
              <a:t>After merger</a:t>
            </a:r>
          </a:p>
        </p:txBody>
      </p:sp>
      <p:graphicFrame>
        <p:nvGraphicFramePr>
          <p:cNvPr id="7" name="Content Placeholder 6">
            <a:extLst>
              <a:ext uri="{FF2B5EF4-FFF2-40B4-BE49-F238E27FC236}">
                <a16:creationId xmlns:a16="http://schemas.microsoft.com/office/drawing/2014/main" id="{E78EBB6D-44D7-8518-C10B-E59ED57291E9}"/>
              </a:ext>
            </a:extLst>
          </p:cNvPr>
          <p:cNvGraphicFramePr>
            <a:graphicFrameLocks noGrp="1"/>
          </p:cNvGraphicFramePr>
          <p:nvPr>
            <p:ph sz="half" idx="2"/>
            <p:extLst>
              <p:ext uri="{D42A27DB-BD31-4B8C-83A1-F6EECF244321}">
                <p14:modId xmlns:p14="http://schemas.microsoft.com/office/powerpoint/2010/main" val="25504442"/>
              </p:ext>
            </p:extLst>
          </p:nvPr>
        </p:nvGraphicFramePr>
        <p:xfrm>
          <a:off x="839788" y="1798820"/>
          <a:ext cx="5157787" cy="4390843"/>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 Placeholder 9">
            <a:extLst>
              <a:ext uri="{FF2B5EF4-FFF2-40B4-BE49-F238E27FC236}">
                <a16:creationId xmlns:a16="http://schemas.microsoft.com/office/drawing/2014/main" id="{FF6EEE8A-2475-8EB9-BC41-6632431A506A}"/>
              </a:ext>
            </a:extLst>
          </p:cNvPr>
          <p:cNvSpPr>
            <a:spLocks noGrp="1"/>
          </p:cNvSpPr>
          <p:nvPr>
            <p:ph type="body" sz="quarter" idx="3"/>
          </p:nvPr>
        </p:nvSpPr>
        <p:spPr>
          <a:xfrm>
            <a:off x="6427033" y="256381"/>
            <a:ext cx="5183188" cy="1062753"/>
          </a:xfrm>
        </p:spPr>
        <p:txBody>
          <a:bodyPr/>
          <a:lstStyle/>
          <a:p>
            <a:r>
              <a:rPr lang="en-IN">
                <a:latin typeface="Arial" panose="020B0604020202020204" pitchFamily="34" charset="0"/>
                <a:cs typeface="Arial" panose="020B0604020202020204" pitchFamily="34" charset="0"/>
              </a:rPr>
              <a:t>Before merger </a:t>
            </a:r>
          </a:p>
        </p:txBody>
      </p:sp>
      <p:graphicFrame>
        <p:nvGraphicFramePr>
          <p:cNvPr id="14" name="Content Placeholder 13">
            <a:extLst>
              <a:ext uri="{FF2B5EF4-FFF2-40B4-BE49-F238E27FC236}">
                <a16:creationId xmlns:a16="http://schemas.microsoft.com/office/drawing/2014/main" id="{6CADF1E2-DE88-F11D-E3C7-69604507496F}"/>
              </a:ext>
            </a:extLst>
          </p:cNvPr>
          <p:cNvGraphicFramePr>
            <a:graphicFrameLocks noGrp="1"/>
          </p:cNvGraphicFramePr>
          <p:nvPr>
            <p:ph sz="quarter" idx="4"/>
            <p:extLst>
              <p:ext uri="{D42A27DB-BD31-4B8C-83A1-F6EECF244321}">
                <p14:modId xmlns:p14="http://schemas.microsoft.com/office/powerpoint/2010/main" val="1803231032"/>
              </p:ext>
            </p:extLst>
          </p:nvPr>
        </p:nvGraphicFramePr>
        <p:xfrm>
          <a:off x="6172200" y="1798820"/>
          <a:ext cx="5183188" cy="439084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97754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32</Slides>
  <Notes>0</Notes>
  <HiddenSlides>0</HiddenSlide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Facet</vt:lpstr>
      <vt:lpstr>Merger of Zee Entertainment Ltd. and Sony Pictures Networks India</vt:lpstr>
      <vt:lpstr>INTRODUCTION</vt:lpstr>
      <vt:lpstr>Media and Entertainment industry-industry target and acquirers operate in</vt:lpstr>
      <vt:lpstr>Merger of Zee entertainment enterprises and Sony pictures network India</vt:lpstr>
      <vt:lpstr>WHY A MERGER WITH ZEE ENTERTAINMENT????</vt:lpstr>
      <vt:lpstr>PowerPoint Presentation</vt:lpstr>
      <vt:lpstr>COMPETITORS IN THEIR SECTOR……</vt:lpstr>
      <vt:lpstr>SHAREHOLDING:BEFORE AND AFTER MERGER</vt:lpstr>
      <vt:lpstr>PowerPoint Presentation</vt:lpstr>
      <vt:lpstr>BENEFITS OF ZEE AND SONY MERGER….</vt:lpstr>
      <vt:lpstr>PowerPoint Presentation</vt:lpstr>
      <vt:lpstr>Some insight on how the merger is beneficial: </vt:lpstr>
      <vt:lpstr>DCF Valuation</vt:lpstr>
      <vt:lpstr>EPS Accretion Dilation Analysis</vt:lpstr>
      <vt:lpstr>Links to google spreadsheets</vt:lpstr>
      <vt:lpstr>PowerPoint Presentation</vt:lpstr>
      <vt:lpstr>PowerPoint Presentation</vt:lpstr>
      <vt:lpstr>PowerPoint Presentation</vt:lpstr>
      <vt:lpstr>PowerPoint Presentation</vt:lpstr>
      <vt:lpstr>EPS Accretion Dilation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Football field Valuation</vt:lpstr>
      <vt:lpstr>Football Field Valuation of Zee Entertainment Ltd </vt:lpstr>
      <vt:lpstr>Football Field Valuation of Zee Entertainment Ltd </vt:lpstr>
      <vt:lpstr>Links to google spreadsheets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Merger of Zee entertainment enterprises and Sony pictures network India</dc:title>
  <dc:creator>keerthi s</dc:creator>
  <cp:revision>2</cp:revision>
  <dcterms:created xsi:type="dcterms:W3CDTF">2022-06-10T13:18:38Z</dcterms:created>
  <dcterms:modified xsi:type="dcterms:W3CDTF">2024-08-23T13:23:08Z</dcterms:modified>
</cp:coreProperties>
</file>