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7" r:id="rId3"/>
    <p:sldId id="269" r:id="rId4"/>
    <p:sldId id="276" r:id="rId5"/>
    <p:sldId id="279" r:id="rId6"/>
    <p:sldId id="275" r:id="rId7"/>
    <p:sldId id="288" r:id="rId8"/>
    <p:sldId id="277" r:id="rId9"/>
    <p:sldId id="290" r:id="rId10"/>
    <p:sldId id="273" r:id="rId11"/>
    <p:sldId id="272" r:id="rId12"/>
    <p:sldId id="271" r:id="rId13"/>
    <p:sldId id="270" r:id="rId14"/>
    <p:sldId id="287" r:id="rId15"/>
    <p:sldId id="286" r:id="rId16"/>
    <p:sldId id="289" r:id="rId17"/>
    <p:sldId id="282" r:id="rId18"/>
    <p:sldId id="285" r:id="rId19"/>
    <p:sldId id="283" r:id="rId20"/>
    <p:sldId id="284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573" autoAdjust="0"/>
  </p:normalViewPr>
  <p:slideViewPr>
    <p:cSldViewPr snapToGrid="0">
      <p:cViewPr varScale="1">
        <p:scale>
          <a:sx n="46" d="100"/>
          <a:sy n="46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232A7-C897-4C30-A130-1C132266688A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BB1E4-3530-483B-A763-D326257D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0862E-47E0-4B1B-B1DC-3C29B6480B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 is not stationary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BB1E4-3530-483B-A763-D326257D5B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52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forecasting error is low in VAR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0862E-47E0-4B1B-B1DC-3C29B6480B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4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confidence intervals are wider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0862E-47E0-4B1B-B1DC-3C29B6480B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76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0862E-47E0-4B1B-B1DC-3C29B6480B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07B3-423B-4DDC-B524-024FA076E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D79A9-C3D6-4F41-A015-6FF868DC8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FF7A-4A7D-4A74-A68F-C3172428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334F-79D3-4007-8268-AAC1390D01E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51105-44F5-4589-9A2A-6FFFCD96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7943-0232-426E-A554-248BFE19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414-DF8D-4F8A-9CED-A59F396D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4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F702-3536-4990-A4F8-7811113C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1C480-C536-4C73-810C-F464C6B19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DDAEA-7E7F-4A05-81CF-6AE8C52B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334F-79D3-4007-8268-AAC1390D01E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8959D-C340-45B1-9069-7A958B77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9479C-5A94-4C91-B312-02F88362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414-DF8D-4F8A-9CED-A59F396D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BFF5D-A7A1-4FEB-B619-0304062F3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2A00A-06C3-428A-ABEE-32DB7FA6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5F08-4A99-4D7E-A120-1E073442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334F-79D3-4007-8268-AAC1390D01E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10CC2-BDB8-45D9-8AB2-784FC6DC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7CD66-805A-4005-9DC7-82E16D68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414-DF8D-4F8A-9CED-A59F396D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CC74-220B-4657-991D-98FBDEC9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9326-586A-46E4-97EF-CED8C981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F78E-0339-461B-80F5-60C5DA07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334F-79D3-4007-8268-AAC1390D01E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72445-9C58-4D2F-8C15-C7F69743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14ED-33D7-46DA-B313-9B55B03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414-DF8D-4F8A-9CED-A59F396D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0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581-8C30-4DBE-AF2A-68C737C8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CCDC7-9CAE-4706-B7C1-8978C71E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D099-5A01-4CA2-B94A-4ED10577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334F-79D3-4007-8268-AAC1390D01E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DDF5-0865-46C0-98DC-4AB78731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4295-8170-40FB-AF04-EFF5FEB6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414-DF8D-4F8A-9CED-A59F396D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8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D520-4E4A-405C-A32C-1701504C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6AB0-40C4-488D-9991-13AB12268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2B6D8-B5E3-4B9D-8107-52C59D32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73CDB-A1D5-4F49-B231-65C427EC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334F-79D3-4007-8268-AAC1390D01E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AFE9-CD9D-4EC3-AD3B-9D89A401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C97A8-758D-400C-AE9A-5662B3EF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414-DF8D-4F8A-9CED-A59F396D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DA8C-9694-4C6A-A90C-FFE0A56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79A1F-F920-404F-A001-8F2496008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2F648-4BB5-4B69-9CFA-D82B4C94E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FD28A-EB5A-4CB9-A010-B3FE5CAFA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65848-4EA5-4E85-AB85-D3DD6060B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2D8F4-38CA-454F-BDD8-8F2D82B4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334F-79D3-4007-8268-AAC1390D01E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7F279-62CC-478F-8326-45B9E4F0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5D98B-73C7-4C05-924F-51AC889D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414-DF8D-4F8A-9CED-A59F396D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7CCB-6796-46CB-BE79-FBC254DF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77971-F5F3-4A97-BA28-B8A77401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334F-79D3-4007-8268-AAC1390D01E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7CD2B-064E-4196-935F-3FCD57B7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565C8-C34C-4667-A29B-F2CDF3B8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414-DF8D-4F8A-9CED-A59F396D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D6921-2C69-41E3-AD42-DA75B541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334F-79D3-4007-8268-AAC1390D01E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DD620-E246-4AF7-8DCF-115B792E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D0F1-2374-4DBC-89DA-CBBB09D0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414-DF8D-4F8A-9CED-A59F396D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7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A34B-9056-497D-86ED-C1D9E08E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8862-3F4E-41D0-8EE7-E04ABA82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22495-2ADC-4C61-BED0-077BD3978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46C87-40CE-471B-A9B0-F1EC955A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334F-79D3-4007-8268-AAC1390D01E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8118-4539-498F-91D5-125E9EE6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64C04-5011-432F-96AB-0907D172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414-DF8D-4F8A-9CED-A59F396D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6537-093E-4DCD-8DE3-C0F12AA5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DB669-7256-4004-8E58-9C932C457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67686-2F08-4FC2-8688-D9C839810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C5AD1-C325-4388-A402-A9F28429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334F-79D3-4007-8268-AAC1390D01E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8E575-B272-48C0-8A1E-02E2AE70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CC70B-D32A-4AD1-AF94-1114EACF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9414-DF8D-4F8A-9CED-A59F396D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AD678-E74A-48D5-A0D1-8FAE4563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C48E-A06E-429C-A052-32512C38C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57A5-1F3A-47C3-AA57-0D501A2F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334F-79D3-4007-8268-AAC1390D01EF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34B7-7417-4FAE-B168-C48E6A5A3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1EAD-82ED-4FD9-8F72-B0804B50F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9414-DF8D-4F8A-9CED-A59F396D6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6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earth/story/20151130-how-hot-could-the-earth-ge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ationalgeographic.com/magazine/2013/09/rising-seas-ice-melt-new-shoreline-maps/#/01-ice-melt-north-america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4AD9-86EC-4F71-AD73-C7777E2E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572" y="1628335"/>
            <a:ext cx="8956431" cy="3601329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 panose="02020603050405020304" pitchFamily="18" charset="0"/>
              </a:rPr>
              <a:t>Global Warming: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 panose="02020603050405020304" pitchFamily="18" charset="0"/>
              </a:rPr>
              <a:t>Average Global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 panose="02020603050405020304" pitchFamily="18" charset="0"/>
              </a:rPr>
              <a:t>Temperature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2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8B25B02-9C02-4BDF-9992-A50741360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AB9ED3BA-2FF2-4C9B-BCC2-ED860BB9A560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343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124861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3240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234001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21739103"/>
                    </a:ext>
                  </a:extLst>
                </a:gridCol>
              </a:tblGrid>
              <a:tr h="57261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Model (p, d, q) (P, D,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AIC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186541"/>
                  </a:ext>
                </a:extLst>
              </a:tr>
              <a:tr h="57261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Initial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(1,1,0) (1,0,0)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-1082.47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-1100.8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254185"/>
                  </a:ext>
                </a:extLst>
              </a:tr>
              <a:tr h="57261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(1,1,1) (1,0,0)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-1110.81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-1133.72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23991"/>
                  </a:ext>
                </a:extLst>
              </a:tr>
              <a:tr h="57261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Trial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(1,1,2)(1,0,0)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-1133.54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-1161.04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417511"/>
                  </a:ext>
                </a:extLst>
              </a:tr>
              <a:tr h="57261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Trial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(2,1,1)(1,0,0)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-1162.81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-1135.31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75208"/>
                  </a:ext>
                </a:extLst>
              </a:tr>
              <a:tr h="57261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(2,1,1) (1,0,2)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-1133.03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-1169.69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760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0A823C-887C-4A3C-9F11-88CAC6C0C4D1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Model estimation: SARIMA</a:t>
            </a:r>
          </a:p>
        </p:txBody>
      </p:sp>
    </p:spTree>
    <p:extLst>
      <p:ext uri="{BB962C8B-B14F-4D97-AF65-F5344CB8AC3E}">
        <p14:creationId xmlns:p14="http://schemas.microsoft.com/office/powerpoint/2010/main" val="365966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27EEE42-3FE0-4CAC-BF63-7F5B9660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547" y="1570884"/>
            <a:ext cx="7817275" cy="1921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53EEB-3CCF-4E6E-842E-26E75404941B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Ljung</a:t>
            </a:r>
            <a:r>
              <a:rPr lang="en-US" altLang="ko-KR" sz="3200" dirty="0"/>
              <a:t>-Box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F137E-44C7-4D1D-9882-B60B114DFD65}"/>
                  </a:ext>
                </a:extLst>
              </p:cNvPr>
              <p:cNvSpPr txBox="1"/>
              <p:nvPr/>
            </p:nvSpPr>
            <p:spPr>
              <a:xfrm>
                <a:off x="2261426" y="4021560"/>
                <a:ext cx="725929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𝑎𝑢𝑡𝑜𝑐𝑜𝑟𝑟𝑒𝑙𝑎𝑡𝑖𝑜𝑛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30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𝑙𝑎𝑔𝑠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altLang="ko-KR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=43.773</m:t>
                      </m:r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𝐿𝑗𝑢𝑛𝑔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𝐵𝑜𝑥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𝑟𝑒𝑠𝑢𝑙𝑡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:25.027&lt; 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=43.773</m:t>
                      </m:r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𝐹𝑎𝑖𝑙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𝑟𝑒𝑗𝑒𝑐𝑡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F137E-44C7-4D1D-9882-B60B114D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26" y="4021560"/>
                <a:ext cx="7259295" cy="2308324"/>
              </a:xfrm>
              <a:prstGeom prst="rect">
                <a:avLst/>
              </a:prstGeom>
              <a:blipFill>
                <a:blip r:embed="rId4"/>
                <a:stretch>
                  <a:fillRect l="-672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93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BBB658B4-849F-47B8-A262-F838D1354B8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695" y="1688625"/>
            <a:ext cx="5711803" cy="48194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586EFB-CE7F-40E5-8388-FF9C789BE43A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ACF (Initial vs. Final Model)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C2F67266-25E6-43C0-A4F2-F20C7F108FE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555545" y="1688627"/>
            <a:ext cx="5425760" cy="48194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216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49725DEB-3B6C-4DDF-B476-0716923B176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311706" y="1855408"/>
            <a:ext cx="5903811" cy="481941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>
            <a:extLst>
              <a:ext uri="{FF2B5EF4-FFF2-40B4-BE49-F238E27FC236}">
                <a16:creationId xmlns:a16="http://schemas.microsoft.com/office/drawing/2014/main" id="{12761CB4-F550-4CA7-BADE-72BA065DB3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55688" y="1855406"/>
            <a:ext cx="5724607" cy="481941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DCCB6-4781-4DD9-8EC0-AE0FB7C9E5C0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Partial ACF (Initial vs. Final Model)</a:t>
            </a:r>
          </a:p>
        </p:txBody>
      </p:sp>
    </p:spTree>
    <p:extLst>
      <p:ext uri="{BB962C8B-B14F-4D97-AF65-F5344CB8AC3E}">
        <p14:creationId xmlns:p14="http://schemas.microsoft.com/office/powerpoint/2010/main" val="129649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F2BD17F8-B0FE-4EC8-B880-B928D62FA6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678410" y="1239044"/>
            <a:ext cx="6835180" cy="54681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7BB65-9C96-42ED-9F6A-6EF64B716F69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Forecast SARIMA</a:t>
            </a:r>
          </a:p>
        </p:txBody>
      </p:sp>
    </p:spTree>
    <p:extLst>
      <p:ext uri="{BB962C8B-B14F-4D97-AF65-F5344CB8AC3E}">
        <p14:creationId xmlns:p14="http://schemas.microsoft.com/office/powerpoint/2010/main" val="158192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103AE5-27CB-410B-9198-6CFDE39D9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48" y="2116148"/>
            <a:ext cx="5066376" cy="806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C464C-22D0-4A3B-A464-E2680F96C158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VAR selection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2E7E85-D47C-4826-904B-F1A4FC0E4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608" y="3429000"/>
            <a:ext cx="4762457" cy="12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2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A2243-D4A6-4EA1-92E7-8E6F14596502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VAR (Granger Causality test)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571C56-6021-4147-B45F-12286CB3EE65}"/>
                  </a:ext>
                </a:extLst>
              </p:cNvPr>
              <p:cNvSpPr txBox="1"/>
              <p:nvPr/>
            </p:nvSpPr>
            <p:spPr>
              <a:xfrm>
                <a:off x="970960" y="1993769"/>
                <a:ext cx="42252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571C56-6021-4147-B45F-12286CB3E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60" y="1993769"/>
                <a:ext cx="4225259" cy="553998"/>
              </a:xfrm>
              <a:prstGeom prst="rect">
                <a:avLst/>
              </a:prstGeom>
              <a:blipFill>
                <a:blip r:embed="rId3"/>
                <a:stretch>
                  <a:fillRect l="-144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509AE2-CF7C-475F-8C1D-D07EAC9A9C15}"/>
                  </a:ext>
                </a:extLst>
              </p:cNvPr>
              <p:cNvSpPr txBox="1"/>
              <p:nvPr/>
            </p:nvSpPr>
            <p:spPr>
              <a:xfrm>
                <a:off x="970960" y="3429000"/>
                <a:ext cx="3964675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/>
                  <a:t>      (Model 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𝑀𝑜𝑑𝑒𝑙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P-value = 9.885e-08 &lt; 5%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Reject the Null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509AE2-CF7C-475F-8C1D-D07EAC9A9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60" y="3429000"/>
                <a:ext cx="3964675" cy="1661993"/>
              </a:xfrm>
              <a:prstGeom prst="rect">
                <a:avLst/>
              </a:prstGeom>
              <a:blipFill>
                <a:blip r:embed="rId4"/>
                <a:stretch>
                  <a:fillRect l="-3533" t="-4779" r="-2458" b="-7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CFFA9C2-3980-4E49-8F93-F270E3B82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284" y="1529548"/>
            <a:ext cx="6315075" cy="1819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502139-DAF9-47FB-B249-EFA28F08C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284" y="3848247"/>
            <a:ext cx="62674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13F435A9-4314-4143-B9EA-0A4601E40D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128122" y="1322363"/>
            <a:ext cx="6790795" cy="520185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DA4655-537A-4D85-A865-6AF39FA01625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Forecast VAR</a:t>
            </a:r>
          </a:p>
        </p:txBody>
      </p:sp>
    </p:spTree>
    <p:extLst>
      <p:ext uri="{BB962C8B-B14F-4D97-AF65-F5344CB8AC3E}">
        <p14:creationId xmlns:p14="http://schemas.microsoft.com/office/powerpoint/2010/main" val="2176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A86E4933-3254-4A7A-855F-2B98AF1973B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383959" y="1023761"/>
            <a:ext cx="5615784" cy="48559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92F10-A758-437F-A048-19C6E18064D3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Accuracy (SARIMA vs. VAR)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DF15F0-E188-4517-A68A-1A1AFE9E3C4C}"/>
              </a:ext>
            </a:extLst>
          </p:cNvPr>
          <p:cNvSpPr/>
          <p:nvPr/>
        </p:nvSpPr>
        <p:spPr>
          <a:xfrm>
            <a:off x="400569" y="2131606"/>
            <a:ext cx="5864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accuSARIMA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accuracy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realDATA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foreSARIMA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ko-KR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ko-KR" b="1" dirty="0">
                <a:solidFill>
                  <a:srgbClr val="CE5C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altLang="ko-KR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])</a:t>
            </a:r>
            <a:br>
              <a:rPr lang="en-US" altLang="ko-KR" sz="2000" dirty="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accuVAR13 =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accuracy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realDATA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, meanVAR13[</a:t>
            </a:r>
            <a:r>
              <a:rPr lang="en-US" altLang="ko-KR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ko-KR" b="1" dirty="0">
                <a:solidFill>
                  <a:srgbClr val="CE5C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altLang="ko-KR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])</a:t>
            </a:r>
            <a:br>
              <a:rPr lang="en-US" altLang="ko-KR" sz="2000" dirty="0"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accuVAR18 =</a:t>
            </a:r>
            <a:r>
              <a:rPr lang="en-US" altLang="ko-KR" dirty="0">
                <a:solidFill>
                  <a:srgbClr val="4E9A0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accuracy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realDATA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, meanVAR18[</a:t>
            </a:r>
            <a:r>
              <a:rPr lang="en-US" altLang="ko-KR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ko-KR" b="1" dirty="0">
                <a:solidFill>
                  <a:srgbClr val="CE5C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altLang="ko-KR" dirty="0">
                <a:solidFill>
                  <a:srgbClr val="0000C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  <a:cs typeface="Times New Roman" panose="02020603050405020304" pitchFamily="18" charset="0"/>
              </a:rPr>
              <a:t>])</a:t>
            </a:r>
            <a:endParaRPr lang="ko-KR" alt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610513-5105-4444-AF4E-3BE538BAF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63854"/>
              </p:ext>
            </p:extLst>
          </p:nvPr>
        </p:nvGraphicFramePr>
        <p:xfrm>
          <a:off x="1264623" y="4383438"/>
          <a:ext cx="3764577" cy="1496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54">
                  <a:extLst>
                    <a:ext uri="{9D8B030D-6E8A-4147-A177-3AD203B41FA5}">
                      <a16:colId xmlns:a16="http://schemas.microsoft.com/office/drawing/2014/main" val="2330604625"/>
                    </a:ext>
                  </a:extLst>
                </a:gridCol>
                <a:gridCol w="1868023">
                  <a:extLst>
                    <a:ext uri="{9D8B030D-6E8A-4147-A177-3AD203B41FA5}">
                      <a16:colId xmlns:a16="http://schemas.microsoft.com/office/drawing/2014/main" val="2923310488"/>
                    </a:ext>
                  </a:extLst>
                </a:gridCol>
              </a:tblGrid>
              <a:tr h="3837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0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0.0369685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VAR13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0.02490881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2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VAR18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0.06212434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1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4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8B25B02-9C02-4BDF-9992-A50741360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253273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49AFEDA4-ACF0-4FDD-97EB-71FB8C7C1D3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88157" y="1600200"/>
            <a:ext cx="5423471" cy="449536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984DE-BEA2-4121-82B8-6F8BF7776CEC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Confidence Interval (SARIMA vs. VAR)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0B765E87-BFF6-40AD-8755-D41A23F779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137846" y="1600200"/>
            <a:ext cx="5565997" cy="449536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715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5.googleusercontent.com/uy2mo4Gbtsok3NNm6f1yXSqmL-UFnnm4DkG4-4H13-ssQviuOGV8f0f2oKo03OyExub2RcbY9W7qNIxyTvYwZwuNG662KMQMZX3FWiPTLp3ShVOKMixfhDZ2M7GjNkikeSSvG-Pwi70">
            <a:extLst>
              <a:ext uri="{FF2B5EF4-FFF2-40B4-BE49-F238E27FC236}">
                <a16:creationId xmlns:a16="http://schemas.microsoft.com/office/drawing/2014/main" id="{FE7D1471-204A-49BF-800D-DC6042D3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3643"/>
            <a:ext cx="6245615" cy="500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550F9ED-EFDB-444E-B729-8417F374FACB}"/>
              </a:ext>
            </a:extLst>
          </p:cNvPr>
          <p:cNvSpPr txBox="1">
            <a:spLocks/>
          </p:cNvSpPr>
          <p:nvPr/>
        </p:nvSpPr>
        <p:spPr>
          <a:xfrm>
            <a:off x="1374385" y="2168671"/>
            <a:ext cx="2550838" cy="5008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200" dirty="0"/>
              <a:t>Global Leaders</a:t>
            </a:r>
          </a:p>
          <a:p>
            <a:pPr algn="l"/>
            <a:r>
              <a:rPr lang="en-US" sz="11200" dirty="0"/>
              <a:t>“Agree” </a:t>
            </a:r>
          </a:p>
          <a:p>
            <a:pPr algn="l"/>
            <a:r>
              <a:rPr lang="en-US" sz="11200" dirty="0"/>
              <a:t>in 2009.</a:t>
            </a:r>
          </a:p>
          <a:p>
            <a:pPr algn="l"/>
            <a:r>
              <a:rPr lang="en-US" sz="11200" dirty="0"/>
              <a:t>Must stay below 2⁰ Celsius increase in Global Average Temperature.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36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70D52A-F541-4494-9800-F81C11B69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82106"/>
              </p:ext>
            </p:extLst>
          </p:nvPr>
        </p:nvGraphicFramePr>
        <p:xfrm>
          <a:off x="6928788" y="2926080"/>
          <a:ext cx="479800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336">
                  <a:extLst>
                    <a:ext uri="{9D8B030D-6E8A-4147-A177-3AD203B41FA5}">
                      <a16:colId xmlns:a16="http://schemas.microsoft.com/office/drawing/2014/main" val="1964995320"/>
                    </a:ext>
                  </a:extLst>
                </a:gridCol>
                <a:gridCol w="1599336">
                  <a:extLst>
                    <a:ext uri="{9D8B030D-6E8A-4147-A177-3AD203B41FA5}">
                      <a16:colId xmlns:a16="http://schemas.microsoft.com/office/drawing/2014/main" val="2320503306"/>
                    </a:ext>
                  </a:extLst>
                </a:gridCol>
                <a:gridCol w="1599336">
                  <a:extLst>
                    <a:ext uri="{9D8B030D-6E8A-4147-A177-3AD203B41FA5}">
                      <a16:colId xmlns:a16="http://schemas.microsoft.com/office/drawing/2014/main" val="3821238274"/>
                    </a:ext>
                  </a:extLst>
                </a:gridCol>
              </a:tblGrid>
              <a:tr h="256438">
                <a:tc>
                  <a:txBody>
                    <a:bodyPr/>
                    <a:lstStyle/>
                    <a:p>
                      <a:r>
                        <a:rPr lang="en-US" dirty="0"/>
                        <a:t> &gt; 2.0 </a:t>
                      </a:r>
                    </a:p>
                    <a:p>
                      <a:r>
                        <a:rPr lang="en-US" dirty="0"/>
                        <a:t>degree Celsius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93955"/>
                  </a:ext>
                </a:extLst>
              </a:tr>
              <a:tr h="256438">
                <a:tc>
                  <a:txBody>
                    <a:bodyPr/>
                    <a:lstStyle/>
                    <a:p>
                      <a:r>
                        <a:rPr lang="en-US" dirty="0"/>
                        <a:t>Upper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82223"/>
                  </a:ext>
                </a:extLst>
              </a:tr>
              <a:tr h="256438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5667"/>
                  </a:ext>
                </a:extLst>
              </a:tr>
              <a:tr h="256438"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5438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D902BD9-13C4-48D3-8AAC-07B992A52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83" y="1923059"/>
            <a:ext cx="5611933" cy="3957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5E6C6-35BD-4786-8E4A-FE314C71E806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Dooms Day??</a:t>
            </a:r>
          </a:p>
        </p:txBody>
      </p:sp>
    </p:spTree>
    <p:extLst>
      <p:ext uri="{BB962C8B-B14F-4D97-AF65-F5344CB8AC3E}">
        <p14:creationId xmlns:p14="http://schemas.microsoft.com/office/powerpoint/2010/main" val="1631973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9BA80E-87DA-4834-B4E2-718DB91C4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549" y="2122922"/>
            <a:ext cx="9144000" cy="2612155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&amp;quot"/>
              </a:rPr>
              <a:t>Cumming, Vivien. “Earth - How Hot Could the Earth Get?” </a:t>
            </a:r>
            <a:r>
              <a:rPr lang="en-US" sz="1300" i="1" dirty="0">
                <a:solidFill>
                  <a:srgbClr val="000000"/>
                </a:solidFill>
                <a:latin typeface="&amp;quot"/>
              </a:rPr>
              <a:t>BBC News</a:t>
            </a:r>
            <a:r>
              <a:rPr lang="en-US" sz="1300" dirty="0">
                <a:solidFill>
                  <a:srgbClr val="000000"/>
                </a:solidFill>
                <a:latin typeface="&amp;quot"/>
              </a:rPr>
              <a:t>, BBC, 30 Nov. 2015, </a:t>
            </a:r>
            <a:r>
              <a:rPr lang="en-US" sz="1300" u="sng" dirty="0">
                <a:solidFill>
                  <a:srgbClr val="0097A7"/>
                </a:solidFill>
                <a:latin typeface="&amp;quot"/>
                <a:hlinkClick r:id="rId3"/>
              </a:rPr>
              <a:t>www.bbc.com/earth/story/20151130-how-hot-could-the-earth-get</a:t>
            </a:r>
            <a:r>
              <a:rPr lang="en-US" sz="1300" dirty="0">
                <a:solidFill>
                  <a:srgbClr val="000000"/>
                </a:solidFill>
                <a:latin typeface="&amp;quot"/>
              </a:rPr>
              <a:t>.</a:t>
            </a:r>
            <a:b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300" dirty="0">
                <a:solidFill>
                  <a:srgbClr val="000000"/>
                </a:solidFill>
                <a:latin typeface="&amp;quot"/>
              </a:rPr>
              <a:t>Treat, Jason. “What the World Would Look Like If All the Ice Melted.” </a:t>
            </a:r>
            <a:r>
              <a:rPr lang="en-US" sz="1300" i="1" dirty="0">
                <a:solidFill>
                  <a:srgbClr val="000000"/>
                </a:solidFill>
                <a:latin typeface="&amp;quot"/>
              </a:rPr>
              <a:t>National Geographic</a:t>
            </a:r>
            <a:r>
              <a:rPr lang="en-US" sz="1300" dirty="0">
                <a:solidFill>
                  <a:srgbClr val="000000"/>
                </a:solidFill>
                <a:latin typeface="&amp;quot"/>
              </a:rPr>
              <a:t>, National Geographic, 18 Sept. 2017, </a:t>
            </a:r>
            <a:r>
              <a:rPr lang="en-US" sz="1300" dirty="0">
                <a:solidFill>
                  <a:srgbClr val="000000"/>
                </a:solidFill>
                <a:latin typeface="&amp;quot"/>
                <a:hlinkClick r:id="rId4"/>
              </a:rPr>
              <a:t>www.nationalgeographic.com/magazine/2013/09/rising-seas-ice-melt-new-shoreline-maps/#/01-ice-melt-north-america.jpg</a:t>
            </a:r>
            <a:r>
              <a:rPr lang="en-US" sz="1300" dirty="0">
                <a:solidFill>
                  <a:srgbClr val="000000"/>
                </a:solidFill>
                <a:latin typeface="&amp;quot"/>
              </a:rPr>
              <a:t>.</a:t>
            </a:r>
            <a:br>
              <a:rPr lang="en-US" sz="1300" dirty="0">
                <a:solidFill>
                  <a:srgbClr val="000000"/>
                </a:solidFill>
                <a:latin typeface="&amp;quot"/>
              </a:rPr>
            </a:br>
            <a:r>
              <a:rPr lang="en-US" sz="1300" dirty="0"/>
              <a:t>Tarbuck, Edward J. et al. Earth: An Introduction to Physical Geology. Pearson, 2017</a:t>
            </a:r>
            <a:br>
              <a:rPr lang="en-US" sz="1300" dirty="0">
                <a:solidFill>
                  <a:srgbClr val="000000"/>
                </a:solidFill>
                <a:latin typeface="&amp;quot"/>
              </a:rPr>
            </a:br>
            <a:r>
              <a:rPr lang="en-US" sz="1300" dirty="0"/>
              <a:t>Lindsey, Rebecca, and Luann Dalman. “Climate Change: Global Temperature.” </a:t>
            </a:r>
            <a:r>
              <a:rPr lang="en-US" sz="1300" i="1" dirty="0"/>
              <a:t>Climate Change: Global Sea Level | NOAA Climate.gov</a:t>
            </a:r>
            <a:r>
              <a:rPr lang="en-US" sz="1300" dirty="0"/>
              <a:t>, 1 Aug. 2018, www.climate.gov/news-features/understanding-climate/climate-change-global-temperature.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5C390-3B04-4F64-ADEB-03D52A080AB6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Work cited:</a:t>
            </a:r>
          </a:p>
        </p:txBody>
      </p:sp>
    </p:spTree>
    <p:extLst>
      <p:ext uri="{BB962C8B-B14F-4D97-AF65-F5344CB8AC3E}">
        <p14:creationId xmlns:p14="http://schemas.microsoft.com/office/powerpoint/2010/main" val="138637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5.googleusercontent.com/hyITJWmuu-rkwhFaB_oLTODKrzGItAHzm6GpKTy0s1TYfzFOq08Fj_Fr_D61E-2xlH3OF12AiOCCQVpcndJx7-x_0mj_re66FCtzCBUBe8Ag7D6Vpksz8gw4j2p7xmDHpd4MhUW1O30">
            <a:extLst>
              <a:ext uri="{FF2B5EF4-FFF2-40B4-BE49-F238E27FC236}">
                <a16:creationId xmlns:a16="http://schemas.microsoft.com/office/drawing/2014/main" id="{C60CF35A-4AFD-4CF8-819B-912E2FF9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34" y="789592"/>
            <a:ext cx="6661621" cy="482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2863996-F064-4016-9C32-EACCC869F0B0}"/>
              </a:ext>
            </a:extLst>
          </p:cNvPr>
          <p:cNvSpPr txBox="1">
            <a:spLocks/>
          </p:cNvSpPr>
          <p:nvPr/>
        </p:nvSpPr>
        <p:spPr>
          <a:xfrm>
            <a:off x="844229" y="3832644"/>
            <a:ext cx="3249692" cy="158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+mn-lt"/>
              </a:rPr>
              <a:t>Carbon dioxide could be affecting climate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6D909-74E4-4A71-A4CE-6AD3ADFFF310}"/>
              </a:ext>
            </a:extLst>
          </p:cNvPr>
          <p:cNvSpPr txBox="1"/>
          <p:nvPr/>
        </p:nvSpPr>
        <p:spPr>
          <a:xfrm>
            <a:off x="844229" y="1166963"/>
            <a:ext cx="3351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Earth’s climate is driven by complex, yet intricate interactions between the five Earth systems and solar radiation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86777E-ACCD-418E-8D4B-A3EE6291F850}"/>
              </a:ext>
            </a:extLst>
          </p:cNvPr>
          <p:cNvSpPr/>
          <p:nvPr/>
        </p:nvSpPr>
        <p:spPr>
          <a:xfrm>
            <a:off x="4978834" y="579711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https://skepticalscience.com//pics/climate-components.jpg</a:t>
            </a:r>
            <a:endParaRPr lang="en-US" sz="120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6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709A3A-C75F-47DF-9807-2731B1B89868}"/>
              </a:ext>
            </a:extLst>
          </p:cNvPr>
          <p:cNvGraphicFramePr>
            <a:graphicFrameLocks noGrp="1"/>
          </p:cNvGraphicFramePr>
          <p:nvPr/>
        </p:nvGraphicFramePr>
        <p:xfrm>
          <a:off x="290730" y="1463040"/>
          <a:ext cx="549424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54">
                  <a:extLst>
                    <a:ext uri="{9D8B030D-6E8A-4147-A177-3AD203B41FA5}">
                      <a16:colId xmlns:a16="http://schemas.microsoft.com/office/drawing/2014/main" val="2330604625"/>
                    </a:ext>
                  </a:extLst>
                </a:gridCol>
                <a:gridCol w="1868023">
                  <a:extLst>
                    <a:ext uri="{9D8B030D-6E8A-4147-A177-3AD203B41FA5}">
                      <a16:colId xmlns:a16="http://schemas.microsoft.com/office/drawing/2014/main" val="2923310488"/>
                    </a:ext>
                  </a:extLst>
                </a:gridCol>
                <a:gridCol w="1729672">
                  <a:extLst>
                    <a:ext uri="{9D8B030D-6E8A-4147-A177-3AD203B41FA5}">
                      <a16:colId xmlns:a16="http://schemas.microsoft.com/office/drawing/2014/main" val="3120405090"/>
                    </a:ext>
                  </a:extLst>
                </a:gridCol>
              </a:tblGrid>
              <a:tr h="383735">
                <a:tc>
                  <a:txBody>
                    <a:bodyPr/>
                    <a:lstStyle/>
                    <a:p>
                      <a:r>
                        <a:rPr lang="en-US" dirty="0"/>
                        <a:t>Head (1958)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 data (Change ⁰C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CO2 data (ppm)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0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2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1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9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8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314.93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970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D127FC-D0C7-4239-8EDF-CDDCB917C882}"/>
              </a:ext>
            </a:extLst>
          </p:cNvPr>
          <p:cNvGraphicFramePr>
            <a:graphicFrameLocks noGrp="1"/>
          </p:cNvGraphicFramePr>
          <p:nvPr/>
        </p:nvGraphicFramePr>
        <p:xfrm>
          <a:off x="6583681" y="3511416"/>
          <a:ext cx="53175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998">
                  <a:extLst>
                    <a:ext uri="{9D8B030D-6E8A-4147-A177-3AD203B41FA5}">
                      <a16:colId xmlns:a16="http://schemas.microsoft.com/office/drawing/2014/main" val="2330604625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923310488"/>
                    </a:ext>
                  </a:extLst>
                </a:gridCol>
                <a:gridCol w="1936175">
                  <a:extLst>
                    <a:ext uri="{9D8B030D-6E8A-4147-A177-3AD203B41FA5}">
                      <a16:colId xmlns:a16="http://schemas.microsoft.com/office/drawing/2014/main" val="3120405090"/>
                    </a:ext>
                  </a:extLst>
                </a:gridCol>
              </a:tblGrid>
              <a:tr h="573716">
                <a:tc>
                  <a:txBody>
                    <a:bodyPr/>
                    <a:lstStyle/>
                    <a:p>
                      <a:r>
                        <a:rPr lang="en-US" dirty="0"/>
                        <a:t>Tail 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 data (Change 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CO2 data (ppm)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03971"/>
                  </a:ext>
                </a:extLst>
              </a:tr>
              <a:tr h="332391"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03330"/>
                  </a:ext>
                </a:extLst>
              </a:tr>
              <a:tr h="332391"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27074"/>
                  </a:ext>
                </a:extLst>
              </a:tr>
              <a:tr h="332391">
                <a:tc>
                  <a:txBody>
                    <a:bodyPr/>
                    <a:lstStyle/>
                    <a:p>
                      <a:r>
                        <a:rPr lang="en-US" dirty="0"/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408.71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19906"/>
                  </a:ext>
                </a:extLst>
              </a:tr>
              <a:tr h="332391"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92183"/>
                  </a:ext>
                </a:extLst>
              </a:tr>
              <a:tr h="332391">
                <a:tc>
                  <a:txBody>
                    <a:bodyPr/>
                    <a:lstStyle/>
                    <a:p>
                      <a:r>
                        <a:rPr lang="en-US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405.51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81088"/>
                  </a:ext>
                </a:extLst>
              </a:tr>
              <a:tr h="332391">
                <a:tc>
                  <a:txBody>
                    <a:bodyPr/>
                    <a:lstStyle/>
                    <a:p>
                      <a:r>
                        <a:rPr lang="en-US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970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FA1B37-8085-434C-9D8E-A5D497C85A2D}"/>
              </a:ext>
            </a:extLst>
          </p:cNvPr>
          <p:cNvSpPr txBox="1"/>
          <p:nvPr/>
        </p:nvSpPr>
        <p:spPr>
          <a:xfrm>
            <a:off x="2161777" y="4559404"/>
            <a:ext cx="381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93800" algn="l"/>
              </a:tabLst>
            </a:pPr>
            <a:r>
              <a:rPr lang="en-US" b="1" dirty="0"/>
              <a:t>0 = 13.9 ⁰C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96F3D-6ADC-4286-AFAA-024996A5FD2C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208001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F97E2F-9A88-4878-8784-3BE55016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00" y="1257300"/>
            <a:ext cx="7895612" cy="5027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50D8CE-5960-4B9C-A602-1EA79FAED6EE}"/>
              </a:ext>
            </a:extLst>
          </p:cNvPr>
          <p:cNvSpPr txBox="1"/>
          <p:nvPr/>
        </p:nvSpPr>
        <p:spPr>
          <a:xfrm>
            <a:off x="520505" y="601347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Dataset overview contd..</a:t>
            </a:r>
          </a:p>
        </p:txBody>
      </p:sp>
    </p:spTree>
    <p:extLst>
      <p:ext uri="{BB962C8B-B14F-4D97-AF65-F5344CB8AC3E}">
        <p14:creationId xmlns:p14="http://schemas.microsoft.com/office/powerpoint/2010/main" val="383579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CEF6D9-442D-42B5-A793-FE80449F3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334" y="1101013"/>
            <a:ext cx="7220217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A57B0-D039-4F09-BC90-AC98EF895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0251" b="29943"/>
          <a:stretch/>
        </p:blipFill>
        <p:spPr>
          <a:xfrm>
            <a:off x="5711154" y="1806646"/>
            <a:ext cx="5029944" cy="1503624"/>
          </a:xfrm>
          <a:prstGeom prst="rect">
            <a:avLst/>
          </a:prstGeom>
          <a:solidFill>
            <a:schemeClr val="accent4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4563DC-78EF-48E5-B6D1-1E38105C7633}"/>
                  </a:ext>
                </a:extLst>
              </p:cNvPr>
              <p:cNvSpPr txBox="1"/>
              <p:nvPr/>
            </p:nvSpPr>
            <p:spPr>
              <a:xfrm>
                <a:off x="5711154" y="3763524"/>
                <a:ext cx="586347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𝑠𝑡𝑎𝑡𝑖𝑠𝑡𝑖𝑐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:−6.9959</m:t>
                      </m:r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1%, 5%, 10%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:−3.96, −3.41, −3.12</m:t>
                      </m:r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𝑠𝑡𝑎𝑡𝑖𝑠𝑡𝑖𝑐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𝑝𝑐𝑡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𝑐𝑟𝑖𝑡𝑖𝑐𝑎𝑙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𝑅𝑒𝑗𝑒𝑐𝑡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𝑁𝑢𝑙𝑙</m:t>
                      </m:r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4563DC-78EF-48E5-B6D1-1E38105C7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154" y="3763524"/>
                <a:ext cx="5863472" cy="2308324"/>
              </a:xfrm>
              <a:prstGeom prst="rect">
                <a:avLst/>
              </a:prstGeom>
              <a:blipFill>
                <a:blip r:embed="rId4"/>
                <a:stretch>
                  <a:fillRect l="-832" r="-104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9FF9AA6-F87E-4550-913A-5B4A2DF3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000" y="3001414"/>
            <a:ext cx="3378994" cy="1524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D7EF69-52D1-4F49-8BBC-8FFBBFA07BF0}"/>
              </a:ext>
            </a:extLst>
          </p:cNvPr>
          <p:cNvSpPr txBox="1"/>
          <p:nvPr/>
        </p:nvSpPr>
        <p:spPr>
          <a:xfrm>
            <a:off x="548641" y="390332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Transformation tests (Log &amp; Unit root test)</a:t>
            </a:r>
          </a:p>
        </p:txBody>
      </p:sp>
    </p:spTree>
    <p:extLst>
      <p:ext uri="{BB962C8B-B14F-4D97-AF65-F5344CB8AC3E}">
        <p14:creationId xmlns:p14="http://schemas.microsoft.com/office/powerpoint/2010/main" val="164660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FB93C6-F04F-464B-BC38-DDED3989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8" y="1792608"/>
            <a:ext cx="5797904" cy="4055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FF384-B1F4-4A6B-ACC2-0CDF2A48E1F2}"/>
              </a:ext>
            </a:extLst>
          </p:cNvPr>
          <p:cNvSpPr txBox="1"/>
          <p:nvPr/>
        </p:nvSpPr>
        <p:spPr>
          <a:xfrm>
            <a:off x="464235" y="200074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Transformation tests (Differentiation)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9C109ECD-C3A7-4A1C-A5F2-95C1D459E2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095999" y="1792608"/>
            <a:ext cx="5894895" cy="40551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479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EFF384-B1F4-4A6B-ACC2-0CDF2A48E1F2}"/>
              </a:ext>
            </a:extLst>
          </p:cNvPr>
          <p:cNvSpPr txBox="1"/>
          <p:nvPr/>
        </p:nvSpPr>
        <p:spPr>
          <a:xfrm>
            <a:off x="464235" y="200074"/>
            <a:ext cx="901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Transformation tests (Differentiation)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7ABC06-9428-4A11-822B-32D2B7E8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10" y="1621666"/>
            <a:ext cx="5642335" cy="3885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29539-3ACC-4019-96E6-F90BAAE64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120" y="-1276"/>
            <a:ext cx="4929894" cy="3427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112334-2981-4F35-949B-411A17202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120" y="3431549"/>
            <a:ext cx="4929894" cy="34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4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507</Words>
  <Application>Microsoft Office PowerPoint</Application>
  <PresentationFormat>Widescreen</PresentationFormat>
  <Paragraphs>142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&amp;quot</vt:lpstr>
      <vt:lpstr>Arial</vt:lpstr>
      <vt:lpstr>Calibri</vt:lpstr>
      <vt:lpstr>Calibri Light</vt:lpstr>
      <vt:lpstr>Cambria</vt:lpstr>
      <vt:lpstr>Cambria Math</vt:lpstr>
      <vt:lpstr>Consolas</vt:lpstr>
      <vt:lpstr>Times New Roman</vt:lpstr>
      <vt:lpstr>Office Theme</vt:lpstr>
      <vt:lpstr> Global Warming: Average Global  Temperature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Cumming, Vivien. “Earth - How Hot Could the Earth Get?” BBC News, BBC, 30 Nov. 2015, www.bbc.com/earth/story/20151130-how-hot-could-the-earth-get. Treat, Jason. “What the World Would Look Like If All the Ice Melted.” National Geographic, National Geographic, 18 Sept. 2017, www.nationalgeographic.com/magazine/2013/09/rising-seas-ice-melt-new-shoreline-maps/#/01-ice-melt-north-america.jpg. Tarbuck, Edward J. et al. Earth: An Introduction to Physical Geology. Pearson, 2017 Lindsey, Rebecca, and Luann Dalman. “Climate Change: Global Temperature.” Climate Change: Global Sea Level | NOAA Climate.gov, 1 Aug. 2018, www.climate.gov/news-features/understanding-climate/climate-change-global-temperature.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Warming: Average Global  Temperature</dc:title>
  <dc:creator>Nikhil Annaldasula</dc:creator>
  <cp:lastModifiedBy>Nikhil Annaldasula</cp:lastModifiedBy>
  <cp:revision>32</cp:revision>
  <dcterms:created xsi:type="dcterms:W3CDTF">2018-12-03T01:10:21Z</dcterms:created>
  <dcterms:modified xsi:type="dcterms:W3CDTF">2019-05-31T13:44:15Z</dcterms:modified>
</cp:coreProperties>
</file>