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sldIdLst>
    <p:sldId id="257" r:id="rId2"/>
    <p:sldId id="259" r:id="rId3"/>
    <p:sldId id="261" r:id="rId4"/>
    <p:sldId id="274" r:id="rId5"/>
    <p:sldId id="266" r:id="rId6"/>
    <p:sldId id="277" r:id="rId7"/>
    <p:sldId id="278" r:id="rId8"/>
    <p:sldId id="279" r:id="rId9"/>
    <p:sldId id="280" r:id="rId10"/>
    <p:sldId id="281" r:id="rId11"/>
    <p:sldId id="282" r:id="rId12"/>
    <p:sldId id="284" r:id="rId13"/>
    <p:sldId id="285" r:id="rId14"/>
    <p:sldId id="288" r:id="rId15"/>
    <p:sldId id="286" r:id="rId16"/>
    <p:sldId id="287" r:id="rId17"/>
    <p:sldId id="291"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5"/>
    <p:restoredTop sz="94602"/>
  </p:normalViewPr>
  <p:slideViewPr>
    <p:cSldViewPr snapToGrid="0" snapToObjects="1" showGuides="1">
      <p:cViewPr>
        <p:scale>
          <a:sx n="67" d="100"/>
          <a:sy n="67" d="100"/>
        </p:scale>
        <p:origin x="296" y="1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cid:ii_lh7x2m6p0" TargetMode="External"/><Relationship Id="rId2" Type="http://schemas.openxmlformats.org/officeDocument/2006/relationships/image" Target="../media/image34.tmp"/><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0.png"/><Relationship Id="rId4" Type="http://schemas.openxmlformats.org/officeDocument/2006/relationships/image" Target="cid:ii_lh7x1eu0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academia.edu/37002297/ANALYSIS_OF_SURFACE_ROUGHNESS_MILLED_OF_STEEL_AISI_1045_USING_X_BAR_AND_R_CONTROL_CHART" TargetMode="External"/><Relationship Id="rId2" Type="http://schemas.openxmlformats.org/officeDocument/2006/relationships/hyperlink" Target="https://www.kaggle.com/datasets/adorigueto/cnc-turning-roughness-forces-and-tool-wear" TargetMode="External"/><Relationship Id="rId1" Type="http://schemas.openxmlformats.org/officeDocument/2006/relationships/slideLayout" Target="../slideLayouts/slideLayout4.xml"/><Relationship Id="rId4" Type="http://schemas.openxmlformats.org/officeDocument/2006/relationships/hyperlink" Target="https://journal.r-project.org/archive/2021/RJ-2021-034/RJ-2021-034.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388570" y="1881576"/>
            <a:ext cx="6883957" cy="1179871"/>
          </a:xfrm>
        </p:spPr>
        <p:txBody>
          <a:bodyPr/>
          <a:lstStyle/>
          <a:p>
            <a:r>
              <a:rPr lang="en-US" sz="3600" dirty="0"/>
              <a:t>QUALITY CONTROL OF  STEEL TURNING    MACHINING PROCESS </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511277" y="3450555"/>
            <a:ext cx="6638544" cy="1650381"/>
          </a:xfrm>
        </p:spPr>
        <p:txBody>
          <a:bodyPr/>
          <a:lstStyle/>
          <a:p>
            <a:r>
              <a:rPr lang="en-US" sz="2000" dirty="0"/>
              <a:t>Avnish S. Rai</a:t>
            </a:r>
          </a:p>
          <a:p>
            <a:r>
              <a:rPr lang="en-US" sz="2000" dirty="0"/>
              <a:t>Aditya V. Bagaria</a:t>
            </a:r>
          </a:p>
          <a:p>
            <a:r>
              <a:rPr lang="en-US" sz="2000" dirty="0"/>
              <a:t>Keerthiraj Dillibabu</a:t>
            </a:r>
          </a:p>
          <a:p>
            <a:endParaRPr lang="en-US" dirty="0"/>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7C11-590C-5AF9-253E-85934066ACF6}"/>
              </a:ext>
            </a:extLst>
          </p:cNvPr>
          <p:cNvSpPr>
            <a:spLocks noGrp="1"/>
          </p:cNvSpPr>
          <p:nvPr>
            <p:ph type="title"/>
          </p:nvPr>
        </p:nvSpPr>
        <p:spPr>
          <a:xfrm>
            <a:off x="566928" y="1096205"/>
            <a:ext cx="6951472" cy="590931"/>
          </a:xfrm>
        </p:spPr>
        <p:txBody>
          <a:bodyPr/>
          <a:lstStyle/>
          <a:p>
            <a:r>
              <a:rPr lang="en-US" dirty="0"/>
              <a:t>CUSUM(Multivariate)</a:t>
            </a:r>
          </a:p>
        </p:txBody>
      </p:sp>
      <p:sp>
        <p:nvSpPr>
          <p:cNvPr id="4" name="Footer Placeholder 3">
            <a:extLst>
              <a:ext uri="{FF2B5EF4-FFF2-40B4-BE49-F238E27FC236}">
                <a16:creationId xmlns:a16="http://schemas.microsoft.com/office/drawing/2014/main" id="{AF7FBCC7-B5D7-1E2B-7D54-0C9E6F885359}"/>
              </a:ext>
            </a:extLst>
          </p:cNvPr>
          <p:cNvSpPr>
            <a:spLocks noGrp="1"/>
          </p:cNvSpPr>
          <p:nvPr>
            <p:ph type="ftr" sz="quarter" idx="10"/>
          </p:nvPr>
        </p:nvSpPr>
        <p:spPr/>
        <p:txBody>
          <a:bodyPr/>
          <a:lstStyle/>
          <a:p>
            <a:fld id="{EB53C135-CEC6-A548-8917-8F7FEB82358B}" type="slidenum">
              <a:rPr lang="en-US" smtClean="0"/>
              <a:pPr/>
              <a:t>10</a:t>
            </a:fld>
            <a:endParaRPr lang="en-US" dirty="0"/>
          </a:p>
        </p:txBody>
      </p:sp>
      <p:pic>
        <p:nvPicPr>
          <p:cNvPr id="6" name="Picture 5">
            <a:extLst>
              <a:ext uri="{FF2B5EF4-FFF2-40B4-BE49-F238E27FC236}">
                <a16:creationId xmlns:a16="http://schemas.microsoft.com/office/drawing/2014/main" id="{284C859A-2F6B-C0DA-4565-9DBDB6BEC6E2}"/>
              </a:ext>
            </a:extLst>
          </p:cNvPr>
          <p:cNvPicPr>
            <a:picLocks noChangeAspect="1"/>
          </p:cNvPicPr>
          <p:nvPr/>
        </p:nvPicPr>
        <p:blipFill rotWithShape="1">
          <a:blip r:embed="rId2"/>
          <a:srcRect b="52523"/>
          <a:stretch/>
        </p:blipFill>
        <p:spPr>
          <a:xfrm>
            <a:off x="6239952" y="2331918"/>
            <a:ext cx="5628800" cy="2446270"/>
          </a:xfrm>
          <a:prstGeom prst="rect">
            <a:avLst/>
          </a:prstGeom>
        </p:spPr>
      </p:pic>
      <p:sp>
        <p:nvSpPr>
          <p:cNvPr id="7" name="Title 1">
            <a:extLst>
              <a:ext uri="{FF2B5EF4-FFF2-40B4-BE49-F238E27FC236}">
                <a16:creationId xmlns:a16="http://schemas.microsoft.com/office/drawing/2014/main" id="{69257D2E-C1AF-8D86-DE5F-6B4A47C7C902}"/>
              </a:ext>
            </a:extLst>
          </p:cNvPr>
          <p:cNvSpPr txBox="1">
            <a:spLocks/>
          </p:cNvSpPr>
          <p:nvPr/>
        </p:nvSpPr>
        <p:spPr>
          <a:xfrm>
            <a:off x="859287" y="1633618"/>
            <a:ext cx="9544345" cy="590931"/>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sz="2400" dirty="0">
                <a:solidFill>
                  <a:schemeClr val="tx1">
                    <a:lumMod val="50000"/>
                  </a:schemeClr>
                </a:solidFill>
              </a:rPr>
              <a:t>Code</a:t>
            </a:r>
            <a:r>
              <a:rPr lang="en-US" dirty="0"/>
              <a:t>                                                                 </a:t>
            </a:r>
            <a:r>
              <a:rPr lang="en-US" sz="2400" dirty="0">
                <a:solidFill>
                  <a:schemeClr val="tx1">
                    <a:lumMod val="50000"/>
                  </a:schemeClr>
                </a:solidFill>
              </a:rPr>
              <a:t>Output</a:t>
            </a:r>
            <a:endParaRPr lang="en-US" dirty="0">
              <a:solidFill>
                <a:schemeClr val="tx1">
                  <a:lumMod val="50000"/>
                </a:schemeClr>
              </a:solidFill>
            </a:endParaRPr>
          </a:p>
        </p:txBody>
      </p:sp>
      <p:pic>
        <p:nvPicPr>
          <p:cNvPr id="9" name="Picture 8">
            <a:extLst>
              <a:ext uri="{FF2B5EF4-FFF2-40B4-BE49-F238E27FC236}">
                <a16:creationId xmlns:a16="http://schemas.microsoft.com/office/drawing/2014/main" id="{CD5FB0E6-52EA-FBD6-D670-6802907859A7}"/>
              </a:ext>
            </a:extLst>
          </p:cNvPr>
          <p:cNvPicPr>
            <a:picLocks noChangeAspect="1"/>
          </p:cNvPicPr>
          <p:nvPr/>
        </p:nvPicPr>
        <p:blipFill>
          <a:blip r:embed="rId3"/>
          <a:stretch>
            <a:fillRect/>
          </a:stretch>
        </p:blipFill>
        <p:spPr>
          <a:xfrm>
            <a:off x="726982" y="2331918"/>
            <a:ext cx="4622948" cy="3172946"/>
          </a:xfrm>
          <a:prstGeom prst="rect">
            <a:avLst/>
          </a:prstGeom>
        </p:spPr>
      </p:pic>
    </p:spTree>
    <p:extLst>
      <p:ext uri="{BB962C8B-B14F-4D97-AF65-F5344CB8AC3E}">
        <p14:creationId xmlns:p14="http://schemas.microsoft.com/office/powerpoint/2010/main" val="210889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FD2D-7A57-BD3E-9C4B-FD7C960C5076}"/>
              </a:ext>
            </a:extLst>
          </p:cNvPr>
          <p:cNvSpPr>
            <a:spLocks noGrp="1"/>
          </p:cNvSpPr>
          <p:nvPr>
            <p:ph type="title"/>
          </p:nvPr>
        </p:nvSpPr>
        <p:spPr>
          <a:xfrm>
            <a:off x="566928" y="1134844"/>
            <a:ext cx="6951472" cy="590931"/>
          </a:xfrm>
        </p:spPr>
        <p:txBody>
          <a:bodyPr/>
          <a:lstStyle/>
          <a:p>
            <a:r>
              <a:rPr lang="en-US" dirty="0"/>
              <a:t>T^2 </a:t>
            </a:r>
            <a:r>
              <a:rPr lang="en-US" dirty="0" err="1"/>
              <a:t>Hotelling</a:t>
            </a:r>
            <a:r>
              <a:rPr lang="en-US" dirty="0"/>
              <a:t> Chart</a:t>
            </a:r>
          </a:p>
        </p:txBody>
      </p:sp>
      <p:sp>
        <p:nvSpPr>
          <p:cNvPr id="3" name="Content Placeholder 2">
            <a:extLst>
              <a:ext uri="{FF2B5EF4-FFF2-40B4-BE49-F238E27FC236}">
                <a16:creationId xmlns:a16="http://schemas.microsoft.com/office/drawing/2014/main" id="{69AD7615-E33E-3E3B-76B7-27480DF811D2}"/>
              </a:ext>
            </a:extLst>
          </p:cNvPr>
          <p:cNvSpPr>
            <a:spLocks noGrp="1"/>
          </p:cNvSpPr>
          <p:nvPr>
            <p:ph idx="1"/>
          </p:nvPr>
        </p:nvSpPr>
        <p:spPr>
          <a:xfrm>
            <a:off x="566928" y="2185416"/>
            <a:ext cx="5762154" cy="3726808"/>
          </a:xfrm>
        </p:spPr>
        <p:txBody>
          <a:bodyPr/>
          <a:lstStyle/>
          <a:p>
            <a:endParaRPr lang="en-US" dirty="0"/>
          </a:p>
        </p:txBody>
      </p:sp>
      <p:sp>
        <p:nvSpPr>
          <p:cNvPr id="4" name="Footer Placeholder 3">
            <a:extLst>
              <a:ext uri="{FF2B5EF4-FFF2-40B4-BE49-F238E27FC236}">
                <a16:creationId xmlns:a16="http://schemas.microsoft.com/office/drawing/2014/main" id="{262269DA-601D-3260-1A87-01156496E58C}"/>
              </a:ext>
            </a:extLst>
          </p:cNvPr>
          <p:cNvSpPr>
            <a:spLocks noGrp="1"/>
          </p:cNvSpPr>
          <p:nvPr>
            <p:ph type="ftr" sz="quarter" idx="10"/>
          </p:nvPr>
        </p:nvSpPr>
        <p:spPr/>
        <p:txBody>
          <a:bodyPr/>
          <a:lstStyle/>
          <a:p>
            <a:fld id="{EB53C135-CEC6-A548-8917-8F7FEB82358B}" type="slidenum">
              <a:rPr lang="en-US" smtClean="0"/>
              <a:pPr/>
              <a:t>11</a:t>
            </a:fld>
            <a:endParaRPr lang="en-US" dirty="0"/>
          </a:p>
        </p:txBody>
      </p:sp>
      <p:pic>
        <p:nvPicPr>
          <p:cNvPr id="6" name="Picture 5">
            <a:extLst>
              <a:ext uri="{FF2B5EF4-FFF2-40B4-BE49-F238E27FC236}">
                <a16:creationId xmlns:a16="http://schemas.microsoft.com/office/drawing/2014/main" id="{22BFDD6D-EB40-01A4-1DEC-D2BDBF115F97}"/>
              </a:ext>
            </a:extLst>
          </p:cNvPr>
          <p:cNvPicPr>
            <a:picLocks noChangeAspect="1"/>
          </p:cNvPicPr>
          <p:nvPr/>
        </p:nvPicPr>
        <p:blipFill>
          <a:blip r:embed="rId2"/>
          <a:stretch>
            <a:fillRect/>
          </a:stretch>
        </p:blipFill>
        <p:spPr>
          <a:xfrm>
            <a:off x="566928" y="2185416"/>
            <a:ext cx="5656198" cy="3188332"/>
          </a:xfrm>
          <a:prstGeom prst="rect">
            <a:avLst/>
          </a:prstGeom>
        </p:spPr>
      </p:pic>
      <p:sp>
        <p:nvSpPr>
          <p:cNvPr id="7" name="Title 1">
            <a:extLst>
              <a:ext uri="{FF2B5EF4-FFF2-40B4-BE49-F238E27FC236}">
                <a16:creationId xmlns:a16="http://schemas.microsoft.com/office/drawing/2014/main" id="{835D855D-4D05-DE31-BC5C-C937C4688A3C}"/>
              </a:ext>
            </a:extLst>
          </p:cNvPr>
          <p:cNvSpPr txBox="1">
            <a:spLocks/>
          </p:cNvSpPr>
          <p:nvPr/>
        </p:nvSpPr>
        <p:spPr>
          <a:xfrm>
            <a:off x="688958" y="1594485"/>
            <a:ext cx="10239018" cy="590931"/>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sz="2400" dirty="0">
                <a:solidFill>
                  <a:schemeClr val="tx1">
                    <a:lumMod val="50000"/>
                  </a:schemeClr>
                </a:solidFill>
              </a:rPr>
              <a:t>Code</a:t>
            </a:r>
            <a:r>
              <a:rPr lang="en-US" dirty="0"/>
              <a:t>                                                                     </a:t>
            </a:r>
            <a:r>
              <a:rPr lang="en-US" sz="2400" dirty="0">
                <a:solidFill>
                  <a:schemeClr val="tx1">
                    <a:lumMod val="50000"/>
                  </a:schemeClr>
                </a:solidFill>
              </a:rPr>
              <a:t>Output</a:t>
            </a:r>
            <a:endParaRPr lang="en-US" dirty="0">
              <a:solidFill>
                <a:schemeClr val="tx1">
                  <a:lumMod val="50000"/>
                </a:schemeClr>
              </a:solidFill>
            </a:endParaRPr>
          </a:p>
        </p:txBody>
      </p:sp>
      <p:pic>
        <p:nvPicPr>
          <p:cNvPr id="9" name="Picture 8">
            <a:extLst>
              <a:ext uri="{FF2B5EF4-FFF2-40B4-BE49-F238E27FC236}">
                <a16:creationId xmlns:a16="http://schemas.microsoft.com/office/drawing/2014/main" id="{31771CB4-13EF-57AF-09D9-B60760310702}"/>
              </a:ext>
            </a:extLst>
          </p:cNvPr>
          <p:cNvPicPr>
            <a:picLocks noChangeAspect="1"/>
          </p:cNvPicPr>
          <p:nvPr/>
        </p:nvPicPr>
        <p:blipFill>
          <a:blip r:embed="rId3"/>
          <a:stretch>
            <a:fillRect/>
          </a:stretch>
        </p:blipFill>
        <p:spPr>
          <a:xfrm>
            <a:off x="6842218" y="2211113"/>
            <a:ext cx="3305830" cy="863156"/>
          </a:xfrm>
          <a:prstGeom prst="rect">
            <a:avLst/>
          </a:prstGeom>
        </p:spPr>
      </p:pic>
      <p:pic>
        <p:nvPicPr>
          <p:cNvPr id="11" name="Picture 10">
            <a:extLst>
              <a:ext uri="{FF2B5EF4-FFF2-40B4-BE49-F238E27FC236}">
                <a16:creationId xmlns:a16="http://schemas.microsoft.com/office/drawing/2014/main" id="{51D25917-0B65-7AC7-2B70-B41ADC1403D1}"/>
              </a:ext>
            </a:extLst>
          </p:cNvPr>
          <p:cNvPicPr>
            <a:picLocks noChangeAspect="1"/>
          </p:cNvPicPr>
          <p:nvPr/>
        </p:nvPicPr>
        <p:blipFill>
          <a:blip r:embed="rId4"/>
          <a:stretch>
            <a:fillRect/>
          </a:stretch>
        </p:blipFill>
        <p:spPr>
          <a:xfrm>
            <a:off x="6842218" y="3318565"/>
            <a:ext cx="5028049" cy="2442956"/>
          </a:xfrm>
          <a:prstGeom prst="rect">
            <a:avLst/>
          </a:prstGeom>
        </p:spPr>
      </p:pic>
    </p:spTree>
    <p:extLst>
      <p:ext uri="{BB962C8B-B14F-4D97-AF65-F5344CB8AC3E}">
        <p14:creationId xmlns:p14="http://schemas.microsoft.com/office/powerpoint/2010/main" val="167829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43A7-9F39-AF6B-5B87-2B54243D0A49}"/>
              </a:ext>
            </a:extLst>
          </p:cNvPr>
          <p:cNvSpPr>
            <a:spLocks noGrp="1"/>
          </p:cNvSpPr>
          <p:nvPr>
            <p:ph type="title"/>
          </p:nvPr>
        </p:nvSpPr>
        <p:spPr>
          <a:xfrm>
            <a:off x="566928" y="942404"/>
            <a:ext cx="6951472" cy="1089529"/>
          </a:xfrm>
        </p:spPr>
        <p:txBody>
          <a:bodyPr/>
          <a:lstStyle/>
          <a:p>
            <a:r>
              <a:rPr lang="en-US" dirty="0"/>
              <a:t>T^2	</a:t>
            </a:r>
            <a:r>
              <a:rPr lang="en-US" dirty="0" err="1"/>
              <a:t>Hotelling</a:t>
            </a:r>
            <a:r>
              <a:rPr lang="en-US" dirty="0"/>
              <a:t> for 126 to 150 Sample Points</a:t>
            </a:r>
          </a:p>
        </p:txBody>
      </p:sp>
      <p:pic>
        <p:nvPicPr>
          <p:cNvPr id="8" name="Content Placeholder 7">
            <a:extLst>
              <a:ext uri="{FF2B5EF4-FFF2-40B4-BE49-F238E27FC236}">
                <a16:creationId xmlns:a16="http://schemas.microsoft.com/office/drawing/2014/main" id="{AFC36411-3973-07B8-0B58-FEDC6ED02435}"/>
              </a:ext>
            </a:extLst>
          </p:cNvPr>
          <p:cNvPicPr>
            <a:picLocks noGrp="1" noChangeAspect="1"/>
          </p:cNvPicPr>
          <p:nvPr>
            <p:ph idx="1"/>
          </p:nvPr>
        </p:nvPicPr>
        <p:blipFill>
          <a:blip r:embed="rId2"/>
          <a:stretch>
            <a:fillRect/>
          </a:stretch>
        </p:blipFill>
        <p:spPr>
          <a:xfrm>
            <a:off x="733662" y="2898570"/>
            <a:ext cx="5147184" cy="3322937"/>
          </a:xfrm>
        </p:spPr>
      </p:pic>
      <p:sp>
        <p:nvSpPr>
          <p:cNvPr id="4" name="Footer Placeholder 3">
            <a:extLst>
              <a:ext uri="{FF2B5EF4-FFF2-40B4-BE49-F238E27FC236}">
                <a16:creationId xmlns:a16="http://schemas.microsoft.com/office/drawing/2014/main" id="{38FE36DC-B1B4-5B34-E51F-2DDE77B64380}"/>
              </a:ext>
            </a:extLst>
          </p:cNvPr>
          <p:cNvSpPr>
            <a:spLocks noGrp="1"/>
          </p:cNvSpPr>
          <p:nvPr>
            <p:ph type="ftr" sz="quarter" idx="10"/>
          </p:nvPr>
        </p:nvSpPr>
        <p:spPr/>
        <p:txBody>
          <a:bodyPr/>
          <a:lstStyle/>
          <a:p>
            <a:fld id="{EB53C135-CEC6-A548-8917-8F7FEB82358B}" type="slidenum">
              <a:rPr lang="en-US" smtClean="0"/>
              <a:pPr/>
              <a:t>12</a:t>
            </a:fld>
            <a:endParaRPr lang="en-US" dirty="0"/>
          </a:p>
        </p:txBody>
      </p:sp>
      <p:sp>
        <p:nvSpPr>
          <p:cNvPr id="6" name="Title 1">
            <a:extLst>
              <a:ext uri="{FF2B5EF4-FFF2-40B4-BE49-F238E27FC236}">
                <a16:creationId xmlns:a16="http://schemas.microsoft.com/office/drawing/2014/main" id="{73FBB05A-92D6-7463-F987-7328E4A59C24}"/>
              </a:ext>
            </a:extLst>
          </p:cNvPr>
          <p:cNvSpPr txBox="1">
            <a:spLocks/>
          </p:cNvSpPr>
          <p:nvPr/>
        </p:nvSpPr>
        <p:spPr>
          <a:xfrm>
            <a:off x="647720" y="2031933"/>
            <a:ext cx="10239018" cy="590931"/>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sz="2400" dirty="0">
                <a:solidFill>
                  <a:schemeClr val="tx1">
                    <a:lumMod val="50000"/>
                  </a:schemeClr>
                </a:solidFill>
              </a:rPr>
              <a:t>Code</a:t>
            </a:r>
            <a:r>
              <a:rPr lang="en-US" dirty="0"/>
              <a:t>                                                                     </a:t>
            </a:r>
            <a:r>
              <a:rPr lang="en-US" sz="2400" dirty="0">
                <a:solidFill>
                  <a:schemeClr val="tx1">
                    <a:lumMod val="50000"/>
                  </a:schemeClr>
                </a:solidFill>
              </a:rPr>
              <a:t>Output</a:t>
            </a:r>
            <a:endParaRPr lang="en-US" dirty="0">
              <a:solidFill>
                <a:schemeClr val="tx1">
                  <a:lumMod val="50000"/>
                </a:schemeClr>
              </a:solidFill>
            </a:endParaRPr>
          </a:p>
        </p:txBody>
      </p:sp>
      <p:pic>
        <p:nvPicPr>
          <p:cNvPr id="9" name="Picture 8">
            <a:extLst>
              <a:ext uri="{FF2B5EF4-FFF2-40B4-BE49-F238E27FC236}">
                <a16:creationId xmlns:a16="http://schemas.microsoft.com/office/drawing/2014/main" id="{CFA44584-EFB2-C101-38F2-AEDFAC4781E2}"/>
              </a:ext>
            </a:extLst>
          </p:cNvPr>
          <p:cNvPicPr>
            <a:picLocks noChangeAspect="1"/>
          </p:cNvPicPr>
          <p:nvPr/>
        </p:nvPicPr>
        <p:blipFill rotWithShape="1">
          <a:blip r:embed="rId3"/>
          <a:srcRect t="8510" r="3540" b="4028"/>
          <a:stretch/>
        </p:blipFill>
        <p:spPr>
          <a:xfrm>
            <a:off x="7088821" y="2621833"/>
            <a:ext cx="4455459" cy="3697941"/>
          </a:xfrm>
          <a:prstGeom prst="rect">
            <a:avLst/>
          </a:prstGeom>
        </p:spPr>
      </p:pic>
    </p:spTree>
    <p:extLst>
      <p:ext uri="{BB962C8B-B14F-4D97-AF65-F5344CB8AC3E}">
        <p14:creationId xmlns:p14="http://schemas.microsoft.com/office/powerpoint/2010/main" val="428824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388F-AE4C-AA47-DD18-489AE81184A7}"/>
              </a:ext>
            </a:extLst>
          </p:cNvPr>
          <p:cNvSpPr>
            <a:spLocks noGrp="1"/>
          </p:cNvSpPr>
          <p:nvPr>
            <p:ph type="title"/>
          </p:nvPr>
        </p:nvSpPr>
        <p:spPr>
          <a:xfrm>
            <a:off x="622808" y="1006557"/>
            <a:ext cx="6951472" cy="590931"/>
          </a:xfrm>
        </p:spPr>
        <p:txBody>
          <a:bodyPr/>
          <a:lstStyle/>
          <a:p>
            <a:r>
              <a:rPr lang="en-US" dirty="0"/>
              <a:t>EWMA</a:t>
            </a:r>
          </a:p>
        </p:txBody>
      </p:sp>
      <p:sp>
        <p:nvSpPr>
          <p:cNvPr id="4" name="Footer Placeholder 3">
            <a:extLst>
              <a:ext uri="{FF2B5EF4-FFF2-40B4-BE49-F238E27FC236}">
                <a16:creationId xmlns:a16="http://schemas.microsoft.com/office/drawing/2014/main" id="{863E6EB1-8E38-50DE-1FF7-3E935F6D79B4}"/>
              </a:ext>
            </a:extLst>
          </p:cNvPr>
          <p:cNvSpPr>
            <a:spLocks noGrp="1"/>
          </p:cNvSpPr>
          <p:nvPr>
            <p:ph type="ftr" sz="quarter" idx="10"/>
          </p:nvPr>
        </p:nvSpPr>
        <p:spPr/>
        <p:txBody>
          <a:bodyPr/>
          <a:lstStyle/>
          <a:p>
            <a:fld id="{EB53C135-CEC6-A548-8917-8F7FEB82358B}" type="slidenum">
              <a:rPr lang="en-US" smtClean="0"/>
              <a:pPr/>
              <a:t>13</a:t>
            </a:fld>
            <a:endParaRPr lang="en-US" dirty="0"/>
          </a:p>
        </p:txBody>
      </p:sp>
      <p:pic>
        <p:nvPicPr>
          <p:cNvPr id="6" name="Picture 5">
            <a:extLst>
              <a:ext uri="{FF2B5EF4-FFF2-40B4-BE49-F238E27FC236}">
                <a16:creationId xmlns:a16="http://schemas.microsoft.com/office/drawing/2014/main" id="{64FFAD17-9542-0B64-04B9-48E237C4F253}"/>
              </a:ext>
            </a:extLst>
          </p:cNvPr>
          <p:cNvPicPr>
            <a:picLocks noChangeAspect="1"/>
          </p:cNvPicPr>
          <p:nvPr/>
        </p:nvPicPr>
        <p:blipFill>
          <a:blip r:embed="rId2"/>
          <a:stretch>
            <a:fillRect/>
          </a:stretch>
        </p:blipFill>
        <p:spPr>
          <a:xfrm>
            <a:off x="782402" y="2173895"/>
            <a:ext cx="6520524" cy="4684105"/>
          </a:xfrm>
          <a:prstGeom prst="rect">
            <a:avLst/>
          </a:prstGeom>
        </p:spPr>
      </p:pic>
      <p:sp>
        <p:nvSpPr>
          <p:cNvPr id="7" name="Title 1">
            <a:extLst>
              <a:ext uri="{FF2B5EF4-FFF2-40B4-BE49-F238E27FC236}">
                <a16:creationId xmlns:a16="http://schemas.microsoft.com/office/drawing/2014/main" id="{8467E0BB-E04E-D472-72E1-9DBCBA38BC75}"/>
              </a:ext>
            </a:extLst>
          </p:cNvPr>
          <p:cNvSpPr txBox="1">
            <a:spLocks/>
          </p:cNvSpPr>
          <p:nvPr/>
        </p:nvSpPr>
        <p:spPr>
          <a:xfrm>
            <a:off x="719328" y="1557303"/>
            <a:ext cx="9544345" cy="590931"/>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sz="2400" dirty="0">
                <a:solidFill>
                  <a:schemeClr val="tx1">
                    <a:lumMod val="50000"/>
                  </a:schemeClr>
                </a:solidFill>
              </a:rPr>
              <a:t>Code</a:t>
            </a:r>
            <a:r>
              <a:rPr lang="en-US" dirty="0"/>
              <a:t>                                                                   </a:t>
            </a:r>
            <a:r>
              <a:rPr lang="en-US" sz="2400" dirty="0">
                <a:solidFill>
                  <a:schemeClr val="tx1">
                    <a:lumMod val="50000"/>
                  </a:schemeClr>
                </a:solidFill>
              </a:rPr>
              <a:t>Output</a:t>
            </a:r>
            <a:endParaRPr lang="en-US" dirty="0">
              <a:solidFill>
                <a:schemeClr val="tx1">
                  <a:lumMod val="50000"/>
                </a:schemeClr>
              </a:solidFill>
            </a:endParaRPr>
          </a:p>
        </p:txBody>
      </p:sp>
      <p:pic>
        <p:nvPicPr>
          <p:cNvPr id="8" name="Picture 7">
            <a:extLst>
              <a:ext uri="{FF2B5EF4-FFF2-40B4-BE49-F238E27FC236}">
                <a16:creationId xmlns:a16="http://schemas.microsoft.com/office/drawing/2014/main" id="{C652E281-AF32-B536-E3B0-FD5D9527DF4C}"/>
              </a:ext>
            </a:extLst>
          </p:cNvPr>
          <p:cNvPicPr>
            <a:picLocks noChangeAspect="1"/>
          </p:cNvPicPr>
          <p:nvPr/>
        </p:nvPicPr>
        <p:blipFill>
          <a:blip r:embed="rId3"/>
          <a:stretch>
            <a:fillRect/>
          </a:stretch>
        </p:blipFill>
        <p:spPr>
          <a:xfrm>
            <a:off x="6828815" y="2148234"/>
            <a:ext cx="4801098" cy="4112854"/>
          </a:xfrm>
          <a:prstGeom prst="rect">
            <a:avLst/>
          </a:prstGeom>
        </p:spPr>
      </p:pic>
    </p:spTree>
    <p:extLst>
      <p:ext uri="{BB962C8B-B14F-4D97-AF65-F5344CB8AC3E}">
        <p14:creationId xmlns:p14="http://schemas.microsoft.com/office/powerpoint/2010/main" val="1008565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6ED7-EDB4-D56F-5613-30027F76D4AA}"/>
              </a:ext>
            </a:extLst>
          </p:cNvPr>
          <p:cNvSpPr>
            <a:spLocks noGrp="1"/>
          </p:cNvSpPr>
          <p:nvPr>
            <p:ph type="title"/>
          </p:nvPr>
        </p:nvSpPr>
        <p:spPr>
          <a:xfrm>
            <a:off x="566928" y="1028897"/>
            <a:ext cx="6951472" cy="590931"/>
          </a:xfrm>
        </p:spPr>
        <p:txBody>
          <a:bodyPr/>
          <a:lstStyle/>
          <a:p>
            <a:r>
              <a:rPr lang="en-US" dirty="0"/>
              <a:t>Shewhart Chart</a:t>
            </a:r>
          </a:p>
        </p:txBody>
      </p:sp>
      <p:pic>
        <p:nvPicPr>
          <p:cNvPr id="6" name="Content Placeholder 5">
            <a:extLst>
              <a:ext uri="{FF2B5EF4-FFF2-40B4-BE49-F238E27FC236}">
                <a16:creationId xmlns:a16="http://schemas.microsoft.com/office/drawing/2014/main" id="{15494389-ACCE-F426-D515-96E0ACCE1725}"/>
              </a:ext>
            </a:extLst>
          </p:cNvPr>
          <p:cNvPicPr>
            <a:picLocks noGrp="1" noChangeAspect="1"/>
          </p:cNvPicPr>
          <p:nvPr>
            <p:ph idx="1"/>
          </p:nvPr>
        </p:nvPicPr>
        <p:blipFill>
          <a:blip r:embed="rId2"/>
          <a:stretch>
            <a:fillRect/>
          </a:stretch>
        </p:blipFill>
        <p:spPr>
          <a:xfrm>
            <a:off x="701208" y="2229618"/>
            <a:ext cx="6951662" cy="3342019"/>
          </a:xfrm>
        </p:spPr>
      </p:pic>
      <p:sp>
        <p:nvSpPr>
          <p:cNvPr id="4" name="Footer Placeholder 3">
            <a:extLst>
              <a:ext uri="{FF2B5EF4-FFF2-40B4-BE49-F238E27FC236}">
                <a16:creationId xmlns:a16="http://schemas.microsoft.com/office/drawing/2014/main" id="{8309A37D-798F-B100-2BD9-CF3A4C1811C4}"/>
              </a:ext>
            </a:extLst>
          </p:cNvPr>
          <p:cNvSpPr>
            <a:spLocks noGrp="1"/>
          </p:cNvSpPr>
          <p:nvPr>
            <p:ph type="ftr" sz="quarter" idx="10"/>
          </p:nvPr>
        </p:nvSpPr>
        <p:spPr/>
        <p:txBody>
          <a:bodyPr/>
          <a:lstStyle/>
          <a:p>
            <a:fld id="{EB53C135-CEC6-A548-8917-8F7FEB82358B}" type="slidenum">
              <a:rPr lang="en-US" smtClean="0"/>
              <a:pPr/>
              <a:t>14</a:t>
            </a:fld>
            <a:endParaRPr lang="en-US" dirty="0"/>
          </a:p>
        </p:txBody>
      </p:sp>
      <p:pic>
        <p:nvPicPr>
          <p:cNvPr id="7" name="Picture 6">
            <a:extLst>
              <a:ext uri="{FF2B5EF4-FFF2-40B4-BE49-F238E27FC236}">
                <a16:creationId xmlns:a16="http://schemas.microsoft.com/office/drawing/2014/main" id="{DECBC1C0-549C-DA27-3758-6B87D3C3AA5D}"/>
              </a:ext>
            </a:extLst>
          </p:cNvPr>
          <p:cNvPicPr>
            <a:picLocks noChangeAspect="1"/>
          </p:cNvPicPr>
          <p:nvPr/>
        </p:nvPicPr>
        <p:blipFill>
          <a:blip r:embed="rId3"/>
          <a:stretch>
            <a:fillRect/>
          </a:stretch>
        </p:blipFill>
        <p:spPr>
          <a:xfrm>
            <a:off x="496765" y="1574173"/>
            <a:ext cx="9965047" cy="701101"/>
          </a:xfrm>
          <a:prstGeom prst="rect">
            <a:avLst/>
          </a:prstGeom>
        </p:spPr>
      </p:pic>
      <p:pic>
        <p:nvPicPr>
          <p:cNvPr id="8" name="Picture 7">
            <a:extLst>
              <a:ext uri="{FF2B5EF4-FFF2-40B4-BE49-F238E27FC236}">
                <a16:creationId xmlns:a16="http://schemas.microsoft.com/office/drawing/2014/main" id="{DF0A9037-69DA-4CD3-11EA-7AAB32387720}"/>
              </a:ext>
            </a:extLst>
          </p:cNvPr>
          <p:cNvPicPr>
            <a:picLocks noChangeAspect="1"/>
          </p:cNvPicPr>
          <p:nvPr/>
        </p:nvPicPr>
        <p:blipFill>
          <a:blip r:embed="rId4"/>
          <a:stretch>
            <a:fillRect/>
          </a:stretch>
        </p:blipFill>
        <p:spPr>
          <a:xfrm>
            <a:off x="7254570" y="2241720"/>
            <a:ext cx="4507124" cy="3871161"/>
          </a:xfrm>
          <a:prstGeom prst="rect">
            <a:avLst/>
          </a:prstGeom>
        </p:spPr>
      </p:pic>
    </p:spTree>
    <p:extLst>
      <p:ext uri="{BB962C8B-B14F-4D97-AF65-F5344CB8AC3E}">
        <p14:creationId xmlns:p14="http://schemas.microsoft.com/office/powerpoint/2010/main" val="224864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9686594-C05D-1420-843D-DCF3DB268ADD}"/>
              </a:ext>
            </a:extLst>
          </p:cNvPr>
          <p:cNvPicPr>
            <a:picLocks noGrp="1" noChangeAspect="1"/>
          </p:cNvPicPr>
          <p:nvPr>
            <p:ph idx="1"/>
          </p:nvPr>
        </p:nvPicPr>
        <p:blipFill>
          <a:blip r:embed="rId2"/>
          <a:stretch>
            <a:fillRect/>
          </a:stretch>
        </p:blipFill>
        <p:spPr>
          <a:xfrm>
            <a:off x="713930" y="3276600"/>
            <a:ext cx="6732202" cy="1211923"/>
          </a:xfrm>
        </p:spPr>
      </p:pic>
      <p:sp>
        <p:nvSpPr>
          <p:cNvPr id="4" name="Footer Placeholder 3">
            <a:extLst>
              <a:ext uri="{FF2B5EF4-FFF2-40B4-BE49-F238E27FC236}">
                <a16:creationId xmlns:a16="http://schemas.microsoft.com/office/drawing/2014/main" id="{A94301C1-2B79-BD48-6670-0C8192770382}"/>
              </a:ext>
            </a:extLst>
          </p:cNvPr>
          <p:cNvSpPr>
            <a:spLocks noGrp="1"/>
          </p:cNvSpPr>
          <p:nvPr>
            <p:ph type="ftr" sz="quarter" idx="10"/>
          </p:nvPr>
        </p:nvSpPr>
        <p:spPr/>
        <p:txBody>
          <a:bodyPr/>
          <a:lstStyle/>
          <a:p>
            <a:fld id="{EB53C135-CEC6-A548-8917-8F7FEB82358B}" type="slidenum">
              <a:rPr lang="en-US" smtClean="0"/>
              <a:pPr/>
              <a:t>15</a:t>
            </a:fld>
            <a:endParaRPr lang="en-US" dirty="0"/>
          </a:p>
        </p:txBody>
      </p:sp>
      <p:sp>
        <p:nvSpPr>
          <p:cNvPr id="5" name="Title 1">
            <a:extLst>
              <a:ext uri="{FF2B5EF4-FFF2-40B4-BE49-F238E27FC236}">
                <a16:creationId xmlns:a16="http://schemas.microsoft.com/office/drawing/2014/main" id="{C6E265B4-E2FE-A4BA-5422-FD5AF2020F88}"/>
              </a:ext>
            </a:extLst>
          </p:cNvPr>
          <p:cNvSpPr>
            <a:spLocks noGrp="1"/>
          </p:cNvSpPr>
          <p:nvPr>
            <p:ph type="title"/>
          </p:nvPr>
        </p:nvSpPr>
        <p:spPr>
          <a:xfrm>
            <a:off x="566928" y="1060918"/>
            <a:ext cx="6951662" cy="590550"/>
          </a:xfrm>
        </p:spPr>
        <p:txBody>
          <a:bodyPr/>
          <a:lstStyle/>
          <a:p>
            <a:r>
              <a:rPr lang="en-US" dirty="0"/>
              <a:t>Shewhart Chart</a:t>
            </a:r>
          </a:p>
        </p:txBody>
      </p:sp>
      <p:pic>
        <p:nvPicPr>
          <p:cNvPr id="8" name="Picture 7">
            <a:extLst>
              <a:ext uri="{FF2B5EF4-FFF2-40B4-BE49-F238E27FC236}">
                <a16:creationId xmlns:a16="http://schemas.microsoft.com/office/drawing/2014/main" id="{B2EA928A-C76E-0378-F3E2-8A879921255A}"/>
              </a:ext>
            </a:extLst>
          </p:cNvPr>
          <p:cNvPicPr>
            <a:picLocks noChangeAspect="1"/>
          </p:cNvPicPr>
          <p:nvPr/>
        </p:nvPicPr>
        <p:blipFill>
          <a:blip r:embed="rId3"/>
          <a:stretch>
            <a:fillRect/>
          </a:stretch>
        </p:blipFill>
        <p:spPr>
          <a:xfrm>
            <a:off x="496765" y="1574173"/>
            <a:ext cx="9638611" cy="701101"/>
          </a:xfrm>
          <a:prstGeom prst="rect">
            <a:avLst/>
          </a:prstGeom>
        </p:spPr>
      </p:pic>
      <p:sp>
        <p:nvSpPr>
          <p:cNvPr id="9" name="AutoShape 2">
            <a:extLst>
              <a:ext uri="{FF2B5EF4-FFF2-40B4-BE49-F238E27FC236}">
                <a16:creationId xmlns:a16="http://schemas.microsoft.com/office/drawing/2014/main" id="{8AD51E83-BBB0-0F56-C724-F5FAC96DAC2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7B23C74E-E1B2-BB13-755B-2BEEE11D90AC}"/>
              </a:ext>
            </a:extLst>
          </p:cNvPr>
          <p:cNvPicPr>
            <a:picLocks noChangeAspect="1"/>
          </p:cNvPicPr>
          <p:nvPr/>
        </p:nvPicPr>
        <p:blipFill>
          <a:blip r:embed="rId4"/>
          <a:stretch>
            <a:fillRect/>
          </a:stretch>
        </p:blipFill>
        <p:spPr>
          <a:xfrm>
            <a:off x="7365740" y="2164724"/>
            <a:ext cx="4112330" cy="4074712"/>
          </a:xfrm>
          <a:prstGeom prst="rect">
            <a:avLst/>
          </a:prstGeom>
        </p:spPr>
      </p:pic>
    </p:spTree>
    <p:extLst>
      <p:ext uri="{BB962C8B-B14F-4D97-AF65-F5344CB8AC3E}">
        <p14:creationId xmlns:p14="http://schemas.microsoft.com/office/powerpoint/2010/main" val="91335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A198-8849-083E-F1F8-39BE5CBBFFC4}"/>
              </a:ext>
            </a:extLst>
          </p:cNvPr>
          <p:cNvSpPr>
            <a:spLocks noGrp="1"/>
          </p:cNvSpPr>
          <p:nvPr>
            <p:ph type="title"/>
          </p:nvPr>
        </p:nvSpPr>
        <p:spPr>
          <a:xfrm>
            <a:off x="293505" y="938265"/>
            <a:ext cx="6951472" cy="1089529"/>
          </a:xfrm>
        </p:spPr>
        <p:txBody>
          <a:bodyPr/>
          <a:lstStyle/>
          <a:p>
            <a:r>
              <a:rPr lang="en-US" dirty="0"/>
              <a:t>Feature Extraction Using Random Forest</a:t>
            </a:r>
          </a:p>
        </p:txBody>
      </p:sp>
      <p:sp>
        <p:nvSpPr>
          <p:cNvPr id="4" name="Footer Placeholder 3">
            <a:extLst>
              <a:ext uri="{FF2B5EF4-FFF2-40B4-BE49-F238E27FC236}">
                <a16:creationId xmlns:a16="http://schemas.microsoft.com/office/drawing/2014/main" id="{EAAF80CD-35CE-1DD9-924A-C57C58CD2A4B}"/>
              </a:ext>
            </a:extLst>
          </p:cNvPr>
          <p:cNvSpPr>
            <a:spLocks noGrp="1"/>
          </p:cNvSpPr>
          <p:nvPr>
            <p:ph type="ftr" sz="quarter" idx="10"/>
          </p:nvPr>
        </p:nvSpPr>
        <p:spPr/>
        <p:txBody>
          <a:bodyPr/>
          <a:lstStyle/>
          <a:p>
            <a:fld id="{EB53C135-CEC6-A548-8917-8F7FEB82358B}" type="slidenum">
              <a:rPr lang="en-US" smtClean="0"/>
              <a:pPr/>
              <a:t>16</a:t>
            </a:fld>
            <a:endParaRPr lang="en-US" dirty="0"/>
          </a:p>
        </p:txBody>
      </p:sp>
      <p:pic>
        <p:nvPicPr>
          <p:cNvPr id="5" name="Content Placeholder 4">
            <a:extLst>
              <a:ext uri="{FF2B5EF4-FFF2-40B4-BE49-F238E27FC236}">
                <a16:creationId xmlns:a16="http://schemas.microsoft.com/office/drawing/2014/main" id="{CE0BD416-776F-019D-0DFC-E47B9DC7FD3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473" y="2651484"/>
            <a:ext cx="6232801" cy="2758715"/>
          </a:xfrm>
          <a:prstGeom prst="rect">
            <a:avLst/>
          </a:prstGeom>
          <a:noFill/>
          <a:ln>
            <a:noFill/>
          </a:ln>
        </p:spPr>
      </p:pic>
      <p:pic>
        <p:nvPicPr>
          <p:cNvPr id="6" name="Picture 5">
            <a:extLst>
              <a:ext uri="{FF2B5EF4-FFF2-40B4-BE49-F238E27FC236}">
                <a16:creationId xmlns:a16="http://schemas.microsoft.com/office/drawing/2014/main" id="{530D3EE8-2790-02CA-CD21-DB2B69C42E25}"/>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955156" y="2287019"/>
            <a:ext cx="3774758" cy="2856481"/>
          </a:xfrm>
          <a:prstGeom prst="rect">
            <a:avLst/>
          </a:prstGeom>
          <a:noFill/>
          <a:ln>
            <a:noFill/>
          </a:ln>
        </p:spPr>
      </p:pic>
      <p:pic>
        <p:nvPicPr>
          <p:cNvPr id="7" name="Picture 6">
            <a:extLst>
              <a:ext uri="{FF2B5EF4-FFF2-40B4-BE49-F238E27FC236}">
                <a16:creationId xmlns:a16="http://schemas.microsoft.com/office/drawing/2014/main" id="{1FA3F156-B622-72EE-9BB5-97421373590E}"/>
              </a:ext>
            </a:extLst>
          </p:cNvPr>
          <p:cNvPicPr>
            <a:picLocks noChangeAspect="1"/>
          </p:cNvPicPr>
          <p:nvPr/>
        </p:nvPicPr>
        <p:blipFill>
          <a:blip r:embed="rId5"/>
          <a:stretch>
            <a:fillRect/>
          </a:stretch>
        </p:blipFill>
        <p:spPr>
          <a:xfrm>
            <a:off x="168994" y="1807507"/>
            <a:ext cx="9575082" cy="701101"/>
          </a:xfrm>
          <a:prstGeom prst="rect">
            <a:avLst/>
          </a:prstGeom>
        </p:spPr>
      </p:pic>
      <p:pic>
        <p:nvPicPr>
          <p:cNvPr id="8" name="Picture 7">
            <a:extLst>
              <a:ext uri="{FF2B5EF4-FFF2-40B4-BE49-F238E27FC236}">
                <a16:creationId xmlns:a16="http://schemas.microsoft.com/office/drawing/2014/main" id="{7611BC52-E167-311B-D04C-BD35A068FBB7}"/>
              </a:ext>
            </a:extLst>
          </p:cNvPr>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7244977" y="5218634"/>
            <a:ext cx="3514726" cy="701101"/>
          </a:xfrm>
          <a:prstGeom prst="rect">
            <a:avLst/>
          </a:prstGeom>
          <a:noFill/>
          <a:ln>
            <a:noFill/>
          </a:ln>
        </p:spPr>
      </p:pic>
    </p:spTree>
    <p:extLst>
      <p:ext uri="{BB962C8B-B14F-4D97-AF65-F5344CB8AC3E}">
        <p14:creationId xmlns:p14="http://schemas.microsoft.com/office/powerpoint/2010/main" val="250109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DBD7-452D-F975-9775-C58A7EBE1F6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9A5F9AA-4C05-0EAC-8100-56C5AEFC0395}"/>
              </a:ext>
            </a:extLst>
          </p:cNvPr>
          <p:cNvSpPr>
            <a:spLocks noGrp="1"/>
          </p:cNvSpPr>
          <p:nvPr>
            <p:ph idx="1"/>
          </p:nvPr>
        </p:nvSpPr>
        <p:spPr>
          <a:xfrm>
            <a:off x="566928" y="2185417"/>
            <a:ext cx="9296210" cy="3977258"/>
          </a:xfrm>
        </p:spPr>
        <p:txBody>
          <a:bodyPr/>
          <a:lstStyle/>
          <a:p>
            <a:r>
              <a:rPr lang="en-US" dirty="0">
                <a:solidFill>
                  <a:srgbClr val="1B1B1B"/>
                </a:solidFill>
              </a:rPr>
              <a:t>The surface roughness of the steel was observed to be in control for values 126 to 150.</a:t>
            </a:r>
          </a:p>
          <a:p>
            <a:r>
              <a:rPr lang="en-US" dirty="0">
                <a:solidFill>
                  <a:srgbClr val="1B1B1B"/>
                </a:solidFill>
              </a:rPr>
              <a:t>However, the roughness was out of control for values 1 to 125, with 7 points crossing the upper control limit.</a:t>
            </a:r>
          </a:p>
          <a:p>
            <a:r>
              <a:rPr lang="en-US" dirty="0">
                <a:solidFill>
                  <a:srgbClr val="1B1B1B"/>
                </a:solidFill>
              </a:rPr>
              <a:t>The roughness of the steel was found to be mostly dependent on the cutting parameters, such as depth of cut, feed rate, and cutting speed.</a:t>
            </a:r>
          </a:p>
          <a:p>
            <a:r>
              <a:rPr lang="en-US" dirty="0">
                <a:solidFill>
                  <a:srgbClr val="1B1B1B"/>
                </a:solidFill>
              </a:rPr>
              <a:t>To bring the process in control for the out-of-control values, further measurements and adjustments may be necessary.</a:t>
            </a:r>
          </a:p>
          <a:p>
            <a:r>
              <a:rPr lang="en-US" dirty="0">
                <a:solidFill>
                  <a:srgbClr val="1B1B1B"/>
                </a:solidFill>
              </a:rPr>
              <a:t>The use of statistical process control techniques can help monitor the process and identify when it is out of control, allowing for corrective actions to be taken.</a:t>
            </a:r>
          </a:p>
        </p:txBody>
      </p:sp>
      <p:sp>
        <p:nvSpPr>
          <p:cNvPr id="4" name="Footer Placeholder 3">
            <a:extLst>
              <a:ext uri="{FF2B5EF4-FFF2-40B4-BE49-F238E27FC236}">
                <a16:creationId xmlns:a16="http://schemas.microsoft.com/office/drawing/2014/main" id="{A5614482-C133-A7B7-7D90-278D608FA06D}"/>
              </a:ext>
            </a:extLst>
          </p:cNvPr>
          <p:cNvSpPr>
            <a:spLocks noGrp="1"/>
          </p:cNvSpPr>
          <p:nvPr>
            <p:ph type="ftr" sz="quarter" idx="10"/>
          </p:nvPr>
        </p:nvSpPr>
        <p:spPr/>
        <p:txBody>
          <a:bodyPr/>
          <a:lstStyle/>
          <a:p>
            <a:fld id="{EB53C135-CEC6-A548-8917-8F7FEB82358B}" type="slidenum">
              <a:rPr lang="en-US" smtClean="0"/>
              <a:pPr/>
              <a:t>17</a:t>
            </a:fld>
            <a:endParaRPr lang="en-US" dirty="0"/>
          </a:p>
        </p:txBody>
      </p:sp>
    </p:spTree>
    <p:extLst>
      <p:ext uri="{BB962C8B-B14F-4D97-AF65-F5344CB8AC3E}">
        <p14:creationId xmlns:p14="http://schemas.microsoft.com/office/powerpoint/2010/main" val="354523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C8C6-7B7C-6DD1-FB4D-E7EACD3688E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1C8BDBB-90A4-540B-F885-D671A28956D8}"/>
              </a:ext>
            </a:extLst>
          </p:cNvPr>
          <p:cNvSpPr>
            <a:spLocks noGrp="1"/>
          </p:cNvSpPr>
          <p:nvPr>
            <p:ph idx="1"/>
          </p:nvPr>
        </p:nvSpPr>
        <p:spPr/>
        <p:txBody>
          <a:bodyPr/>
          <a:lstStyle/>
          <a:p>
            <a:r>
              <a:rPr lang="en-US" dirty="0">
                <a:hlinkClick r:id="rId2"/>
              </a:rPr>
              <a:t>https://www.kaggle.com/datasets/adorigueto/cnc-turning-roughness-forces-and-tool-wear</a:t>
            </a:r>
            <a:endParaRPr lang="en-US" dirty="0"/>
          </a:p>
          <a:p>
            <a:r>
              <a:rPr lang="en-US" dirty="0">
                <a:hlinkClick r:id="rId3"/>
              </a:rPr>
              <a:t>https://www.academia.edu/37002297/ANALYSIS_OF_SURFACE_ROUGHNESS_MILLED_OF_STEEL_AISI_1045_USING_X_BAR_AND_R_CONTROL_CHART</a:t>
            </a:r>
            <a:endParaRPr lang="en-US" dirty="0"/>
          </a:p>
          <a:p>
            <a:r>
              <a:rPr lang="en-US" dirty="0">
                <a:hlinkClick r:id="rId4"/>
              </a:rPr>
              <a:t>https://journal.r-project.org/archive/2021/RJ-2021-034/RJ-2021-034.pdf</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B32085FF-18A6-E443-5A34-B5319DB13B92}"/>
              </a:ext>
            </a:extLst>
          </p:cNvPr>
          <p:cNvSpPr>
            <a:spLocks noGrp="1"/>
          </p:cNvSpPr>
          <p:nvPr>
            <p:ph type="ftr" sz="quarter" idx="10"/>
          </p:nvPr>
        </p:nvSpPr>
        <p:spPr/>
        <p:txBody>
          <a:bodyPr/>
          <a:lstStyle/>
          <a:p>
            <a:fld id="{EB53C135-CEC6-A548-8917-8F7FEB82358B}" type="slidenum">
              <a:rPr lang="en-US" smtClean="0"/>
              <a:pPr/>
              <a:t>18</a:t>
            </a:fld>
            <a:endParaRPr lang="en-US" dirty="0"/>
          </a:p>
        </p:txBody>
      </p:sp>
    </p:spTree>
    <p:extLst>
      <p:ext uri="{BB962C8B-B14F-4D97-AF65-F5344CB8AC3E}">
        <p14:creationId xmlns:p14="http://schemas.microsoft.com/office/powerpoint/2010/main" val="399010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405D-3FF1-FEF4-FABE-0F6D2151A9C5}"/>
              </a:ext>
            </a:extLst>
          </p:cNvPr>
          <p:cNvSpPr>
            <a:spLocks noGrp="1"/>
          </p:cNvSpPr>
          <p:nvPr>
            <p:ph type="title"/>
          </p:nvPr>
        </p:nvSpPr>
        <p:spPr>
          <a:xfrm>
            <a:off x="3234628" y="3290665"/>
            <a:ext cx="6951472" cy="590931"/>
          </a:xfrm>
        </p:spPr>
        <p:txBody>
          <a:bodyPr/>
          <a:lstStyle/>
          <a:p>
            <a:r>
              <a:rPr lang="en-US" dirty="0"/>
              <a:t>ANY QUESTIONS??</a:t>
            </a:r>
          </a:p>
        </p:txBody>
      </p:sp>
      <p:sp>
        <p:nvSpPr>
          <p:cNvPr id="4" name="Footer Placeholder 3">
            <a:extLst>
              <a:ext uri="{FF2B5EF4-FFF2-40B4-BE49-F238E27FC236}">
                <a16:creationId xmlns:a16="http://schemas.microsoft.com/office/drawing/2014/main" id="{09CA68F2-5395-C2BE-B4D2-56EF5B2E200B}"/>
              </a:ext>
            </a:extLst>
          </p:cNvPr>
          <p:cNvSpPr>
            <a:spLocks noGrp="1"/>
          </p:cNvSpPr>
          <p:nvPr>
            <p:ph type="ftr" sz="quarter" idx="10"/>
          </p:nvPr>
        </p:nvSpPr>
        <p:spPr/>
        <p:txBody>
          <a:bodyPr/>
          <a:lstStyle/>
          <a:p>
            <a:fld id="{EB53C135-CEC6-A548-8917-8F7FEB82358B}" type="slidenum">
              <a:rPr lang="en-US" smtClean="0"/>
              <a:pPr/>
              <a:t>19</a:t>
            </a:fld>
            <a:endParaRPr lang="en-US" dirty="0"/>
          </a:p>
        </p:txBody>
      </p:sp>
    </p:spTree>
    <p:extLst>
      <p:ext uri="{BB962C8B-B14F-4D97-AF65-F5344CB8AC3E}">
        <p14:creationId xmlns:p14="http://schemas.microsoft.com/office/powerpoint/2010/main" val="56393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Introduction</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7" y="2185417"/>
            <a:ext cx="7476061" cy="1780093"/>
          </a:xfrm>
        </p:spPr>
        <p:txBody>
          <a:bodyPr/>
          <a:lstStyle/>
          <a:p>
            <a:pPr marL="0" indent="0" algn="just">
              <a:buNone/>
            </a:pPr>
            <a:r>
              <a:rPr lang="en-US" sz="1200" b="0" i="0" dirty="0">
                <a:solidFill>
                  <a:srgbClr val="222222"/>
                </a:solidFill>
                <a:effectLst/>
                <a:latin typeface="Arial" panose="020B0604020202020204" pitchFamily="34" charset="0"/>
              </a:rPr>
              <a:t>Surface roughness is a critical quality factor that affects the performance of components, and its value is highly dependent on the manufacturing process parameters. In the turning process of steel, the surface roughness value varies with different depths of cut, feed rates, and cutting speeds. However, the current surface roughness value of a component does not meet the desired standard, leading to customer complaints and quality issues. </a:t>
            </a:r>
          </a:p>
          <a:p>
            <a:pPr marL="0" indent="0" algn="just">
              <a:buNone/>
            </a:pPr>
            <a:r>
              <a:rPr lang="en-US" sz="1200" b="1" i="0" dirty="0">
                <a:solidFill>
                  <a:srgbClr val="222222"/>
                </a:solidFill>
                <a:effectLst/>
                <a:latin typeface="Arial" panose="020B0604020202020204" pitchFamily="34" charset="0"/>
              </a:rPr>
              <a:t>Problem statement: </a:t>
            </a:r>
            <a:r>
              <a:rPr lang="en-US" sz="1200" b="0" i="0" dirty="0">
                <a:solidFill>
                  <a:srgbClr val="222222"/>
                </a:solidFill>
                <a:effectLst/>
                <a:latin typeface="Arial" panose="020B0604020202020204" pitchFamily="34" charset="0"/>
              </a:rPr>
              <a:t>Due to the strong demand for steel, the production process may occasionally require greater output; as a result, the input parameters may be altered, sometimes causing the surface roughness value of the producing steel sheets to fall below the desired standard and leading to quality problems. </a:t>
            </a:r>
          </a:p>
          <a:p>
            <a:pPr marL="0" indent="0" algn="just">
              <a:buNone/>
            </a:pPr>
            <a:r>
              <a:rPr lang="en-US" sz="1200" b="1" i="0" dirty="0">
                <a:solidFill>
                  <a:srgbClr val="222222"/>
                </a:solidFill>
                <a:effectLst/>
                <a:latin typeface="Arial" panose="020B0604020202020204" pitchFamily="34" charset="0"/>
              </a:rPr>
              <a:t>The objective </a:t>
            </a:r>
            <a:r>
              <a:rPr lang="en-US" sz="1200" b="0" i="0" dirty="0">
                <a:solidFill>
                  <a:srgbClr val="222222"/>
                </a:solidFill>
                <a:effectLst/>
                <a:latin typeface="Arial" panose="020B0604020202020204" pitchFamily="34" charset="0"/>
              </a:rPr>
              <a:t>of this project is to optimize the input parameters, including feed rate, minimum cutting speed of 50, maximum cutting speed of 250, and depth of cut varying from 0.5 to 2.5, to achieve the desired surface roughness value while maintaining process stability. The project scope includes the analysis of production data using advanced quality control techniques such as statistical process control (SPC), statistical analysis, EWMA, CUSUM, and change-point detection.</a:t>
            </a:r>
            <a:endParaRPr lang="en-US" sz="1200" dirty="0"/>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dirty="0"/>
          </a:p>
        </p:txBody>
      </p:sp>
      <p:pic>
        <p:nvPicPr>
          <p:cNvPr id="4" name="Picture 3">
            <a:extLst>
              <a:ext uri="{FF2B5EF4-FFF2-40B4-BE49-F238E27FC236}">
                <a16:creationId xmlns:a16="http://schemas.microsoft.com/office/drawing/2014/main" id="{E7DFB800-2E12-5B7F-1FCA-469CCAE8E730}"/>
              </a:ext>
            </a:extLst>
          </p:cNvPr>
          <p:cNvPicPr>
            <a:picLocks noChangeAspect="1"/>
          </p:cNvPicPr>
          <p:nvPr/>
        </p:nvPicPr>
        <p:blipFill>
          <a:blip r:embed="rId2"/>
          <a:stretch>
            <a:fillRect/>
          </a:stretch>
        </p:blipFill>
        <p:spPr>
          <a:xfrm>
            <a:off x="8238458" y="2185417"/>
            <a:ext cx="3480943" cy="2498550"/>
          </a:xfrm>
          <a:prstGeom prst="rect">
            <a:avLst/>
          </a:prstGeom>
        </p:spPr>
      </p:pic>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p:txBody>
          <a:bodyPr/>
          <a:lstStyle/>
          <a:p>
            <a:r>
              <a:rPr lang="en-US" dirty="0"/>
              <a:t>Data Structure </a:t>
            </a:r>
          </a:p>
        </p:txBody>
      </p:sp>
      <p:sp>
        <p:nvSpPr>
          <p:cNvPr id="14" name="Compare Section - Text">
            <a:extLst>
              <a:ext uri="{FF2B5EF4-FFF2-40B4-BE49-F238E27FC236}">
                <a16:creationId xmlns:a16="http://schemas.microsoft.com/office/drawing/2014/main" id="{48B0953F-74D7-0140-8C86-93FC4F66A37B}"/>
              </a:ext>
            </a:extLst>
          </p:cNvPr>
          <p:cNvSpPr>
            <a:spLocks noGrp="1"/>
          </p:cNvSpPr>
          <p:nvPr>
            <p:ph sz="half" idx="2"/>
          </p:nvPr>
        </p:nvSpPr>
        <p:spPr>
          <a:xfrm>
            <a:off x="566928" y="2090547"/>
            <a:ext cx="10515600" cy="4450212"/>
          </a:xfrm>
        </p:spPr>
        <p:txBody>
          <a:bodyPr/>
          <a:lstStyle/>
          <a:p>
            <a:pPr marL="0" indent="0">
              <a:spcAft>
                <a:spcPts val="600"/>
              </a:spcAft>
              <a:buNone/>
            </a:pPr>
            <a:r>
              <a:rPr lang="en-US" dirty="0"/>
              <a:t>The data set here include the roughness of machining process with cutting parameters such feed rate depth of cut (ap), cutting speed (</a:t>
            </a:r>
            <a:r>
              <a:rPr lang="en-US" dirty="0" err="1"/>
              <a:t>vc</a:t>
            </a:r>
            <a:r>
              <a:rPr lang="en-US" dirty="0"/>
              <a:t>), feed rate (f),  roughness(Ra).</a:t>
            </a:r>
          </a:p>
          <a:p>
            <a:pPr marL="0" indent="0">
              <a:spcAft>
                <a:spcPts val="600"/>
              </a:spcAft>
              <a:buNone/>
            </a:pPr>
            <a:r>
              <a:rPr lang="en-US" dirty="0"/>
              <a:t> Data Set : </a:t>
            </a:r>
          </a:p>
          <a:p>
            <a:pPr marL="0" indent="0">
              <a:spcAft>
                <a:spcPts val="600"/>
              </a:spcAft>
              <a:buNone/>
            </a:pPr>
            <a:endParaRPr lang="en-US" dirty="0"/>
          </a:p>
          <a:p>
            <a:pPr marL="0" indent="0">
              <a:spcAft>
                <a:spcPts val="600"/>
              </a:spcAft>
              <a:buNone/>
            </a:pPr>
            <a:endParaRPr lang="en-US" dirty="0"/>
          </a:p>
          <a:p>
            <a:pPr marL="0" indent="0">
              <a:spcAft>
                <a:spcPts val="600"/>
              </a:spcAft>
              <a:buNone/>
            </a:pPr>
            <a:endParaRPr lang="en-US" dirty="0"/>
          </a:p>
          <a:p>
            <a:pPr marL="0" indent="0">
              <a:spcAft>
                <a:spcPts val="600"/>
              </a:spcAft>
              <a:buNone/>
            </a:pPr>
            <a:endParaRPr lang="en-US" dirty="0"/>
          </a:p>
          <a:p>
            <a:pPr marL="0" indent="0">
              <a:spcAft>
                <a:spcPts val="600"/>
              </a:spcAft>
              <a:buNone/>
            </a:pPr>
            <a:r>
              <a:rPr lang="en-US" dirty="0"/>
              <a:t>Currently, dataset have feed rate ranging from 0.5 to 3 mm per sec, and cutting speed from 50 to 250.</a:t>
            </a:r>
          </a:p>
        </p:txBody>
      </p:sp>
      <p:sp>
        <p:nvSpPr>
          <p:cNvPr id="23" name="Slide Number">
            <a:extLst>
              <a:ext uri="{FF2B5EF4-FFF2-40B4-BE49-F238E27FC236}">
                <a16:creationId xmlns:a16="http://schemas.microsoft.com/office/drawing/2014/main" id="{692346D0-C19D-754C-B7FB-4EEAD59AF4EB}"/>
              </a:ext>
            </a:extLst>
          </p:cNvPr>
          <p:cNvSpPr>
            <a:spLocks noGrp="1"/>
          </p:cNvSpPr>
          <p:nvPr>
            <p:ph type="ftr" sz="quarter" idx="10"/>
          </p:nvPr>
        </p:nvSpPr>
        <p:spPr/>
        <p:txBody>
          <a:bodyPr/>
          <a:lstStyle/>
          <a:p>
            <a:fld id="{11612D8C-0CE2-8F48-B865-A1C7EEB20945}" type="slidenum">
              <a:rPr lang="en-US" smtClean="0"/>
              <a:t>3</a:t>
            </a:fld>
            <a:endParaRPr lang="en-US" dirty="0"/>
          </a:p>
        </p:txBody>
      </p:sp>
      <p:graphicFrame>
        <p:nvGraphicFramePr>
          <p:cNvPr id="6" name="Table 5">
            <a:extLst>
              <a:ext uri="{FF2B5EF4-FFF2-40B4-BE49-F238E27FC236}">
                <a16:creationId xmlns:a16="http://schemas.microsoft.com/office/drawing/2014/main" id="{8A451FF5-E858-C5D5-05AD-E7E6FBEDB1F8}"/>
              </a:ext>
            </a:extLst>
          </p:cNvPr>
          <p:cNvGraphicFramePr>
            <a:graphicFrameLocks noGrp="1"/>
          </p:cNvGraphicFramePr>
          <p:nvPr>
            <p:extLst>
              <p:ext uri="{D42A27DB-BD31-4B8C-83A1-F6EECF244321}">
                <p14:modId xmlns:p14="http://schemas.microsoft.com/office/powerpoint/2010/main" val="1028524118"/>
              </p:ext>
            </p:extLst>
          </p:nvPr>
        </p:nvGraphicFramePr>
        <p:xfrm>
          <a:off x="2603241" y="2980944"/>
          <a:ext cx="7324528" cy="2278380"/>
        </p:xfrm>
        <a:graphic>
          <a:graphicData uri="http://schemas.openxmlformats.org/drawingml/2006/table">
            <a:tbl>
              <a:tblPr>
                <a:tableStyleId>{5C22544A-7EE6-4342-B048-85BDC9FD1C3A}</a:tableStyleId>
              </a:tblPr>
              <a:tblGrid>
                <a:gridCol w="1831132">
                  <a:extLst>
                    <a:ext uri="{9D8B030D-6E8A-4147-A177-3AD203B41FA5}">
                      <a16:colId xmlns:a16="http://schemas.microsoft.com/office/drawing/2014/main" val="3840399342"/>
                    </a:ext>
                  </a:extLst>
                </a:gridCol>
                <a:gridCol w="1831132">
                  <a:extLst>
                    <a:ext uri="{9D8B030D-6E8A-4147-A177-3AD203B41FA5}">
                      <a16:colId xmlns:a16="http://schemas.microsoft.com/office/drawing/2014/main" val="3720582874"/>
                    </a:ext>
                  </a:extLst>
                </a:gridCol>
                <a:gridCol w="1831132">
                  <a:extLst>
                    <a:ext uri="{9D8B030D-6E8A-4147-A177-3AD203B41FA5}">
                      <a16:colId xmlns:a16="http://schemas.microsoft.com/office/drawing/2014/main" val="1829724338"/>
                    </a:ext>
                  </a:extLst>
                </a:gridCol>
                <a:gridCol w="1831132">
                  <a:extLst>
                    <a:ext uri="{9D8B030D-6E8A-4147-A177-3AD203B41FA5}">
                      <a16:colId xmlns:a16="http://schemas.microsoft.com/office/drawing/2014/main" val="2155156471"/>
                    </a:ext>
                  </a:extLst>
                </a:gridCol>
              </a:tblGrid>
              <a:tr h="150381">
                <a:tc>
                  <a:txBody>
                    <a:bodyPr/>
                    <a:lstStyle/>
                    <a:p>
                      <a:pPr algn="ctr" fontAlgn="b"/>
                      <a:r>
                        <a:rPr lang="en-US" sz="1100" u="none" strike="noStrike" dirty="0">
                          <a:effectLst/>
                        </a:rPr>
                        <a:t>Ap</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f</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Vc</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Ra</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3855624"/>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3.36</a:t>
                      </a:r>
                      <a:endParaRPr lang="en-US" sz="1100" b="0" i="0" u="none" strike="noStrike">
                        <a:solidFill>
                          <a:srgbClr val="C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6442354"/>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2.48</a:t>
                      </a:r>
                      <a:endParaRPr lang="en-US" sz="1100" b="0" i="0" u="none" strike="noStrike">
                        <a:solidFill>
                          <a:srgbClr val="4F81BD"/>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3130931"/>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6487642"/>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1.72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8779443"/>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1.13</a:t>
                      </a:r>
                      <a:endParaRPr lang="en-US" sz="1100" b="0" i="0" u="none" strike="noStrike">
                        <a:solidFill>
                          <a:srgbClr val="C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5274540"/>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5.03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8034230"/>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2.54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5830459"/>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2.03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1931664"/>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1.93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368203"/>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1.81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5789150"/>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5.86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3668417"/>
                  </a:ext>
                </a:extLst>
              </a:tr>
              <a:tr h="150381">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2.58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1386305"/>
                  </a:ext>
                </a:extLst>
              </a:tr>
            </a:tbl>
          </a:graphicData>
        </a:graphic>
      </p:graphicFrame>
    </p:spTree>
    <p:extLst>
      <p:ext uri="{BB962C8B-B14F-4D97-AF65-F5344CB8AC3E}">
        <p14:creationId xmlns:p14="http://schemas.microsoft.com/office/powerpoint/2010/main" val="108257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3B68-67D2-E819-D475-B78E1C54E23F}"/>
              </a:ext>
            </a:extLst>
          </p:cNvPr>
          <p:cNvSpPr>
            <a:spLocks noGrp="1"/>
          </p:cNvSpPr>
          <p:nvPr>
            <p:ph type="title"/>
          </p:nvPr>
        </p:nvSpPr>
        <p:spPr>
          <a:xfrm>
            <a:off x="555420" y="966587"/>
            <a:ext cx="10515600" cy="590931"/>
          </a:xfrm>
        </p:spPr>
        <p:txBody>
          <a:bodyPr/>
          <a:lstStyle/>
          <a:p>
            <a:r>
              <a:rPr lang="en-US" dirty="0"/>
              <a:t>Initial Analysis</a:t>
            </a:r>
          </a:p>
        </p:txBody>
      </p:sp>
      <p:sp>
        <p:nvSpPr>
          <p:cNvPr id="7" name="Footer Placeholder 6">
            <a:extLst>
              <a:ext uri="{FF2B5EF4-FFF2-40B4-BE49-F238E27FC236}">
                <a16:creationId xmlns:a16="http://schemas.microsoft.com/office/drawing/2014/main" id="{A04F00E7-FF14-B714-FDE7-2039EB91441E}"/>
              </a:ext>
            </a:extLst>
          </p:cNvPr>
          <p:cNvSpPr>
            <a:spLocks noGrp="1"/>
          </p:cNvSpPr>
          <p:nvPr>
            <p:ph type="ftr" sz="quarter" idx="10"/>
          </p:nvPr>
        </p:nvSpPr>
        <p:spPr/>
        <p:txBody>
          <a:bodyPr/>
          <a:lstStyle/>
          <a:p>
            <a:fld id="{EB53C135-CEC6-A548-8917-8F7FEB82358B}" type="slidenum">
              <a:rPr lang="en-US" smtClean="0"/>
              <a:pPr/>
              <a:t>4</a:t>
            </a:fld>
            <a:endParaRPr lang="en-US" dirty="0"/>
          </a:p>
        </p:txBody>
      </p:sp>
      <p:pic>
        <p:nvPicPr>
          <p:cNvPr id="12" name="Picture 11">
            <a:extLst>
              <a:ext uri="{FF2B5EF4-FFF2-40B4-BE49-F238E27FC236}">
                <a16:creationId xmlns:a16="http://schemas.microsoft.com/office/drawing/2014/main" id="{CC5A76F9-6DD0-45E8-1CA3-C6100575101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7478" y="1711983"/>
            <a:ext cx="5852665" cy="4693299"/>
          </a:xfrm>
          <a:prstGeom prst="rect">
            <a:avLst/>
          </a:prstGeom>
          <a:ln>
            <a:solidFill>
              <a:schemeClr val="tx1">
                <a:lumMod val="50000"/>
              </a:schemeClr>
            </a:solidFill>
          </a:ln>
        </p:spPr>
      </p:pic>
      <p:pic>
        <p:nvPicPr>
          <p:cNvPr id="15" name="Picture 14">
            <a:extLst>
              <a:ext uri="{FF2B5EF4-FFF2-40B4-BE49-F238E27FC236}">
                <a16:creationId xmlns:a16="http://schemas.microsoft.com/office/drawing/2014/main" id="{7EAE979B-FF7A-3557-DC78-A39A01129C13}"/>
              </a:ext>
            </a:extLst>
          </p:cNvPr>
          <p:cNvPicPr>
            <a:picLocks noChangeAspect="1"/>
          </p:cNvPicPr>
          <p:nvPr/>
        </p:nvPicPr>
        <p:blipFill>
          <a:blip r:embed="rId4"/>
          <a:stretch>
            <a:fillRect/>
          </a:stretch>
        </p:blipFill>
        <p:spPr>
          <a:xfrm>
            <a:off x="6232849" y="1711983"/>
            <a:ext cx="5691673" cy="4661923"/>
          </a:xfrm>
          <a:prstGeom prst="rect">
            <a:avLst/>
          </a:prstGeom>
          <a:ln>
            <a:solidFill>
              <a:schemeClr val="tx1"/>
            </a:solidFill>
          </a:ln>
        </p:spPr>
      </p:pic>
    </p:spTree>
    <p:extLst>
      <p:ext uri="{BB962C8B-B14F-4D97-AF65-F5344CB8AC3E}">
        <p14:creationId xmlns:p14="http://schemas.microsoft.com/office/powerpoint/2010/main" val="347331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t>ANALYSIS STEPS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p:txBody>
          <a:bodyPr/>
          <a:lstStyle/>
          <a:p>
            <a:r>
              <a:rPr lang="en-US" dirty="0"/>
              <a:t>DATA COLLECTION.</a:t>
            </a:r>
          </a:p>
          <a:p>
            <a:r>
              <a:rPr lang="en-US" dirty="0"/>
              <a:t>DATA CLEANING.</a:t>
            </a:r>
          </a:p>
          <a:p>
            <a:r>
              <a:rPr lang="en-US" dirty="0"/>
              <a:t>DESCRIPTIVE STATISTICS.</a:t>
            </a:r>
          </a:p>
          <a:p>
            <a:r>
              <a:rPr lang="en-US" dirty="0"/>
              <a:t>SPC- X BAR , R AND S CHART.</a:t>
            </a:r>
          </a:p>
          <a:p>
            <a:r>
              <a:rPr lang="en-US" dirty="0"/>
              <a:t>REGRESSION ANALYSIS.</a:t>
            </a:r>
          </a:p>
          <a:p>
            <a:r>
              <a:rPr lang="en-US" dirty="0"/>
              <a:t>T^2 HOTELLING CHART</a:t>
            </a:r>
          </a:p>
          <a:p>
            <a:r>
              <a:rPr lang="en-US" dirty="0"/>
              <a:t>CHANGE POINT DETECTION – CUSUM EWMA.</a:t>
            </a:r>
          </a:p>
          <a:p>
            <a:r>
              <a:rPr lang="en-US" dirty="0"/>
              <a:t>SHEWHART CHART</a:t>
            </a:r>
          </a:p>
          <a:p>
            <a:r>
              <a:rPr lang="en-US" dirty="0"/>
              <a:t>OPTIMIZATION- USING RESULTS.</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5</a:t>
            </a:fld>
            <a:endParaRPr lang="en-US" dirty="0"/>
          </a:p>
        </p:txBody>
      </p:sp>
    </p:spTree>
    <p:extLst>
      <p:ext uri="{BB962C8B-B14F-4D97-AF65-F5344CB8AC3E}">
        <p14:creationId xmlns:p14="http://schemas.microsoft.com/office/powerpoint/2010/main" val="339767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A7CE-8BD0-214A-D157-D57DC847A931}"/>
              </a:ext>
            </a:extLst>
          </p:cNvPr>
          <p:cNvSpPr>
            <a:spLocks noGrp="1"/>
          </p:cNvSpPr>
          <p:nvPr>
            <p:ph type="title"/>
          </p:nvPr>
        </p:nvSpPr>
        <p:spPr>
          <a:xfrm>
            <a:off x="287009" y="1112962"/>
            <a:ext cx="6951472" cy="590931"/>
          </a:xfrm>
        </p:spPr>
        <p:txBody>
          <a:bodyPr/>
          <a:lstStyle/>
          <a:p>
            <a:r>
              <a:rPr lang="en-US" dirty="0"/>
              <a:t>XBAR Chart</a:t>
            </a:r>
          </a:p>
        </p:txBody>
      </p:sp>
      <p:sp>
        <p:nvSpPr>
          <p:cNvPr id="4" name="Footer Placeholder 3">
            <a:extLst>
              <a:ext uri="{FF2B5EF4-FFF2-40B4-BE49-F238E27FC236}">
                <a16:creationId xmlns:a16="http://schemas.microsoft.com/office/drawing/2014/main" id="{A6E286CB-FC75-7872-E0FB-2A092E5EE34A}"/>
              </a:ext>
            </a:extLst>
          </p:cNvPr>
          <p:cNvSpPr>
            <a:spLocks noGrp="1"/>
          </p:cNvSpPr>
          <p:nvPr>
            <p:ph type="ftr" sz="quarter" idx="10"/>
          </p:nvPr>
        </p:nvSpPr>
        <p:spPr/>
        <p:txBody>
          <a:bodyPr/>
          <a:lstStyle/>
          <a:p>
            <a:fld id="{EB53C135-CEC6-A548-8917-8F7FEB82358B}" type="slidenum">
              <a:rPr lang="en-US" smtClean="0"/>
              <a:pPr/>
              <a:t>6</a:t>
            </a:fld>
            <a:endParaRPr lang="en-US" dirty="0"/>
          </a:p>
        </p:txBody>
      </p:sp>
      <p:pic>
        <p:nvPicPr>
          <p:cNvPr id="9" name="Content Placeholder 8">
            <a:extLst>
              <a:ext uri="{FF2B5EF4-FFF2-40B4-BE49-F238E27FC236}">
                <a16:creationId xmlns:a16="http://schemas.microsoft.com/office/drawing/2014/main" id="{1C007AD5-7C02-CCC4-6C87-9FD42B6BADD5}"/>
              </a:ext>
            </a:extLst>
          </p:cNvPr>
          <p:cNvPicPr>
            <a:picLocks noGrp="1" noChangeAspect="1"/>
          </p:cNvPicPr>
          <p:nvPr>
            <p:ph idx="1"/>
          </p:nvPr>
        </p:nvPicPr>
        <p:blipFill rotWithShape="1">
          <a:blip r:embed="rId2"/>
          <a:srcRect b="9979"/>
          <a:stretch/>
        </p:blipFill>
        <p:spPr bwMode="auto">
          <a:xfrm>
            <a:off x="566738" y="2531243"/>
            <a:ext cx="4415809" cy="23673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736D527-F776-D14F-21B1-74D30F87AC37}"/>
              </a:ext>
            </a:extLst>
          </p:cNvPr>
          <p:cNvPicPr>
            <a:picLocks noChangeAspect="1"/>
          </p:cNvPicPr>
          <p:nvPr/>
        </p:nvPicPr>
        <p:blipFill>
          <a:blip r:embed="rId3"/>
          <a:stretch>
            <a:fillRect/>
          </a:stretch>
        </p:blipFill>
        <p:spPr>
          <a:xfrm>
            <a:off x="6232850" y="2531243"/>
            <a:ext cx="5668074" cy="3477671"/>
          </a:xfrm>
          <a:prstGeom prst="rect">
            <a:avLst/>
          </a:prstGeom>
        </p:spPr>
      </p:pic>
      <p:sp>
        <p:nvSpPr>
          <p:cNvPr id="10" name="Title 1">
            <a:extLst>
              <a:ext uri="{FF2B5EF4-FFF2-40B4-BE49-F238E27FC236}">
                <a16:creationId xmlns:a16="http://schemas.microsoft.com/office/drawing/2014/main" id="{2C14F50C-B238-5D4B-006E-4908C7CEA749}"/>
              </a:ext>
            </a:extLst>
          </p:cNvPr>
          <p:cNvSpPr txBox="1">
            <a:spLocks/>
          </p:cNvSpPr>
          <p:nvPr/>
        </p:nvSpPr>
        <p:spPr>
          <a:xfrm>
            <a:off x="859287" y="1703893"/>
            <a:ext cx="9544345" cy="590931"/>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sz="2400" dirty="0">
                <a:solidFill>
                  <a:schemeClr val="tx1">
                    <a:lumMod val="50000"/>
                  </a:schemeClr>
                </a:solidFill>
              </a:rPr>
              <a:t>Code</a:t>
            </a:r>
            <a:r>
              <a:rPr lang="en-US" dirty="0"/>
              <a:t>                                                                 </a:t>
            </a:r>
            <a:r>
              <a:rPr lang="en-US" sz="2400" dirty="0">
                <a:solidFill>
                  <a:schemeClr val="tx1">
                    <a:lumMod val="50000"/>
                  </a:schemeClr>
                </a:solidFill>
              </a:rPr>
              <a:t>Output</a:t>
            </a:r>
            <a:endParaRPr lang="en-US" dirty="0">
              <a:solidFill>
                <a:schemeClr val="tx1">
                  <a:lumMod val="50000"/>
                </a:schemeClr>
              </a:solidFill>
            </a:endParaRPr>
          </a:p>
        </p:txBody>
      </p:sp>
    </p:spTree>
    <p:extLst>
      <p:ext uri="{BB962C8B-B14F-4D97-AF65-F5344CB8AC3E}">
        <p14:creationId xmlns:p14="http://schemas.microsoft.com/office/powerpoint/2010/main" val="421198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55ED-B661-A02F-D554-33FA5662A754}"/>
              </a:ext>
            </a:extLst>
          </p:cNvPr>
          <p:cNvSpPr>
            <a:spLocks noGrp="1"/>
          </p:cNvSpPr>
          <p:nvPr>
            <p:ph type="title"/>
          </p:nvPr>
        </p:nvSpPr>
        <p:spPr>
          <a:xfrm>
            <a:off x="360740" y="1154474"/>
            <a:ext cx="6951472" cy="590931"/>
          </a:xfrm>
        </p:spPr>
        <p:txBody>
          <a:bodyPr/>
          <a:lstStyle/>
          <a:p>
            <a:r>
              <a:rPr lang="en-US" dirty="0"/>
              <a:t>R bar Chart</a:t>
            </a:r>
          </a:p>
        </p:txBody>
      </p:sp>
      <p:sp>
        <p:nvSpPr>
          <p:cNvPr id="4" name="Footer Placeholder 3">
            <a:extLst>
              <a:ext uri="{FF2B5EF4-FFF2-40B4-BE49-F238E27FC236}">
                <a16:creationId xmlns:a16="http://schemas.microsoft.com/office/drawing/2014/main" id="{278885F8-96E7-9767-05B5-13A527C603D2}"/>
              </a:ext>
            </a:extLst>
          </p:cNvPr>
          <p:cNvSpPr>
            <a:spLocks noGrp="1"/>
          </p:cNvSpPr>
          <p:nvPr>
            <p:ph type="ftr" sz="quarter" idx="10"/>
          </p:nvPr>
        </p:nvSpPr>
        <p:spPr/>
        <p:txBody>
          <a:bodyPr/>
          <a:lstStyle/>
          <a:p>
            <a:fld id="{EB53C135-CEC6-A548-8917-8F7FEB82358B}" type="slidenum">
              <a:rPr lang="en-US" smtClean="0"/>
              <a:pPr/>
              <a:t>7</a:t>
            </a:fld>
            <a:endParaRPr lang="en-US" dirty="0"/>
          </a:p>
        </p:txBody>
      </p:sp>
      <p:sp>
        <p:nvSpPr>
          <p:cNvPr id="6" name="TextBox 5">
            <a:extLst>
              <a:ext uri="{FF2B5EF4-FFF2-40B4-BE49-F238E27FC236}">
                <a16:creationId xmlns:a16="http://schemas.microsoft.com/office/drawing/2014/main" id="{B9B7D526-59E1-8859-5AEE-75848C1E94C5}"/>
              </a:ext>
            </a:extLst>
          </p:cNvPr>
          <p:cNvSpPr txBox="1"/>
          <p:nvPr/>
        </p:nvSpPr>
        <p:spPr>
          <a:xfrm>
            <a:off x="464483" y="2452686"/>
            <a:ext cx="577439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range for sample with depth of cut 0.5, 1, 1.5, 2,2.5 is greater enough.</a:t>
            </a:r>
          </a:p>
          <a:p>
            <a:pPr marL="285750" indent="-285750" algn="just">
              <a:buFont typeface="Arial" panose="020B0604020202020204" pitchFamily="34" charset="0"/>
              <a:buChar char="•"/>
            </a:pPr>
            <a:r>
              <a:rPr lang="en-US" dirty="0"/>
              <a:t> The difference between the maximum and minimum values of the sample data for each depth of cut is relatively large.</a:t>
            </a:r>
          </a:p>
          <a:p>
            <a:pPr marL="285750" indent="-285750" algn="just">
              <a:buFont typeface="Arial" panose="020B0604020202020204" pitchFamily="34" charset="0"/>
              <a:buChar char="•"/>
            </a:pPr>
            <a:r>
              <a:rPr lang="en-US" dirty="0"/>
              <a:t>This indicates that there is a high variability in the roughness measurements for each depth of cut.</a:t>
            </a:r>
          </a:p>
        </p:txBody>
      </p:sp>
      <p:pic>
        <p:nvPicPr>
          <p:cNvPr id="9" name="Content Placeholder 8">
            <a:extLst>
              <a:ext uri="{FF2B5EF4-FFF2-40B4-BE49-F238E27FC236}">
                <a16:creationId xmlns:a16="http://schemas.microsoft.com/office/drawing/2014/main" id="{9AA6471E-BE50-1FEE-DE81-FD55B71CA9D2}"/>
              </a:ext>
            </a:extLst>
          </p:cNvPr>
          <p:cNvPicPr>
            <a:picLocks noGrp="1" noChangeAspect="1"/>
          </p:cNvPicPr>
          <p:nvPr>
            <p:ph idx="1"/>
          </p:nvPr>
        </p:nvPicPr>
        <p:blipFill>
          <a:blip r:embed="rId2"/>
          <a:stretch>
            <a:fillRect/>
          </a:stretch>
        </p:blipFill>
        <p:spPr>
          <a:xfrm>
            <a:off x="7355206" y="1899117"/>
            <a:ext cx="4333874" cy="3967162"/>
          </a:xfrm>
          <a:prstGeom prst="rect">
            <a:avLst/>
          </a:prstGeom>
        </p:spPr>
      </p:pic>
    </p:spTree>
    <p:extLst>
      <p:ext uri="{BB962C8B-B14F-4D97-AF65-F5344CB8AC3E}">
        <p14:creationId xmlns:p14="http://schemas.microsoft.com/office/powerpoint/2010/main" val="342755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8FB8-B928-CEC3-DDA1-5E8A914DEEB7}"/>
              </a:ext>
            </a:extLst>
          </p:cNvPr>
          <p:cNvSpPr>
            <a:spLocks noGrp="1"/>
          </p:cNvSpPr>
          <p:nvPr>
            <p:ph type="title"/>
          </p:nvPr>
        </p:nvSpPr>
        <p:spPr>
          <a:xfrm>
            <a:off x="450386" y="1024485"/>
            <a:ext cx="6951472" cy="590931"/>
          </a:xfrm>
        </p:spPr>
        <p:txBody>
          <a:bodyPr/>
          <a:lstStyle/>
          <a:p>
            <a:r>
              <a:rPr lang="en-US" dirty="0"/>
              <a:t>CUSUM Chart</a:t>
            </a:r>
          </a:p>
        </p:txBody>
      </p:sp>
      <p:pic>
        <p:nvPicPr>
          <p:cNvPr id="11" name="Content Placeholder 10">
            <a:extLst>
              <a:ext uri="{FF2B5EF4-FFF2-40B4-BE49-F238E27FC236}">
                <a16:creationId xmlns:a16="http://schemas.microsoft.com/office/drawing/2014/main" id="{A2CE0D08-F6F9-F4F8-B7E4-0970C4AB8B54}"/>
              </a:ext>
            </a:extLst>
          </p:cNvPr>
          <p:cNvPicPr>
            <a:picLocks noGrp="1" noChangeAspect="1"/>
          </p:cNvPicPr>
          <p:nvPr>
            <p:ph idx="1"/>
          </p:nvPr>
        </p:nvPicPr>
        <p:blipFill>
          <a:blip r:embed="rId2"/>
          <a:stretch>
            <a:fillRect/>
          </a:stretch>
        </p:blipFill>
        <p:spPr>
          <a:xfrm>
            <a:off x="566738" y="2299014"/>
            <a:ext cx="6951662" cy="3131509"/>
          </a:xfrm>
        </p:spPr>
      </p:pic>
      <p:sp>
        <p:nvSpPr>
          <p:cNvPr id="4" name="Footer Placeholder 3">
            <a:extLst>
              <a:ext uri="{FF2B5EF4-FFF2-40B4-BE49-F238E27FC236}">
                <a16:creationId xmlns:a16="http://schemas.microsoft.com/office/drawing/2014/main" id="{E5917D1B-D854-D1D2-7813-3615C1ED9349}"/>
              </a:ext>
            </a:extLst>
          </p:cNvPr>
          <p:cNvSpPr>
            <a:spLocks noGrp="1"/>
          </p:cNvSpPr>
          <p:nvPr>
            <p:ph type="ftr" sz="quarter" idx="10"/>
          </p:nvPr>
        </p:nvSpPr>
        <p:spPr/>
        <p:txBody>
          <a:bodyPr/>
          <a:lstStyle/>
          <a:p>
            <a:fld id="{EB53C135-CEC6-A548-8917-8F7FEB82358B}" type="slidenum">
              <a:rPr lang="en-US" smtClean="0"/>
              <a:pPr/>
              <a:t>8</a:t>
            </a:fld>
            <a:endParaRPr lang="en-US" dirty="0"/>
          </a:p>
        </p:txBody>
      </p:sp>
      <p:pic>
        <p:nvPicPr>
          <p:cNvPr id="6" name="Picture 5">
            <a:extLst>
              <a:ext uri="{FF2B5EF4-FFF2-40B4-BE49-F238E27FC236}">
                <a16:creationId xmlns:a16="http://schemas.microsoft.com/office/drawing/2014/main" id="{C55C8686-BFD2-5279-7781-6E54941C4394}"/>
              </a:ext>
            </a:extLst>
          </p:cNvPr>
          <p:cNvPicPr>
            <a:picLocks noChangeAspect="1"/>
          </p:cNvPicPr>
          <p:nvPr/>
        </p:nvPicPr>
        <p:blipFill>
          <a:blip r:embed="rId3"/>
          <a:stretch>
            <a:fillRect/>
          </a:stretch>
        </p:blipFill>
        <p:spPr>
          <a:xfrm>
            <a:off x="6096000" y="2185416"/>
            <a:ext cx="5244353" cy="3871161"/>
          </a:xfrm>
          <a:prstGeom prst="rect">
            <a:avLst/>
          </a:prstGeom>
        </p:spPr>
      </p:pic>
      <p:sp>
        <p:nvSpPr>
          <p:cNvPr id="9" name="Title 1">
            <a:extLst>
              <a:ext uri="{FF2B5EF4-FFF2-40B4-BE49-F238E27FC236}">
                <a16:creationId xmlns:a16="http://schemas.microsoft.com/office/drawing/2014/main" id="{307FBFC8-FEEC-EA8D-A56E-944153EABF3A}"/>
              </a:ext>
            </a:extLst>
          </p:cNvPr>
          <p:cNvSpPr txBox="1">
            <a:spLocks/>
          </p:cNvSpPr>
          <p:nvPr/>
        </p:nvSpPr>
        <p:spPr>
          <a:xfrm>
            <a:off x="719328" y="1557303"/>
            <a:ext cx="9544345" cy="590931"/>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sz="2400" dirty="0">
                <a:solidFill>
                  <a:schemeClr val="tx1">
                    <a:lumMod val="50000"/>
                  </a:schemeClr>
                </a:solidFill>
              </a:rPr>
              <a:t>Code</a:t>
            </a:r>
            <a:r>
              <a:rPr lang="en-US" dirty="0"/>
              <a:t>                                                               </a:t>
            </a:r>
            <a:r>
              <a:rPr lang="en-US" sz="2400" dirty="0">
                <a:solidFill>
                  <a:schemeClr val="tx1">
                    <a:lumMod val="50000"/>
                  </a:schemeClr>
                </a:solidFill>
              </a:rPr>
              <a:t>Output</a:t>
            </a:r>
            <a:endParaRPr lang="en-US" dirty="0">
              <a:solidFill>
                <a:schemeClr val="tx1">
                  <a:lumMod val="50000"/>
                </a:schemeClr>
              </a:solidFill>
            </a:endParaRPr>
          </a:p>
        </p:txBody>
      </p:sp>
    </p:spTree>
    <p:extLst>
      <p:ext uri="{BB962C8B-B14F-4D97-AF65-F5344CB8AC3E}">
        <p14:creationId xmlns:p14="http://schemas.microsoft.com/office/powerpoint/2010/main" val="63293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E7B8-E0BD-443E-BE7F-002634F6CADA}"/>
              </a:ext>
            </a:extLst>
          </p:cNvPr>
          <p:cNvSpPr>
            <a:spLocks noGrp="1"/>
          </p:cNvSpPr>
          <p:nvPr>
            <p:ph type="title"/>
          </p:nvPr>
        </p:nvSpPr>
        <p:spPr>
          <a:xfrm>
            <a:off x="350255" y="926171"/>
            <a:ext cx="6951472" cy="590931"/>
          </a:xfrm>
        </p:spPr>
        <p:txBody>
          <a:bodyPr/>
          <a:lstStyle/>
          <a:p>
            <a:r>
              <a:rPr lang="en-US" dirty="0"/>
              <a:t>CUSUM For Individual Sample</a:t>
            </a:r>
          </a:p>
        </p:txBody>
      </p:sp>
      <p:pic>
        <p:nvPicPr>
          <p:cNvPr id="6" name="Content Placeholder 5">
            <a:extLst>
              <a:ext uri="{FF2B5EF4-FFF2-40B4-BE49-F238E27FC236}">
                <a16:creationId xmlns:a16="http://schemas.microsoft.com/office/drawing/2014/main" id="{A6FAA533-FB5D-03B4-B9B8-A4B5F91B0A92}"/>
              </a:ext>
            </a:extLst>
          </p:cNvPr>
          <p:cNvPicPr>
            <a:picLocks noGrp="1" noChangeAspect="1"/>
          </p:cNvPicPr>
          <p:nvPr>
            <p:ph idx="1"/>
          </p:nvPr>
        </p:nvPicPr>
        <p:blipFill>
          <a:blip r:embed="rId2"/>
          <a:stretch>
            <a:fillRect/>
          </a:stretch>
        </p:blipFill>
        <p:spPr>
          <a:xfrm>
            <a:off x="4268343" y="1517105"/>
            <a:ext cx="3558357" cy="2523740"/>
          </a:xfrm>
          <a:prstGeom prst="rect">
            <a:avLst/>
          </a:prstGeom>
        </p:spPr>
      </p:pic>
      <p:sp>
        <p:nvSpPr>
          <p:cNvPr id="4" name="Footer Placeholder 3">
            <a:extLst>
              <a:ext uri="{FF2B5EF4-FFF2-40B4-BE49-F238E27FC236}">
                <a16:creationId xmlns:a16="http://schemas.microsoft.com/office/drawing/2014/main" id="{076DA3A9-DD43-62C7-98D4-5F46A8732EB3}"/>
              </a:ext>
            </a:extLst>
          </p:cNvPr>
          <p:cNvSpPr>
            <a:spLocks noGrp="1"/>
          </p:cNvSpPr>
          <p:nvPr>
            <p:ph type="ftr" sz="quarter" idx="10"/>
          </p:nvPr>
        </p:nvSpPr>
        <p:spPr/>
        <p:txBody>
          <a:bodyPr/>
          <a:lstStyle/>
          <a:p>
            <a:fld id="{EB53C135-CEC6-A548-8917-8F7FEB82358B}" type="slidenum">
              <a:rPr lang="en-US" smtClean="0"/>
              <a:pPr/>
              <a:t>9</a:t>
            </a:fld>
            <a:endParaRPr lang="en-US" dirty="0"/>
          </a:p>
        </p:txBody>
      </p:sp>
      <p:pic>
        <p:nvPicPr>
          <p:cNvPr id="5" name="Picture 4">
            <a:extLst>
              <a:ext uri="{FF2B5EF4-FFF2-40B4-BE49-F238E27FC236}">
                <a16:creationId xmlns:a16="http://schemas.microsoft.com/office/drawing/2014/main" id="{3F9D2EFD-8ED7-B4A3-872F-5EEF34FE0409}"/>
              </a:ext>
            </a:extLst>
          </p:cNvPr>
          <p:cNvPicPr>
            <a:picLocks noChangeAspect="1"/>
          </p:cNvPicPr>
          <p:nvPr/>
        </p:nvPicPr>
        <p:blipFill>
          <a:blip r:embed="rId3"/>
          <a:stretch>
            <a:fillRect/>
          </a:stretch>
        </p:blipFill>
        <p:spPr>
          <a:xfrm>
            <a:off x="350255" y="1517102"/>
            <a:ext cx="3558357" cy="2523741"/>
          </a:xfrm>
          <a:prstGeom prst="rect">
            <a:avLst/>
          </a:prstGeom>
        </p:spPr>
      </p:pic>
      <p:pic>
        <p:nvPicPr>
          <p:cNvPr id="7" name="Picture 6">
            <a:extLst>
              <a:ext uri="{FF2B5EF4-FFF2-40B4-BE49-F238E27FC236}">
                <a16:creationId xmlns:a16="http://schemas.microsoft.com/office/drawing/2014/main" id="{0B845E76-8BED-C1A0-9280-32E7F2034606}"/>
              </a:ext>
            </a:extLst>
          </p:cNvPr>
          <p:cNvPicPr>
            <a:picLocks noChangeAspect="1"/>
          </p:cNvPicPr>
          <p:nvPr/>
        </p:nvPicPr>
        <p:blipFill>
          <a:blip r:embed="rId4"/>
          <a:stretch>
            <a:fillRect/>
          </a:stretch>
        </p:blipFill>
        <p:spPr>
          <a:xfrm>
            <a:off x="8153729" y="1517105"/>
            <a:ext cx="3307648" cy="2523739"/>
          </a:xfrm>
          <a:prstGeom prst="rect">
            <a:avLst/>
          </a:prstGeom>
        </p:spPr>
      </p:pic>
      <p:pic>
        <p:nvPicPr>
          <p:cNvPr id="8" name="Picture 7">
            <a:extLst>
              <a:ext uri="{FF2B5EF4-FFF2-40B4-BE49-F238E27FC236}">
                <a16:creationId xmlns:a16="http://schemas.microsoft.com/office/drawing/2014/main" id="{F51DED81-BC68-8A09-C7D8-57897F19A0F1}"/>
              </a:ext>
            </a:extLst>
          </p:cNvPr>
          <p:cNvPicPr>
            <a:picLocks noChangeAspect="1"/>
          </p:cNvPicPr>
          <p:nvPr/>
        </p:nvPicPr>
        <p:blipFill>
          <a:blip r:embed="rId5"/>
          <a:stretch>
            <a:fillRect/>
          </a:stretch>
        </p:blipFill>
        <p:spPr>
          <a:xfrm>
            <a:off x="8153729" y="4132466"/>
            <a:ext cx="3307648" cy="2552434"/>
          </a:xfrm>
          <a:prstGeom prst="rect">
            <a:avLst/>
          </a:prstGeom>
        </p:spPr>
      </p:pic>
      <p:pic>
        <p:nvPicPr>
          <p:cNvPr id="9" name="Picture 8">
            <a:extLst>
              <a:ext uri="{FF2B5EF4-FFF2-40B4-BE49-F238E27FC236}">
                <a16:creationId xmlns:a16="http://schemas.microsoft.com/office/drawing/2014/main" id="{98B11109-1853-8087-F116-379AEDD6CCFF}"/>
              </a:ext>
            </a:extLst>
          </p:cNvPr>
          <p:cNvPicPr>
            <a:picLocks noChangeAspect="1"/>
          </p:cNvPicPr>
          <p:nvPr/>
        </p:nvPicPr>
        <p:blipFill>
          <a:blip r:embed="rId6"/>
          <a:stretch>
            <a:fillRect/>
          </a:stretch>
        </p:blipFill>
        <p:spPr>
          <a:xfrm>
            <a:off x="326497" y="4132465"/>
            <a:ext cx="3582115" cy="2552434"/>
          </a:xfrm>
          <a:prstGeom prst="rect">
            <a:avLst/>
          </a:prstGeom>
        </p:spPr>
      </p:pic>
      <p:pic>
        <p:nvPicPr>
          <p:cNvPr id="10" name="Picture 9">
            <a:extLst>
              <a:ext uri="{FF2B5EF4-FFF2-40B4-BE49-F238E27FC236}">
                <a16:creationId xmlns:a16="http://schemas.microsoft.com/office/drawing/2014/main" id="{3D595692-7234-8929-FBDE-5F855608F909}"/>
              </a:ext>
            </a:extLst>
          </p:cNvPr>
          <p:cNvPicPr>
            <a:picLocks noChangeAspect="1"/>
          </p:cNvPicPr>
          <p:nvPr/>
        </p:nvPicPr>
        <p:blipFill>
          <a:blip r:embed="rId7"/>
          <a:stretch>
            <a:fillRect/>
          </a:stretch>
        </p:blipFill>
        <p:spPr>
          <a:xfrm>
            <a:off x="4268343" y="4132465"/>
            <a:ext cx="3582115" cy="2552434"/>
          </a:xfrm>
          <a:prstGeom prst="rect">
            <a:avLst/>
          </a:prstGeom>
        </p:spPr>
      </p:pic>
    </p:spTree>
    <p:extLst>
      <p:ext uri="{BB962C8B-B14F-4D97-AF65-F5344CB8AC3E}">
        <p14:creationId xmlns:p14="http://schemas.microsoft.com/office/powerpoint/2010/main" val="3581321800"/>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716</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Regular</vt:lpstr>
      <vt:lpstr>Calibri</vt:lpstr>
      <vt:lpstr>Georgia</vt:lpstr>
      <vt:lpstr>System Font Regular</vt:lpstr>
      <vt:lpstr>Office Theme</vt:lpstr>
      <vt:lpstr>QUALITY CONTROL OF  STEEL TURNING    MACHINING PROCESS </vt:lpstr>
      <vt:lpstr>Introduction</vt:lpstr>
      <vt:lpstr>Data Structure </vt:lpstr>
      <vt:lpstr>Initial Analysis</vt:lpstr>
      <vt:lpstr>ANALYSIS STEPS</vt:lpstr>
      <vt:lpstr>XBAR Chart</vt:lpstr>
      <vt:lpstr>R bar Chart</vt:lpstr>
      <vt:lpstr>CUSUM Chart</vt:lpstr>
      <vt:lpstr>CUSUM For Individual Sample</vt:lpstr>
      <vt:lpstr>CUSUM(Multivariate)</vt:lpstr>
      <vt:lpstr>T^2 Hotelling Chart</vt:lpstr>
      <vt:lpstr>T^2 Hotelling for 126 to 150 Sample Points</vt:lpstr>
      <vt:lpstr>EWMA</vt:lpstr>
      <vt:lpstr>Shewhart Chart</vt:lpstr>
      <vt:lpstr>Shewhart Chart</vt:lpstr>
      <vt:lpstr>Feature Extraction Using Random Forest</vt:lpstr>
      <vt:lpstr>Conclusion:</vt:lpstr>
      <vt:lpstr>References</vt:lpstr>
      <vt:lpstr>ANY QUESTIONS??</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Keerthiraj Dillibabu</cp:lastModifiedBy>
  <cp:revision>85</cp:revision>
  <dcterms:created xsi:type="dcterms:W3CDTF">2019-04-04T19:20:28Z</dcterms:created>
  <dcterms:modified xsi:type="dcterms:W3CDTF">2023-05-03T16:56:59Z</dcterms:modified>
  <cp:category/>
</cp:coreProperties>
</file>